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 id="2147483734" r:id="rId2"/>
  </p:sldMasterIdLst>
  <p:sldIdLst>
    <p:sldId id="256" r:id="rId3"/>
    <p:sldId id="306" r:id="rId4"/>
    <p:sldId id="307" r:id="rId5"/>
    <p:sldId id="275" r:id="rId6"/>
    <p:sldId id="268" r:id="rId7"/>
    <p:sldId id="273" r:id="rId8"/>
    <p:sldId id="299" r:id="rId9"/>
    <p:sldId id="300" r:id="rId10"/>
    <p:sldId id="301" r:id="rId11"/>
    <p:sldId id="293" r:id="rId12"/>
    <p:sldId id="297" r:id="rId13"/>
    <p:sldId id="308" r:id="rId14"/>
    <p:sldId id="310" r:id="rId15"/>
    <p:sldId id="311" r:id="rId16"/>
    <p:sldId id="312" r:id="rId17"/>
    <p:sldId id="314" r:id="rId18"/>
    <p:sldId id="309" r:id="rId19"/>
    <p:sldId id="313" r:id="rId20"/>
    <p:sldId id="315" r:id="rId21"/>
    <p:sldId id="326" r:id="rId22"/>
    <p:sldId id="325" r:id="rId23"/>
    <p:sldId id="317" r:id="rId24"/>
    <p:sldId id="318" r:id="rId25"/>
    <p:sldId id="319" r:id="rId26"/>
    <p:sldId id="320" r:id="rId27"/>
    <p:sldId id="322" r:id="rId28"/>
    <p:sldId id="323" r:id="rId29"/>
    <p:sldId id="32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718C646-91CE-438A-B6CB-50465BFBB206}">
          <p14:sldIdLst>
            <p14:sldId id="256"/>
            <p14:sldId id="306"/>
            <p14:sldId id="307"/>
            <p14:sldId id="275"/>
            <p14:sldId id="268"/>
            <p14:sldId id="273"/>
            <p14:sldId id="299"/>
            <p14:sldId id="300"/>
            <p14:sldId id="301"/>
            <p14:sldId id="293"/>
            <p14:sldId id="297"/>
            <p14:sldId id="308"/>
            <p14:sldId id="310"/>
            <p14:sldId id="311"/>
            <p14:sldId id="312"/>
            <p14:sldId id="314"/>
            <p14:sldId id="309"/>
            <p14:sldId id="313"/>
            <p14:sldId id="315"/>
            <p14:sldId id="326"/>
            <p14:sldId id="325"/>
            <p14:sldId id="317"/>
            <p14:sldId id="318"/>
            <p14:sldId id="319"/>
            <p14:sldId id="320"/>
            <p14:sldId id="322"/>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8" autoAdjust="0"/>
    <p:restoredTop sz="94660"/>
  </p:normalViewPr>
  <p:slideViewPr>
    <p:cSldViewPr snapToGrid="0">
      <p:cViewPr>
        <p:scale>
          <a:sx n="150" d="100"/>
          <a:sy n="150" d="100"/>
        </p:scale>
        <p:origin x="-81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10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40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006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5686462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2pPr>
              <a:defRPr i="0"/>
            </a:lvl2pPr>
            <a:lvl3pPr>
              <a:defRPr i="0"/>
            </a:lvl3pPr>
            <a:lvl4pPr>
              <a:defRPr i="0"/>
            </a:lvl4pPr>
            <a:lvl5pPr>
              <a:defRPr i="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71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5022235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34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21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569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780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90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978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9157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60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122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ユーザー設定レイアウト">
    <p:bg>
      <p:bgPr>
        <a:solidFill>
          <a:schemeClr val="bg2"/>
        </a:solidFill>
        <a:effectLst/>
      </p:bgPr>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BB979BF6-134B-4E75-9A4C-D60D72F67230}"/>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4" name="フッター プレースホルダー 3">
            <a:extLst>
              <a:ext uri="{FF2B5EF4-FFF2-40B4-BE49-F238E27FC236}">
                <a16:creationId xmlns:a16="http://schemas.microsoft.com/office/drawing/2014/main" id="{AB565583-17DF-456A-84B8-49198B1E6F52}"/>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E486CD58-1A37-4BAB-9405-BEB861F673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1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73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52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353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70953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21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89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93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4957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257781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0.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gist.github.com/nojima/f75674c8de7a2c3e1275e36bb93d3747"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gist.github.com/nojima/2c0410773f18e444a4311c8188310496"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532945-A39C-423B-A696-F17FF0A1DBA2}"/>
              </a:ext>
            </a:extLst>
          </p:cNvPr>
          <p:cNvSpPr>
            <a:spLocks noGrp="1"/>
          </p:cNvSpPr>
          <p:nvPr>
            <p:ph type="ctrTitle"/>
          </p:nvPr>
        </p:nvSpPr>
        <p:spPr/>
        <p:txBody>
          <a:bodyPr/>
          <a:lstStyle/>
          <a:p>
            <a:r>
              <a:rPr lang="ja-JP" altLang="en-US" sz="5400" dirty="0"/>
              <a:t>シェーダ勉強会</a:t>
            </a:r>
            <a:br>
              <a:rPr lang="en-US" altLang="ja-JP" dirty="0"/>
            </a:br>
            <a:r>
              <a:rPr lang="ja-JP" altLang="en-US" sz="5400" dirty="0"/>
              <a:t>第２回</a:t>
            </a:r>
            <a:endParaRPr kumimoji="1" lang="ja-JP" altLang="en-US" dirty="0"/>
          </a:p>
        </p:txBody>
      </p:sp>
      <p:sp>
        <p:nvSpPr>
          <p:cNvPr id="3" name="字幕 2">
            <a:extLst>
              <a:ext uri="{FF2B5EF4-FFF2-40B4-BE49-F238E27FC236}">
                <a16:creationId xmlns:a16="http://schemas.microsoft.com/office/drawing/2014/main" id="{A8CC8275-CD0D-422A-8CDF-A96887C543A6}"/>
              </a:ext>
            </a:extLst>
          </p:cNvPr>
          <p:cNvSpPr>
            <a:spLocks noGrp="1"/>
          </p:cNvSpPr>
          <p:nvPr>
            <p:ph type="subTitle" idx="1"/>
          </p:nvPr>
        </p:nvSpPr>
        <p:spPr/>
        <p:txBody>
          <a:bodyPr/>
          <a:lstStyle/>
          <a:p>
            <a:r>
              <a:rPr lang="en-US" altLang="ja-JP" dirty="0"/>
              <a:t>@nojima</a:t>
            </a:r>
            <a:endParaRPr kumimoji="1" lang="ja-JP" altLang="en-US" dirty="0"/>
          </a:p>
        </p:txBody>
      </p:sp>
    </p:spTree>
    <p:extLst>
      <p:ext uri="{BB962C8B-B14F-4D97-AF65-F5344CB8AC3E}">
        <p14:creationId xmlns:p14="http://schemas.microsoft.com/office/powerpoint/2010/main" val="155271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2F41-2F66-4D76-A4F1-5E42A849B053}"/>
              </a:ext>
            </a:extLst>
          </p:cNvPr>
          <p:cNvSpPr>
            <a:spLocks noGrp="1"/>
          </p:cNvSpPr>
          <p:nvPr>
            <p:ph type="title"/>
          </p:nvPr>
        </p:nvSpPr>
        <p:spPr/>
        <p:txBody>
          <a:bodyPr/>
          <a:lstStyle/>
          <a:p>
            <a:r>
              <a:rPr kumimoji="1" lang="en-US" altLang="ja-JP" dirty="0"/>
              <a:t>Lambert </a:t>
            </a:r>
            <a:r>
              <a:rPr kumimoji="1" lang="ja-JP" altLang="en-US" dirty="0"/>
              <a:t>反射モデル</a:t>
            </a:r>
          </a:p>
        </p:txBody>
      </p:sp>
      <p:cxnSp>
        <p:nvCxnSpPr>
          <p:cNvPr id="4" name="直線コネクタ 3">
            <a:extLst>
              <a:ext uri="{FF2B5EF4-FFF2-40B4-BE49-F238E27FC236}">
                <a16:creationId xmlns:a16="http://schemas.microsoft.com/office/drawing/2014/main" id="{281E83AF-F189-41B7-8AE5-D46CCF0BCDCF}"/>
              </a:ext>
            </a:extLst>
          </p:cNvPr>
          <p:cNvCxnSpPr/>
          <p:nvPr/>
        </p:nvCxnSpPr>
        <p:spPr>
          <a:xfrm>
            <a:off x="1890215" y="4558352"/>
            <a:ext cx="3646227" cy="0"/>
          </a:xfrm>
          <a:prstGeom prst="line">
            <a:avLst/>
          </a:prstGeom>
          <a:ln w="107950"/>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36989CFB-A8EB-45C6-AFFF-04B882BDE74B}"/>
              </a:ext>
            </a:extLst>
          </p:cNvPr>
          <p:cNvCxnSpPr>
            <a:cxnSpLocks/>
          </p:cNvCxnSpPr>
          <p:nvPr/>
        </p:nvCxnSpPr>
        <p:spPr>
          <a:xfrm>
            <a:off x="2006221" y="2627194"/>
            <a:ext cx="1671851" cy="1931158"/>
          </a:xfrm>
          <a:prstGeom prst="straightConnector1">
            <a:avLst/>
          </a:prstGeom>
          <a:ln w="508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74A5F61-874A-446E-95F7-5C6D7C20D1B5}"/>
              </a:ext>
            </a:extLst>
          </p:cNvPr>
          <p:cNvCxnSpPr>
            <a:cxnSpLocks/>
          </p:cNvCxnSpPr>
          <p:nvPr/>
        </p:nvCxnSpPr>
        <p:spPr>
          <a:xfrm flipV="1">
            <a:off x="3678072" y="3541594"/>
            <a:ext cx="0" cy="1016760"/>
          </a:xfrm>
          <a:prstGeom prst="straightConnector1">
            <a:avLst/>
          </a:prstGeom>
          <a:ln w="254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59A4D55-A04E-4C21-8F9B-D219DA425C5B}"/>
              </a:ext>
            </a:extLst>
          </p:cNvPr>
          <p:cNvCxnSpPr>
            <a:cxnSpLocks/>
          </p:cNvCxnSpPr>
          <p:nvPr/>
        </p:nvCxnSpPr>
        <p:spPr>
          <a:xfrm flipV="1">
            <a:off x="3713328" y="3725839"/>
            <a:ext cx="415120" cy="832513"/>
          </a:xfrm>
          <a:prstGeom prst="straightConnector1">
            <a:avLst/>
          </a:prstGeom>
          <a:ln w="254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5F5221B-437A-4573-B195-80C8919BE55B}"/>
              </a:ext>
            </a:extLst>
          </p:cNvPr>
          <p:cNvCxnSpPr>
            <a:cxnSpLocks/>
          </p:cNvCxnSpPr>
          <p:nvPr/>
        </p:nvCxnSpPr>
        <p:spPr>
          <a:xfrm flipV="1">
            <a:off x="3713327" y="4142095"/>
            <a:ext cx="729019" cy="416257"/>
          </a:xfrm>
          <a:prstGeom prst="straightConnector1">
            <a:avLst/>
          </a:prstGeom>
          <a:ln w="254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DEFF0B1-AE0A-428C-B04F-4C62BC7A7250}"/>
              </a:ext>
            </a:extLst>
          </p:cNvPr>
          <p:cNvCxnSpPr>
            <a:cxnSpLocks/>
          </p:cNvCxnSpPr>
          <p:nvPr/>
        </p:nvCxnSpPr>
        <p:spPr>
          <a:xfrm flipH="1" flipV="1">
            <a:off x="3219735" y="3725838"/>
            <a:ext cx="458336" cy="832514"/>
          </a:xfrm>
          <a:prstGeom prst="straightConnector1">
            <a:avLst/>
          </a:prstGeom>
          <a:ln w="254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938220B3-8996-4614-8C8E-802C81F87759}"/>
              </a:ext>
            </a:extLst>
          </p:cNvPr>
          <p:cNvCxnSpPr>
            <a:cxnSpLocks/>
          </p:cNvCxnSpPr>
          <p:nvPr/>
        </p:nvCxnSpPr>
        <p:spPr>
          <a:xfrm flipH="1" flipV="1">
            <a:off x="2900149" y="4189863"/>
            <a:ext cx="742668" cy="368489"/>
          </a:xfrm>
          <a:prstGeom prst="straightConnector1">
            <a:avLst/>
          </a:prstGeom>
          <a:ln w="2540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40B56C1-8309-429D-81E0-A1D94E5035AA}"/>
              </a:ext>
            </a:extLst>
          </p:cNvPr>
          <p:cNvSpPr txBox="1"/>
          <p:nvPr/>
        </p:nvSpPr>
        <p:spPr>
          <a:xfrm>
            <a:off x="5663821" y="2234059"/>
            <a:ext cx="5827236" cy="707886"/>
          </a:xfrm>
          <a:prstGeom prst="rect">
            <a:avLst/>
          </a:prstGeom>
          <a:noFill/>
        </p:spPr>
        <p:txBody>
          <a:bodyPr wrap="none" rtlCol="0">
            <a:spAutoFit/>
          </a:bodyPr>
          <a:lstStyle/>
          <a:p>
            <a:r>
              <a:rPr kumimoji="1" lang="ja-JP" altLang="en-US" sz="2000" dirty="0">
                <a:solidFill>
                  <a:schemeClr val="accent5">
                    <a:lumMod val="50000"/>
                  </a:schemeClr>
                </a:solidFill>
              </a:rPr>
              <a:t>物体の表面に入射した光が</a:t>
            </a:r>
            <a:endParaRPr kumimoji="1" lang="en-US" altLang="ja-JP" sz="2000" dirty="0">
              <a:solidFill>
                <a:schemeClr val="accent5">
                  <a:lumMod val="50000"/>
                </a:schemeClr>
              </a:solidFill>
            </a:endParaRPr>
          </a:p>
          <a:p>
            <a:r>
              <a:rPr kumimoji="1" lang="ja-JP" altLang="en-US" sz="2000" dirty="0">
                <a:solidFill>
                  <a:schemeClr val="accent5">
                    <a:lumMod val="50000"/>
                  </a:schemeClr>
                </a:solidFill>
              </a:rPr>
              <a:t>あらゆる方向に同じ強さで反射するとしたモデル</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5008C24-411B-4A81-B864-5619190C977E}"/>
                  </a:ext>
                </a:extLst>
              </p:cNvPr>
              <p:cNvSpPr txBox="1"/>
              <p:nvPr/>
            </p:nvSpPr>
            <p:spPr>
              <a:xfrm>
                <a:off x="6293892" y="4065909"/>
                <a:ext cx="41622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𝐷</m:t>
                          </m:r>
                        </m:sub>
                      </m:sSub>
                      <m:r>
                        <a:rPr kumimoji="1" lang="en-US" altLang="ja-JP" sz="3200" b="0" i="1" smtClean="0">
                          <a:latin typeface="Cambria Math" panose="02040503050406030204" pitchFamily="18" charset="0"/>
                        </a:rPr>
                        <m:t>=</m:t>
                      </m:r>
                      <m:r>
                        <a:rPr kumimoji="1" lang="ja-JP" altLang="en-US" sz="3200" b="1" i="1">
                          <a:latin typeface="Cambria Math" panose="02040503050406030204" pitchFamily="18" charset="0"/>
                        </a:rPr>
                        <m:t>𝝆</m:t>
                      </m:r>
                      <m:r>
                        <m:rPr>
                          <m:nor/>
                        </m:rPr>
                        <a:rPr kumimoji="1" lang="en-US" altLang="ja-JP" sz="3200" b="0" i="0" smtClean="0">
                          <a:latin typeface="Cambria Math" panose="02040503050406030204" pitchFamily="18" charset="0"/>
                        </a:rPr>
                        <m:t> </m:t>
                      </m:r>
                      <m:r>
                        <m:rPr>
                          <m:nor/>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1" i="1" smtClean="0">
                          <a:latin typeface="Cambria Math" panose="02040503050406030204" pitchFamily="18" charset="0"/>
                        </a:rPr>
                        <m:t>𝑳</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rPr>
                        <m:t>𝑵</m:t>
                      </m:r>
                      <m:r>
                        <a:rPr kumimoji="1" lang="en-US" altLang="ja-JP" sz="3200" b="0" i="1" smtClean="0">
                          <a:latin typeface="Cambria Math" panose="02040503050406030204" pitchFamily="18" charset="0"/>
                        </a:rPr>
                        <m:t>, 0)</m:t>
                      </m:r>
                      <m:r>
                        <a:rPr kumimoji="1" lang="en-US" altLang="ja-JP" sz="3200" b="1" i="1" smtClean="0">
                          <a:latin typeface="Cambria Math" panose="02040503050406030204" pitchFamily="18" charset="0"/>
                        </a:rPr>
                        <m:t> </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𝐿</m:t>
                          </m:r>
                        </m:sub>
                      </m:sSub>
                    </m:oMath>
                  </m:oMathPara>
                </a14:m>
                <a:endParaRPr kumimoji="1" lang="ja-JP" altLang="en-US" b="1" dirty="0"/>
              </a:p>
            </p:txBody>
          </p:sp>
        </mc:Choice>
        <mc:Fallback xmlns="">
          <p:sp>
            <p:nvSpPr>
              <p:cNvPr id="32" name="テキスト ボックス 31">
                <a:extLst>
                  <a:ext uri="{FF2B5EF4-FFF2-40B4-BE49-F238E27FC236}">
                    <a16:creationId xmlns:a16="http://schemas.microsoft.com/office/drawing/2014/main" id="{E5008C24-411B-4A81-B864-5619190C977E}"/>
                  </a:ext>
                </a:extLst>
              </p:cNvPr>
              <p:cNvSpPr txBox="1">
                <a:spLocks noRot="1" noChangeAspect="1" noMove="1" noResize="1" noEditPoints="1" noAdjustHandles="1" noChangeArrowheads="1" noChangeShapeType="1" noTextEdit="1"/>
              </p:cNvSpPr>
              <p:nvPr/>
            </p:nvSpPr>
            <p:spPr>
              <a:xfrm>
                <a:off x="6293892" y="4065909"/>
                <a:ext cx="4162230" cy="492443"/>
              </a:xfrm>
              <a:prstGeom prst="rect">
                <a:avLst/>
              </a:prstGeom>
              <a:blipFill>
                <a:blip r:embed="rId2"/>
                <a:stretch>
                  <a:fillRect/>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5BB3F263-34E8-44F4-AECB-77086FA76270}"/>
              </a:ext>
            </a:extLst>
          </p:cNvPr>
          <p:cNvSpPr txBox="1"/>
          <p:nvPr/>
        </p:nvSpPr>
        <p:spPr>
          <a:xfrm>
            <a:off x="9219229" y="3321054"/>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入射光の強度</a:t>
            </a:r>
          </a:p>
        </p:txBody>
      </p:sp>
      <p:sp>
        <p:nvSpPr>
          <p:cNvPr id="34" name="テキスト ボックス 33">
            <a:extLst>
              <a:ext uri="{FF2B5EF4-FFF2-40B4-BE49-F238E27FC236}">
                <a16:creationId xmlns:a16="http://schemas.microsoft.com/office/drawing/2014/main" id="{D56C4997-A253-4063-9E97-2E7ECF695BDB}"/>
              </a:ext>
            </a:extLst>
          </p:cNvPr>
          <p:cNvSpPr txBox="1"/>
          <p:nvPr/>
        </p:nvSpPr>
        <p:spPr>
          <a:xfrm>
            <a:off x="7814333" y="3321054"/>
            <a:ext cx="1107996" cy="369332"/>
          </a:xfrm>
          <a:prstGeom prst="rect">
            <a:avLst/>
          </a:prstGeom>
          <a:noFill/>
        </p:spPr>
        <p:txBody>
          <a:bodyPr wrap="none" rtlCol="0">
            <a:spAutoFit/>
          </a:bodyPr>
          <a:lstStyle/>
          <a:p>
            <a:r>
              <a:rPr kumimoji="1" lang="ja-JP" altLang="en-US" dirty="0">
                <a:solidFill>
                  <a:schemeClr val="accent6">
                    <a:lumMod val="75000"/>
                  </a:schemeClr>
                </a:solidFill>
              </a:rPr>
              <a:t>物体の色</a:t>
            </a:r>
          </a:p>
        </p:txBody>
      </p:sp>
      <p:sp>
        <p:nvSpPr>
          <p:cNvPr id="35" name="テキスト ボックス 34">
            <a:extLst>
              <a:ext uri="{FF2B5EF4-FFF2-40B4-BE49-F238E27FC236}">
                <a16:creationId xmlns:a16="http://schemas.microsoft.com/office/drawing/2014/main" id="{6D174CF8-FF43-4FCD-BDBD-0E176A031EBC}"/>
              </a:ext>
            </a:extLst>
          </p:cNvPr>
          <p:cNvSpPr txBox="1"/>
          <p:nvPr/>
        </p:nvSpPr>
        <p:spPr>
          <a:xfrm>
            <a:off x="5716940" y="3325588"/>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反射光の強度</a:t>
            </a:r>
          </a:p>
        </p:txBody>
      </p:sp>
      <p:sp>
        <p:nvSpPr>
          <p:cNvPr id="36" name="テキスト ボックス 35">
            <a:extLst>
              <a:ext uri="{FF2B5EF4-FFF2-40B4-BE49-F238E27FC236}">
                <a16:creationId xmlns:a16="http://schemas.microsoft.com/office/drawing/2014/main" id="{3560F6D1-0FB7-42C2-828D-32436C3F1F80}"/>
              </a:ext>
            </a:extLst>
          </p:cNvPr>
          <p:cNvSpPr txBox="1"/>
          <p:nvPr/>
        </p:nvSpPr>
        <p:spPr>
          <a:xfrm>
            <a:off x="7134156" y="4884495"/>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入射光の方向</a:t>
            </a:r>
          </a:p>
        </p:txBody>
      </p:sp>
      <p:sp>
        <p:nvSpPr>
          <p:cNvPr id="37" name="テキスト ボックス 36">
            <a:extLst>
              <a:ext uri="{FF2B5EF4-FFF2-40B4-BE49-F238E27FC236}">
                <a16:creationId xmlns:a16="http://schemas.microsoft.com/office/drawing/2014/main" id="{C901890B-96B1-469E-B990-11B713BFBF49}"/>
              </a:ext>
            </a:extLst>
          </p:cNvPr>
          <p:cNvSpPr txBox="1"/>
          <p:nvPr/>
        </p:nvSpPr>
        <p:spPr>
          <a:xfrm>
            <a:off x="8852847" y="4884495"/>
            <a:ext cx="1338828" cy="369332"/>
          </a:xfrm>
          <a:prstGeom prst="rect">
            <a:avLst/>
          </a:prstGeom>
          <a:noFill/>
        </p:spPr>
        <p:txBody>
          <a:bodyPr wrap="none" rtlCol="0">
            <a:spAutoFit/>
          </a:bodyPr>
          <a:lstStyle/>
          <a:p>
            <a:r>
              <a:rPr kumimoji="1" lang="ja-JP" altLang="en-US" dirty="0">
                <a:solidFill>
                  <a:schemeClr val="accent6">
                    <a:lumMod val="75000"/>
                  </a:schemeClr>
                </a:solidFill>
              </a:rPr>
              <a:t>表面の法線</a:t>
            </a:r>
          </a:p>
        </p:txBody>
      </p:sp>
      <p:cxnSp>
        <p:nvCxnSpPr>
          <p:cNvPr id="38" name="直線矢印コネクタ 37">
            <a:extLst>
              <a:ext uri="{FF2B5EF4-FFF2-40B4-BE49-F238E27FC236}">
                <a16:creationId xmlns:a16="http://schemas.microsoft.com/office/drawing/2014/main" id="{BD88D86E-C81E-4002-A93A-88C7E57A1A6B}"/>
              </a:ext>
            </a:extLst>
          </p:cNvPr>
          <p:cNvCxnSpPr>
            <a:cxnSpLocks/>
            <a:stCxn id="35" idx="2"/>
          </p:cNvCxnSpPr>
          <p:nvPr/>
        </p:nvCxnSpPr>
        <p:spPr>
          <a:xfrm>
            <a:off x="6501770" y="3694920"/>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54041D5-3C54-469C-A4FB-9A6BC044BA96}"/>
              </a:ext>
            </a:extLst>
          </p:cNvPr>
          <p:cNvCxnSpPr>
            <a:cxnSpLocks/>
          </p:cNvCxnSpPr>
          <p:nvPr/>
        </p:nvCxnSpPr>
        <p:spPr>
          <a:xfrm>
            <a:off x="10128997" y="3725838"/>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6955636-D40E-4AFA-B99D-2CC29CC91F8A}"/>
              </a:ext>
            </a:extLst>
          </p:cNvPr>
          <p:cNvCxnSpPr>
            <a:cxnSpLocks/>
            <a:stCxn id="36" idx="0"/>
          </p:cNvCxnSpPr>
          <p:nvPr/>
        </p:nvCxnSpPr>
        <p:spPr>
          <a:xfrm flipV="1">
            <a:off x="7918986" y="4543436"/>
            <a:ext cx="666929" cy="341059"/>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ED089006-E064-4818-958D-46721B1C2250}"/>
              </a:ext>
            </a:extLst>
          </p:cNvPr>
          <p:cNvCxnSpPr>
            <a:cxnSpLocks/>
            <a:stCxn id="37" idx="0"/>
          </p:cNvCxnSpPr>
          <p:nvPr/>
        </p:nvCxnSpPr>
        <p:spPr>
          <a:xfrm flipH="1" flipV="1">
            <a:off x="9219229" y="4543436"/>
            <a:ext cx="303032" cy="341059"/>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1BF5803-0ECB-4419-8942-BBE1A2AB9AA2}"/>
              </a:ext>
            </a:extLst>
          </p:cNvPr>
          <p:cNvCxnSpPr>
            <a:cxnSpLocks/>
          </p:cNvCxnSpPr>
          <p:nvPr/>
        </p:nvCxnSpPr>
        <p:spPr>
          <a:xfrm flipH="1">
            <a:off x="7574507" y="3656616"/>
            <a:ext cx="469543" cy="526213"/>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6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6118C-4840-4D57-BF4D-124886F68A84}"/>
              </a:ext>
            </a:extLst>
          </p:cNvPr>
          <p:cNvSpPr/>
          <p:nvPr/>
        </p:nvSpPr>
        <p:spPr>
          <a:xfrm>
            <a:off x="1773177" y="661974"/>
            <a:ext cx="9180394" cy="2308324"/>
          </a:xfrm>
          <a:prstGeom prst="rect">
            <a:avLst/>
          </a:prstGeom>
        </p:spPr>
        <p:txBody>
          <a:bodyPr wrap="square">
            <a:spAutoFit/>
          </a:bodyPr>
          <a:lstStyle/>
          <a:p>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frag</a:t>
            </a:r>
            <a:r>
              <a:rPr lang="en-US" altLang="ja-JP" dirty="0">
                <a:solidFill>
                  <a:srgbClr val="000000"/>
                </a:solidFill>
                <a:latin typeface="Consolas" panose="020B0609020204030204" pitchFamily="49" charset="0"/>
                <a:ea typeface="ＭＳ ゴシック" panose="020B0609070205080204" pitchFamily="49" charset="-128"/>
              </a:rPr>
              <a:t>(VertexOutput </a:t>
            </a:r>
            <a:r>
              <a:rPr lang="en-US" altLang="ja-JP" dirty="0" err="1">
                <a:solidFill>
                  <a:srgbClr val="000000"/>
                </a:solidFill>
                <a:latin typeface="Consolas" panose="020B0609020204030204" pitchFamily="49" charset="0"/>
                <a:ea typeface="ＭＳ ゴシック" panose="020B0609070205080204" pitchFamily="49" charset="-128"/>
              </a:rPr>
              <a:t>i</a:t>
            </a:r>
            <a:r>
              <a:rPr lang="en-US" altLang="ja-JP" dirty="0">
                <a:solidFill>
                  <a:srgbClr val="000000"/>
                </a:solidFill>
                <a:latin typeface="Consolas" panose="020B0609020204030204" pitchFamily="49" charset="0"/>
                <a:ea typeface="ＭＳ ゴシック" panose="020B0609070205080204" pitchFamily="49" charset="-128"/>
              </a:rPr>
              <a:t>) : SV_TARGET {</a:t>
            </a:r>
          </a:p>
          <a:p>
            <a:r>
              <a:rPr lang="en-US" altLang="ja-JP" dirty="0">
                <a:solidFill>
                  <a:srgbClr val="0000FF"/>
                </a:solidFill>
                <a:latin typeface="Consolas" panose="020B0609020204030204" pitchFamily="49" charset="0"/>
                <a:ea typeface="ＭＳ ゴシック" panose="020B0609070205080204" pitchFamily="49" charset="-128"/>
              </a:rPr>
              <a:t>    float3</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err="1">
                <a:solidFill>
                  <a:srgbClr val="000000"/>
                </a:solidFill>
                <a:latin typeface="Consolas" panose="020B0609020204030204" pitchFamily="49" charset="0"/>
                <a:ea typeface="ＭＳ ゴシック" panose="020B0609070205080204" pitchFamily="49" charset="-128"/>
              </a:rPr>
              <a:t>lightDir</a:t>
            </a:r>
            <a:r>
              <a:rPr lang="en-US" altLang="ja-JP" dirty="0">
                <a:solidFill>
                  <a:srgbClr val="000000"/>
                </a:solidFill>
                <a:latin typeface="Consolas" panose="020B0609020204030204" pitchFamily="49" charset="0"/>
                <a:ea typeface="ＭＳ ゴシック" panose="020B0609070205080204" pitchFamily="49" charset="-128"/>
              </a:rPr>
              <a:t> = </a:t>
            </a:r>
            <a:r>
              <a:rPr lang="en-US" altLang="ja-JP" dirty="0">
                <a:solidFill>
                  <a:srgbClr val="0000FF"/>
                </a:solidFill>
                <a:latin typeface="Consolas" panose="020B0609020204030204" pitchFamily="49" charset="0"/>
                <a:ea typeface="ＭＳ ゴシック" panose="020B0609070205080204" pitchFamily="49" charset="-128"/>
              </a:rPr>
              <a:t>normalize</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err="1">
                <a:solidFill>
                  <a:srgbClr val="0000FF"/>
                </a:solidFill>
                <a:latin typeface="Consolas" panose="020B0609020204030204" pitchFamily="49" charset="0"/>
                <a:ea typeface="ＭＳ ゴシック" panose="020B0609070205080204" pitchFamily="49" charset="-128"/>
              </a:rPr>
              <a:t>UnityWorldSpaceLightDir</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err="1">
                <a:solidFill>
                  <a:srgbClr val="000000"/>
                </a:solidFill>
                <a:latin typeface="Consolas" panose="020B0609020204030204" pitchFamily="49" charset="0"/>
                <a:ea typeface="ＭＳ ゴシック" panose="020B0609070205080204" pitchFamily="49" charset="-128"/>
              </a:rPr>
              <a:t>i.worldPos</a:t>
            </a:r>
            <a:r>
              <a:rPr lang="en-US" altLang="ja-JP" dirty="0">
                <a:solidFill>
                  <a:srgbClr val="000000"/>
                </a:solidFill>
                <a:latin typeface="Consolas" panose="020B0609020204030204" pitchFamily="49" charset="0"/>
                <a:ea typeface="ＭＳ ゴシック" panose="020B0609070205080204" pitchFamily="49" charset="-128"/>
              </a:rPr>
              <a:t>));</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float3</a:t>
            </a:r>
            <a:r>
              <a:rPr lang="en-US" altLang="ja-JP" dirty="0">
                <a:solidFill>
                  <a:srgbClr val="000000"/>
                </a:solidFill>
                <a:latin typeface="Consolas" panose="020B0609020204030204" pitchFamily="49" charset="0"/>
                <a:ea typeface="ＭＳ ゴシック" panose="020B0609070205080204" pitchFamily="49" charset="-128"/>
              </a:rPr>
              <a:t> normal = </a:t>
            </a:r>
            <a:r>
              <a:rPr lang="en-US" altLang="ja-JP" dirty="0">
                <a:solidFill>
                  <a:srgbClr val="0000FF"/>
                </a:solidFill>
                <a:latin typeface="Consolas" panose="020B0609020204030204" pitchFamily="49" charset="0"/>
                <a:ea typeface="ＭＳ ゴシック" panose="020B0609070205080204" pitchFamily="49" charset="-128"/>
              </a:rPr>
              <a:t>normalize</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err="1">
                <a:solidFill>
                  <a:srgbClr val="000000"/>
                </a:solidFill>
                <a:latin typeface="Consolas" panose="020B0609020204030204" pitchFamily="49" charset="0"/>
                <a:ea typeface="ＭＳ ゴシック" panose="020B0609070205080204" pitchFamily="49" charset="-128"/>
              </a:rPr>
              <a:t>i.normal</a:t>
            </a:r>
            <a:r>
              <a:rPr lang="en-US" altLang="ja-JP" dirty="0">
                <a:solidFill>
                  <a:srgbClr val="000000"/>
                </a:solidFill>
                <a:latin typeface="Consolas" panose="020B0609020204030204" pitchFamily="49" charset="0"/>
                <a:ea typeface="ＭＳ ゴシック" panose="020B0609070205080204" pitchFamily="49" charset="-128"/>
              </a:rPr>
              <a:t>);</a:t>
            </a:r>
          </a:p>
          <a:p>
            <a:endParaRPr lang="en-US" altLang="ja-JP" dirty="0">
              <a:solidFill>
                <a:srgbClr val="0000FF"/>
              </a:solidFill>
              <a:latin typeface="Consolas" panose="020B0609020204030204" pitchFamily="49" charset="0"/>
              <a:ea typeface="ＭＳ ゴシック" panose="020B0609070205080204" pitchFamily="49" charset="-128"/>
            </a:endParaRPr>
          </a:p>
          <a:p>
            <a:r>
              <a:rPr lang="en-US" altLang="ja-JP" dirty="0">
                <a:solidFill>
                  <a:srgbClr val="0000FF"/>
                </a:solidFill>
                <a:latin typeface="Consolas" panose="020B0609020204030204" pitchFamily="49" charset="0"/>
                <a:ea typeface="ＭＳ ゴシック" panose="020B0609070205080204" pitchFamily="49" charset="-128"/>
              </a:rPr>
              <a:t>    float</a:t>
            </a:r>
            <a:r>
              <a:rPr lang="en-US" altLang="ja-JP" dirty="0">
                <a:solidFill>
                  <a:srgbClr val="000000"/>
                </a:solidFill>
                <a:latin typeface="Consolas" panose="020B0609020204030204" pitchFamily="49" charset="0"/>
                <a:ea typeface="ＭＳ ゴシック" panose="020B0609070205080204" pitchFamily="49" charset="-128"/>
              </a:rPr>
              <a:t> LN = </a:t>
            </a:r>
            <a:r>
              <a:rPr lang="en-US" altLang="ja-JP" dirty="0">
                <a:solidFill>
                  <a:srgbClr val="0000FF"/>
                </a:solidFill>
                <a:latin typeface="Consolas" panose="020B0609020204030204" pitchFamily="49" charset="0"/>
                <a:ea typeface="ＭＳ ゴシック" panose="020B0609070205080204" pitchFamily="49" charset="-128"/>
              </a:rPr>
              <a:t>max</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dot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err="1">
                <a:solidFill>
                  <a:srgbClr val="000000"/>
                </a:solidFill>
                <a:latin typeface="Consolas" panose="020B0609020204030204" pitchFamily="49" charset="0"/>
                <a:ea typeface="ＭＳ ゴシック" panose="020B0609070205080204" pitchFamily="49" charset="-128"/>
              </a:rPr>
              <a:t>lightDir</a:t>
            </a:r>
            <a:r>
              <a:rPr lang="en-US" altLang="ja-JP" dirty="0">
                <a:solidFill>
                  <a:srgbClr val="000000"/>
                </a:solidFill>
                <a:latin typeface="Consolas" panose="020B0609020204030204" pitchFamily="49" charset="0"/>
                <a:ea typeface="ＭＳ ゴシック" panose="020B0609070205080204" pitchFamily="49" charset="-128"/>
              </a:rPr>
              <a:t>, normal), 0.0);</a:t>
            </a:r>
          </a:p>
          <a:p>
            <a:r>
              <a:rPr lang="en-US" altLang="ja-JP" dirty="0">
                <a:solidFill>
                  <a:srgbClr val="0000FF"/>
                </a:solidFill>
                <a:latin typeface="Consolas" panose="020B0609020204030204" pitchFamily="49" charset="0"/>
                <a:ea typeface="ＭＳ ゴシック" panose="020B0609070205080204" pitchFamily="49" charset="-128"/>
              </a:rPr>
              <a:t>    float3</a:t>
            </a:r>
            <a:r>
              <a:rPr lang="en-US" altLang="ja-JP" dirty="0">
                <a:solidFill>
                  <a:srgbClr val="000000"/>
                </a:solidFill>
                <a:latin typeface="Consolas" panose="020B0609020204030204" pitchFamily="49" charset="0"/>
                <a:ea typeface="ＭＳ ゴシック" panose="020B0609070205080204" pitchFamily="49" charset="-128"/>
              </a:rPr>
              <a:t> color = _</a:t>
            </a:r>
            <a:r>
              <a:rPr lang="en-US" altLang="ja-JP" dirty="0" err="1">
                <a:solidFill>
                  <a:srgbClr val="000000"/>
                </a:solidFill>
                <a:latin typeface="Consolas" panose="020B0609020204030204" pitchFamily="49" charset="0"/>
                <a:ea typeface="ＭＳ ゴシック" panose="020B0609070205080204" pitchFamily="49" charset="-128"/>
              </a:rPr>
              <a:t>BaseColor</a:t>
            </a:r>
            <a:r>
              <a:rPr lang="en-US" altLang="ja-JP" dirty="0">
                <a:solidFill>
                  <a:srgbClr val="000000"/>
                </a:solidFill>
                <a:latin typeface="Consolas" panose="020B0609020204030204" pitchFamily="49" charset="0"/>
                <a:ea typeface="ＭＳ ゴシック" panose="020B0609070205080204" pitchFamily="49" charset="-128"/>
              </a:rPr>
              <a:t> * LN;</a:t>
            </a:r>
          </a:p>
          <a:p>
            <a:r>
              <a:rPr lang="en-US" altLang="ja-JP" dirty="0">
                <a:solidFill>
                  <a:srgbClr val="000000"/>
                </a:solidFill>
                <a:latin typeface="Consolas" panose="020B0609020204030204" pitchFamily="49" charset="0"/>
                <a:ea typeface="ＭＳ ゴシック" panose="020B0609070205080204" pitchFamily="49" charset="-128"/>
              </a:rPr>
              <a:t>    return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(color, 1.0);</a:t>
            </a:r>
          </a:p>
          <a:p>
            <a:r>
              <a:rPr lang="en-US" altLang="ja-JP" dirty="0">
                <a:solidFill>
                  <a:srgbClr val="000000"/>
                </a:solidFill>
                <a:latin typeface="Consolas" panose="020B0609020204030204" pitchFamily="49" charset="0"/>
                <a:ea typeface="ＭＳ ゴシック" panose="020B0609070205080204" pitchFamily="49" charset="-128"/>
              </a:rPr>
              <a:t>}</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D702D5A-91C8-4D3D-8BF1-1754996B42BE}"/>
                  </a:ext>
                </a:extLst>
              </p:cNvPr>
              <p:cNvSpPr txBox="1"/>
              <p:nvPr/>
            </p:nvSpPr>
            <p:spPr>
              <a:xfrm>
                <a:off x="2350129" y="4969287"/>
                <a:ext cx="41622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𝐷</m:t>
                          </m:r>
                        </m:sub>
                      </m:sSub>
                      <m:r>
                        <a:rPr kumimoji="1" lang="en-US" altLang="ja-JP" sz="3200" b="0" i="1" smtClean="0">
                          <a:latin typeface="Cambria Math" panose="02040503050406030204" pitchFamily="18" charset="0"/>
                        </a:rPr>
                        <m:t>=</m:t>
                      </m:r>
                      <m:r>
                        <a:rPr kumimoji="1" lang="ja-JP" altLang="en-US" sz="3200" b="1" i="1">
                          <a:latin typeface="Cambria Math" panose="02040503050406030204" pitchFamily="18" charset="0"/>
                        </a:rPr>
                        <m:t>𝝆</m:t>
                      </m:r>
                      <m:r>
                        <m:rPr>
                          <m:nor/>
                        </m:rPr>
                        <a:rPr kumimoji="1" lang="en-US" altLang="ja-JP" sz="3200" b="0" i="0" smtClean="0">
                          <a:latin typeface="Cambria Math" panose="02040503050406030204" pitchFamily="18" charset="0"/>
                        </a:rPr>
                        <m:t> </m:t>
                      </m:r>
                      <m:r>
                        <m:rPr>
                          <m:nor/>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1" i="1" smtClean="0">
                          <a:latin typeface="Cambria Math" panose="02040503050406030204" pitchFamily="18" charset="0"/>
                        </a:rPr>
                        <m:t>𝑳</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rPr>
                        <m:t>𝑵</m:t>
                      </m:r>
                      <m:r>
                        <a:rPr kumimoji="1" lang="en-US" altLang="ja-JP" sz="3200" b="0" i="1" smtClean="0">
                          <a:latin typeface="Cambria Math" panose="02040503050406030204" pitchFamily="18" charset="0"/>
                        </a:rPr>
                        <m:t>, 0)</m:t>
                      </m:r>
                      <m:r>
                        <a:rPr kumimoji="1" lang="en-US" altLang="ja-JP" sz="3200" b="1" i="1" smtClean="0">
                          <a:latin typeface="Cambria Math" panose="02040503050406030204" pitchFamily="18" charset="0"/>
                        </a:rPr>
                        <m:t> </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𝐿</m:t>
                          </m:r>
                        </m:sub>
                      </m:sSub>
                    </m:oMath>
                  </m:oMathPara>
                </a14:m>
                <a:endParaRPr kumimoji="1" lang="ja-JP" altLang="en-US" b="1" dirty="0"/>
              </a:p>
            </p:txBody>
          </p:sp>
        </mc:Choice>
        <mc:Fallback xmlns="">
          <p:sp>
            <p:nvSpPr>
              <p:cNvPr id="3" name="テキスト ボックス 2">
                <a:extLst>
                  <a:ext uri="{FF2B5EF4-FFF2-40B4-BE49-F238E27FC236}">
                    <a16:creationId xmlns:a16="http://schemas.microsoft.com/office/drawing/2014/main" id="{4D702D5A-91C8-4D3D-8BF1-1754996B42BE}"/>
                  </a:ext>
                </a:extLst>
              </p:cNvPr>
              <p:cNvSpPr txBox="1">
                <a:spLocks noRot="1" noChangeAspect="1" noMove="1" noResize="1" noEditPoints="1" noAdjustHandles="1" noChangeArrowheads="1" noChangeShapeType="1" noTextEdit="1"/>
              </p:cNvSpPr>
              <p:nvPr/>
            </p:nvSpPr>
            <p:spPr>
              <a:xfrm>
                <a:off x="2350129" y="4969287"/>
                <a:ext cx="4162230" cy="49244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2024225-9D0C-4708-BAE3-399B3D4BF203}"/>
              </a:ext>
            </a:extLst>
          </p:cNvPr>
          <p:cNvSpPr txBox="1"/>
          <p:nvPr/>
        </p:nvSpPr>
        <p:spPr>
          <a:xfrm>
            <a:off x="5275466" y="4224432"/>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入射光の強度</a:t>
            </a:r>
          </a:p>
        </p:txBody>
      </p:sp>
      <p:sp>
        <p:nvSpPr>
          <p:cNvPr id="5" name="テキスト ボックス 4">
            <a:extLst>
              <a:ext uri="{FF2B5EF4-FFF2-40B4-BE49-F238E27FC236}">
                <a16:creationId xmlns:a16="http://schemas.microsoft.com/office/drawing/2014/main" id="{5C62A8A8-0C94-4557-9451-30DE41B6B374}"/>
              </a:ext>
            </a:extLst>
          </p:cNvPr>
          <p:cNvSpPr txBox="1"/>
          <p:nvPr/>
        </p:nvSpPr>
        <p:spPr>
          <a:xfrm>
            <a:off x="3870570" y="4224432"/>
            <a:ext cx="1107996" cy="369332"/>
          </a:xfrm>
          <a:prstGeom prst="rect">
            <a:avLst/>
          </a:prstGeom>
          <a:noFill/>
        </p:spPr>
        <p:txBody>
          <a:bodyPr wrap="none" rtlCol="0">
            <a:spAutoFit/>
          </a:bodyPr>
          <a:lstStyle/>
          <a:p>
            <a:r>
              <a:rPr kumimoji="1" lang="ja-JP" altLang="en-US" dirty="0">
                <a:solidFill>
                  <a:schemeClr val="accent6">
                    <a:lumMod val="75000"/>
                  </a:schemeClr>
                </a:solidFill>
              </a:rPr>
              <a:t>物体の色</a:t>
            </a:r>
          </a:p>
        </p:txBody>
      </p:sp>
      <p:sp>
        <p:nvSpPr>
          <p:cNvPr id="6" name="テキスト ボックス 5">
            <a:extLst>
              <a:ext uri="{FF2B5EF4-FFF2-40B4-BE49-F238E27FC236}">
                <a16:creationId xmlns:a16="http://schemas.microsoft.com/office/drawing/2014/main" id="{C580F547-9CAA-4BEE-BBAC-FC3CBF66BF32}"/>
              </a:ext>
            </a:extLst>
          </p:cNvPr>
          <p:cNvSpPr txBox="1"/>
          <p:nvPr/>
        </p:nvSpPr>
        <p:spPr>
          <a:xfrm>
            <a:off x="1773177" y="4228966"/>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反射光の強度</a:t>
            </a:r>
          </a:p>
        </p:txBody>
      </p:sp>
      <p:sp>
        <p:nvSpPr>
          <p:cNvPr id="7" name="テキスト ボックス 6">
            <a:extLst>
              <a:ext uri="{FF2B5EF4-FFF2-40B4-BE49-F238E27FC236}">
                <a16:creationId xmlns:a16="http://schemas.microsoft.com/office/drawing/2014/main" id="{1ABA56DE-06AA-4B87-B787-32DA26C96EF1}"/>
              </a:ext>
            </a:extLst>
          </p:cNvPr>
          <p:cNvSpPr txBox="1"/>
          <p:nvPr/>
        </p:nvSpPr>
        <p:spPr>
          <a:xfrm>
            <a:off x="3190393" y="5787873"/>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入射光の方向</a:t>
            </a:r>
          </a:p>
        </p:txBody>
      </p:sp>
      <p:sp>
        <p:nvSpPr>
          <p:cNvPr id="8" name="テキスト ボックス 7">
            <a:extLst>
              <a:ext uri="{FF2B5EF4-FFF2-40B4-BE49-F238E27FC236}">
                <a16:creationId xmlns:a16="http://schemas.microsoft.com/office/drawing/2014/main" id="{56D483E9-E4F4-4774-B124-14052FCA73BC}"/>
              </a:ext>
            </a:extLst>
          </p:cNvPr>
          <p:cNvSpPr txBox="1"/>
          <p:nvPr/>
        </p:nvSpPr>
        <p:spPr>
          <a:xfrm>
            <a:off x="4909084" y="5787873"/>
            <a:ext cx="1338828" cy="369332"/>
          </a:xfrm>
          <a:prstGeom prst="rect">
            <a:avLst/>
          </a:prstGeom>
          <a:noFill/>
        </p:spPr>
        <p:txBody>
          <a:bodyPr wrap="none" rtlCol="0">
            <a:spAutoFit/>
          </a:bodyPr>
          <a:lstStyle/>
          <a:p>
            <a:r>
              <a:rPr kumimoji="1" lang="ja-JP" altLang="en-US" dirty="0">
                <a:solidFill>
                  <a:schemeClr val="accent6">
                    <a:lumMod val="75000"/>
                  </a:schemeClr>
                </a:solidFill>
              </a:rPr>
              <a:t>表面の法線</a:t>
            </a:r>
          </a:p>
        </p:txBody>
      </p:sp>
      <p:cxnSp>
        <p:nvCxnSpPr>
          <p:cNvPr id="9" name="直線矢印コネクタ 8">
            <a:extLst>
              <a:ext uri="{FF2B5EF4-FFF2-40B4-BE49-F238E27FC236}">
                <a16:creationId xmlns:a16="http://schemas.microsoft.com/office/drawing/2014/main" id="{D2C94289-7204-4ECF-BBF0-9D802476B9A4}"/>
              </a:ext>
            </a:extLst>
          </p:cNvPr>
          <p:cNvCxnSpPr>
            <a:cxnSpLocks/>
            <a:stCxn id="6" idx="2"/>
          </p:cNvCxnSpPr>
          <p:nvPr/>
        </p:nvCxnSpPr>
        <p:spPr>
          <a:xfrm>
            <a:off x="2558007" y="4598298"/>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7B3A4A7-DE78-4858-89C3-EAF1A2AB134A}"/>
              </a:ext>
            </a:extLst>
          </p:cNvPr>
          <p:cNvCxnSpPr>
            <a:cxnSpLocks/>
          </p:cNvCxnSpPr>
          <p:nvPr/>
        </p:nvCxnSpPr>
        <p:spPr>
          <a:xfrm>
            <a:off x="6185234" y="4629216"/>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8D0134D-1A88-4DE6-8070-BC4B2B6CDC19}"/>
              </a:ext>
            </a:extLst>
          </p:cNvPr>
          <p:cNvCxnSpPr>
            <a:cxnSpLocks/>
            <a:stCxn id="7" idx="0"/>
          </p:cNvCxnSpPr>
          <p:nvPr/>
        </p:nvCxnSpPr>
        <p:spPr>
          <a:xfrm flipV="1">
            <a:off x="3975223" y="5446814"/>
            <a:ext cx="666929" cy="341059"/>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BFAF42F-9802-4BD1-AF29-CD5C994DA291}"/>
              </a:ext>
            </a:extLst>
          </p:cNvPr>
          <p:cNvCxnSpPr>
            <a:cxnSpLocks/>
            <a:stCxn id="8" idx="0"/>
          </p:cNvCxnSpPr>
          <p:nvPr/>
        </p:nvCxnSpPr>
        <p:spPr>
          <a:xfrm flipH="1" flipV="1">
            <a:off x="5275466" y="5446814"/>
            <a:ext cx="303032" cy="341059"/>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CA1AD92-1A59-40BF-8689-97287007DD71}"/>
              </a:ext>
            </a:extLst>
          </p:cNvPr>
          <p:cNvCxnSpPr>
            <a:cxnSpLocks/>
          </p:cNvCxnSpPr>
          <p:nvPr/>
        </p:nvCxnSpPr>
        <p:spPr>
          <a:xfrm flipH="1">
            <a:off x="3630744" y="4559994"/>
            <a:ext cx="469543" cy="526213"/>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29E0141-B757-4720-9A39-4CE8ED5F0EDD}"/>
                  </a:ext>
                </a:extLst>
              </p:cNvPr>
              <p:cNvSpPr txBox="1"/>
              <p:nvPr/>
            </p:nvSpPr>
            <p:spPr>
              <a:xfrm>
                <a:off x="1773177" y="3429000"/>
                <a:ext cx="9473684" cy="369332"/>
              </a:xfrm>
              <a:prstGeom prst="rect">
                <a:avLst/>
              </a:prstGeom>
              <a:noFill/>
            </p:spPr>
            <p:txBody>
              <a:bodyPr wrap="none" rtlCol="0">
                <a:spAutoFit/>
              </a:bodyPr>
              <a:lstStyle/>
              <a:p>
                <a:r>
                  <a:rPr kumimoji="1" lang="ja-JP" altLang="en-US" dirty="0">
                    <a:solidFill>
                      <a:schemeClr val="accent6">
                        <a:lumMod val="75000"/>
                      </a:schemeClr>
                    </a:solidFill>
                  </a:rPr>
                  <a:t>↑ 以下の式にしたがって反射光を計算している（コードの簡略化のために </a:t>
                </a:r>
                <a14:m>
                  <m:oMath xmlns:m="http://schemas.openxmlformats.org/officeDocument/2006/math">
                    <m:r>
                      <a:rPr kumimoji="1" lang="en-US" altLang="ja-JP" i="1" dirty="0" smtClean="0">
                        <a:solidFill>
                          <a:schemeClr val="accent6">
                            <a:lumMod val="75000"/>
                          </a:schemeClr>
                        </a:solidFill>
                        <a:latin typeface="Cambria Math" panose="02040503050406030204" pitchFamily="18" charset="0"/>
                      </a:rPr>
                      <m:t> </m:t>
                    </m:r>
                    <m:sSub>
                      <m:sSubPr>
                        <m:ctrlPr>
                          <a:rPr kumimoji="1" lang="en-US" altLang="ja-JP" b="0" i="1" dirty="0" smtClean="0">
                            <a:solidFill>
                              <a:schemeClr val="accent6">
                                <a:lumMod val="75000"/>
                              </a:schemeClr>
                            </a:solidFill>
                            <a:latin typeface="Cambria Math" panose="02040503050406030204" pitchFamily="18" charset="0"/>
                          </a:rPr>
                        </m:ctrlPr>
                      </m:sSubPr>
                      <m:e>
                        <m:r>
                          <a:rPr kumimoji="1" lang="en-US" altLang="ja-JP" b="1" i="1" dirty="0" smtClean="0">
                            <a:solidFill>
                              <a:schemeClr val="accent6">
                                <a:lumMod val="75000"/>
                              </a:schemeClr>
                            </a:solidFill>
                            <a:latin typeface="Cambria Math" panose="02040503050406030204" pitchFamily="18" charset="0"/>
                          </a:rPr>
                          <m:t>𝑰</m:t>
                        </m:r>
                      </m:e>
                      <m:sub>
                        <m:r>
                          <a:rPr kumimoji="1" lang="en-US" altLang="ja-JP" b="0" i="1" dirty="0" smtClean="0">
                            <a:solidFill>
                              <a:schemeClr val="accent6">
                                <a:lumMod val="75000"/>
                              </a:schemeClr>
                            </a:solidFill>
                            <a:latin typeface="Cambria Math" panose="02040503050406030204" pitchFamily="18" charset="0"/>
                          </a:rPr>
                          <m:t>𝐿</m:t>
                        </m:r>
                      </m:sub>
                    </m:sSub>
                    <m:r>
                      <a:rPr kumimoji="1" lang="en-US" altLang="ja-JP" i="1" dirty="0" smtClean="0">
                        <a:solidFill>
                          <a:schemeClr val="accent6">
                            <a:lumMod val="75000"/>
                          </a:schemeClr>
                        </a:solidFill>
                        <a:latin typeface="Cambria Math" panose="02040503050406030204" pitchFamily="18" charset="0"/>
                      </a:rPr>
                      <m:t>= </m:t>
                    </m:r>
                    <m:r>
                      <a:rPr kumimoji="1" lang="en-US" altLang="ja-JP" b="1" i="1" dirty="0" smtClean="0">
                        <a:solidFill>
                          <a:schemeClr val="accent6">
                            <a:lumMod val="75000"/>
                          </a:schemeClr>
                        </a:solidFill>
                        <a:latin typeface="Cambria Math" panose="02040503050406030204" pitchFamily="18" charset="0"/>
                      </a:rPr>
                      <m:t>𝟏</m:t>
                    </m:r>
                  </m:oMath>
                </a14:m>
                <a:r>
                  <a:rPr kumimoji="1" lang="en-US" altLang="ja-JP" dirty="0">
                    <a:solidFill>
                      <a:schemeClr val="accent6">
                        <a:lumMod val="75000"/>
                      </a:schemeClr>
                    </a:solidFill>
                  </a:rPr>
                  <a:t> </a:t>
                </a:r>
                <a:r>
                  <a:rPr kumimoji="1" lang="ja-JP" altLang="en-US" dirty="0">
                    <a:solidFill>
                      <a:schemeClr val="accent6">
                        <a:lumMod val="75000"/>
                      </a:schemeClr>
                    </a:solidFill>
                  </a:rPr>
                  <a:t>とした）</a:t>
                </a:r>
              </a:p>
            </p:txBody>
          </p:sp>
        </mc:Choice>
        <mc:Fallback xmlns="">
          <p:sp>
            <p:nvSpPr>
              <p:cNvPr id="14" name="テキスト ボックス 13">
                <a:extLst>
                  <a:ext uri="{FF2B5EF4-FFF2-40B4-BE49-F238E27FC236}">
                    <a16:creationId xmlns:a16="http://schemas.microsoft.com/office/drawing/2014/main" id="{229E0141-B757-4720-9A39-4CE8ED5F0EDD}"/>
                  </a:ext>
                </a:extLst>
              </p:cNvPr>
              <p:cNvSpPr txBox="1">
                <a:spLocks noRot="1" noChangeAspect="1" noMove="1" noResize="1" noEditPoints="1" noAdjustHandles="1" noChangeArrowheads="1" noChangeShapeType="1" noTextEdit="1"/>
              </p:cNvSpPr>
              <p:nvPr/>
            </p:nvSpPr>
            <p:spPr>
              <a:xfrm>
                <a:off x="1773177" y="3429000"/>
                <a:ext cx="9473684" cy="369332"/>
              </a:xfrm>
              <a:prstGeom prst="rect">
                <a:avLst/>
              </a:prstGeom>
              <a:blipFill>
                <a:blip r:embed="rId3"/>
                <a:stretch>
                  <a:fillRect l="-579" t="-15000" r="-386"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573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AACC99E-DDF9-48C4-B7E4-D9ACA0058199}"/>
              </a:ext>
            </a:extLst>
          </p:cNvPr>
          <p:cNvSpPr txBox="1"/>
          <p:nvPr/>
        </p:nvSpPr>
        <p:spPr>
          <a:xfrm>
            <a:off x="3695343" y="2921168"/>
            <a:ext cx="4801314" cy="1015663"/>
          </a:xfrm>
          <a:prstGeom prst="rect">
            <a:avLst/>
          </a:prstGeom>
          <a:noFill/>
        </p:spPr>
        <p:txBody>
          <a:bodyPr wrap="none" rtlCol="0">
            <a:spAutoFit/>
          </a:bodyPr>
          <a:lstStyle/>
          <a:p>
            <a:r>
              <a:rPr kumimoji="1" lang="ja-JP" altLang="en-US" sz="6000" b="1" dirty="0">
                <a:solidFill>
                  <a:schemeClr val="accent6">
                    <a:lumMod val="75000"/>
                  </a:schemeClr>
                </a:solidFill>
              </a:rPr>
              <a:t>復習ここまで</a:t>
            </a:r>
          </a:p>
        </p:txBody>
      </p:sp>
    </p:spTree>
    <p:extLst>
      <p:ext uri="{BB962C8B-B14F-4D97-AF65-F5344CB8AC3E}">
        <p14:creationId xmlns:p14="http://schemas.microsoft.com/office/powerpoint/2010/main" val="298566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7EE27-CF75-4E13-9F38-12EF02BC7F0C}"/>
              </a:ext>
            </a:extLst>
          </p:cNvPr>
          <p:cNvSpPr>
            <a:spLocks noGrp="1"/>
          </p:cNvSpPr>
          <p:nvPr>
            <p:ph type="title"/>
          </p:nvPr>
        </p:nvSpPr>
        <p:spPr/>
        <p:txBody>
          <a:bodyPr/>
          <a:lstStyle/>
          <a:p>
            <a:r>
              <a:rPr kumimoji="1" lang="en-US" altLang="ja-JP" dirty="0" err="1"/>
              <a:t>Phong</a:t>
            </a:r>
            <a:r>
              <a:rPr kumimoji="1" lang="en-US" altLang="ja-JP" dirty="0"/>
              <a:t> </a:t>
            </a:r>
            <a:r>
              <a:rPr kumimoji="1" lang="ja-JP" altLang="en-US" dirty="0"/>
              <a:t>反射モデル</a:t>
            </a:r>
          </a:p>
        </p:txBody>
      </p:sp>
      <p:sp>
        <p:nvSpPr>
          <p:cNvPr id="51" name="テキスト ボックス 50">
            <a:extLst>
              <a:ext uri="{FF2B5EF4-FFF2-40B4-BE49-F238E27FC236}">
                <a16:creationId xmlns:a16="http://schemas.microsoft.com/office/drawing/2014/main" id="{E3484B81-F574-4C69-A116-04C1DB58BF84}"/>
              </a:ext>
            </a:extLst>
          </p:cNvPr>
          <p:cNvSpPr txBox="1"/>
          <p:nvPr/>
        </p:nvSpPr>
        <p:spPr>
          <a:xfrm>
            <a:off x="6951968" y="1690909"/>
            <a:ext cx="883127" cy="646331"/>
          </a:xfrm>
          <a:prstGeom prst="rect">
            <a:avLst/>
          </a:prstGeom>
          <a:noFill/>
        </p:spPr>
        <p:txBody>
          <a:bodyPr wrap="none" rtlCol="0">
            <a:spAutoFit/>
          </a:bodyPr>
          <a:lstStyle/>
          <a:p>
            <a:pPr algn="r"/>
            <a:r>
              <a:rPr kumimoji="1" lang="en-US" altLang="ja-JP" dirty="0"/>
              <a:t>Diffuse</a:t>
            </a:r>
          </a:p>
          <a:p>
            <a:pPr algn="r"/>
            <a:r>
              <a:rPr kumimoji="1" lang="ja-JP" altLang="en-US" dirty="0"/>
              <a:t>拡散光</a:t>
            </a:r>
          </a:p>
        </p:txBody>
      </p:sp>
      <p:sp>
        <p:nvSpPr>
          <p:cNvPr id="52" name="テキスト ボックス 51">
            <a:extLst>
              <a:ext uri="{FF2B5EF4-FFF2-40B4-BE49-F238E27FC236}">
                <a16:creationId xmlns:a16="http://schemas.microsoft.com/office/drawing/2014/main" id="{13422AC8-8450-4690-ADE7-D1FBE4C200DC}"/>
              </a:ext>
            </a:extLst>
          </p:cNvPr>
          <p:cNvSpPr txBox="1"/>
          <p:nvPr/>
        </p:nvSpPr>
        <p:spPr>
          <a:xfrm>
            <a:off x="6584852" y="3360824"/>
            <a:ext cx="1338828" cy="646331"/>
          </a:xfrm>
          <a:prstGeom prst="rect">
            <a:avLst/>
          </a:prstGeom>
          <a:noFill/>
        </p:spPr>
        <p:txBody>
          <a:bodyPr wrap="none" rtlCol="0">
            <a:spAutoFit/>
          </a:bodyPr>
          <a:lstStyle/>
          <a:p>
            <a:pPr algn="r"/>
            <a:r>
              <a:rPr kumimoji="1" lang="en-US" altLang="ja-JP" dirty="0"/>
              <a:t>Specular</a:t>
            </a:r>
          </a:p>
          <a:p>
            <a:pPr algn="r"/>
            <a:r>
              <a:rPr kumimoji="1" lang="ja-JP" altLang="en-US" dirty="0"/>
              <a:t>鏡面反射光</a:t>
            </a:r>
          </a:p>
        </p:txBody>
      </p:sp>
      <p:sp>
        <p:nvSpPr>
          <p:cNvPr id="53" name="テキスト ボックス 52">
            <a:extLst>
              <a:ext uri="{FF2B5EF4-FFF2-40B4-BE49-F238E27FC236}">
                <a16:creationId xmlns:a16="http://schemas.microsoft.com/office/drawing/2014/main" id="{1C4BA64C-E404-4D34-862D-B414153E499C}"/>
              </a:ext>
            </a:extLst>
          </p:cNvPr>
          <p:cNvSpPr txBox="1"/>
          <p:nvPr/>
        </p:nvSpPr>
        <p:spPr>
          <a:xfrm>
            <a:off x="6899645" y="5104124"/>
            <a:ext cx="987771" cy="646331"/>
          </a:xfrm>
          <a:prstGeom prst="rect">
            <a:avLst/>
          </a:prstGeom>
          <a:noFill/>
        </p:spPr>
        <p:txBody>
          <a:bodyPr wrap="none" rtlCol="0">
            <a:spAutoFit/>
          </a:bodyPr>
          <a:lstStyle/>
          <a:p>
            <a:pPr algn="r"/>
            <a:r>
              <a:rPr kumimoji="1" lang="en-US" altLang="ja-JP" dirty="0"/>
              <a:t>Ambient</a:t>
            </a:r>
          </a:p>
          <a:p>
            <a:pPr algn="r"/>
            <a:r>
              <a:rPr kumimoji="1" lang="ja-JP" altLang="en-US" dirty="0"/>
              <a:t>環境光</a:t>
            </a:r>
          </a:p>
        </p:txBody>
      </p:sp>
      <p:sp>
        <p:nvSpPr>
          <p:cNvPr id="33" name="コンテンツ プレースホルダー 2">
            <a:extLst>
              <a:ext uri="{FF2B5EF4-FFF2-40B4-BE49-F238E27FC236}">
                <a16:creationId xmlns:a16="http://schemas.microsoft.com/office/drawing/2014/main" id="{C7DAE5F7-BCE4-40BF-A1A8-835EB7F0DA41}"/>
              </a:ext>
            </a:extLst>
          </p:cNvPr>
          <p:cNvSpPr>
            <a:spLocks noGrp="1"/>
          </p:cNvSpPr>
          <p:nvPr>
            <p:ph idx="1"/>
          </p:nvPr>
        </p:nvSpPr>
        <p:spPr>
          <a:xfrm>
            <a:off x="1371600" y="2089562"/>
            <a:ext cx="4990208" cy="3777837"/>
          </a:xfrm>
        </p:spPr>
        <p:txBody>
          <a:bodyPr>
            <a:normAutofit/>
          </a:bodyPr>
          <a:lstStyle/>
          <a:p>
            <a:pPr marL="269875" indent="-269875">
              <a:lnSpc>
                <a:spcPct val="125000"/>
              </a:lnSpc>
            </a:pPr>
            <a:r>
              <a:rPr lang="ja-JP" altLang="en-US" sz="1800" dirty="0"/>
              <a:t>物質の表面の反射光を</a:t>
            </a:r>
            <a:br>
              <a:rPr lang="en-US" altLang="ja-JP" sz="1800" dirty="0"/>
            </a:br>
            <a:r>
              <a:rPr lang="ja-JP" altLang="en-US" sz="1800" b="1" dirty="0"/>
              <a:t>拡散光</a:t>
            </a:r>
            <a:r>
              <a:rPr lang="ja-JP" altLang="en-US" sz="1800" dirty="0"/>
              <a:t>、</a:t>
            </a:r>
            <a:r>
              <a:rPr lang="ja-JP" altLang="en-US" sz="1800" b="1" dirty="0"/>
              <a:t>鏡面反射光</a:t>
            </a:r>
            <a:r>
              <a:rPr lang="ja-JP" altLang="en-US" sz="1800" dirty="0"/>
              <a:t>、</a:t>
            </a:r>
            <a:r>
              <a:rPr lang="ja-JP" altLang="en-US" sz="1800" b="1" dirty="0"/>
              <a:t>環境光</a:t>
            </a:r>
            <a:r>
              <a:rPr lang="ja-JP" altLang="en-US" sz="1800" dirty="0"/>
              <a:t>の和</a:t>
            </a:r>
            <a:br>
              <a:rPr lang="en-US" altLang="ja-JP" sz="1800" dirty="0"/>
            </a:br>
            <a:r>
              <a:rPr lang="ja-JP" altLang="en-US" sz="1800" dirty="0"/>
              <a:t>として表現するモデル</a:t>
            </a:r>
            <a:endParaRPr lang="en-US" altLang="ja-JP" sz="1800" dirty="0"/>
          </a:p>
          <a:p>
            <a:pPr marL="269875" indent="-269875">
              <a:lnSpc>
                <a:spcPct val="125000"/>
              </a:lnSpc>
            </a:pPr>
            <a:r>
              <a:rPr lang="ja-JP" altLang="en-US" sz="1800" dirty="0"/>
              <a:t>物理ベースモデルではなく、経験ベースの</a:t>
            </a:r>
            <a:br>
              <a:rPr lang="en-US" altLang="ja-JP" sz="1800" dirty="0"/>
            </a:br>
            <a:r>
              <a:rPr lang="ja-JP" altLang="en-US" sz="1800" dirty="0"/>
              <a:t>モデル</a:t>
            </a:r>
            <a:endParaRPr lang="en-US" altLang="ja-JP" sz="1800" dirty="0"/>
          </a:p>
          <a:p>
            <a:pPr marL="269875" indent="-269875">
              <a:lnSpc>
                <a:spcPct val="125000"/>
              </a:lnSpc>
            </a:pPr>
            <a:r>
              <a:rPr lang="ja-JP" altLang="en-US" sz="1800" dirty="0"/>
              <a:t>昔のゲームなどでよく使われている</a:t>
            </a:r>
            <a:br>
              <a:rPr lang="en-US" altLang="ja-JP" sz="1800" dirty="0"/>
            </a:br>
            <a:r>
              <a:rPr lang="ja-JP" altLang="en-US" sz="1800" dirty="0"/>
              <a:t>実用性の高いモデル</a:t>
            </a:r>
            <a:endParaRPr lang="en-US" altLang="ja-JP" sz="1800" dirty="0"/>
          </a:p>
          <a:p>
            <a:endParaRPr kumimoji="1" lang="ja-JP" altLang="en-US" dirty="0"/>
          </a:p>
        </p:txBody>
      </p:sp>
      <p:cxnSp>
        <p:nvCxnSpPr>
          <p:cNvPr id="35" name="直線コネクタ 34">
            <a:extLst>
              <a:ext uri="{FF2B5EF4-FFF2-40B4-BE49-F238E27FC236}">
                <a16:creationId xmlns:a16="http://schemas.microsoft.com/office/drawing/2014/main" id="{BB5901D6-5F1C-4082-9E24-255E9A50A5DF}"/>
              </a:ext>
            </a:extLst>
          </p:cNvPr>
          <p:cNvCxnSpPr/>
          <p:nvPr/>
        </p:nvCxnSpPr>
        <p:spPr>
          <a:xfrm>
            <a:off x="7464998" y="2889219"/>
            <a:ext cx="3646227" cy="0"/>
          </a:xfrm>
          <a:prstGeom prst="line">
            <a:avLst/>
          </a:prstGeom>
          <a:ln w="107950"/>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733C2BB-2C75-4C0A-BDE3-21766C1C512A}"/>
              </a:ext>
            </a:extLst>
          </p:cNvPr>
          <p:cNvCxnSpPr>
            <a:cxnSpLocks/>
          </p:cNvCxnSpPr>
          <p:nvPr/>
        </p:nvCxnSpPr>
        <p:spPr>
          <a:xfrm flipV="1">
            <a:off x="9242811" y="1757875"/>
            <a:ext cx="553398" cy="1155119"/>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A8F43C3C-0024-4F9A-9CC3-D9E097CA85CD}"/>
                  </a:ext>
                </a:extLst>
              </p:cNvPr>
              <p:cNvSpPr txBox="1"/>
              <p:nvPr/>
            </p:nvSpPr>
            <p:spPr>
              <a:xfrm>
                <a:off x="9712478" y="1463446"/>
                <a:ext cx="1875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𝑳</m:t>
                      </m:r>
                    </m:oMath>
                  </m:oMathPara>
                </a14:m>
                <a:endParaRPr kumimoji="1" lang="ja-JP" altLang="en-US" b="1" dirty="0"/>
              </a:p>
            </p:txBody>
          </p:sp>
        </mc:Choice>
        <mc:Fallback>
          <p:sp>
            <p:nvSpPr>
              <p:cNvPr id="43" name="テキスト ボックス 42">
                <a:extLst>
                  <a:ext uri="{FF2B5EF4-FFF2-40B4-BE49-F238E27FC236}">
                    <a16:creationId xmlns:a16="http://schemas.microsoft.com/office/drawing/2014/main" id="{A8F43C3C-0024-4F9A-9CC3-D9E097CA85CD}"/>
                  </a:ext>
                </a:extLst>
              </p:cNvPr>
              <p:cNvSpPr txBox="1">
                <a:spLocks noRot="1" noChangeAspect="1" noMove="1" noResize="1" noEditPoints="1" noAdjustHandles="1" noChangeArrowheads="1" noChangeShapeType="1" noTextEdit="1"/>
              </p:cNvSpPr>
              <p:nvPr/>
            </p:nvSpPr>
            <p:spPr>
              <a:xfrm>
                <a:off x="9712478" y="1463446"/>
                <a:ext cx="187552" cy="276999"/>
              </a:xfrm>
              <a:prstGeom prst="rect">
                <a:avLst/>
              </a:prstGeom>
              <a:blipFill>
                <a:blip r:embed="rId2"/>
                <a:stretch>
                  <a:fillRect l="-25806" r="-32258" b="-8696"/>
                </a:stretch>
              </a:blipFill>
            </p:spPr>
            <p:txBody>
              <a:bodyPr/>
              <a:lstStyle/>
              <a:p>
                <a:r>
                  <a:rPr lang="ja-JP" altLang="en-US">
                    <a:noFill/>
                  </a:rPr>
                  <a:t> </a:t>
                </a:r>
              </a:p>
            </p:txBody>
          </p:sp>
        </mc:Fallback>
      </mc:AlternateContent>
      <p:sp>
        <p:nvSpPr>
          <p:cNvPr id="44" name="フリーフォーム: 図形 43">
            <a:extLst>
              <a:ext uri="{FF2B5EF4-FFF2-40B4-BE49-F238E27FC236}">
                <a16:creationId xmlns:a16="http://schemas.microsoft.com/office/drawing/2014/main" id="{9DF837E2-67B3-40E3-9620-3D05A963B184}"/>
              </a:ext>
            </a:extLst>
          </p:cNvPr>
          <p:cNvSpPr/>
          <p:nvPr/>
        </p:nvSpPr>
        <p:spPr>
          <a:xfrm>
            <a:off x="8524172" y="2170382"/>
            <a:ext cx="1514332" cy="725182"/>
          </a:xfrm>
          <a:custGeom>
            <a:avLst/>
            <a:gdLst>
              <a:gd name="connsiteX0" fmla="*/ 0 w 1514332"/>
              <a:gd name="connsiteY0" fmla="*/ 720104 h 725182"/>
              <a:gd name="connsiteX1" fmla="*/ 42958 w 1514332"/>
              <a:gd name="connsiteY1" fmla="*/ 474627 h 725182"/>
              <a:gd name="connsiteX2" fmla="*/ 208655 w 1514332"/>
              <a:gd name="connsiteY2" fmla="*/ 204603 h 725182"/>
              <a:gd name="connsiteX3" fmla="*/ 552322 w 1514332"/>
              <a:gd name="connsiteY3" fmla="*/ 32770 h 725182"/>
              <a:gd name="connsiteX4" fmla="*/ 748703 w 1514332"/>
              <a:gd name="connsiteY4" fmla="*/ 2085 h 725182"/>
              <a:gd name="connsiteX5" fmla="*/ 938947 w 1514332"/>
              <a:gd name="connsiteY5" fmla="*/ 20496 h 725182"/>
              <a:gd name="connsiteX6" fmla="*/ 1233519 w 1514332"/>
              <a:gd name="connsiteY6" fmla="*/ 161645 h 725182"/>
              <a:gd name="connsiteX7" fmla="*/ 1423764 w 1514332"/>
              <a:gd name="connsiteY7" fmla="*/ 394848 h 725182"/>
              <a:gd name="connsiteX8" fmla="*/ 1509680 w 1514332"/>
              <a:gd name="connsiteY8" fmla="*/ 689419 h 725182"/>
              <a:gd name="connsiteX9" fmla="*/ 1503543 w 1514332"/>
              <a:gd name="connsiteY9" fmla="*/ 720104 h 725182"/>
              <a:gd name="connsiteX10" fmla="*/ 1503543 w 1514332"/>
              <a:gd name="connsiteY10" fmla="*/ 720104 h 72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332" h="725182">
                <a:moveTo>
                  <a:pt x="0" y="720104"/>
                </a:moveTo>
                <a:cubicBezTo>
                  <a:pt x="4091" y="640324"/>
                  <a:pt x="8182" y="560544"/>
                  <a:pt x="42958" y="474627"/>
                </a:cubicBezTo>
                <a:cubicBezTo>
                  <a:pt x="77734" y="388710"/>
                  <a:pt x="123761" y="278246"/>
                  <a:pt x="208655" y="204603"/>
                </a:cubicBezTo>
                <a:cubicBezTo>
                  <a:pt x="293549" y="130960"/>
                  <a:pt x="462314" y="66523"/>
                  <a:pt x="552322" y="32770"/>
                </a:cubicBezTo>
                <a:cubicBezTo>
                  <a:pt x="642330" y="-983"/>
                  <a:pt x="684266" y="4131"/>
                  <a:pt x="748703" y="2085"/>
                </a:cubicBezTo>
                <a:cubicBezTo>
                  <a:pt x="813140" y="39"/>
                  <a:pt x="858144" y="-6097"/>
                  <a:pt x="938947" y="20496"/>
                </a:cubicBezTo>
                <a:cubicBezTo>
                  <a:pt x="1019750" y="47089"/>
                  <a:pt x="1152716" y="99253"/>
                  <a:pt x="1233519" y="161645"/>
                </a:cubicBezTo>
                <a:cubicBezTo>
                  <a:pt x="1314322" y="224037"/>
                  <a:pt x="1377737" y="306886"/>
                  <a:pt x="1423764" y="394848"/>
                </a:cubicBezTo>
                <a:cubicBezTo>
                  <a:pt x="1469791" y="482810"/>
                  <a:pt x="1496384" y="635210"/>
                  <a:pt x="1509680" y="689419"/>
                </a:cubicBezTo>
                <a:cubicBezTo>
                  <a:pt x="1522977" y="743628"/>
                  <a:pt x="1503543" y="720104"/>
                  <a:pt x="1503543" y="720104"/>
                </a:cubicBezTo>
                <a:lnTo>
                  <a:pt x="1503543" y="720104"/>
                </a:lnTo>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7" name="直線コネクタ 46">
            <a:extLst>
              <a:ext uri="{FF2B5EF4-FFF2-40B4-BE49-F238E27FC236}">
                <a16:creationId xmlns:a16="http://schemas.microsoft.com/office/drawing/2014/main" id="{467AEA24-E9F9-488F-B641-5DAD1525896D}"/>
              </a:ext>
            </a:extLst>
          </p:cNvPr>
          <p:cNvCxnSpPr/>
          <p:nvPr/>
        </p:nvCxnSpPr>
        <p:spPr>
          <a:xfrm>
            <a:off x="9242811" y="1832737"/>
            <a:ext cx="0" cy="1083958"/>
          </a:xfrm>
          <a:prstGeom prst="line">
            <a:avLst/>
          </a:prstGeom>
          <a:ln w="3810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1B7AC668-0053-42F5-AE0D-E4BEC3DE5540}"/>
                  </a:ext>
                </a:extLst>
              </p:cNvPr>
              <p:cNvSpPr txBox="1"/>
              <p:nvPr/>
            </p:nvSpPr>
            <p:spPr>
              <a:xfrm>
                <a:off x="9100559" y="1524822"/>
                <a:ext cx="232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𝑵</m:t>
                      </m:r>
                    </m:oMath>
                  </m:oMathPara>
                </a14:m>
                <a:endParaRPr kumimoji="1" lang="ja-JP" altLang="en-US" b="1" dirty="0"/>
              </a:p>
            </p:txBody>
          </p:sp>
        </mc:Choice>
        <mc:Fallback>
          <p:sp>
            <p:nvSpPr>
              <p:cNvPr id="48" name="テキスト ボックス 47">
                <a:extLst>
                  <a:ext uri="{FF2B5EF4-FFF2-40B4-BE49-F238E27FC236}">
                    <a16:creationId xmlns:a16="http://schemas.microsoft.com/office/drawing/2014/main" id="{1B7AC668-0053-42F5-AE0D-E4BEC3DE5540}"/>
                  </a:ext>
                </a:extLst>
              </p:cNvPr>
              <p:cNvSpPr txBox="1">
                <a:spLocks noRot="1" noChangeAspect="1" noMove="1" noResize="1" noEditPoints="1" noAdjustHandles="1" noChangeArrowheads="1" noChangeShapeType="1" noTextEdit="1"/>
              </p:cNvSpPr>
              <p:nvPr/>
            </p:nvSpPr>
            <p:spPr>
              <a:xfrm>
                <a:off x="9100559" y="1524822"/>
                <a:ext cx="232436" cy="276999"/>
              </a:xfrm>
              <a:prstGeom prst="rect">
                <a:avLst/>
              </a:prstGeom>
              <a:blipFill>
                <a:blip r:embed="rId3"/>
                <a:stretch>
                  <a:fillRect l="-23684" r="-23684" b="-8696"/>
                </a:stretch>
              </a:blipFill>
            </p:spPr>
            <p:txBody>
              <a:bodyPr/>
              <a:lstStyle/>
              <a:p>
                <a:r>
                  <a:rPr lang="ja-JP" altLang="en-US">
                    <a:noFill/>
                  </a:rPr>
                  <a:t> </a:t>
                </a:r>
              </a:p>
            </p:txBody>
          </p:sp>
        </mc:Fallback>
      </mc:AlternateContent>
      <p:cxnSp>
        <p:nvCxnSpPr>
          <p:cNvPr id="49" name="直線コネクタ 48">
            <a:extLst>
              <a:ext uri="{FF2B5EF4-FFF2-40B4-BE49-F238E27FC236}">
                <a16:creationId xmlns:a16="http://schemas.microsoft.com/office/drawing/2014/main" id="{83247CFB-8B2D-4C9C-A938-B001D80F8484}"/>
              </a:ext>
            </a:extLst>
          </p:cNvPr>
          <p:cNvCxnSpPr/>
          <p:nvPr/>
        </p:nvCxnSpPr>
        <p:spPr>
          <a:xfrm>
            <a:off x="7519974" y="4572135"/>
            <a:ext cx="3646227" cy="0"/>
          </a:xfrm>
          <a:prstGeom prst="line">
            <a:avLst/>
          </a:prstGeom>
          <a:ln w="1079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73D3816-2338-4C03-8D37-E83548FCFC3D}"/>
              </a:ext>
            </a:extLst>
          </p:cNvPr>
          <p:cNvCxnSpPr>
            <a:cxnSpLocks/>
          </p:cNvCxnSpPr>
          <p:nvPr/>
        </p:nvCxnSpPr>
        <p:spPr>
          <a:xfrm flipH="1" flipV="1">
            <a:off x="8268980" y="4106257"/>
            <a:ext cx="982105" cy="484577"/>
          </a:xfrm>
          <a:prstGeom prst="straightConnector1">
            <a:avLst/>
          </a:prstGeom>
          <a:ln w="50800">
            <a:solidFill>
              <a:schemeClr val="accent5">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CB0EF00-B8F8-4891-B51B-6B800DD8B59C}"/>
              </a:ext>
            </a:extLst>
          </p:cNvPr>
          <p:cNvCxnSpPr>
            <a:cxnSpLocks/>
          </p:cNvCxnSpPr>
          <p:nvPr/>
        </p:nvCxnSpPr>
        <p:spPr>
          <a:xfrm flipH="1" flipV="1">
            <a:off x="8622972" y="3502568"/>
            <a:ext cx="598730" cy="1067256"/>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8E2BABDC-1108-4FF9-B8E1-59E4C426B44F}"/>
              </a:ext>
            </a:extLst>
          </p:cNvPr>
          <p:cNvCxnSpPr/>
          <p:nvPr/>
        </p:nvCxnSpPr>
        <p:spPr>
          <a:xfrm>
            <a:off x="9282087" y="3506876"/>
            <a:ext cx="0" cy="1083958"/>
          </a:xfrm>
          <a:prstGeom prst="line">
            <a:avLst/>
          </a:prstGeom>
          <a:ln w="38100">
            <a:solidFill>
              <a:schemeClr val="accent1"/>
            </a:solidFill>
            <a:prstDash val="solid"/>
            <a:head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0361733B-7374-47E0-948D-BFE455817769}"/>
                  </a:ext>
                </a:extLst>
              </p:cNvPr>
              <p:cNvSpPr txBox="1"/>
              <p:nvPr/>
            </p:nvSpPr>
            <p:spPr>
              <a:xfrm>
                <a:off x="8737198" y="3171839"/>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𝑹</m:t>
                      </m:r>
                    </m:oMath>
                  </m:oMathPara>
                </a14:m>
                <a:endParaRPr kumimoji="1" lang="ja-JP" altLang="en-US" b="1" dirty="0"/>
              </a:p>
            </p:txBody>
          </p:sp>
        </mc:Choice>
        <mc:Fallback>
          <p:sp>
            <p:nvSpPr>
              <p:cNvPr id="59" name="テキスト ボックス 58">
                <a:extLst>
                  <a:ext uri="{FF2B5EF4-FFF2-40B4-BE49-F238E27FC236}">
                    <a16:creationId xmlns:a16="http://schemas.microsoft.com/office/drawing/2014/main" id="{0361733B-7374-47E0-948D-BFE455817769}"/>
                  </a:ext>
                </a:extLst>
              </p:cNvPr>
              <p:cNvSpPr txBox="1">
                <a:spLocks noRot="1" noChangeAspect="1" noMove="1" noResize="1" noEditPoints="1" noAdjustHandles="1" noChangeArrowheads="1" noChangeShapeType="1" noTextEdit="1"/>
              </p:cNvSpPr>
              <p:nvPr/>
            </p:nvSpPr>
            <p:spPr>
              <a:xfrm>
                <a:off x="8737198" y="3171839"/>
                <a:ext cx="218008" cy="276999"/>
              </a:xfrm>
              <a:prstGeom prst="rect">
                <a:avLst/>
              </a:prstGeom>
              <a:blipFill>
                <a:blip r:embed="rId4"/>
                <a:stretch>
                  <a:fillRect l="-22222" r="-25000"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3CF4240F-6469-40FC-BAFA-517114FCD74C}"/>
                  </a:ext>
                </a:extLst>
              </p:cNvPr>
              <p:cNvSpPr txBox="1"/>
              <p:nvPr/>
            </p:nvSpPr>
            <p:spPr>
              <a:xfrm>
                <a:off x="8047405" y="3983388"/>
                <a:ext cx="2067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𝑽</m:t>
                      </m:r>
                    </m:oMath>
                  </m:oMathPara>
                </a14:m>
                <a:endParaRPr kumimoji="1" lang="ja-JP" altLang="en-US" b="1" dirty="0"/>
              </a:p>
            </p:txBody>
          </p:sp>
        </mc:Choice>
        <mc:Fallback>
          <p:sp>
            <p:nvSpPr>
              <p:cNvPr id="60" name="テキスト ボックス 59">
                <a:extLst>
                  <a:ext uri="{FF2B5EF4-FFF2-40B4-BE49-F238E27FC236}">
                    <a16:creationId xmlns:a16="http://schemas.microsoft.com/office/drawing/2014/main" id="{3CF4240F-6469-40FC-BAFA-517114FCD74C}"/>
                  </a:ext>
                </a:extLst>
              </p:cNvPr>
              <p:cNvSpPr txBox="1">
                <a:spLocks noRot="1" noChangeAspect="1" noMove="1" noResize="1" noEditPoints="1" noAdjustHandles="1" noChangeArrowheads="1" noChangeShapeType="1" noTextEdit="1"/>
              </p:cNvSpPr>
              <p:nvPr/>
            </p:nvSpPr>
            <p:spPr>
              <a:xfrm>
                <a:off x="8047405" y="3983388"/>
                <a:ext cx="206788" cy="276999"/>
              </a:xfrm>
              <a:prstGeom prst="rect">
                <a:avLst/>
              </a:prstGeom>
              <a:blipFill>
                <a:blip r:embed="rId5"/>
                <a:stretch>
                  <a:fillRect l="-23529" r="-29412" b="-8696"/>
                </a:stretch>
              </a:blipFill>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A3BADC22-2752-4E98-B758-1337215A1650}"/>
              </a:ext>
            </a:extLst>
          </p:cNvPr>
          <p:cNvCxnSpPr>
            <a:cxnSpLocks/>
          </p:cNvCxnSpPr>
          <p:nvPr/>
        </p:nvCxnSpPr>
        <p:spPr>
          <a:xfrm flipV="1">
            <a:off x="9269192" y="3534265"/>
            <a:ext cx="635208" cy="1037872"/>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C562FDD0-DB80-4D32-B6E4-1BAC75B08150}"/>
                  </a:ext>
                </a:extLst>
              </p:cNvPr>
              <p:cNvSpPr txBox="1"/>
              <p:nvPr/>
            </p:nvSpPr>
            <p:spPr>
              <a:xfrm>
                <a:off x="9850952" y="3163043"/>
                <a:ext cx="1875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𝑳</m:t>
                      </m:r>
                    </m:oMath>
                  </m:oMathPara>
                </a14:m>
                <a:endParaRPr kumimoji="1" lang="ja-JP" altLang="en-US" b="1" dirty="0"/>
              </a:p>
            </p:txBody>
          </p:sp>
        </mc:Choice>
        <mc:Fallback>
          <p:sp>
            <p:nvSpPr>
              <p:cNvPr id="62" name="テキスト ボックス 61">
                <a:extLst>
                  <a:ext uri="{FF2B5EF4-FFF2-40B4-BE49-F238E27FC236}">
                    <a16:creationId xmlns:a16="http://schemas.microsoft.com/office/drawing/2014/main" id="{C562FDD0-DB80-4D32-B6E4-1BAC75B08150}"/>
                  </a:ext>
                </a:extLst>
              </p:cNvPr>
              <p:cNvSpPr txBox="1">
                <a:spLocks noRot="1" noChangeAspect="1" noMove="1" noResize="1" noEditPoints="1" noAdjustHandles="1" noChangeArrowheads="1" noChangeShapeType="1" noTextEdit="1"/>
              </p:cNvSpPr>
              <p:nvPr/>
            </p:nvSpPr>
            <p:spPr>
              <a:xfrm>
                <a:off x="9850952" y="3163043"/>
                <a:ext cx="187552" cy="276999"/>
              </a:xfrm>
              <a:prstGeom prst="rect">
                <a:avLst/>
              </a:prstGeom>
              <a:blipFill>
                <a:blip r:embed="rId6"/>
                <a:stretch>
                  <a:fillRect l="-29032" r="-29032" b="-8889"/>
                </a:stretch>
              </a:blipFill>
            </p:spPr>
            <p:txBody>
              <a:bodyPr/>
              <a:lstStyle/>
              <a:p>
                <a:r>
                  <a:rPr lang="ja-JP" altLang="en-US">
                    <a:noFill/>
                  </a:rPr>
                  <a:t> </a:t>
                </a:r>
              </a:p>
            </p:txBody>
          </p:sp>
        </mc:Fallback>
      </mc:AlternateContent>
      <p:sp>
        <p:nvSpPr>
          <p:cNvPr id="64" name="フリーフォーム: 図形 63">
            <a:extLst>
              <a:ext uri="{FF2B5EF4-FFF2-40B4-BE49-F238E27FC236}">
                <a16:creationId xmlns:a16="http://schemas.microsoft.com/office/drawing/2014/main" id="{D2FA3101-40F6-4F5B-B217-575898FA6497}"/>
              </a:ext>
            </a:extLst>
          </p:cNvPr>
          <p:cNvSpPr/>
          <p:nvPr/>
        </p:nvSpPr>
        <p:spPr>
          <a:xfrm rot="19714976">
            <a:off x="8265186" y="3049567"/>
            <a:ext cx="1028106" cy="1605489"/>
          </a:xfrm>
          <a:custGeom>
            <a:avLst/>
            <a:gdLst>
              <a:gd name="connsiteX0" fmla="*/ 297523 w 520599"/>
              <a:gd name="connsiteY0" fmla="*/ 552 h 1040224"/>
              <a:gd name="connsiteX1" fmla="*/ 221323 w 520599"/>
              <a:gd name="connsiteY1" fmla="*/ 409261 h 1040224"/>
              <a:gd name="connsiteX2" fmla="*/ 27359 w 520599"/>
              <a:gd name="connsiteY2" fmla="*/ 776406 h 1040224"/>
              <a:gd name="connsiteX3" fmla="*/ 27359 w 520599"/>
              <a:gd name="connsiteY3" fmla="*/ 977297 h 1040224"/>
              <a:gd name="connsiteX4" fmla="*/ 269814 w 520599"/>
              <a:gd name="connsiteY4" fmla="*/ 1039643 h 1040224"/>
              <a:gd name="connsiteX5" fmla="*/ 491487 w 520599"/>
              <a:gd name="connsiteY5" fmla="*/ 949588 h 1040224"/>
              <a:gd name="connsiteX6" fmla="*/ 505341 w 520599"/>
              <a:gd name="connsiteY6" fmla="*/ 762552 h 1040224"/>
              <a:gd name="connsiteX7" fmla="*/ 373723 w 520599"/>
              <a:gd name="connsiteY7" fmla="*/ 499315 h 1040224"/>
              <a:gd name="connsiteX8" fmla="*/ 297523 w 520599"/>
              <a:gd name="connsiteY8" fmla="*/ 552 h 104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599" h="1040224">
                <a:moveTo>
                  <a:pt x="297523" y="552"/>
                </a:moveTo>
                <a:cubicBezTo>
                  <a:pt x="272123" y="-14457"/>
                  <a:pt x="266350" y="279952"/>
                  <a:pt x="221323" y="409261"/>
                </a:cubicBezTo>
                <a:cubicBezTo>
                  <a:pt x="176296" y="538570"/>
                  <a:pt x="59686" y="681733"/>
                  <a:pt x="27359" y="776406"/>
                </a:cubicBezTo>
                <a:cubicBezTo>
                  <a:pt x="-4968" y="871079"/>
                  <a:pt x="-13050" y="933424"/>
                  <a:pt x="27359" y="977297"/>
                </a:cubicBezTo>
                <a:cubicBezTo>
                  <a:pt x="67768" y="1021170"/>
                  <a:pt x="192459" y="1044261"/>
                  <a:pt x="269814" y="1039643"/>
                </a:cubicBezTo>
                <a:cubicBezTo>
                  <a:pt x="347169" y="1035025"/>
                  <a:pt x="452233" y="995770"/>
                  <a:pt x="491487" y="949588"/>
                </a:cubicBezTo>
                <a:cubicBezTo>
                  <a:pt x="530741" y="903406"/>
                  <a:pt x="524968" y="837597"/>
                  <a:pt x="505341" y="762552"/>
                </a:cubicBezTo>
                <a:cubicBezTo>
                  <a:pt x="485714" y="687507"/>
                  <a:pt x="414132" y="622851"/>
                  <a:pt x="373723" y="499315"/>
                </a:cubicBezTo>
                <a:cubicBezTo>
                  <a:pt x="333314" y="375779"/>
                  <a:pt x="322923" y="15561"/>
                  <a:pt x="297523" y="552"/>
                </a:cubicBezTo>
                <a:close/>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8458B4B4-0B90-4030-978B-5433F6644C48}"/>
                  </a:ext>
                </a:extLst>
              </p:cNvPr>
              <p:cNvSpPr txBox="1"/>
              <p:nvPr/>
            </p:nvSpPr>
            <p:spPr>
              <a:xfrm>
                <a:off x="9157874" y="3191179"/>
                <a:ext cx="232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𝑵</m:t>
                      </m:r>
                    </m:oMath>
                  </m:oMathPara>
                </a14:m>
                <a:endParaRPr kumimoji="1" lang="ja-JP" altLang="en-US" b="1" dirty="0"/>
              </a:p>
            </p:txBody>
          </p:sp>
        </mc:Choice>
        <mc:Fallback>
          <p:sp>
            <p:nvSpPr>
              <p:cNvPr id="67" name="テキスト ボックス 66">
                <a:extLst>
                  <a:ext uri="{FF2B5EF4-FFF2-40B4-BE49-F238E27FC236}">
                    <a16:creationId xmlns:a16="http://schemas.microsoft.com/office/drawing/2014/main" id="{8458B4B4-0B90-4030-978B-5433F6644C48}"/>
                  </a:ext>
                </a:extLst>
              </p:cNvPr>
              <p:cNvSpPr txBox="1">
                <a:spLocks noRot="1" noChangeAspect="1" noMove="1" noResize="1" noEditPoints="1" noAdjustHandles="1" noChangeArrowheads="1" noChangeShapeType="1" noTextEdit="1"/>
              </p:cNvSpPr>
              <p:nvPr/>
            </p:nvSpPr>
            <p:spPr>
              <a:xfrm>
                <a:off x="9157874" y="3191179"/>
                <a:ext cx="232436" cy="276999"/>
              </a:xfrm>
              <a:prstGeom prst="rect">
                <a:avLst/>
              </a:prstGeom>
              <a:blipFill>
                <a:blip r:embed="rId7"/>
                <a:stretch>
                  <a:fillRect l="-21053" r="-26316" b="-8696"/>
                </a:stretch>
              </a:blipFill>
            </p:spPr>
            <p:txBody>
              <a:bodyPr/>
              <a:lstStyle/>
              <a:p>
                <a:r>
                  <a:rPr lang="ja-JP" altLang="en-US">
                    <a:noFill/>
                  </a:rPr>
                  <a:t> </a:t>
                </a:r>
              </a:p>
            </p:txBody>
          </p:sp>
        </mc:Fallback>
      </mc:AlternateContent>
      <p:cxnSp>
        <p:nvCxnSpPr>
          <p:cNvPr id="68" name="直線コネクタ 67">
            <a:extLst>
              <a:ext uri="{FF2B5EF4-FFF2-40B4-BE49-F238E27FC236}">
                <a16:creationId xmlns:a16="http://schemas.microsoft.com/office/drawing/2014/main" id="{553168C3-CC14-41B1-B78C-53EA0CDB76D7}"/>
              </a:ext>
            </a:extLst>
          </p:cNvPr>
          <p:cNvCxnSpPr/>
          <p:nvPr/>
        </p:nvCxnSpPr>
        <p:spPr>
          <a:xfrm>
            <a:off x="7464998" y="6011392"/>
            <a:ext cx="3646227" cy="0"/>
          </a:xfrm>
          <a:prstGeom prst="line">
            <a:avLst/>
          </a:prstGeom>
          <a:ln w="107950"/>
        </p:spPr>
        <p:style>
          <a:lnRef idx="1">
            <a:schemeClr val="accent1"/>
          </a:lnRef>
          <a:fillRef idx="0">
            <a:schemeClr val="accent1"/>
          </a:fillRef>
          <a:effectRef idx="0">
            <a:schemeClr val="accent1"/>
          </a:effectRef>
          <a:fontRef idx="minor">
            <a:schemeClr val="tx1"/>
          </a:fontRef>
        </p:style>
      </p:cxnSp>
      <p:sp>
        <p:nvSpPr>
          <p:cNvPr id="70" name="フリーフォーム: 図形 69">
            <a:extLst>
              <a:ext uri="{FF2B5EF4-FFF2-40B4-BE49-F238E27FC236}">
                <a16:creationId xmlns:a16="http://schemas.microsoft.com/office/drawing/2014/main" id="{1359ED0E-1691-493C-94EE-3F4B3850E5EB}"/>
              </a:ext>
            </a:extLst>
          </p:cNvPr>
          <p:cNvSpPr/>
          <p:nvPr/>
        </p:nvSpPr>
        <p:spPr>
          <a:xfrm>
            <a:off x="8524172" y="5292555"/>
            <a:ext cx="1514332" cy="725182"/>
          </a:xfrm>
          <a:custGeom>
            <a:avLst/>
            <a:gdLst>
              <a:gd name="connsiteX0" fmla="*/ 0 w 1514332"/>
              <a:gd name="connsiteY0" fmla="*/ 720104 h 725182"/>
              <a:gd name="connsiteX1" fmla="*/ 42958 w 1514332"/>
              <a:gd name="connsiteY1" fmla="*/ 474627 h 725182"/>
              <a:gd name="connsiteX2" fmla="*/ 208655 w 1514332"/>
              <a:gd name="connsiteY2" fmla="*/ 204603 h 725182"/>
              <a:gd name="connsiteX3" fmla="*/ 552322 w 1514332"/>
              <a:gd name="connsiteY3" fmla="*/ 32770 h 725182"/>
              <a:gd name="connsiteX4" fmla="*/ 748703 w 1514332"/>
              <a:gd name="connsiteY4" fmla="*/ 2085 h 725182"/>
              <a:gd name="connsiteX5" fmla="*/ 938947 w 1514332"/>
              <a:gd name="connsiteY5" fmla="*/ 20496 h 725182"/>
              <a:gd name="connsiteX6" fmla="*/ 1233519 w 1514332"/>
              <a:gd name="connsiteY6" fmla="*/ 161645 h 725182"/>
              <a:gd name="connsiteX7" fmla="*/ 1423764 w 1514332"/>
              <a:gd name="connsiteY7" fmla="*/ 394848 h 725182"/>
              <a:gd name="connsiteX8" fmla="*/ 1509680 w 1514332"/>
              <a:gd name="connsiteY8" fmla="*/ 689419 h 725182"/>
              <a:gd name="connsiteX9" fmla="*/ 1503543 w 1514332"/>
              <a:gd name="connsiteY9" fmla="*/ 720104 h 725182"/>
              <a:gd name="connsiteX10" fmla="*/ 1503543 w 1514332"/>
              <a:gd name="connsiteY10" fmla="*/ 720104 h 72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332" h="725182">
                <a:moveTo>
                  <a:pt x="0" y="720104"/>
                </a:moveTo>
                <a:cubicBezTo>
                  <a:pt x="4091" y="640324"/>
                  <a:pt x="8182" y="560544"/>
                  <a:pt x="42958" y="474627"/>
                </a:cubicBezTo>
                <a:cubicBezTo>
                  <a:pt x="77734" y="388710"/>
                  <a:pt x="123761" y="278246"/>
                  <a:pt x="208655" y="204603"/>
                </a:cubicBezTo>
                <a:cubicBezTo>
                  <a:pt x="293549" y="130960"/>
                  <a:pt x="462314" y="66523"/>
                  <a:pt x="552322" y="32770"/>
                </a:cubicBezTo>
                <a:cubicBezTo>
                  <a:pt x="642330" y="-983"/>
                  <a:pt x="684266" y="4131"/>
                  <a:pt x="748703" y="2085"/>
                </a:cubicBezTo>
                <a:cubicBezTo>
                  <a:pt x="813140" y="39"/>
                  <a:pt x="858144" y="-6097"/>
                  <a:pt x="938947" y="20496"/>
                </a:cubicBezTo>
                <a:cubicBezTo>
                  <a:pt x="1019750" y="47089"/>
                  <a:pt x="1152716" y="99253"/>
                  <a:pt x="1233519" y="161645"/>
                </a:cubicBezTo>
                <a:cubicBezTo>
                  <a:pt x="1314322" y="224037"/>
                  <a:pt x="1377737" y="306886"/>
                  <a:pt x="1423764" y="394848"/>
                </a:cubicBezTo>
                <a:cubicBezTo>
                  <a:pt x="1469791" y="482810"/>
                  <a:pt x="1496384" y="635210"/>
                  <a:pt x="1509680" y="689419"/>
                </a:cubicBezTo>
                <a:cubicBezTo>
                  <a:pt x="1522977" y="743628"/>
                  <a:pt x="1503543" y="720104"/>
                  <a:pt x="1503543" y="720104"/>
                </a:cubicBezTo>
                <a:lnTo>
                  <a:pt x="1503543" y="720104"/>
                </a:lnTo>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7037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F2B14-ACFB-4C87-8A2D-36751F94F3CD}"/>
              </a:ext>
            </a:extLst>
          </p:cNvPr>
          <p:cNvSpPr>
            <a:spLocks noGrp="1"/>
          </p:cNvSpPr>
          <p:nvPr>
            <p:ph type="title"/>
          </p:nvPr>
        </p:nvSpPr>
        <p:spPr/>
        <p:txBody>
          <a:bodyPr/>
          <a:lstStyle/>
          <a:p>
            <a:r>
              <a:rPr kumimoji="1" lang="en-US" altLang="ja-JP" dirty="0"/>
              <a:t>Diffuse (</a:t>
            </a:r>
            <a:r>
              <a:rPr kumimoji="1" lang="ja-JP" altLang="en-US" dirty="0"/>
              <a:t>拡散光</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F057401-9E23-417C-93EB-D4E8881D41AC}"/>
              </a:ext>
            </a:extLst>
          </p:cNvPr>
          <p:cNvSpPr>
            <a:spLocks noGrp="1"/>
          </p:cNvSpPr>
          <p:nvPr>
            <p:ph idx="1"/>
          </p:nvPr>
        </p:nvSpPr>
        <p:spPr>
          <a:xfrm>
            <a:off x="1371600" y="1757875"/>
            <a:ext cx="5245670" cy="4109523"/>
          </a:xfrm>
        </p:spPr>
        <p:txBody>
          <a:bodyPr/>
          <a:lstStyle/>
          <a:p>
            <a:r>
              <a:rPr kumimoji="1" lang="ja-JP" altLang="en-US" dirty="0"/>
              <a:t>拡散光には </a:t>
            </a:r>
            <a:r>
              <a:rPr kumimoji="1" lang="en-US" altLang="ja-JP" dirty="0"/>
              <a:t>Lambert </a:t>
            </a:r>
            <a:r>
              <a:rPr kumimoji="1" lang="ja-JP" altLang="en-US" dirty="0"/>
              <a:t>モデルと同じ式を</a:t>
            </a:r>
            <a:br>
              <a:rPr kumimoji="1" lang="en-US" altLang="ja-JP" dirty="0"/>
            </a:br>
            <a:r>
              <a:rPr kumimoji="1" lang="ja-JP" altLang="en-US" dirty="0"/>
              <a:t>使う</a:t>
            </a:r>
            <a:endParaRPr kumimoji="1" lang="en-US" altLang="ja-JP" dirty="0"/>
          </a:p>
          <a:p>
            <a:r>
              <a:rPr lang="ja-JP" altLang="en-US" dirty="0"/>
              <a:t>つまり、物質の表面に入射した光が</a:t>
            </a:r>
            <a:br>
              <a:rPr lang="en-US" altLang="ja-JP" dirty="0"/>
            </a:br>
            <a:r>
              <a:rPr lang="ja-JP" altLang="en-US" dirty="0"/>
              <a:t>すべての方向に同じ強さで反射する</a:t>
            </a:r>
            <a:endParaRPr lang="en-US" altLang="ja-JP" dirty="0"/>
          </a:p>
        </p:txBody>
      </p:sp>
      <p:cxnSp>
        <p:nvCxnSpPr>
          <p:cNvPr id="4" name="直線コネクタ 3">
            <a:extLst>
              <a:ext uri="{FF2B5EF4-FFF2-40B4-BE49-F238E27FC236}">
                <a16:creationId xmlns:a16="http://schemas.microsoft.com/office/drawing/2014/main" id="{D7304FCF-5265-4F02-B235-3D1F505A1EC2}"/>
              </a:ext>
            </a:extLst>
          </p:cNvPr>
          <p:cNvCxnSpPr/>
          <p:nvPr/>
        </p:nvCxnSpPr>
        <p:spPr>
          <a:xfrm>
            <a:off x="7464998" y="2889219"/>
            <a:ext cx="3646227" cy="0"/>
          </a:xfrm>
          <a:prstGeom prst="line">
            <a:avLst/>
          </a:prstGeom>
          <a:ln w="107950"/>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45DBD52-47DB-4030-8645-B454C6958FBC}"/>
              </a:ext>
            </a:extLst>
          </p:cNvPr>
          <p:cNvCxnSpPr>
            <a:cxnSpLocks/>
          </p:cNvCxnSpPr>
          <p:nvPr/>
        </p:nvCxnSpPr>
        <p:spPr>
          <a:xfrm flipV="1">
            <a:off x="9242811" y="1962150"/>
            <a:ext cx="553398" cy="950845"/>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B030F33-CBB6-4E78-9E24-BFD3DB9A98CE}"/>
                  </a:ext>
                </a:extLst>
              </p:cNvPr>
              <p:cNvSpPr txBox="1"/>
              <p:nvPr/>
            </p:nvSpPr>
            <p:spPr>
              <a:xfrm>
                <a:off x="9754706" y="1648720"/>
                <a:ext cx="1875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𝑳</m:t>
                      </m:r>
                    </m:oMath>
                  </m:oMathPara>
                </a14:m>
                <a:endParaRPr kumimoji="1" lang="ja-JP" altLang="en-US" b="1" dirty="0"/>
              </a:p>
            </p:txBody>
          </p:sp>
        </mc:Choice>
        <mc:Fallback>
          <p:sp>
            <p:nvSpPr>
              <p:cNvPr id="12" name="テキスト ボックス 11">
                <a:extLst>
                  <a:ext uri="{FF2B5EF4-FFF2-40B4-BE49-F238E27FC236}">
                    <a16:creationId xmlns:a16="http://schemas.microsoft.com/office/drawing/2014/main" id="{AB030F33-CBB6-4E78-9E24-BFD3DB9A98CE}"/>
                  </a:ext>
                </a:extLst>
              </p:cNvPr>
              <p:cNvSpPr txBox="1">
                <a:spLocks noRot="1" noChangeAspect="1" noMove="1" noResize="1" noEditPoints="1" noAdjustHandles="1" noChangeArrowheads="1" noChangeShapeType="1" noTextEdit="1"/>
              </p:cNvSpPr>
              <p:nvPr/>
            </p:nvSpPr>
            <p:spPr>
              <a:xfrm>
                <a:off x="9754706" y="1648720"/>
                <a:ext cx="187552" cy="276999"/>
              </a:xfrm>
              <a:prstGeom prst="rect">
                <a:avLst/>
              </a:prstGeom>
              <a:blipFill>
                <a:blip r:embed="rId2"/>
                <a:stretch>
                  <a:fillRect l="-25806" r="-32258"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33B4152-2286-404E-9F17-0632051342F7}"/>
                  </a:ext>
                </a:extLst>
              </p:cNvPr>
              <p:cNvSpPr txBox="1"/>
              <p:nvPr/>
            </p:nvSpPr>
            <p:spPr>
              <a:xfrm>
                <a:off x="7138585" y="4407448"/>
                <a:ext cx="44726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𝐷</m:t>
                          </m:r>
                        </m:sub>
                      </m:sSub>
                      <m:r>
                        <a:rPr kumimoji="1" lang="en-US" altLang="ja-JP" sz="3200" b="0"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𝒌</m:t>
                          </m:r>
                        </m:e>
                        <m:sub>
                          <m:r>
                            <a:rPr kumimoji="1" lang="en-US" altLang="ja-JP" sz="3200" b="1" i="1" smtClean="0">
                              <a:latin typeface="Cambria Math" panose="02040503050406030204" pitchFamily="18" charset="0"/>
                            </a:rPr>
                            <m:t>𝑫</m:t>
                          </m:r>
                        </m:sub>
                      </m:sSub>
                      <m:r>
                        <m:rPr>
                          <m:nor/>
                        </m:rPr>
                        <a:rPr kumimoji="1" lang="en-US" altLang="ja-JP" sz="3200" b="0" i="0" smtClean="0">
                          <a:latin typeface="Cambria Math" panose="02040503050406030204" pitchFamily="18" charset="0"/>
                        </a:rPr>
                        <m:t> </m:t>
                      </m:r>
                      <m:r>
                        <m:rPr>
                          <m:nor/>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1" i="1" smtClean="0">
                          <a:latin typeface="Cambria Math" panose="02040503050406030204" pitchFamily="18" charset="0"/>
                        </a:rPr>
                        <m:t>𝑳</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rPr>
                        <m:t>𝑵</m:t>
                      </m:r>
                      <m:r>
                        <a:rPr kumimoji="1" lang="en-US" altLang="ja-JP" sz="3200" b="0" i="1" smtClean="0">
                          <a:latin typeface="Cambria Math" panose="02040503050406030204" pitchFamily="18" charset="0"/>
                        </a:rPr>
                        <m:t>, 0)</m:t>
                      </m:r>
                      <m:r>
                        <a:rPr kumimoji="1" lang="en-US" altLang="ja-JP" sz="3200" b="1" i="1" smtClean="0">
                          <a:latin typeface="Cambria Math" panose="02040503050406030204" pitchFamily="18" charset="0"/>
                        </a:rPr>
                        <m:t> </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1" i="1" smtClean="0">
                              <a:latin typeface="Cambria Math" panose="02040503050406030204" pitchFamily="18" charset="0"/>
                            </a:rPr>
                            <m:t>𝑫</m:t>
                          </m:r>
                        </m:sub>
                      </m:sSub>
                    </m:oMath>
                  </m:oMathPara>
                </a14:m>
                <a:endParaRPr kumimoji="1" lang="ja-JP" altLang="en-US" b="1" dirty="0"/>
              </a:p>
            </p:txBody>
          </p:sp>
        </mc:Choice>
        <mc:Fallback>
          <p:sp>
            <p:nvSpPr>
              <p:cNvPr id="13" name="テキスト ボックス 12">
                <a:extLst>
                  <a:ext uri="{FF2B5EF4-FFF2-40B4-BE49-F238E27FC236}">
                    <a16:creationId xmlns:a16="http://schemas.microsoft.com/office/drawing/2014/main" id="{B33B4152-2286-404E-9F17-0632051342F7}"/>
                  </a:ext>
                </a:extLst>
              </p:cNvPr>
              <p:cNvSpPr txBox="1">
                <a:spLocks noRot="1" noChangeAspect="1" noMove="1" noResize="1" noEditPoints="1" noAdjustHandles="1" noChangeArrowheads="1" noChangeShapeType="1" noTextEdit="1"/>
              </p:cNvSpPr>
              <p:nvPr/>
            </p:nvSpPr>
            <p:spPr>
              <a:xfrm>
                <a:off x="7138585" y="4407448"/>
                <a:ext cx="4472635" cy="492443"/>
              </a:xfrm>
              <a:prstGeom prst="rect">
                <a:avLst/>
              </a:prstGeom>
              <a:blipFill>
                <a:blip r:embed="rId3"/>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2AA99662-2A5A-4D1D-89C6-21FC77F0A6D6}"/>
              </a:ext>
            </a:extLst>
          </p:cNvPr>
          <p:cNvSpPr txBox="1"/>
          <p:nvPr/>
        </p:nvSpPr>
        <p:spPr>
          <a:xfrm>
            <a:off x="10303820" y="3614164"/>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入射光の強度</a:t>
            </a:r>
          </a:p>
        </p:txBody>
      </p:sp>
      <p:sp>
        <p:nvSpPr>
          <p:cNvPr id="16" name="テキスト ボックス 15">
            <a:extLst>
              <a:ext uri="{FF2B5EF4-FFF2-40B4-BE49-F238E27FC236}">
                <a16:creationId xmlns:a16="http://schemas.microsoft.com/office/drawing/2014/main" id="{E226CA9A-769C-4A70-B47A-013DED3C722D}"/>
              </a:ext>
            </a:extLst>
          </p:cNvPr>
          <p:cNvSpPr txBox="1"/>
          <p:nvPr/>
        </p:nvSpPr>
        <p:spPr>
          <a:xfrm>
            <a:off x="8604482" y="3633219"/>
            <a:ext cx="1107996" cy="369332"/>
          </a:xfrm>
          <a:prstGeom prst="rect">
            <a:avLst/>
          </a:prstGeom>
          <a:noFill/>
        </p:spPr>
        <p:txBody>
          <a:bodyPr wrap="none" rtlCol="0">
            <a:spAutoFit/>
          </a:bodyPr>
          <a:lstStyle/>
          <a:p>
            <a:r>
              <a:rPr kumimoji="1" lang="ja-JP" altLang="en-US" dirty="0">
                <a:solidFill>
                  <a:schemeClr val="accent6">
                    <a:lumMod val="75000"/>
                  </a:schemeClr>
                </a:solidFill>
              </a:rPr>
              <a:t>物体の色</a:t>
            </a:r>
          </a:p>
        </p:txBody>
      </p:sp>
      <p:sp>
        <p:nvSpPr>
          <p:cNvPr id="17" name="テキスト ボックス 16">
            <a:extLst>
              <a:ext uri="{FF2B5EF4-FFF2-40B4-BE49-F238E27FC236}">
                <a16:creationId xmlns:a16="http://schemas.microsoft.com/office/drawing/2014/main" id="{83A4E314-B5C8-4C36-9DDA-739D4A5C0FEB}"/>
              </a:ext>
            </a:extLst>
          </p:cNvPr>
          <p:cNvSpPr txBox="1"/>
          <p:nvPr/>
        </p:nvSpPr>
        <p:spPr>
          <a:xfrm>
            <a:off x="6507089" y="3637753"/>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反射光の強度</a:t>
            </a:r>
          </a:p>
        </p:txBody>
      </p:sp>
      <p:sp>
        <p:nvSpPr>
          <p:cNvPr id="18" name="テキスト ボックス 17">
            <a:extLst>
              <a:ext uri="{FF2B5EF4-FFF2-40B4-BE49-F238E27FC236}">
                <a16:creationId xmlns:a16="http://schemas.microsoft.com/office/drawing/2014/main" id="{ADA8B813-51AF-447C-846E-71511D14B5C0}"/>
              </a:ext>
            </a:extLst>
          </p:cNvPr>
          <p:cNvSpPr txBox="1"/>
          <p:nvPr/>
        </p:nvSpPr>
        <p:spPr>
          <a:xfrm>
            <a:off x="8226549" y="5192615"/>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入射光の方向</a:t>
            </a:r>
          </a:p>
        </p:txBody>
      </p:sp>
      <p:sp>
        <p:nvSpPr>
          <p:cNvPr id="19" name="テキスト ボックス 18">
            <a:extLst>
              <a:ext uri="{FF2B5EF4-FFF2-40B4-BE49-F238E27FC236}">
                <a16:creationId xmlns:a16="http://schemas.microsoft.com/office/drawing/2014/main" id="{7B84EF2E-10F7-4449-A8BB-919C68C06812}"/>
              </a:ext>
            </a:extLst>
          </p:cNvPr>
          <p:cNvSpPr txBox="1"/>
          <p:nvPr/>
        </p:nvSpPr>
        <p:spPr>
          <a:xfrm>
            <a:off x="9942258" y="5213321"/>
            <a:ext cx="1338828" cy="369332"/>
          </a:xfrm>
          <a:prstGeom prst="rect">
            <a:avLst/>
          </a:prstGeom>
          <a:noFill/>
        </p:spPr>
        <p:txBody>
          <a:bodyPr wrap="none" rtlCol="0">
            <a:spAutoFit/>
          </a:bodyPr>
          <a:lstStyle/>
          <a:p>
            <a:r>
              <a:rPr kumimoji="1" lang="ja-JP" altLang="en-US" dirty="0">
                <a:solidFill>
                  <a:schemeClr val="accent6">
                    <a:lumMod val="75000"/>
                  </a:schemeClr>
                </a:solidFill>
              </a:rPr>
              <a:t>表面の法線</a:t>
            </a:r>
          </a:p>
        </p:txBody>
      </p:sp>
      <p:cxnSp>
        <p:nvCxnSpPr>
          <p:cNvPr id="20" name="直線矢印コネクタ 19">
            <a:extLst>
              <a:ext uri="{FF2B5EF4-FFF2-40B4-BE49-F238E27FC236}">
                <a16:creationId xmlns:a16="http://schemas.microsoft.com/office/drawing/2014/main" id="{53AD81A9-4D97-42DC-88A8-54E6BEC0EE48}"/>
              </a:ext>
            </a:extLst>
          </p:cNvPr>
          <p:cNvCxnSpPr>
            <a:cxnSpLocks/>
            <a:stCxn id="17" idx="2"/>
          </p:cNvCxnSpPr>
          <p:nvPr/>
        </p:nvCxnSpPr>
        <p:spPr>
          <a:xfrm>
            <a:off x="7291919" y="4007085"/>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207731E-9463-48B4-ABD9-33476163F68F}"/>
              </a:ext>
            </a:extLst>
          </p:cNvPr>
          <p:cNvCxnSpPr>
            <a:cxnSpLocks/>
          </p:cNvCxnSpPr>
          <p:nvPr/>
        </p:nvCxnSpPr>
        <p:spPr>
          <a:xfrm>
            <a:off x="11213588" y="4018948"/>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6BA896F-39B8-45CC-9879-CAC312E434A2}"/>
              </a:ext>
            </a:extLst>
          </p:cNvPr>
          <p:cNvCxnSpPr>
            <a:cxnSpLocks/>
            <a:stCxn id="18" idx="0"/>
          </p:cNvCxnSpPr>
          <p:nvPr/>
        </p:nvCxnSpPr>
        <p:spPr>
          <a:xfrm flipV="1">
            <a:off x="9011379" y="4886077"/>
            <a:ext cx="622612" cy="306538"/>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633DE41-ADCF-49A0-8A64-F0769813AEC7}"/>
              </a:ext>
            </a:extLst>
          </p:cNvPr>
          <p:cNvCxnSpPr>
            <a:cxnSpLocks/>
            <a:stCxn id="19" idx="0"/>
          </p:cNvCxnSpPr>
          <p:nvPr/>
        </p:nvCxnSpPr>
        <p:spPr>
          <a:xfrm flipH="1" flipV="1">
            <a:off x="10308640" y="4872262"/>
            <a:ext cx="303032" cy="341059"/>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447FFAD-B8D7-490B-B2DC-568C09C8DE6F}"/>
              </a:ext>
            </a:extLst>
          </p:cNvPr>
          <p:cNvCxnSpPr>
            <a:cxnSpLocks/>
          </p:cNvCxnSpPr>
          <p:nvPr/>
        </p:nvCxnSpPr>
        <p:spPr>
          <a:xfrm flipH="1">
            <a:off x="8364656" y="3968781"/>
            <a:ext cx="469543" cy="526213"/>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C4E35F4C-35CF-4256-998C-D6C39E27D55B}"/>
              </a:ext>
            </a:extLst>
          </p:cNvPr>
          <p:cNvSpPr/>
          <p:nvPr/>
        </p:nvSpPr>
        <p:spPr>
          <a:xfrm>
            <a:off x="8524172" y="2170382"/>
            <a:ext cx="1514332" cy="725182"/>
          </a:xfrm>
          <a:custGeom>
            <a:avLst/>
            <a:gdLst>
              <a:gd name="connsiteX0" fmla="*/ 0 w 1514332"/>
              <a:gd name="connsiteY0" fmla="*/ 720104 h 725182"/>
              <a:gd name="connsiteX1" fmla="*/ 42958 w 1514332"/>
              <a:gd name="connsiteY1" fmla="*/ 474627 h 725182"/>
              <a:gd name="connsiteX2" fmla="*/ 208655 w 1514332"/>
              <a:gd name="connsiteY2" fmla="*/ 204603 h 725182"/>
              <a:gd name="connsiteX3" fmla="*/ 552322 w 1514332"/>
              <a:gd name="connsiteY3" fmla="*/ 32770 h 725182"/>
              <a:gd name="connsiteX4" fmla="*/ 748703 w 1514332"/>
              <a:gd name="connsiteY4" fmla="*/ 2085 h 725182"/>
              <a:gd name="connsiteX5" fmla="*/ 938947 w 1514332"/>
              <a:gd name="connsiteY5" fmla="*/ 20496 h 725182"/>
              <a:gd name="connsiteX6" fmla="*/ 1233519 w 1514332"/>
              <a:gd name="connsiteY6" fmla="*/ 161645 h 725182"/>
              <a:gd name="connsiteX7" fmla="*/ 1423764 w 1514332"/>
              <a:gd name="connsiteY7" fmla="*/ 394848 h 725182"/>
              <a:gd name="connsiteX8" fmla="*/ 1509680 w 1514332"/>
              <a:gd name="connsiteY8" fmla="*/ 689419 h 725182"/>
              <a:gd name="connsiteX9" fmla="*/ 1503543 w 1514332"/>
              <a:gd name="connsiteY9" fmla="*/ 720104 h 725182"/>
              <a:gd name="connsiteX10" fmla="*/ 1503543 w 1514332"/>
              <a:gd name="connsiteY10" fmla="*/ 720104 h 72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332" h="725182">
                <a:moveTo>
                  <a:pt x="0" y="720104"/>
                </a:moveTo>
                <a:cubicBezTo>
                  <a:pt x="4091" y="640324"/>
                  <a:pt x="8182" y="560544"/>
                  <a:pt x="42958" y="474627"/>
                </a:cubicBezTo>
                <a:cubicBezTo>
                  <a:pt x="77734" y="388710"/>
                  <a:pt x="123761" y="278246"/>
                  <a:pt x="208655" y="204603"/>
                </a:cubicBezTo>
                <a:cubicBezTo>
                  <a:pt x="293549" y="130960"/>
                  <a:pt x="462314" y="66523"/>
                  <a:pt x="552322" y="32770"/>
                </a:cubicBezTo>
                <a:cubicBezTo>
                  <a:pt x="642330" y="-983"/>
                  <a:pt x="684266" y="4131"/>
                  <a:pt x="748703" y="2085"/>
                </a:cubicBezTo>
                <a:cubicBezTo>
                  <a:pt x="813140" y="39"/>
                  <a:pt x="858144" y="-6097"/>
                  <a:pt x="938947" y="20496"/>
                </a:cubicBezTo>
                <a:cubicBezTo>
                  <a:pt x="1019750" y="47089"/>
                  <a:pt x="1152716" y="99253"/>
                  <a:pt x="1233519" y="161645"/>
                </a:cubicBezTo>
                <a:cubicBezTo>
                  <a:pt x="1314322" y="224037"/>
                  <a:pt x="1377737" y="306886"/>
                  <a:pt x="1423764" y="394848"/>
                </a:cubicBezTo>
                <a:cubicBezTo>
                  <a:pt x="1469791" y="482810"/>
                  <a:pt x="1496384" y="635210"/>
                  <a:pt x="1509680" y="689419"/>
                </a:cubicBezTo>
                <a:cubicBezTo>
                  <a:pt x="1522977" y="743628"/>
                  <a:pt x="1503543" y="720104"/>
                  <a:pt x="1503543" y="720104"/>
                </a:cubicBezTo>
                <a:lnTo>
                  <a:pt x="1503543" y="720104"/>
                </a:lnTo>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 name="直線コネクタ 30">
            <a:extLst>
              <a:ext uri="{FF2B5EF4-FFF2-40B4-BE49-F238E27FC236}">
                <a16:creationId xmlns:a16="http://schemas.microsoft.com/office/drawing/2014/main" id="{C0AF9AE2-788C-4E0C-9446-A4DCB4A139C2}"/>
              </a:ext>
            </a:extLst>
          </p:cNvPr>
          <p:cNvCxnSpPr/>
          <p:nvPr/>
        </p:nvCxnSpPr>
        <p:spPr>
          <a:xfrm>
            <a:off x="9242811" y="1832737"/>
            <a:ext cx="0" cy="1083958"/>
          </a:xfrm>
          <a:prstGeom prst="line">
            <a:avLst/>
          </a:prstGeom>
          <a:ln w="3810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9F992198-9789-41AD-95FA-F98CB7D0E1B8}"/>
                  </a:ext>
                </a:extLst>
              </p:cNvPr>
              <p:cNvSpPr txBox="1"/>
              <p:nvPr/>
            </p:nvSpPr>
            <p:spPr>
              <a:xfrm>
                <a:off x="9100559" y="1524822"/>
                <a:ext cx="232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𝑵</m:t>
                      </m:r>
                    </m:oMath>
                  </m:oMathPara>
                </a14:m>
                <a:endParaRPr kumimoji="1" lang="ja-JP" altLang="en-US" b="1" dirty="0"/>
              </a:p>
            </p:txBody>
          </p:sp>
        </mc:Choice>
        <mc:Fallback>
          <p:sp>
            <p:nvSpPr>
              <p:cNvPr id="32" name="テキスト ボックス 31">
                <a:extLst>
                  <a:ext uri="{FF2B5EF4-FFF2-40B4-BE49-F238E27FC236}">
                    <a16:creationId xmlns:a16="http://schemas.microsoft.com/office/drawing/2014/main" id="{9F992198-9789-41AD-95FA-F98CB7D0E1B8}"/>
                  </a:ext>
                </a:extLst>
              </p:cNvPr>
              <p:cNvSpPr txBox="1">
                <a:spLocks noRot="1" noChangeAspect="1" noMove="1" noResize="1" noEditPoints="1" noAdjustHandles="1" noChangeArrowheads="1" noChangeShapeType="1" noTextEdit="1"/>
              </p:cNvSpPr>
              <p:nvPr/>
            </p:nvSpPr>
            <p:spPr>
              <a:xfrm>
                <a:off x="9100559" y="1524822"/>
                <a:ext cx="232436" cy="276999"/>
              </a:xfrm>
              <a:prstGeom prst="rect">
                <a:avLst/>
              </a:prstGeom>
              <a:blipFill>
                <a:blip r:embed="rId4"/>
                <a:stretch>
                  <a:fillRect l="-23684" r="-23684"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414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8147F-FFCE-4D8D-B04E-4DC6A5F2425E}"/>
              </a:ext>
            </a:extLst>
          </p:cNvPr>
          <p:cNvSpPr>
            <a:spLocks noGrp="1"/>
          </p:cNvSpPr>
          <p:nvPr>
            <p:ph type="title"/>
          </p:nvPr>
        </p:nvSpPr>
        <p:spPr/>
        <p:txBody>
          <a:bodyPr/>
          <a:lstStyle/>
          <a:p>
            <a:r>
              <a:rPr kumimoji="1" lang="en-US" altLang="ja-JP" dirty="0"/>
              <a:t>Specular (</a:t>
            </a:r>
            <a:r>
              <a:rPr kumimoji="1" lang="ja-JP" altLang="en-US" dirty="0"/>
              <a:t>鏡面反射光</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A74387E-B19A-4CBA-BEC2-DC3235D2FF9B}"/>
              </a:ext>
            </a:extLst>
          </p:cNvPr>
          <p:cNvSpPr>
            <a:spLocks noGrp="1"/>
          </p:cNvSpPr>
          <p:nvPr>
            <p:ph idx="1"/>
          </p:nvPr>
        </p:nvSpPr>
        <p:spPr>
          <a:xfrm>
            <a:off x="1371600" y="2286000"/>
            <a:ext cx="5384725" cy="3581400"/>
          </a:xfrm>
        </p:spPr>
        <p:txBody>
          <a:bodyPr>
            <a:normAutofit lnSpcReduction="10000"/>
          </a:bodyPr>
          <a:lstStyle/>
          <a:p>
            <a:r>
              <a:rPr kumimoji="1" lang="ja-JP" altLang="en-US" dirty="0"/>
              <a:t>ハイライトの部分</a:t>
            </a:r>
            <a:endParaRPr kumimoji="1" lang="en-US" altLang="ja-JP" dirty="0"/>
          </a:p>
          <a:p>
            <a:r>
              <a:rPr lang="ja-JP" altLang="en-US" dirty="0"/>
              <a:t>入射角 </a:t>
            </a:r>
            <a:r>
              <a:rPr lang="en-US" altLang="ja-JP" dirty="0"/>
              <a:t>= </a:t>
            </a:r>
            <a:r>
              <a:rPr lang="ja-JP" altLang="en-US" dirty="0"/>
              <a:t>反射角 となる方向に強く光が</a:t>
            </a:r>
            <a:br>
              <a:rPr lang="en-US" altLang="ja-JP" dirty="0"/>
            </a:br>
            <a:r>
              <a:rPr lang="ja-JP" altLang="en-US" dirty="0"/>
              <a:t>反射する</a:t>
            </a:r>
            <a:endParaRPr lang="en-US" altLang="ja-JP" dirty="0"/>
          </a:p>
          <a:p>
            <a:r>
              <a:rPr kumimoji="1" lang="en-US" altLang="ja-JP" dirty="0" err="1"/>
              <a:t>shiness</a:t>
            </a:r>
            <a:r>
              <a:rPr kumimoji="1" lang="en-US" altLang="ja-JP" dirty="0"/>
              <a:t> </a:t>
            </a:r>
            <a:r>
              <a:rPr lang="ja-JP" altLang="en-US" dirty="0"/>
              <a:t>というパラメータを持つ</a:t>
            </a:r>
            <a:endParaRPr lang="en-US" altLang="ja-JP" dirty="0"/>
          </a:p>
          <a:p>
            <a:pPr lvl="1"/>
            <a:r>
              <a:rPr lang="en-US" altLang="ja-JP" dirty="0" err="1"/>
              <a:t>shiness</a:t>
            </a:r>
            <a:r>
              <a:rPr lang="en-US" altLang="ja-JP" dirty="0"/>
              <a:t> </a:t>
            </a:r>
            <a:r>
              <a:rPr lang="ja-JP" altLang="en-US" dirty="0"/>
              <a:t>を大きくするほど</a:t>
            </a:r>
            <a:br>
              <a:rPr lang="en-US" altLang="ja-JP" dirty="0"/>
            </a:br>
            <a:r>
              <a:rPr lang="ja-JP" altLang="en-US" dirty="0"/>
              <a:t>ハイライトが鋭くなる</a:t>
            </a:r>
            <a:endParaRPr lang="en-US" altLang="ja-JP" dirty="0"/>
          </a:p>
          <a:p>
            <a:r>
              <a:rPr lang="ja-JP" altLang="en-US" dirty="0"/>
              <a:t>非金属の場合、物質の色とは関係なく</a:t>
            </a:r>
            <a:br>
              <a:rPr lang="en-US" altLang="ja-JP" dirty="0"/>
            </a:br>
            <a:r>
              <a:rPr lang="ja-JP" altLang="en-US" dirty="0"/>
              <a:t>鏡面反射の色は白になる</a:t>
            </a:r>
            <a:endParaRPr lang="en-US" altLang="ja-JP" dirty="0"/>
          </a:p>
          <a:p>
            <a:r>
              <a:rPr lang="ja-JP" altLang="en-US" dirty="0"/>
              <a:t>金属の場合、鏡面反射の色が白でない</a:t>
            </a:r>
            <a:br>
              <a:rPr lang="en-US" altLang="ja-JP" dirty="0"/>
            </a:br>
            <a:r>
              <a:rPr lang="ja-JP" altLang="en-US" dirty="0"/>
              <a:t>場合がある</a:t>
            </a:r>
            <a:endParaRPr lang="en-US" altLang="ja-JP" dirty="0"/>
          </a:p>
        </p:txBody>
      </p:sp>
      <p:cxnSp>
        <p:nvCxnSpPr>
          <p:cNvPr id="4" name="直線コネクタ 3">
            <a:extLst>
              <a:ext uri="{FF2B5EF4-FFF2-40B4-BE49-F238E27FC236}">
                <a16:creationId xmlns:a16="http://schemas.microsoft.com/office/drawing/2014/main" id="{4B799A48-41D0-484D-A070-92AC0C67C421}"/>
              </a:ext>
            </a:extLst>
          </p:cNvPr>
          <p:cNvCxnSpPr/>
          <p:nvPr/>
        </p:nvCxnSpPr>
        <p:spPr>
          <a:xfrm>
            <a:off x="7850421" y="3357800"/>
            <a:ext cx="3646227" cy="0"/>
          </a:xfrm>
          <a:prstGeom prst="line">
            <a:avLst/>
          </a:prstGeom>
          <a:ln w="1079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D1B91235-EC2B-4E8F-B519-0C5762174A97}"/>
              </a:ext>
            </a:extLst>
          </p:cNvPr>
          <p:cNvCxnSpPr>
            <a:cxnSpLocks/>
          </p:cNvCxnSpPr>
          <p:nvPr/>
        </p:nvCxnSpPr>
        <p:spPr>
          <a:xfrm flipH="1" flipV="1">
            <a:off x="8599427" y="2891922"/>
            <a:ext cx="982105" cy="484577"/>
          </a:xfrm>
          <a:prstGeom prst="straightConnector1">
            <a:avLst/>
          </a:prstGeom>
          <a:ln w="50800">
            <a:solidFill>
              <a:schemeClr val="accent5">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B9433724-8741-47A7-9DA6-E9D2AE2555FF}"/>
              </a:ext>
            </a:extLst>
          </p:cNvPr>
          <p:cNvCxnSpPr>
            <a:cxnSpLocks/>
          </p:cNvCxnSpPr>
          <p:nvPr/>
        </p:nvCxnSpPr>
        <p:spPr>
          <a:xfrm flipH="1" flipV="1">
            <a:off x="8953419" y="2288233"/>
            <a:ext cx="598730" cy="1067256"/>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5842198-AF27-4B3B-B900-152DA2CF7432}"/>
              </a:ext>
            </a:extLst>
          </p:cNvPr>
          <p:cNvCxnSpPr/>
          <p:nvPr/>
        </p:nvCxnSpPr>
        <p:spPr>
          <a:xfrm>
            <a:off x="9612534" y="2292541"/>
            <a:ext cx="0" cy="1083958"/>
          </a:xfrm>
          <a:prstGeom prst="line">
            <a:avLst/>
          </a:prstGeom>
          <a:ln w="38100">
            <a:solidFill>
              <a:schemeClr val="accent1"/>
            </a:solidFill>
            <a:prstDash val="solid"/>
            <a:head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131C32D-CA12-483B-B46E-0C07DAEDCD7D}"/>
                  </a:ext>
                </a:extLst>
              </p:cNvPr>
              <p:cNvSpPr txBox="1"/>
              <p:nvPr/>
            </p:nvSpPr>
            <p:spPr>
              <a:xfrm>
                <a:off x="9067645" y="19575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𝑹</m:t>
                      </m:r>
                    </m:oMath>
                  </m:oMathPara>
                </a14:m>
                <a:endParaRPr kumimoji="1" lang="ja-JP" altLang="en-US" b="1" dirty="0"/>
              </a:p>
            </p:txBody>
          </p:sp>
        </mc:Choice>
        <mc:Fallback>
          <p:sp>
            <p:nvSpPr>
              <p:cNvPr id="8" name="テキスト ボックス 7">
                <a:extLst>
                  <a:ext uri="{FF2B5EF4-FFF2-40B4-BE49-F238E27FC236}">
                    <a16:creationId xmlns:a16="http://schemas.microsoft.com/office/drawing/2014/main" id="{4131C32D-CA12-483B-B46E-0C07DAEDCD7D}"/>
                  </a:ext>
                </a:extLst>
              </p:cNvPr>
              <p:cNvSpPr txBox="1">
                <a:spLocks noRot="1" noChangeAspect="1" noMove="1" noResize="1" noEditPoints="1" noAdjustHandles="1" noChangeArrowheads="1" noChangeShapeType="1" noTextEdit="1"/>
              </p:cNvSpPr>
              <p:nvPr/>
            </p:nvSpPr>
            <p:spPr>
              <a:xfrm>
                <a:off x="9067645" y="1957504"/>
                <a:ext cx="218008" cy="276999"/>
              </a:xfrm>
              <a:prstGeom prst="rect">
                <a:avLst/>
              </a:prstGeom>
              <a:blipFill>
                <a:blip r:embed="rId2"/>
                <a:stretch>
                  <a:fillRect l="-22222" r="-25000"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5CAF008-A7A2-4989-B0C9-1717A705AA09}"/>
                  </a:ext>
                </a:extLst>
              </p:cNvPr>
              <p:cNvSpPr txBox="1"/>
              <p:nvPr/>
            </p:nvSpPr>
            <p:spPr>
              <a:xfrm>
                <a:off x="8377852" y="2769053"/>
                <a:ext cx="2067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𝑽</m:t>
                      </m:r>
                    </m:oMath>
                  </m:oMathPara>
                </a14:m>
                <a:endParaRPr kumimoji="1" lang="ja-JP" altLang="en-US" b="1" dirty="0"/>
              </a:p>
            </p:txBody>
          </p:sp>
        </mc:Choice>
        <mc:Fallback>
          <p:sp>
            <p:nvSpPr>
              <p:cNvPr id="9" name="テキスト ボックス 8">
                <a:extLst>
                  <a:ext uri="{FF2B5EF4-FFF2-40B4-BE49-F238E27FC236}">
                    <a16:creationId xmlns:a16="http://schemas.microsoft.com/office/drawing/2014/main" id="{B5CAF008-A7A2-4989-B0C9-1717A705AA09}"/>
                  </a:ext>
                </a:extLst>
              </p:cNvPr>
              <p:cNvSpPr txBox="1">
                <a:spLocks noRot="1" noChangeAspect="1" noMove="1" noResize="1" noEditPoints="1" noAdjustHandles="1" noChangeArrowheads="1" noChangeShapeType="1" noTextEdit="1"/>
              </p:cNvSpPr>
              <p:nvPr/>
            </p:nvSpPr>
            <p:spPr>
              <a:xfrm>
                <a:off x="8377852" y="2769053"/>
                <a:ext cx="206788" cy="276999"/>
              </a:xfrm>
              <a:prstGeom prst="rect">
                <a:avLst/>
              </a:prstGeom>
              <a:blipFill>
                <a:blip r:embed="rId3"/>
                <a:stretch>
                  <a:fillRect l="-23529" r="-29412" b="-8696"/>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5B3D9AF7-9F75-4755-A073-A95F625FBC02}"/>
              </a:ext>
            </a:extLst>
          </p:cNvPr>
          <p:cNvCxnSpPr>
            <a:cxnSpLocks/>
          </p:cNvCxnSpPr>
          <p:nvPr/>
        </p:nvCxnSpPr>
        <p:spPr>
          <a:xfrm flipV="1">
            <a:off x="9599639" y="2319930"/>
            <a:ext cx="635208" cy="1037872"/>
          </a:xfrm>
          <a:prstGeom prst="straightConnector1">
            <a:avLst/>
          </a:prstGeom>
          <a:ln w="508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702F58EF-190F-48ED-B0E2-302B24B3F081}"/>
                  </a:ext>
                </a:extLst>
              </p:cNvPr>
              <p:cNvSpPr txBox="1"/>
              <p:nvPr/>
            </p:nvSpPr>
            <p:spPr>
              <a:xfrm>
                <a:off x="10181399" y="1948708"/>
                <a:ext cx="1875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𝑳</m:t>
                      </m:r>
                    </m:oMath>
                  </m:oMathPara>
                </a14:m>
                <a:endParaRPr kumimoji="1" lang="ja-JP" altLang="en-US" b="1" dirty="0"/>
              </a:p>
            </p:txBody>
          </p:sp>
        </mc:Choice>
        <mc:Fallback>
          <p:sp>
            <p:nvSpPr>
              <p:cNvPr id="11" name="テキスト ボックス 10">
                <a:extLst>
                  <a:ext uri="{FF2B5EF4-FFF2-40B4-BE49-F238E27FC236}">
                    <a16:creationId xmlns:a16="http://schemas.microsoft.com/office/drawing/2014/main" id="{702F58EF-190F-48ED-B0E2-302B24B3F081}"/>
                  </a:ext>
                </a:extLst>
              </p:cNvPr>
              <p:cNvSpPr txBox="1">
                <a:spLocks noRot="1" noChangeAspect="1" noMove="1" noResize="1" noEditPoints="1" noAdjustHandles="1" noChangeArrowheads="1" noChangeShapeType="1" noTextEdit="1"/>
              </p:cNvSpPr>
              <p:nvPr/>
            </p:nvSpPr>
            <p:spPr>
              <a:xfrm>
                <a:off x="10181399" y="1948708"/>
                <a:ext cx="187552" cy="276999"/>
              </a:xfrm>
              <a:prstGeom prst="rect">
                <a:avLst/>
              </a:prstGeom>
              <a:blipFill>
                <a:blip r:embed="rId4"/>
                <a:stretch>
                  <a:fillRect l="-25806" r="-32258" b="-8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41D48581-B537-4566-925C-7AADE6A2171B}"/>
                  </a:ext>
                </a:extLst>
              </p:cNvPr>
              <p:cNvSpPr txBox="1"/>
              <p:nvPr/>
            </p:nvSpPr>
            <p:spPr>
              <a:xfrm>
                <a:off x="7069376" y="4403408"/>
                <a:ext cx="455470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1" i="1" smtClean="0">
                              <a:latin typeface="Cambria Math" panose="02040503050406030204" pitchFamily="18" charset="0"/>
                            </a:rPr>
                            <m:t>𝑺</m:t>
                          </m:r>
                        </m:sub>
                      </m:sSub>
                      <m:r>
                        <a:rPr kumimoji="1" lang="en-US" altLang="ja-JP" sz="3200" b="0"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𝒌</m:t>
                          </m:r>
                        </m:e>
                        <m:sub>
                          <m:r>
                            <a:rPr kumimoji="1" lang="en-US" altLang="ja-JP" sz="3200" b="1" i="1" smtClean="0">
                              <a:latin typeface="Cambria Math" panose="02040503050406030204" pitchFamily="18" charset="0"/>
                            </a:rPr>
                            <m:t>𝑺</m:t>
                          </m:r>
                        </m:sub>
                      </m:sSub>
                      <m:r>
                        <m:rPr>
                          <m:nor/>
                        </m:rPr>
                        <a:rPr kumimoji="1" lang="en-US" altLang="ja-JP" sz="3200" b="0" i="0" smtClean="0">
                          <a:latin typeface="Cambria Math" panose="02040503050406030204" pitchFamily="18" charset="0"/>
                        </a:rPr>
                        <m:t> </m:t>
                      </m:r>
                      <m:r>
                        <m:rPr>
                          <m:nor/>
                        </m:rPr>
                        <a:rPr kumimoji="1" lang="en-US" altLang="ja-JP" sz="3200" b="0" i="0" smtClean="0">
                          <a:latin typeface="Cambria Math" panose="02040503050406030204" pitchFamily="18" charset="0"/>
                        </a:rPr>
                        <m:t>max</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1" i="1" smtClean="0">
                                  <a:latin typeface="Cambria Math" panose="02040503050406030204" pitchFamily="18" charset="0"/>
                                </a:rPr>
                                <m:t>𝑹</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rPr>
                                <m:t>𝑽</m:t>
                              </m:r>
                              <m:r>
                                <a:rPr kumimoji="1" lang="en-US" altLang="ja-JP" sz="3200" b="0" i="1" smtClean="0">
                                  <a:latin typeface="Cambria Math" panose="02040503050406030204" pitchFamily="18" charset="0"/>
                                </a:rPr>
                                <m:t>, 0</m:t>
                              </m:r>
                            </m:e>
                          </m:d>
                        </m:e>
                        <m:sup>
                          <m:r>
                            <a:rPr kumimoji="1" lang="ja-JP" altLang="en-US" sz="3200" b="0" i="1" smtClean="0">
                              <a:latin typeface="Cambria Math" panose="02040503050406030204" pitchFamily="18" charset="0"/>
                            </a:rPr>
                            <m:t>𝛼</m:t>
                          </m:r>
                        </m:sup>
                      </m:sSup>
                      <m:r>
                        <a:rPr kumimoji="1" lang="en-US" altLang="ja-JP" sz="3200" b="1" i="1" smtClean="0">
                          <a:latin typeface="Cambria Math" panose="02040503050406030204" pitchFamily="18" charset="0"/>
                        </a:rPr>
                        <m:t> </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1" i="1" smtClean="0">
                              <a:latin typeface="Cambria Math" panose="02040503050406030204" pitchFamily="18" charset="0"/>
                            </a:rPr>
                            <m:t>𝑺</m:t>
                          </m:r>
                        </m:sub>
                      </m:sSub>
                    </m:oMath>
                  </m:oMathPara>
                </a14:m>
                <a:endParaRPr kumimoji="1" lang="ja-JP" altLang="en-US" b="1" dirty="0"/>
              </a:p>
            </p:txBody>
          </p:sp>
        </mc:Choice>
        <mc:Fallback>
          <p:sp>
            <p:nvSpPr>
              <p:cNvPr id="22" name="テキスト ボックス 21">
                <a:extLst>
                  <a:ext uri="{FF2B5EF4-FFF2-40B4-BE49-F238E27FC236}">
                    <a16:creationId xmlns:a16="http://schemas.microsoft.com/office/drawing/2014/main" id="{41D48581-B537-4566-925C-7AADE6A2171B}"/>
                  </a:ext>
                </a:extLst>
              </p:cNvPr>
              <p:cNvSpPr txBox="1">
                <a:spLocks noRot="1" noChangeAspect="1" noMove="1" noResize="1" noEditPoints="1" noAdjustHandles="1" noChangeArrowheads="1" noChangeShapeType="1" noTextEdit="1"/>
              </p:cNvSpPr>
              <p:nvPr/>
            </p:nvSpPr>
            <p:spPr>
              <a:xfrm>
                <a:off x="7069376" y="4403408"/>
                <a:ext cx="4554708" cy="492443"/>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9410B24B-8BA8-4F0C-85F2-CBA84AA4B0D3}"/>
              </a:ext>
            </a:extLst>
          </p:cNvPr>
          <p:cNvSpPr txBox="1"/>
          <p:nvPr/>
        </p:nvSpPr>
        <p:spPr>
          <a:xfrm>
            <a:off x="10303820" y="3614164"/>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入射光の強度</a:t>
            </a:r>
          </a:p>
        </p:txBody>
      </p:sp>
      <p:sp>
        <p:nvSpPr>
          <p:cNvPr id="25" name="テキスト ボックス 24">
            <a:extLst>
              <a:ext uri="{FF2B5EF4-FFF2-40B4-BE49-F238E27FC236}">
                <a16:creationId xmlns:a16="http://schemas.microsoft.com/office/drawing/2014/main" id="{E5706027-9A1A-4BE9-AD85-F8872E1B77DD}"/>
              </a:ext>
            </a:extLst>
          </p:cNvPr>
          <p:cNvSpPr txBox="1"/>
          <p:nvPr/>
        </p:nvSpPr>
        <p:spPr>
          <a:xfrm>
            <a:off x="8290038" y="3632097"/>
            <a:ext cx="1800493" cy="369332"/>
          </a:xfrm>
          <a:prstGeom prst="rect">
            <a:avLst/>
          </a:prstGeom>
          <a:noFill/>
        </p:spPr>
        <p:txBody>
          <a:bodyPr wrap="none" rtlCol="0">
            <a:spAutoFit/>
          </a:bodyPr>
          <a:lstStyle/>
          <a:p>
            <a:r>
              <a:rPr kumimoji="1" lang="ja-JP" altLang="en-US" dirty="0">
                <a:solidFill>
                  <a:schemeClr val="accent6">
                    <a:lumMod val="75000"/>
                  </a:schemeClr>
                </a:solidFill>
              </a:rPr>
              <a:t>鏡面反射光の色</a:t>
            </a:r>
          </a:p>
        </p:txBody>
      </p:sp>
      <p:sp>
        <p:nvSpPr>
          <p:cNvPr id="26" name="テキスト ボックス 25">
            <a:extLst>
              <a:ext uri="{FF2B5EF4-FFF2-40B4-BE49-F238E27FC236}">
                <a16:creationId xmlns:a16="http://schemas.microsoft.com/office/drawing/2014/main" id="{33918431-9F97-43B5-93E2-D7A5289AA1B4}"/>
              </a:ext>
            </a:extLst>
          </p:cNvPr>
          <p:cNvSpPr txBox="1"/>
          <p:nvPr/>
        </p:nvSpPr>
        <p:spPr>
          <a:xfrm>
            <a:off x="6507089" y="3637753"/>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反射光の強度</a:t>
            </a:r>
          </a:p>
        </p:txBody>
      </p:sp>
      <p:sp>
        <p:nvSpPr>
          <p:cNvPr id="27" name="テキスト ボックス 26">
            <a:extLst>
              <a:ext uri="{FF2B5EF4-FFF2-40B4-BE49-F238E27FC236}">
                <a16:creationId xmlns:a16="http://schemas.microsoft.com/office/drawing/2014/main" id="{D99ED6EA-0652-4D47-B336-6AB49B9218C1}"/>
              </a:ext>
            </a:extLst>
          </p:cNvPr>
          <p:cNvSpPr txBox="1"/>
          <p:nvPr/>
        </p:nvSpPr>
        <p:spPr>
          <a:xfrm>
            <a:off x="7216665" y="5467482"/>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反射光の方向</a:t>
            </a:r>
          </a:p>
        </p:txBody>
      </p:sp>
      <p:sp>
        <p:nvSpPr>
          <p:cNvPr id="28" name="テキスト ボックス 27">
            <a:extLst>
              <a:ext uri="{FF2B5EF4-FFF2-40B4-BE49-F238E27FC236}">
                <a16:creationId xmlns:a16="http://schemas.microsoft.com/office/drawing/2014/main" id="{FE3D0F4A-8F52-4B41-95E3-BBFD655FEBA1}"/>
              </a:ext>
            </a:extLst>
          </p:cNvPr>
          <p:cNvSpPr txBox="1"/>
          <p:nvPr/>
        </p:nvSpPr>
        <p:spPr>
          <a:xfrm>
            <a:off x="9324430" y="5710177"/>
            <a:ext cx="1569660" cy="369332"/>
          </a:xfrm>
          <a:prstGeom prst="rect">
            <a:avLst/>
          </a:prstGeom>
          <a:noFill/>
        </p:spPr>
        <p:txBody>
          <a:bodyPr wrap="none" rtlCol="0">
            <a:spAutoFit/>
          </a:bodyPr>
          <a:lstStyle/>
          <a:p>
            <a:r>
              <a:rPr kumimoji="1" lang="ja-JP" altLang="en-US" dirty="0">
                <a:solidFill>
                  <a:schemeClr val="accent6">
                    <a:lumMod val="75000"/>
                  </a:schemeClr>
                </a:solidFill>
              </a:rPr>
              <a:t>カメラの方向</a:t>
            </a:r>
          </a:p>
        </p:txBody>
      </p:sp>
      <p:cxnSp>
        <p:nvCxnSpPr>
          <p:cNvPr id="29" name="直線矢印コネクタ 28">
            <a:extLst>
              <a:ext uri="{FF2B5EF4-FFF2-40B4-BE49-F238E27FC236}">
                <a16:creationId xmlns:a16="http://schemas.microsoft.com/office/drawing/2014/main" id="{AD5FC542-8DFD-44AB-88E2-945B2EAA658C}"/>
              </a:ext>
            </a:extLst>
          </p:cNvPr>
          <p:cNvCxnSpPr>
            <a:cxnSpLocks/>
            <a:stCxn id="26" idx="2"/>
          </p:cNvCxnSpPr>
          <p:nvPr/>
        </p:nvCxnSpPr>
        <p:spPr>
          <a:xfrm>
            <a:off x="7291919" y="4007085"/>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7264A12-AFFB-4733-B06B-58A5867B18FF}"/>
              </a:ext>
            </a:extLst>
          </p:cNvPr>
          <p:cNvCxnSpPr>
            <a:cxnSpLocks/>
          </p:cNvCxnSpPr>
          <p:nvPr/>
        </p:nvCxnSpPr>
        <p:spPr>
          <a:xfrm>
            <a:off x="11213588" y="4018948"/>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3475DC-209A-4649-8194-812D82730230}"/>
              </a:ext>
            </a:extLst>
          </p:cNvPr>
          <p:cNvCxnSpPr>
            <a:cxnSpLocks/>
            <a:stCxn id="27" idx="0"/>
          </p:cNvCxnSpPr>
          <p:nvPr/>
        </p:nvCxnSpPr>
        <p:spPr>
          <a:xfrm flipV="1">
            <a:off x="8001495" y="4861435"/>
            <a:ext cx="1550654" cy="606047"/>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D47C1C5-54EE-4201-A6C6-2FAB9FEEE1CF}"/>
              </a:ext>
            </a:extLst>
          </p:cNvPr>
          <p:cNvCxnSpPr>
            <a:cxnSpLocks/>
            <a:stCxn id="28" idx="0"/>
          </p:cNvCxnSpPr>
          <p:nvPr/>
        </p:nvCxnSpPr>
        <p:spPr>
          <a:xfrm flipH="1" flipV="1">
            <a:off x="10096573" y="4874070"/>
            <a:ext cx="12687" cy="836107"/>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4197BC6-B69E-425C-A52B-E2AFCE64B5BD}"/>
              </a:ext>
            </a:extLst>
          </p:cNvPr>
          <p:cNvCxnSpPr>
            <a:cxnSpLocks/>
          </p:cNvCxnSpPr>
          <p:nvPr/>
        </p:nvCxnSpPr>
        <p:spPr>
          <a:xfrm flipH="1">
            <a:off x="8364656" y="3968781"/>
            <a:ext cx="469543" cy="526213"/>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C2B7654-6E86-44E0-8755-47A664C8FDA7}"/>
              </a:ext>
            </a:extLst>
          </p:cNvPr>
          <p:cNvCxnSpPr>
            <a:cxnSpLocks/>
          </p:cNvCxnSpPr>
          <p:nvPr/>
        </p:nvCxnSpPr>
        <p:spPr>
          <a:xfrm flipH="1" flipV="1">
            <a:off x="10972800" y="4795251"/>
            <a:ext cx="115851" cy="39736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2BAAD97-A60A-4C97-A21B-16B3405181A5}"/>
              </a:ext>
            </a:extLst>
          </p:cNvPr>
          <p:cNvSpPr txBox="1"/>
          <p:nvPr/>
        </p:nvSpPr>
        <p:spPr>
          <a:xfrm>
            <a:off x="10748556" y="5133557"/>
            <a:ext cx="861390" cy="369332"/>
          </a:xfrm>
          <a:prstGeom prst="rect">
            <a:avLst/>
          </a:prstGeom>
          <a:noFill/>
        </p:spPr>
        <p:txBody>
          <a:bodyPr wrap="none" rtlCol="0">
            <a:spAutoFit/>
          </a:bodyPr>
          <a:lstStyle/>
          <a:p>
            <a:r>
              <a:rPr kumimoji="1" lang="en-US" altLang="ja-JP" i="1" dirty="0" err="1">
                <a:solidFill>
                  <a:schemeClr val="accent6">
                    <a:lumMod val="75000"/>
                  </a:schemeClr>
                </a:solidFill>
                <a:latin typeface="Cambria" panose="02040503050406030204" pitchFamily="18" charset="0"/>
                <a:ea typeface="Cambria" panose="02040503050406030204" pitchFamily="18" charset="0"/>
              </a:rPr>
              <a:t>shiness</a:t>
            </a:r>
            <a:endParaRPr kumimoji="1" lang="ja-JP" altLang="en-US" i="1" dirty="0">
              <a:solidFill>
                <a:schemeClr val="accent6">
                  <a:lumMod val="75000"/>
                </a:schemeClr>
              </a:solidFill>
              <a:latin typeface="Cambria" panose="02040503050406030204" pitchFamily="18" charset="0"/>
            </a:endParaRPr>
          </a:p>
        </p:txBody>
      </p:sp>
      <p:sp>
        <p:nvSpPr>
          <p:cNvPr id="62" name="フリーフォーム: 図形 61">
            <a:extLst>
              <a:ext uri="{FF2B5EF4-FFF2-40B4-BE49-F238E27FC236}">
                <a16:creationId xmlns:a16="http://schemas.microsoft.com/office/drawing/2014/main" id="{35225AB8-03FF-4021-A0E1-297A6C9D211C}"/>
              </a:ext>
            </a:extLst>
          </p:cNvPr>
          <p:cNvSpPr/>
          <p:nvPr/>
        </p:nvSpPr>
        <p:spPr>
          <a:xfrm rot="19714976">
            <a:off x="8595633" y="1835232"/>
            <a:ext cx="1028106" cy="1605489"/>
          </a:xfrm>
          <a:custGeom>
            <a:avLst/>
            <a:gdLst>
              <a:gd name="connsiteX0" fmla="*/ 297523 w 520599"/>
              <a:gd name="connsiteY0" fmla="*/ 552 h 1040224"/>
              <a:gd name="connsiteX1" fmla="*/ 221323 w 520599"/>
              <a:gd name="connsiteY1" fmla="*/ 409261 h 1040224"/>
              <a:gd name="connsiteX2" fmla="*/ 27359 w 520599"/>
              <a:gd name="connsiteY2" fmla="*/ 776406 h 1040224"/>
              <a:gd name="connsiteX3" fmla="*/ 27359 w 520599"/>
              <a:gd name="connsiteY3" fmla="*/ 977297 h 1040224"/>
              <a:gd name="connsiteX4" fmla="*/ 269814 w 520599"/>
              <a:gd name="connsiteY4" fmla="*/ 1039643 h 1040224"/>
              <a:gd name="connsiteX5" fmla="*/ 491487 w 520599"/>
              <a:gd name="connsiteY5" fmla="*/ 949588 h 1040224"/>
              <a:gd name="connsiteX6" fmla="*/ 505341 w 520599"/>
              <a:gd name="connsiteY6" fmla="*/ 762552 h 1040224"/>
              <a:gd name="connsiteX7" fmla="*/ 373723 w 520599"/>
              <a:gd name="connsiteY7" fmla="*/ 499315 h 1040224"/>
              <a:gd name="connsiteX8" fmla="*/ 297523 w 520599"/>
              <a:gd name="connsiteY8" fmla="*/ 552 h 104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599" h="1040224">
                <a:moveTo>
                  <a:pt x="297523" y="552"/>
                </a:moveTo>
                <a:cubicBezTo>
                  <a:pt x="272123" y="-14457"/>
                  <a:pt x="266350" y="279952"/>
                  <a:pt x="221323" y="409261"/>
                </a:cubicBezTo>
                <a:cubicBezTo>
                  <a:pt x="176296" y="538570"/>
                  <a:pt x="59686" y="681733"/>
                  <a:pt x="27359" y="776406"/>
                </a:cubicBezTo>
                <a:cubicBezTo>
                  <a:pt x="-4968" y="871079"/>
                  <a:pt x="-13050" y="933424"/>
                  <a:pt x="27359" y="977297"/>
                </a:cubicBezTo>
                <a:cubicBezTo>
                  <a:pt x="67768" y="1021170"/>
                  <a:pt x="192459" y="1044261"/>
                  <a:pt x="269814" y="1039643"/>
                </a:cubicBezTo>
                <a:cubicBezTo>
                  <a:pt x="347169" y="1035025"/>
                  <a:pt x="452233" y="995770"/>
                  <a:pt x="491487" y="949588"/>
                </a:cubicBezTo>
                <a:cubicBezTo>
                  <a:pt x="530741" y="903406"/>
                  <a:pt x="524968" y="837597"/>
                  <a:pt x="505341" y="762552"/>
                </a:cubicBezTo>
                <a:cubicBezTo>
                  <a:pt x="485714" y="687507"/>
                  <a:pt x="414132" y="622851"/>
                  <a:pt x="373723" y="499315"/>
                </a:cubicBezTo>
                <a:cubicBezTo>
                  <a:pt x="333314" y="375779"/>
                  <a:pt x="322923" y="15561"/>
                  <a:pt x="297523" y="552"/>
                </a:cubicBezTo>
                <a:close/>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7" name="正方形/長方形 66">
                <a:extLst>
                  <a:ext uri="{FF2B5EF4-FFF2-40B4-BE49-F238E27FC236}">
                    <a16:creationId xmlns:a16="http://schemas.microsoft.com/office/drawing/2014/main" id="{1B86AA86-D1C4-40FC-AF53-86EBE61FE466}"/>
                  </a:ext>
                </a:extLst>
              </p:cNvPr>
              <p:cNvSpPr/>
              <p:nvPr/>
            </p:nvSpPr>
            <p:spPr>
              <a:xfrm>
                <a:off x="6849641" y="5772090"/>
                <a:ext cx="2303708"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𝑹</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d>
                        <m:dPr>
                          <m:ctrlPr>
                            <a:rPr kumimoji="1" lang="en-US" altLang="ja-JP" sz="2000" b="1" i="1" smtClean="0">
                              <a:latin typeface="Cambria Math" panose="02040503050406030204" pitchFamily="18" charset="0"/>
                            </a:rPr>
                          </m:ctrlPr>
                        </m:dPr>
                        <m:e>
                          <m:r>
                            <a:rPr kumimoji="1" lang="en-US" altLang="ja-JP" sz="2000" b="1" i="1" smtClean="0">
                              <a:latin typeface="Cambria Math" panose="02040503050406030204" pitchFamily="18" charset="0"/>
                            </a:rPr>
                            <m:t>𝑵</m:t>
                          </m:r>
                          <m:r>
                            <a:rPr kumimoji="1" lang="en-US" altLang="ja-JP" sz="2000" i="1">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rPr>
                            <m:t>𝑳</m:t>
                          </m:r>
                        </m:e>
                      </m:d>
                      <m:r>
                        <a:rPr kumimoji="1" lang="en-US" altLang="ja-JP" sz="2000" b="1" i="1" smtClean="0">
                          <a:latin typeface="Cambria Math" panose="02040503050406030204" pitchFamily="18" charset="0"/>
                        </a:rPr>
                        <m:t>𝑵</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𝑳</m:t>
                      </m:r>
                    </m:oMath>
                  </m:oMathPara>
                </a14:m>
                <a:endParaRPr lang="ja-JP" altLang="en-US" sz="2000" dirty="0"/>
              </a:p>
            </p:txBody>
          </p:sp>
        </mc:Choice>
        <mc:Fallback>
          <p:sp>
            <p:nvSpPr>
              <p:cNvPr id="67" name="正方形/長方形 66">
                <a:extLst>
                  <a:ext uri="{FF2B5EF4-FFF2-40B4-BE49-F238E27FC236}">
                    <a16:creationId xmlns:a16="http://schemas.microsoft.com/office/drawing/2014/main" id="{1B86AA86-D1C4-40FC-AF53-86EBE61FE466}"/>
                  </a:ext>
                </a:extLst>
              </p:cNvPr>
              <p:cNvSpPr>
                <a:spLocks noRot="1" noChangeAspect="1" noMove="1" noResize="1" noEditPoints="1" noAdjustHandles="1" noChangeArrowheads="1" noChangeShapeType="1" noTextEdit="1"/>
              </p:cNvSpPr>
              <p:nvPr/>
            </p:nvSpPr>
            <p:spPr>
              <a:xfrm>
                <a:off x="6849641" y="5772090"/>
                <a:ext cx="2303708"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F06589FF-6FB9-498D-B413-60EAD57D86C6}"/>
                  </a:ext>
                </a:extLst>
              </p:cNvPr>
              <p:cNvSpPr txBox="1"/>
              <p:nvPr/>
            </p:nvSpPr>
            <p:spPr>
              <a:xfrm>
                <a:off x="9488321" y="1976844"/>
                <a:ext cx="232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𝑵</m:t>
                      </m:r>
                    </m:oMath>
                  </m:oMathPara>
                </a14:m>
                <a:endParaRPr kumimoji="1" lang="ja-JP" altLang="en-US" b="1" dirty="0"/>
              </a:p>
            </p:txBody>
          </p:sp>
        </mc:Choice>
        <mc:Fallback>
          <p:sp>
            <p:nvSpPr>
              <p:cNvPr id="69" name="テキスト ボックス 68">
                <a:extLst>
                  <a:ext uri="{FF2B5EF4-FFF2-40B4-BE49-F238E27FC236}">
                    <a16:creationId xmlns:a16="http://schemas.microsoft.com/office/drawing/2014/main" id="{F06589FF-6FB9-498D-B413-60EAD57D86C6}"/>
                  </a:ext>
                </a:extLst>
              </p:cNvPr>
              <p:cNvSpPr txBox="1">
                <a:spLocks noRot="1" noChangeAspect="1" noMove="1" noResize="1" noEditPoints="1" noAdjustHandles="1" noChangeArrowheads="1" noChangeShapeType="1" noTextEdit="1"/>
              </p:cNvSpPr>
              <p:nvPr/>
            </p:nvSpPr>
            <p:spPr>
              <a:xfrm>
                <a:off x="9488321" y="1976844"/>
                <a:ext cx="232436" cy="276999"/>
              </a:xfrm>
              <a:prstGeom prst="rect">
                <a:avLst/>
              </a:prstGeom>
              <a:blipFill>
                <a:blip r:embed="rId7"/>
                <a:stretch>
                  <a:fillRect l="-20513" r="-23077"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133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8147F-FFCE-4D8D-B04E-4DC6A5F2425E}"/>
              </a:ext>
            </a:extLst>
          </p:cNvPr>
          <p:cNvSpPr>
            <a:spLocks noGrp="1"/>
          </p:cNvSpPr>
          <p:nvPr>
            <p:ph type="title"/>
          </p:nvPr>
        </p:nvSpPr>
        <p:spPr/>
        <p:txBody>
          <a:bodyPr/>
          <a:lstStyle/>
          <a:p>
            <a:r>
              <a:rPr kumimoji="1" lang="en-US" altLang="ja-JP" dirty="0"/>
              <a:t>Ambient (</a:t>
            </a:r>
            <a:r>
              <a:rPr kumimoji="1" lang="ja-JP" altLang="en-US" dirty="0"/>
              <a:t>環境光</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A74387E-B19A-4CBA-BEC2-DC3235D2FF9B}"/>
              </a:ext>
            </a:extLst>
          </p:cNvPr>
          <p:cNvSpPr>
            <a:spLocks noGrp="1"/>
          </p:cNvSpPr>
          <p:nvPr>
            <p:ph idx="1"/>
          </p:nvPr>
        </p:nvSpPr>
        <p:spPr>
          <a:xfrm>
            <a:off x="1371600" y="2286000"/>
            <a:ext cx="5384725" cy="3581400"/>
          </a:xfrm>
        </p:spPr>
        <p:txBody>
          <a:bodyPr/>
          <a:lstStyle/>
          <a:p>
            <a:r>
              <a:rPr lang="ja-JP" altLang="en-US" dirty="0"/>
              <a:t>拡散光と鏡面反射光だけだと、物体の陰の部分は真っ暗になる</a:t>
            </a:r>
            <a:endParaRPr lang="en-US" altLang="ja-JP" dirty="0"/>
          </a:p>
          <a:p>
            <a:pPr lvl="1"/>
            <a:r>
              <a:rPr lang="ja-JP" altLang="en-US" dirty="0"/>
              <a:t>宇宙空間っぽくなる</a:t>
            </a:r>
            <a:endParaRPr lang="en-US" altLang="ja-JP" dirty="0"/>
          </a:p>
          <a:p>
            <a:r>
              <a:rPr lang="ja-JP" altLang="en-US" dirty="0"/>
              <a:t>日常的な状況の場合、陰が真っ暗になることはあまりない</a:t>
            </a:r>
            <a:endParaRPr lang="en-US" altLang="ja-JP" dirty="0"/>
          </a:p>
          <a:p>
            <a:pPr lvl="1"/>
            <a:r>
              <a:rPr lang="ja-JP" altLang="en-US" dirty="0"/>
              <a:t>光がいろんな場所で反射して多少は明るくなる</a:t>
            </a:r>
            <a:endParaRPr lang="en-US" altLang="ja-JP" dirty="0"/>
          </a:p>
          <a:p>
            <a:r>
              <a:rPr lang="ja-JP" altLang="en-US" dirty="0"/>
              <a:t>環境光はこのような雑多な反射を定数で近似したもの</a:t>
            </a:r>
            <a:endParaRPr lang="en-US" altLang="ja-JP" dirty="0"/>
          </a:p>
        </p:txBody>
      </p:sp>
      <p:sp>
        <p:nvSpPr>
          <p:cNvPr id="24" name="テキスト ボックス 23">
            <a:extLst>
              <a:ext uri="{FF2B5EF4-FFF2-40B4-BE49-F238E27FC236}">
                <a16:creationId xmlns:a16="http://schemas.microsoft.com/office/drawing/2014/main" id="{9410B24B-8BA8-4F0C-85F2-CBA84AA4B0D3}"/>
              </a:ext>
            </a:extLst>
          </p:cNvPr>
          <p:cNvSpPr txBox="1"/>
          <p:nvPr/>
        </p:nvSpPr>
        <p:spPr>
          <a:xfrm>
            <a:off x="10179592" y="3617879"/>
            <a:ext cx="1569660" cy="369332"/>
          </a:xfrm>
          <a:prstGeom prst="rect">
            <a:avLst/>
          </a:prstGeom>
          <a:noFill/>
        </p:spPr>
        <p:txBody>
          <a:bodyPr wrap="none" rtlCol="0">
            <a:spAutoFit/>
          </a:bodyPr>
          <a:lstStyle/>
          <a:p>
            <a:r>
              <a:rPr kumimoji="1" lang="ja-JP" altLang="en-US" dirty="0">
                <a:solidFill>
                  <a:schemeClr val="accent6">
                    <a:lumMod val="75000"/>
                  </a:schemeClr>
                </a:solidFill>
              </a:rPr>
              <a:t>入射光の強度</a:t>
            </a:r>
          </a:p>
        </p:txBody>
      </p:sp>
      <p:sp>
        <p:nvSpPr>
          <p:cNvPr id="25" name="テキスト ボックス 24">
            <a:extLst>
              <a:ext uri="{FF2B5EF4-FFF2-40B4-BE49-F238E27FC236}">
                <a16:creationId xmlns:a16="http://schemas.microsoft.com/office/drawing/2014/main" id="{E5706027-9A1A-4BE9-AD85-F8872E1B77DD}"/>
              </a:ext>
            </a:extLst>
          </p:cNvPr>
          <p:cNvSpPr txBox="1"/>
          <p:nvPr/>
        </p:nvSpPr>
        <p:spPr>
          <a:xfrm>
            <a:off x="8737461" y="3617712"/>
            <a:ext cx="1338828" cy="369332"/>
          </a:xfrm>
          <a:prstGeom prst="rect">
            <a:avLst/>
          </a:prstGeom>
          <a:noFill/>
        </p:spPr>
        <p:txBody>
          <a:bodyPr wrap="none" rtlCol="0">
            <a:spAutoFit/>
          </a:bodyPr>
          <a:lstStyle/>
          <a:p>
            <a:r>
              <a:rPr kumimoji="1" lang="ja-JP" altLang="en-US" dirty="0">
                <a:solidFill>
                  <a:schemeClr val="accent6">
                    <a:lumMod val="75000"/>
                  </a:schemeClr>
                </a:solidFill>
              </a:rPr>
              <a:t>環境光の色</a:t>
            </a:r>
          </a:p>
        </p:txBody>
      </p:sp>
      <p:sp>
        <p:nvSpPr>
          <p:cNvPr id="26" name="テキスト ボックス 25">
            <a:extLst>
              <a:ext uri="{FF2B5EF4-FFF2-40B4-BE49-F238E27FC236}">
                <a16:creationId xmlns:a16="http://schemas.microsoft.com/office/drawing/2014/main" id="{33918431-9F97-43B5-93E2-D7A5289AA1B4}"/>
              </a:ext>
            </a:extLst>
          </p:cNvPr>
          <p:cNvSpPr txBox="1"/>
          <p:nvPr/>
        </p:nvSpPr>
        <p:spPr>
          <a:xfrm>
            <a:off x="6954512" y="3623368"/>
            <a:ext cx="1569660" cy="369332"/>
          </a:xfrm>
          <a:prstGeom prst="rect">
            <a:avLst/>
          </a:prstGeom>
          <a:noFill/>
        </p:spPr>
        <p:txBody>
          <a:bodyPr wrap="none" rtlCol="0">
            <a:spAutoFit/>
          </a:bodyPr>
          <a:lstStyle/>
          <a:p>
            <a:r>
              <a:rPr kumimoji="1" lang="ja-JP" altLang="en-US" dirty="0">
                <a:solidFill>
                  <a:schemeClr val="accent6">
                    <a:lumMod val="75000"/>
                  </a:schemeClr>
                </a:solidFill>
              </a:rPr>
              <a:t>反射光の強度</a:t>
            </a:r>
          </a:p>
        </p:txBody>
      </p:sp>
      <p:cxnSp>
        <p:nvCxnSpPr>
          <p:cNvPr id="29" name="直線矢印コネクタ 28">
            <a:extLst>
              <a:ext uri="{FF2B5EF4-FFF2-40B4-BE49-F238E27FC236}">
                <a16:creationId xmlns:a16="http://schemas.microsoft.com/office/drawing/2014/main" id="{AD5FC542-8DFD-44AB-88E2-945B2EAA658C}"/>
              </a:ext>
            </a:extLst>
          </p:cNvPr>
          <p:cNvCxnSpPr>
            <a:cxnSpLocks/>
            <a:stCxn id="26" idx="2"/>
          </p:cNvCxnSpPr>
          <p:nvPr/>
        </p:nvCxnSpPr>
        <p:spPr>
          <a:xfrm>
            <a:off x="7739342" y="3992700"/>
            <a:ext cx="6740" cy="41583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7264A12-AFFB-4733-B06B-58A5867B18FF}"/>
              </a:ext>
            </a:extLst>
          </p:cNvPr>
          <p:cNvCxnSpPr>
            <a:cxnSpLocks/>
          </p:cNvCxnSpPr>
          <p:nvPr/>
        </p:nvCxnSpPr>
        <p:spPr>
          <a:xfrm flipH="1">
            <a:off x="9401502" y="3969111"/>
            <a:ext cx="1208230" cy="604567"/>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4197BC6-B69E-425C-A52B-E2AFCE64B5BD}"/>
              </a:ext>
            </a:extLst>
          </p:cNvPr>
          <p:cNvCxnSpPr>
            <a:cxnSpLocks/>
          </p:cNvCxnSpPr>
          <p:nvPr/>
        </p:nvCxnSpPr>
        <p:spPr>
          <a:xfrm flipH="1">
            <a:off x="8728066" y="3969111"/>
            <a:ext cx="469542" cy="56166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6CF2C3F-A9A5-44CC-86E2-09392D62F8FC}"/>
              </a:ext>
            </a:extLst>
          </p:cNvPr>
          <p:cNvCxnSpPr/>
          <p:nvPr/>
        </p:nvCxnSpPr>
        <p:spPr>
          <a:xfrm>
            <a:off x="7464998" y="2889219"/>
            <a:ext cx="3646227" cy="0"/>
          </a:xfrm>
          <a:prstGeom prst="line">
            <a:avLst/>
          </a:prstGeom>
          <a:ln w="107950"/>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DE1A715-2D27-41F7-AB9F-584C3133E7EE}"/>
              </a:ext>
            </a:extLst>
          </p:cNvPr>
          <p:cNvSpPr/>
          <p:nvPr/>
        </p:nvSpPr>
        <p:spPr>
          <a:xfrm>
            <a:off x="8524172" y="2170382"/>
            <a:ext cx="1514332" cy="725182"/>
          </a:xfrm>
          <a:custGeom>
            <a:avLst/>
            <a:gdLst>
              <a:gd name="connsiteX0" fmla="*/ 0 w 1514332"/>
              <a:gd name="connsiteY0" fmla="*/ 720104 h 725182"/>
              <a:gd name="connsiteX1" fmla="*/ 42958 w 1514332"/>
              <a:gd name="connsiteY1" fmla="*/ 474627 h 725182"/>
              <a:gd name="connsiteX2" fmla="*/ 208655 w 1514332"/>
              <a:gd name="connsiteY2" fmla="*/ 204603 h 725182"/>
              <a:gd name="connsiteX3" fmla="*/ 552322 w 1514332"/>
              <a:gd name="connsiteY3" fmla="*/ 32770 h 725182"/>
              <a:gd name="connsiteX4" fmla="*/ 748703 w 1514332"/>
              <a:gd name="connsiteY4" fmla="*/ 2085 h 725182"/>
              <a:gd name="connsiteX5" fmla="*/ 938947 w 1514332"/>
              <a:gd name="connsiteY5" fmla="*/ 20496 h 725182"/>
              <a:gd name="connsiteX6" fmla="*/ 1233519 w 1514332"/>
              <a:gd name="connsiteY6" fmla="*/ 161645 h 725182"/>
              <a:gd name="connsiteX7" fmla="*/ 1423764 w 1514332"/>
              <a:gd name="connsiteY7" fmla="*/ 394848 h 725182"/>
              <a:gd name="connsiteX8" fmla="*/ 1509680 w 1514332"/>
              <a:gd name="connsiteY8" fmla="*/ 689419 h 725182"/>
              <a:gd name="connsiteX9" fmla="*/ 1503543 w 1514332"/>
              <a:gd name="connsiteY9" fmla="*/ 720104 h 725182"/>
              <a:gd name="connsiteX10" fmla="*/ 1503543 w 1514332"/>
              <a:gd name="connsiteY10" fmla="*/ 720104 h 72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332" h="725182">
                <a:moveTo>
                  <a:pt x="0" y="720104"/>
                </a:moveTo>
                <a:cubicBezTo>
                  <a:pt x="4091" y="640324"/>
                  <a:pt x="8182" y="560544"/>
                  <a:pt x="42958" y="474627"/>
                </a:cubicBezTo>
                <a:cubicBezTo>
                  <a:pt x="77734" y="388710"/>
                  <a:pt x="123761" y="278246"/>
                  <a:pt x="208655" y="204603"/>
                </a:cubicBezTo>
                <a:cubicBezTo>
                  <a:pt x="293549" y="130960"/>
                  <a:pt x="462314" y="66523"/>
                  <a:pt x="552322" y="32770"/>
                </a:cubicBezTo>
                <a:cubicBezTo>
                  <a:pt x="642330" y="-983"/>
                  <a:pt x="684266" y="4131"/>
                  <a:pt x="748703" y="2085"/>
                </a:cubicBezTo>
                <a:cubicBezTo>
                  <a:pt x="813140" y="39"/>
                  <a:pt x="858144" y="-6097"/>
                  <a:pt x="938947" y="20496"/>
                </a:cubicBezTo>
                <a:cubicBezTo>
                  <a:pt x="1019750" y="47089"/>
                  <a:pt x="1152716" y="99253"/>
                  <a:pt x="1233519" y="161645"/>
                </a:cubicBezTo>
                <a:cubicBezTo>
                  <a:pt x="1314322" y="224037"/>
                  <a:pt x="1377737" y="306886"/>
                  <a:pt x="1423764" y="394848"/>
                </a:cubicBezTo>
                <a:cubicBezTo>
                  <a:pt x="1469791" y="482810"/>
                  <a:pt x="1496384" y="635210"/>
                  <a:pt x="1509680" y="689419"/>
                </a:cubicBezTo>
                <a:cubicBezTo>
                  <a:pt x="1522977" y="743628"/>
                  <a:pt x="1503543" y="720104"/>
                  <a:pt x="1503543" y="720104"/>
                </a:cubicBezTo>
                <a:lnTo>
                  <a:pt x="1503543" y="720104"/>
                </a:lnTo>
              </a:path>
            </a:pathLst>
          </a:cu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BFC9480-6F3F-4B42-B1A5-1E42AE8D3085}"/>
                  </a:ext>
                </a:extLst>
              </p:cNvPr>
              <p:cNvSpPr txBox="1"/>
              <p:nvPr/>
            </p:nvSpPr>
            <p:spPr>
              <a:xfrm>
                <a:off x="7546949" y="4531645"/>
                <a:ext cx="195444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1" i="1" smtClean="0">
                              <a:latin typeface="Cambria Math" panose="02040503050406030204" pitchFamily="18" charset="0"/>
                            </a:rPr>
                            <m:t>𝑨</m:t>
                          </m:r>
                        </m:sub>
                      </m:sSub>
                      <m:r>
                        <a:rPr kumimoji="1" lang="en-US" altLang="ja-JP" sz="3200" b="0"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𝒌</m:t>
                          </m:r>
                        </m:e>
                        <m:sub>
                          <m:r>
                            <a:rPr kumimoji="1" lang="en-US" altLang="ja-JP" sz="3200" b="1" i="1" smtClean="0">
                              <a:latin typeface="Cambria Math" panose="02040503050406030204" pitchFamily="18" charset="0"/>
                            </a:rPr>
                            <m:t>𝑨</m:t>
                          </m:r>
                        </m:sub>
                      </m:sSub>
                      <m:r>
                        <m:rPr>
                          <m:nor/>
                        </m:rPr>
                        <a:rPr kumimoji="1" lang="en-US" altLang="ja-JP" sz="3200" b="0" i="0" smtClean="0">
                          <a:latin typeface="Cambria Math" panose="02040503050406030204" pitchFamily="18" charset="0"/>
                        </a:rPr>
                        <m:t> </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0" i="1" smtClean="0">
                              <a:latin typeface="Cambria Math" panose="02040503050406030204" pitchFamily="18" charset="0"/>
                            </a:rPr>
                            <m:t>𝐴</m:t>
                          </m:r>
                        </m:sub>
                      </m:sSub>
                    </m:oMath>
                  </m:oMathPara>
                </a14:m>
                <a:endParaRPr kumimoji="1" lang="ja-JP" altLang="en-US" b="1" dirty="0"/>
              </a:p>
            </p:txBody>
          </p:sp>
        </mc:Choice>
        <mc:Fallback>
          <p:sp>
            <p:nvSpPr>
              <p:cNvPr id="40" name="テキスト ボックス 39">
                <a:extLst>
                  <a:ext uri="{FF2B5EF4-FFF2-40B4-BE49-F238E27FC236}">
                    <a16:creationId xmlns:a16="http://schemas.microsoft.com/office/drawing/2014/main" id="{ABFC9480-6F3F-4B42-B1A5-1E42AE8D3085}"/>
                  </a:ext>
                </a:extLst>
              </p:cNvPr>
              <p:cNvSpPr txBox="1">
                <a:spLocks noRot="1" noChangeAspect="1" noMove="1" noResize="1" noEditPoints="1" noAdjustHandles="1" noChangeArrowheads="1" noChangeShapeType="1" noTextEdit="1"/>
              </p:cNvSpPr>
              <p:nvPr/>
            </p:nvSpPr>
            <p:spPr>
              <a:xfrm>
                <a:off x="7546949" y="4531645"/>
                <a:ext cx="1954445" cy="492443"/>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828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7EE27-CF75-4E13-9F38-12EF02BC7F0C}"/>
              </a:ext>
            </a:extLst>
          </p:cNvPr>
          <p:cNvSpPr>
            <a:spLocks noGrp="1"/>
          </p:cNvSpPr>
          <p:nvPr>
            <p:ph type="title"/>
          </p:nvPr>
        </p:nvSpPr>
        <p:spPr/>
        <p:txBody>
          <a:bodyPr/>
          <a:lstStyle/>
          <a:p>
            <a:r>
              <a:rPr kumimoji="1" lang="en-US" altLang="ja-JP" dirty="0" err="1"/>
              <a:t>Phong</a:t>
            </a:r>
            <a:r>
              <a:rPr kumimoji="1" lang="en-US" altLang="ja-JP" dirty="0"/>
              <a:t> </a:t>
            </a:r>
            <a:r>
              <a:rPr kumimoji="1" lang="ja-JP" altLang="en-US" dirty="0"/>
              <a:t>反射モデル</a:t>
            </a:r>
          </a:p>
        </p:txBody>
      </p:sp>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28A380D6-D76F-45E1-B485-CC83ABDC4121}"/>
                  </a:ext>
                </a:extLst>
              </p:cNvPr>
              <p:cNvSpPr txBox="1"/>
              <p:nvPr/>
            </p:nvSpPr>
            <p:spPr>
              <a:xfrm>
                <a:off x="2311680" y="3282307"/>
                <a:ext cx="30943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𝑰</m:t>
                          </m:r>
                        </m:e>
                        <m:sub>
                          <m:r>
                            <a:rPr kumimoji="1" lang="en-US" altLang="ja-JP" sz="3200" b="1" i="1" smtClean="0">
                              <a:latin typeface="Cambria Math" panose="02040503050406030204" pitchFamily="18" charset="0"/>
                            </a:rPr>
                            <m:t>𝑹</m:t>
                          </m:r>
                        </m:sub>
                      </m:sSub>
                      <m:r>
                        <a:rPr kumimoji="1" lang="en-US" altLang="ja-JP" sz="3200" b="0"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0" smtClean="0">
                              <a:latin typeface="Cambria Math" panose="02040503050406030204" pitchFamily="18" charset="0"/>
                            </a:rPr>
                            <m:t>𝐈</m:t>
                          </m:r>
                        </m:e>
                        <m:sub>
                          <m:r>
                            <a:rPr kumimoji="1" lang="en-US" altLang="ja-JP" sz="3200" b="1" i="0" smtClean="0">
                              <a:latin typeface="Cambria Math" panose="02040503050406030204" pitchFamily="18" charset="0"/>
                            </a:rPr>
                            <m:t>𝐃</m:t>
                          </m:r>
                        </m:sub>
                      </m:sSub>
                      <m:r>
                        <a:rPr kumimoji="1" lang="en-US" altLang="ja-JP" sz="3200" b="1" i="0"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0" smtClean="0">
                              <a:latin typeface="Cambria Math" panose="02040503050406030204" pitchFamily="18" charset="0"/>
                            </a:rPr>
                            <m:t>𝐈</m:t>
                          </m:r>
                        </m:e>
                        <m:sub>
                          <m:r>
                            <a:rPr kumimoji="1" lang="en-US" altLang="ja-JP" sz="3200" b="1" i="0" smtClean="0">
                              <a:latin typeface="Cambria Math" panose="02040503050406030204" pitchFamily="18" charset="0"/>
                            </a:rPr>
                            <m:t>𝐒</m:t>
                          </m:r>
                        </m:sub>
                      </m:sSub>
                      <m:r>
                        <a:rPr kumimoji="1" lang="en-US" altLang="ja-JP" sz="3200" b="1" i="0"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0" smtClean="0">
                              <a:latin typeface="Cambria Math" panose="02040503050406030204" pitchFamily="18" charset="0"/>
                            </a:rPr>
                            <m:t>𝐈</m:t>
                          </m:r>
                        </m:e>
                        <m:sub>
                          <m:r>
                            <a:rPr kumimoji="1" lang="en-US" altLang="ja-JP" sz="3200" b="1" i="0" smtClean="0">
                              <a:latin typeface="Cambria Math" panose="02040503050406030204" pitchFamily="18" charset="0"/>
                            </a:rPr>
                            <m:t>𝐀</m:t>
                          </m:r>
                        </m:sub>
                      </m:sSub>
                    </m:oMath>
                  </m:oMathPara>
                </a14:m>
                <a:endParaRPr kumimoji="1" lang="ja-JP" altLang="en-US" b="1" dirty="0"/>
              </a:p>
            </p:txBody>
          </p:sp>
        </mc:Choice>
        <mc:Fallback>
          <p:sp>
            <p:nvSpPr>
              <p:cNvPr id="76" name="テキスト ボックス 75">
                <a:extLst>
                  <a:ext uri="{FF2B5EF4-FFF2-40B4-BE49-F238E27FC236}">
                    <a16:creationId xmlns:a16="http://schemas.microsoft.com/office/drawing/2014/main" id="{28A380D6-D76F-45E1-B485-CC83ABDC4121}"/>
                  </a:ext>
                </a:extLst>
              </p:cNvPr>
              <p:cNvSpPr txBox="1">
                <a:spLocks noRot="1" noChangeAspect="1" noMove="1" noResize="1" noEditPoints="1" noAdjustHandles="1" noChangeArrowheads="1" noChangeShapeType="1" noTextEdit="1"/>
              </p:cNvSpPr>
              <p:nvPr/>
            </p:nvSpPr>
            <p:spPr>
              <a:xfrm>
                <a:off x="2311680" y="3282307"/>
                <a:ext cx="3094309" cy="492443"/>
              </a:xfrm>
              <a:prstGeom prst="rect">
                <a:avLst/>
              </a:prstGeom>
              <a:blipFill>
                <a:blip r:embed="rId2"/>
                <a:stretch>
                  <a:fillRect/>
                </a:stretch>
              </a:blipFill>
            </p:spPr>
            <p:txBody>
              <a:bodyPr/>
              <a:lstStyle/>
              <a:p>
                <a:r>
                  <a:rPr lang="ja-JP" altLang="en-US">
                    <a:noFill/>
                  </a:rPr>
                  <a:t> </a:t>
                </a:r>
              </a:p>
            </p:txBody>
          </p:sp>
        </mc:Fallback>
      </mc:AlternateContent>
      <p:sp>
        <p:nvSpPr>
          <p:cNvPr id="32" name="コンテンツ プレースホルダー 2">
            <a:extLst>
              <a:ext uri="{FF2B5EF4-FFF2-40B4-BE49-F238E27FC236}">
                <a16:creationId xmlns:a16="http://schemas.microsoft.com/office/drawing/2014/main" id="{524DE7D6-DF3A-42F3-B048-150228D47517}"/>
              </a:ext>
            </a:extLst>
          </p:cNvPr>
          <p:cNvSpPr>
            <a:spLocks noGrp="1"/>
          </p:cNvSpPr>
          <p:nvPr>
            <p:ph idx="1"/>
          </p:nvPr>
        </p:nvSpPr>
        <p:spPr>
          <a:xfrm>
            <a:off x="1371600" y="2286000"/>
            <a:ext cx="5384725" cy="3581400"/>
          </a:xfrm>
        </p:spPr>
        <p:txBody>
          <a:bodyPr>
            <a:normAutofit/>
          </a:bodyPr>
          <a:lstStyle/>
          <a:p>
            <a:r>
              <a:rPr lang="ja-JP" altLang="en-US" dirty="0"/>
              <a:t>最終的な色は単純に３つの反射光を</a:t>
            </a:r>
            <a:br>
              <a:rPr lang="en-US" altLang="ja-JP" dirty="0"/>
            </a:br>
            <a:r>
              <a:rPr lang="ja-JP" altLang="en-US" dirty="0"/>
              <a:t>足したもの</a:t>
            </a:r>
            <a:endParaRPr lang="en-US" altLang="ja-JP" dirty="0"/>
          </a:p>
        </p:txBody>
      </p:sp>
      <p:pic>
        <p:nvPicPr>
          <p:cNvPr id="3" name="図 2">
            <a:extLst>
              <a:ext uri="{FF2B5EF4-FFF2-40B4-BE49-F238E27FC236}">
                <a16:creationId xmlns:a16="http://schemas.microsoft.com/office/drawing/2014/main" id="{14277AB3-A208-4C80-BDDA-55ED0C9D928C}"/>
              </a:ext>
            </a:extLst>
          </p:cNvPr>
          <p:cNvPicPr>
            <a:picLocks noChangeAspect="1"/>
          </p:cNvPicPr>
          <p:nvPr/>
        </p:nvPicPr>
        <p:blipFill rotWithShape="1">
          <a:blip r:embed="rId3"/>
          <a:srcRect l="20248" t="12122" r="21487" b="34040"/>
          <a:stretch/>
        </p:blipFill>
        <p:spPr>
          <a:xfrm>
            <a:off x="6433202" y="2763981"/>
            <a:ext cx="5322380" cy="3692237"/>
          </a:xfrm>
          <a:prstGeom prst="rect">
            <a:avLst/>
          </a:prstGeom>
        </p:spPr>
      </p:pic>
    </p:spTree>
    <p:extLst>
      <p:ext uri="{BB962C8B-B14F-4D97-AF65-F5344CB8AC3E}">
        <p14:creationId xmlns:p14="http://schemas.microsoft.com/office/powerpoint/2010/main" val="177501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A8BD5-BE95-407E-987B-C8E265EC4FD2}"/>
              </a:ext>
            </a:extLst>
          </p:cNvPr>
          <p:cNvSpPr>
            <a:spLocks noGrp="1"/>
          </p:cNvSpPr>
          <p:nvPr>
            <p:ph type="title"/>
          </p:nvPr>
        </p:nvSpPr>
        <p:spPr/>
        <p:txBody>
          <a:bodyPr/>
          <a:lstStyle/>
          <a:p>
            <a:r>
              <a:rPr lang="en-US" altLang="ja-JP" dirty="0" err="1"/>
              <a:t>Phong</a:t>
            </a:r>
            <a:r>
              <a:rPr lang="en-US" altLang="ja-JP" dirty="0"/>
              <a:t> Shader </a:t>
            </a:r>
            <a:r>
              <a:rPr lang="ja-JP" altLang="en-US" dirty="0"/>
              <a:t>のサンプルコード</a:t>
            </a:r>
            <a:endParaRPr kumimoji="1" lang="ja-JP" altLang="en-US" dirty="0"/>
          </a:p>
        </p:txBody>
      </p:sp>
      <p:sp>
        <p:nvSpPr>
          <p:cNvPr id="3" name="コンテンツ プレースホルダー 2">
            <a:extLst>
              <a:ext uri="{FF2B5EF4-FFF2-40B4-BE49-F238E27FC236}">
                <a16:creationId xmlns:a16="http://schemas.microsoft.com/office/drawing/2014/main" id="{A5F51A33-97B1-4F18-8E85-BCDABB77CA0F}"/>
              </a:ext>
            </a:extLst>
          </p:cNvPr>
          <p:cNvSpPr>
            <a:spLocks noGrp="1"/>
          </p:cNvSpPr>
          <p:nvPr>
            <p:ph idx="1"/>
          </p:nvPr>
        </p:nvSpPr>
        <p:spPr/>
        <p:txBody>
          <a:bodyPr/>
          <a:lstStyle/>
          <a:p>
            <a:r>
              <a:rPr lang="en-US" altLang="ja-JP" dirty="0">
                <a:hlinkClick r:id="rId2"/>
              </a:rPr>
              <a:t>https://gist.github.com/nojima/f75674c8de7a2c3e1275e36bb93d3747</a:t>
            </a:r>
            <a:endParaRPr kumimoji="1" lang="ja-JP" altLang="en-US" dirty="0"/>
          </a:p>
        </p:txBody>
      </p:sp>
    </p:spTree>
    <p:extLst>
      <p:ext uri="{BB962C8B-B14F-4D97-AF65-F5344CB8AC3E}">
        <p14:creationId xmlns:p14="http://schemas.microsoft.com/office/powerpoint/2010/main" val="273305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D442E-BF8E-40DD-8758-740FAB0FF7BF}"/>
              </a:ext>
            </a:extLst>
          </p:cNvPr>
          <p:cNvSpPr>
            <a:spLocks noGrp="1"/>
          </p:cNvSpPr>
          <p:nvPr>
            <p:ph type="title"/>
          </p:nvPr>
        </p:nvSpPr>
        <p:spPr/>
        <p:txBody>
          <a:bodyPr/>
          <a:lstStyle/>
          <a:p>
            <a:r>
              <a:rPr kumimoji="1" lang="ja-JP" altLang="en-US" dirty="0"/>
              <a:t>テクスチャマッピング</a:t>
            </a:r>
          </a:p>
        </p:txBody>
      </p:sp>
      <p:sp>
        <p:nvSpPr>
          <p:cNvPr id="3" name="コンテンツ プレースホルダー 2">
            <a:extLst>
              <a:ext uri="{FF2B5EF4-FFF2-40B4-BE49-F238E27FC236}">
                <a16:creationId xmlns:a16="http://schemas.microsoft.com/office/drawing/2014/main" id="{15165D0F-9F83-48F0-B918-BD5A8EFE698F}"/>
              </a:ext>
            </a:extLst>
          </p:cNvPr>
          <p:cNvSpPr>
            <a:spLocks noGrp="1"/>
          </p:cNvSpPr>
          <p:nvPr>
            <p:ph idx="1"/>
          </p:nvPr>
        </p:nvSpPr>
        <p:spPr>
          <a:xfrm>
            <a:off x="1371600" y="2286000"/>
            <a:ext cx="6331527" cy="3581400"/>
          </a:xfrm>
        </p:spPr>
        <p:txBody>
          <a:bodyPr/>
          <a:lstStyle/>
          <a:p>
            <a:r>
              <a:rPr kumimoji="1" lang="ja-JP" altLang="en-US" dirty="0"/>
              <a:t>オブジェクトの表面にテクスチャを貼りたい</a:t>
            </a:r>
            <a:endParaRPr kumimoji="1" lang="en-US" altLang="ja-JP" dirty="0"/>
          </a:p>
          <a:p>
            <a:r>
              <a:rPr kumimoji="1" lang="ja-JP" altLang="en-US" dirty="0"/>
              <a:t>やりかた</a:t>
            </a:r>
            <a:endParaRPr kumimoji="1" lang="en-US" altLang="ja-JP" dirty="0"/>
          </a:p>
          <a:p>
            <a:pPr lvl="1"/>
            <a:r>
              <a:rPr lang="ja-JP" altLang="en-US" dirty="0"/>
              <a:t>各頂点がテクスチャ上のどこに位置するかをあらかじめ割り当てておく</a:t>
            </a:r>
            <a:endParaRPr lang="en-US" altLang="ja-JP" dirty="0"/>
          </a:p>
          <a:p>
            <a:pPr lvl="1"/>
            <a:r>
              <a:rPr kumimoji="1" lang="ja-JP" altLang="en-US" dirty="0"/>
              <a:t>フラグメントシェーダで、その位置のテクスチャの色をサンプリングする</a:t>
            </a:r>
            <a:endParaRPr kumimoji="1" lang="en-US" altLang="ja-JP" dirty="0"/>
          </a:p>
          <a:p>
            <a:pPr lvl="1"/>
            <a:r>
              <a:rPr kumimoji="1" lang="ja-JP" altLang="en-US" dirty="0"/>
              <a:t>サンプリングした色を </a:t>
            </a:r>
            <a:r>
              <a:rPr kumimoji="1" lang="en-US" altLang="ja-JP" dirty="0" err="1"/>
              <a:t>Phong</a:t>
            </a:r>
            <a:r>
              <a:rPr kumimoji="1" lang="en-US" altLang="ja-JP" dirty="0"/>
              <a:t> Shader </a:t>
            </a:r>
            <a:r>
              <a:rPr kumimoji="1" lang="ja-JP" altLang="en-US" dirty="0"/>
              <a:t>の </a:t>
            </a:r>
            <a:r>
              <a:rPr kumimoji="1" lang="en-US" altLang="ja-JP" dirty="0" err="1">
                <a:latin typeface="Consolas" panose="020B0609020204030204" pitchFamily="49" charset="0"/>
              </a:rPr>
              <a:t>BaseColor</a:t>
            </a:r>
            <a:r>
              <a:rPr kumimoji="1" lang="en-US" altLang="ja-JP" dirty="0"/>
              <a:t> </a:t>
            </a:r>
            <a:r>
              <a:rPr kumimoji="1" lang="ja-JP" altLang="en-US" dirty="0"/>
              <a:t>として扱ってレンダリングする</a:t>
            </a:r>
            <a:endParaRPr kumimoji="1" lang="en-US" altLang="ja-JP" dirty="0"/>
          </a:p>
        </p:txBody>
      </p:sp>
      <p:pic>
        <p:nvPicPr>
          <p:cNvPr id="5" name="コンテンツ プレースホルダー 3">
            <a:extLst>
              <a:ext uri="{FF2B5EF4-FFF2-40B4-BE49-F238E27FC236}">
                <a16:creationId xmlns:a16="http://schemas.microsoft.com/office/drawing/2014/main" id="{8C2A0478-5A60-4727-92F7-3E55F2AF42AD}"/>
              </a:ext>
            </a:extLst>
          </p:cNvPr>
          <p:cNvPicPr>
            <a:picLocks noChangeAspect="1"/>
          </p:cNvPicPr>
          <p:nvPr/>
        </p:nvPicPr>
        <p:blipFill rotWithShape="1">
          <a:blip r:embed="rId2"/>
          <a:srcRect l="21147" t="12945" r="25796" b="34181"/>
          <a:stretch/>
        </p:blipFill>
        <p:spPr>
          <a:xfrm>
            <a:off x="7855526" y="2286000"/>
            <a:ext cx="4256583" cy="3581400"/>
          </a:xfrm>
          <a:prstGeom prst="rect">
            <a:avLst/>
          </a:prstGeom>
        </p:spPr>
      </p:pic>
    </p:spTree>
    <p:extLst>
      <p:ext uri="{BB962C8B-B14F-4D97-AF65-F5344CB8AC3E}">
        <p14:creationId xmlns:p14="http://schemas.microsoft.com/office/powerpoint/2010/main" val="218039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AACC99E-DDF9-48C4-B7E4-D9ACA0058199}"/>
              </a:ext>
            </a:extLst>
          </p:cNvPr>
          <p:cNvSpPr txBox="1"/>
          <p:nvPr/>
        </p:nvSpPr>
        <p:spPr>
          <a:xfrm>
            <a:off x="4080063" y="2921168"/>
            <a:ext cx="4031873" cy="1015663"/>
          </a:xfrm>
          <a:prstGeom prst="rect">
            <a:avLst/>
          </a:prstGeom>
          <a:noFill/>
        </p:spPr>
        <p:txBody>
          <a:bodyPr wrap="none" rtlCol="0">
            <a:spAutoFit/>
          </a:bodyPr>
          <a:lstStyle/>
          <a:p>
            <a:r>
              <a:rPr kumimoji="1" lang="ja-JP" altLang="en-US" sz="6000" b="1" dirty="0">
                <a:solidFill>
                  <a:schemeClr val="accent6">
                    <a:lumMod val="75000"/>
                  </a:schemeClr>
                </a:solidFill>
              </a:rPr>
              <a:t>前回の復習</a:t>
            </a:r>
          </a:p>
        </p:txBody>
      </p:sp>
    </p:spTree>
    <p:extLst>
      <p:ext uri="{BB962C8B-B14F-4D97-AF65-F5344CB8AC3E}">
        <p14:creationId xmlns:p14="http://schemas.microsoft.com/office/powerpoint/2010/main" val="226598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6385B6B-19AA-4995-B3B5-546479727E33}"/>
              </a:ext>
            </a:extLst>
          </p:cNvPr>
          <p:cNvPicPr>
            <a:picLocks noChangeAspect="1"/>
          </p:cNvPicPr>
          <p:nvPr/>
        </p:nvPicPr>
        <p:blipFill>
          <a:blip r:embed="rId2"/>
          <a:stretch>
            <a:fillRect/>
          </a:stretch>
        </p:blipFill>
        <p:spPr>
          <a:xfrm>
            <a:off x="6546866" y="2130692"/>
            <a:ext cx="3121152" cy="3121152"/>
          </a:xfrm>
          <a:prstGeom prst="rect">
            <a:avLst/>
          </a:prstGeom>
        </p:spPr>
      </p:pic>
      <p:sp>
        <p:nvSpPr>
          <p:cNvPr id="6" name="二等辺三角形 5">
            <a:extLst>
              <a:ext uri="{FF2B5EF4-FFF2-40B4-BE49-F238E27FC236}">
                <a16:creationId xmlns:a16="http://schemas.microsoft.com/office/drawing/2014/main" id="{199A5B9E-CC06-4711-87E6-06A86940618E}"/>
              </a:ext>
            </a:extLst>
          </p:cNvPr>
          <p:cNvSpPr/>
          <p:nvPr/>
        </p:nvSpPr>
        <p:spPr>
          <a:xfrm rot="18782577">
            <a:off x="2776406" y="2042735"/>
            <a:ext cx="1949074" cy="2772530"/>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accent1">
                <a:shade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3E3B2912-65A0-47E6-85D2-C7DA4C335AC2}"/>
              </a:ext>
            </a:extLst>
          </p:cNvPr>
          <p:cNvCxnSpPr/>
          <p:nvPr/>
        </p:nvCxnSpPr>
        <p:spPr>
          <a:xfrm>
            <a:off x="6602077" y="2130692"/>
            <a:ext cx="0" cy="3699164"/>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BDE6148-2162-4D14-8698-7DFE7319E840}"/>
              </a:ext>
            </a:extLst>
          </p:cNvPr>
          <p:cNvCxnSpPr>
            <a:cxnSpLocks/>
          </p:cNvCxnSpPr>
          <p:nvPr/>
        </p:nvCxnSpPr>
        <p:spPr>
          <a:xfrm>
            <a:off x="6546866" y="2130692"/>
            <a:ext cx="3469039" cy="0"/>
          </a:xfrm>
          <a:prstGeom prst="straightConnector1">
            <a:avLst/>
          </a:prstGeom>
          <a:ln w="60325" cap="flat" cmpd="sng">
            <a:round/>
            <a:headEnd w="lg" len="lg"/>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02BAA01-E981-4620-8736-65394C04B62F}"/>
                  </a:ext>
                </a:extLst>
              </p:cNvPr>
              <p:cNvSpPr txBox="1"/>
              <p:nvPr/>
            </p:nvSpPr>
            <p:spPr>
              <a:xfrm>
                <a:off x="10078829" y="1992192"/>
                <a:ext cx="2067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oMath>
                  </m:oMathPara>
                </a14:m>
                <a:endParaRPr kumimoji="1" lang="ja-JP" altLang="en-US" b="1" dirty="0"/>
              </a:p>
            </p:txBody>
          </p:sp>
        </mc:Choice>
        <mc:Fallback>
          <p:sp>
            <p:nvSpPr>
              <p:cNvPr id="12" name="テキスト ボックス 11">
                <a:extLst>
                  <a:ext uri="{FF2B5EF4-FFF2-40B4-BE49-F238E27FC236}">
                    <a16:creationId xmlns:a16="http://schemas.microsoft.com/office/drawing/2014/main" id="{002BAA01-E981-4620-8736-65394C04B62F}"/>
                  </a:ext>
                </a:extLst>
              </p:cNvPr>
              <p:cNvSpPr txBox="1">
                <a:spLocks noRot="1" noChangeAspect="1" noMove="1" noResize="1" noEditPoints="1" noAdjustHandles="1" noChangeArrowheads="1" noChangeShapeType="1" noTextEdit="1"/>
              </p:cNvSpPr>
              <p:nvPr/>
            </p:nvSpPr>
            <p:spPr>
              <a:xfrm>
                <a:off x="10078829" y="1992192"/>
                <a:ext cx="206788" cy="276999"/>
              </a:xfrm>
              <a:prstGeom prst="rect">
                <a:avLst/>
              </a:prstGeom>
              <a:blipFill>
                <a:blip r:embed="rId3"/>
                <a:stretch>
                  <a:fillRect l="-14706" r="-17647" b="-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60BCB488-58E0-41CC-B30F-E608B8CF49A0}"/>
                  </a:ext>
                </a:extLst>
              </p:cNvPr>
              <p:cNvSpPr txBox="1"/>
              <p:nvPr/>
            </p:nvSpPr>
            <p:spPr>
              <a:xfrm>
                <a:off x="6504294" y="5829856"/>
                <a:ext cx="1955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𝒗</m:t>
                      </m:r>
                    </m:oMath>
                  </m:oMathPara>
                </a14:m>
                <a:endParaRPr kumimoji="1" lang="ja-JP" altLang="en-US" b="1" dirty="0"/>
              </a:p>
            </p:txBody>
          </p:sp>
        </mc:Choice>
        <mc:Fallback>
          <p:sp>
            <p:nvSpPr>
              <p:cNvPr id="13" name="テキスト ボックス 12">
                <a:extLst>
                  <a:ext uri="{FF2B5EF4-FFF2-40B4-BE49-F238E27FC236}">
                    <a16:creationId xmlns:a16="http://schemas.microsoft.com/office/drawing/2014/main" id="{60BCB488-58E0-41CC-B30F-E608B8CF49A0}"/>
                  </a:ext>
                </a:extLst>
              </p:cNvPr>
              <p:cNvSpPr txBox="1">
                <a:spLocks noRot="1" noChangeAspect="1" noMove="1" noResize="1" noEditPoints="1" noAdjustHandles="1" noChangeArrowheads="1" noChangeShapeType="1" noTextEdit="1"/>
              </p:cNvSpPr>
              <p:nvPr/>
            </p:nvSpPr>
            <p:spPr>
              <a:xfrm>
                <a:off x="6504294" y="5829856"/>
                <a:ext cx="195566" cy="276999"/>
              </a:xfrm>
              <a:prstGeom prst="rect">
                <a:avLst/>
              </a:prstGeom>
              <a:blipFill>
                <a:blip r:embed="rId4"/>
                <a:stretch>
                  <a:fillRect l="-15625" r="-187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22A2E9B-2768-4FB5-8A60-70BC24238AC0}"/>
                  </a:ext>
                </a:extLst>
              </p:cNvPr>
              <p:cNvSpPr txBox="1"/>
              <p:nvPr/>
            </p:nvSpPr>
            <p:spPr>
              <a:xfrm>
                <a:off x="5989730" y="1763411"/>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14" name="テキスト ボックス 13">
                <a:extLst>
                  <a:ext uri="{FF2B5EF4-FFF2-40B4-BE49-F238E27FC236}">
                    <a16:creationId xmlns:a16="http://schemas.microsoft.com/office/drawing/2014/main" id="{122A2E9B-2768-4FB5-8A60-70BC24238AC0}"/>
                  </a:ext>
                </a:extLst>
              </p:cNvPr>
              <p:cNvSpPr txBox="1">
                <a:spLocks noRot="1" noChangeAspect="1" noMove="1" noResize="1" noEditPoints="1" noAdjustHandles="1" noChangeArrowheads="1" noChangeShapeType="1" noTextEdit="1"/>
              </p:cNvSpPr>
              <p:nvPr/>
            </p:nvSpPr>
            <p:spPr>
              <a:xfrm>
                <a:off x="5989730" y="1763411"/>
                <a:ext cx="612347" cy="276999"/>
              </a:xfrm>
              <a:prstGeom prst="rect">
                <a:avLst/>
              </a:prstGeom>
              <a:blipFill>
                <a:blip r:embed="rId5"/>
                <a:stretch>
                  <a:fillRect l="-13000" r="-14000" b="-347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E78BB8A-AEEE-4A9C-9143-EEB02300CE8D}"/>
                  </a:ext>
                </a:extLst>
              </p:cNvPr>
              <p:cNvSpPr txBox="1"/>
              <p:nvPr/>
            </p:nvSpPr>
            <p:spPr>
              <a:xfrm>
                <a:off x="9261076" y="1751526"/>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15" name="テキスト ボックス 14">
                <a:extLst>
                  <a:ext uri="{FF2B5EF4-FFF2-40B4-BE49-F238E27FC236}">
                    <a16:creationId xmlns:a16="http://schemas.microsoft.com/office/drawing/2014/main" id="{EE78BB8A-AEEE-4A9C-9143-EEB02300CE8D}"/>
                  </a:ext>
                </a:extLst>
              </p:cNvPr>
              <p:cNvSpPr txBox="1">
                <a:spLocks noRot="1" noChangeAspect="1" noMove="1" noResize="1" noEditPoints="1" noAdjustHandles="1" noChangeArrowheads="1" noChangeShapeType="1" noTextEdit="1"/>
              </p:cNvSpPr>
              <p:nvPr/>
            </p:nvSpPr>
            <p:spPr>
              <a:xfrm>
                <a:off x="9261076" y="1751526"/>
                <a:ext cx="612347" cy="276999"/>
              </a:xfrm>
              <a:prstGeom prst="rect">
                <a:avLst/>
              </a:prstGeom>
              <a:blipFill>
                <a:blip r:embed="rId6"/>
                <a:stretch>
                  <a:fillRect l="-12871" r="-12871" b="-347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21721649-8DD8-4D8A-8E59-F684EBBD9D5B}"/>
                  </a:ext>
                </a:extLst>
              </p:cNvPr>
              <p:cNvSpPr txBox="1"/>
              <p:nvPr/>
            </p:nvSpPr>
            <p:spPr>
              <a:xfrm>
                <a:off x="5934518" y="5077012"/>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16" name="テキスト ボックス 15">
                <a:extLst>
                  <a:ext uri="{FF2B5EF4-FFF2-40B4-BE49-F238E27FC236}">
                    <a16:creationId xmlns:a16="http://schemas.microsoft.com/office/drawing/2014/main" id="{21721649-8DD8-4D8A-8E59-F684EBBD9D5B}"/>
                  </a:ext>
                </a:extLst>
              </p:cNvPr>
              <p:cNvSpPr txBox="1">
                <a:spLocks noRot="1" noChangeAspect="1" noMove="1" noResize="1" noEditPoints="1" noAdjustHandles="1" noChangeArrowheads="1" noChangeShapeType="1" noTextEdit="1"/>
              </p:cNvSpPr>
              <p:nvPr/>
            </p:nvSpPr>
            <p:spPr>
              <a:xfrm>
                <a:off x="5934518" y="5077012"/>
                <a:ext cx="612347" cy="276999"/>
              </a:xfrm>
              <a:prstGeom prst="rect">
                <a:avLst/>
              </a:prstGeom>
              <a:blipFill>
                <a:blip r:embed="rId7"/>
                <a:stretch>
                  <a:fillRect l="-13000" r="-14000" b="-37778"/>
                </a:stretch>
              </a:blipFill>
            </p:spPr>
            <p:txBody>
              <a:bodyPr/>
              <a:lstStyle/>
              <a:p>
                <a:r>
                  <a:rPr lang="ja-JP" altLang="en-US">
                    <a:noFill/>
                  </a:rPr>
                  <a:t> </a:t>
                </a:r>
              </a:p>
            </p:txBody>
          </p:sp>
        </mc:Fallback>
      </mc:AlternateContent>
      <p:cxnSp>
        <p:nvCxnSpPr>
          <p:cNvPr id="18" name="直線コネクタ 17">
            <a:extLst>
              <a:ext uri="{FF2B5EF4-FFF2-40B4-BE49-F238E27FC236}">
                <a16:creationId xmlns:a16="http://schemas.microsoft.com/office/drawing/2014/main" id="{4087C0F0-68D9-488A-BBCF-E4F1D14E918C}"/>
              </a:ext>
            </a:extLst>
          </p:cNvPr>
          <p:cNvCxnSpPr>
            <a:cxnSpLocks/>
            <a:stCxn id="6" idx="0"/>
            <a:endCxn id="27" idx="0"/>
          </p:cNvCxnSpPr>
          <p:nvPr/>
        </p:nvCxnSpPr>
        <p:spPr>
          <a:xfrm>
            <a:off x="2737802" y="2482810"/>
            <a:ext cx="6303086" cy="381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E54E0E6-B21C-44DE-B560-2E531AF29664}"/>
              </a:ext>
            </a:extLst>
          </p:cNvPr>
          <p:cNvCxnSpPr>
            <a:cxnSpLocks/>
            <a:stCxn id="6" idx="4"/>
            <a:endCxn id="27" idx="2"/>
          </p:cNvCxnSpPr>
          <p:nvPr/>
        </p:nvCxnSpPr>
        <p:spPr>
          <a:xfrm flipV="1">
            <a:off x="5429251" y="3446654"/>
            <a:ext cx="1476045" cy="216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B547314-7832-40D9-B2B4-1DC71C099010}"/>
              </a:ext>
            </a:extLst>
          </p:cNvPr>
          <p:cNvCxnSpPr>
            <a:cxnSpLocks/>
            <a:stCxn id="6" idx="2"/>
            <a:endCxn id="27" idx="4"/>
          </p:cNvCxnSpPr>
          <p:nvPr/>
        </p:nvCxnSpPr>
        <p:spPr>
          <a:xfrm flipV="1">
            <a:off x="4098917" y="4829922"/>
            <a:ext cx="3924189" cy="257501"/>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二等辺三角形 26">
            <a:extLst>
              <a:ext uri="{FF2B5EF4-FFF2-40B4-BE49-F238E27FC236}">
                <a16:creationId xmlns:a16="http://schemas.microsoft.com/office/drawing/2014/main" id="{69DFB74B-3D4B-4CC1-8DBA-B8D0C6664E28}"/>
              </a:ext>
            </a:extLst>
          </p:cNvPr>
          <p:cNvSpPr/>
          <p:nvPr/>
        </p:nvSpPr>
        <p:spPr>
          <a:xfrm rot="3063513">
            <a:off x="7363313" y="2487662"/>
            <a:ext cx="1778463" cy="202714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AA423A5F-A86D-4E40-8E89-0D485564D51C}"/>
              </a:ext>
            </a:extLst>
          </p:cNvPr>
          <p:cNvSpPr txBox="1"/>
          <p:nvPr/>
        </p:nvSpPr>
        <p:spPr>
          <a:xfrm>
            <a:off x="7560859" y="5902800"/>
            <a:ext cx="1140056" cy="369332"/>
          </a:xfrm>
          <a:prstGeom prst="rect">
            <a:avLst/>
          </a:prstGeom>
          <a:noFill/>
        </p:spPr>
        <p:txBody>
          <a:bodyPr wrap="none" rtlCol="0">
            <a:spAutoFit/>
          </a:bodyPr>
          <a:lstStyle/>
          <a:p>
            <a:r>
              <a:rPr kumimoji="1" lang="en-US" altLang="ja-JP" b="1" dirty="0">
                <a:solidFill>
                  <a:schemeClr val="accent6">
                    <a:lumMod val="75000"/>
                  </a:schemeClr>
                </a:solidFill>
              </a:rPr>
              <a:t>UV</a:t>
            </a:r>
            <a:r>
              <a:rPr kumimoji="1" lang="ja-JP" altLang="en-US" b="1" dirty="0">
                <a:solidFill>
                  <a:schemeClr val="accent6">
                    <a:lumMod val="75000"/>
                  </a:schemeClr>
                </a:solidFill>
              </a:rPr>
              <a:t>座標系</a:t>
            </a:r>
          </a:p>
        </p:txBody>
      </p:sp>
      <p:sp>
        <p:nvSpPr>
          <p:cNvPr id="45" name="テキスト ボックス 44">
            <a:extLst>
              <a:ext uri="{FF2B5EF4-FFF2-40B4-BE49-F238E27FC236}">
                <a16:creationId xmlns:a16="http://schemas.microsoft.com/office/drawing/2014/main" id="{9E96BFFA-548C-41BC-AEEA-7E94BD3CCB6C}"/>
              </a:ext>
            </a:extLst>
          </p:cNvPr>
          <p:cNvSpPr txBox="1"/>
          <p:nvPr/>
        </p:nvSpPr>
        <p:spPr>
          <a:xfrm>
            <a:off x="2770443" y="751678"/>
            <a:ext cx="7571303" cy="646331"/>
          </a:xfrm>
          <a:prstGeom prst="rect">
            <a:avLst/>
          </a:prstGeom>
          <a:noFill/>
        </p:spPr>
        <p:txBody>
          <a:bodyPr wrap="none" rtlCol="0">
            <a:spAutoFit/>
          </a:bodyPr>
          <a:lstStyle/>
          <a:p>
            <a:r>
              <a:rPr kumimoji="1" lang="ja-JP" altLang="en-US" b="1" dirty="0">
                <a:solidFill>
                  <a:schemeClr val="accent6">
                    <a:lumMod val="75000"/>
                  </a:schemeClr>
                </a:solidFill>
              </a:rPr>
              <a:t>それぞれの頂点に、その頂点がテクスチャ上のどこに位置すのかという</a:t>
            </a:r>
            <a:endParaRPr kumimoji="1" lang="en-US" altLang="ja-JP" b="1" dirty="0">
              <a:solidFill>
                <a:schemeClr val="accent6">
                  <a:lumMod val="75000"/>
                </a:schemeClr>
              </a:solidFill>
            </a:endParaRPr>
          </a:p>
          <a:p>
            <a:r>
              <a:rPr kumimoji="1" lang="ja-JP" altLang="en-US" b="1" dirty="0">
                <a:solidFill>
                  <a:schemeClr val="accent6">
                    <a:lumMod val="75000"/>
                  </a:schemeClr>
                </a:solidFill>
              </a:rPr>
              <a:t>情報を持たせておく（予めモデルに埋め込んでおく）</a:t>
            </a:r>
          </a:p>
        </p:txBody>
      </p:sp>
    </p:spTree>
    <p:extLst>
      <p:ext uri="{BB962C8B-B14F-4D97-AF65-F5344CB8AC3E}">
        <p14:creationId xmlns:p14="http://schemas.microsoft.com/office/powerpoint/2010/main" val="361155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925A4-7FCD-4DC7-A9C4-D33176183C72}"/>
              </a:ext>
            </a:extLst>
          </p:cNvPr>
          <p:cNvSpPr>
            <a:spLocks noGrp="1"/>
          </p:cNvSpPr>
          <p:nvPr>
            <p:ph type="title"/>
          </p:nvPr>
        </p:nvSpPr>
        <p:spPr/>
        <p:txBody>
          <a:bodyPr>
            <a:normAutofit/>
          </a:bodyPr>
          <a:lstStyle/>
          <a:p>
            <a:r>
              <a:rPr lang="ja-JP" altLang="en-US" sz="4000" dirty="0"/>
              <a:t>テクスチャのサンプリング</a:t>
            </a:r>
            <a:endParaRPr kumimoji="1" lang="ja-JP" altLang="en-US" sz="4000" dirty="0"/>
          </a:p>
        </p:txBody>
      </p:sp>
      <p:sp>
        <p:nvSpPr>
          <p:cNvPr id="3" name="コンテンツ プレースホルダー 2">
            <a:extLst>
              <a:ext uri="{FF2B5EF4-FFF2-40B4-BE49-F238E27FC236}">
                <a16:creationId xmlns:a16="http://schemas.microsoft.com/office/drawing/2014/main" id="{D8042512-F13B-410A-882C-77173C852D37}"/>
              </a:ext>
            </a:extLst>
          </p:cNvPr>
          <p:cNvSpPr>
            <a:spLocks noGrp="1"/>
          </p:cNvSpPr>
          <p:nvPr>
            <p:ph idx="1"/>
          </p:nvPr>
        </p:nvSpPr>
        <p:spPr/>
        <p:txBody>
          <a:bodyPr/>
          <a:lstStyle/>
          <a:p>
            <a:r>
              <a:rPr kumimoji="1" lang="en-US" altLang="ja-JP" dirty="0">
                <a:latin typeface="Consolas" panose="020B0609020204030204" pitchFamily="49" charset="0"/>
              </a:rPr>
              <a:t>tex2D(sampler, </a:t>
            </a:r>
            <a:r>
              <a:rPr kumimoji="1" lang="en-US" altLang="ja-JP" dirty="0" err="1">
                <a:latin typeface="Consolas" panose="020B0609020204030204" pitchFamily="49" charset="0"/>
              </a:rPr>
              <a:t>uv</a:t>
            </a:r>
            <a:r>
              <a:rPr kumimoji="1" lang="en-US" altLang="ja-JP" dirty="0">
                <a:latin typeface="Consolas" panose="020B0609020204030204" pitchFamily="49" charset="0"/>
              </a:rPr>
              <a:t>)</a:t>
            </a:r>
            <a:r>
              <a:rPr kumimoji="1" lang="en-US" altLang="ja-JP" dirty="0"/>
              <a:t> </a:t>
            </a:r>
            <a:r>
              <a:rPr kumimoji="1" lang="ja-JP" altLang="en-US" dirty="0"/>
              <a:t>という関数を使うと、位置 </a:t>
            </a:r>
            <a:r>
              <a:rPr kumimoji="1" lang="en-US" altLang="ja-JP" dirty="0" err="1">
                <a:latin typeface="Consolas" panose="020B0609020204030204" pitchFamily="49" charset="0"/>
              </a:rPr>
              <a:t>uv</a:t>
            </a:r>
            <a:r>
              <a:rPr kumimoji="1" lang="en-US" altLang="ja-JP" dirty="0"/>
              <a:t> </a:t>
            </a:r>
            <a:r>
              <a:rPr kumimoji="1" lang="ja-JP" altLang="en-US" dirty="0"/>
              <a:t>の色を </a:t>
            </a:r>
            <a:r>
              <a:rPr kumimoji="1" lang="en-US" altLang="ja-JP" dirty="0">
                <a:latin typeface="Consolas" panose="020B0609020204030204" pitchFamily="49" charset="0"/>
              </a:rPr>
              <a:t>sampler</a:t>
            </a:r>
            <a:r>
              <a:rPr kumimoji="1" lang="en-US" altLang="ja-JP" dirty="0"/>
              <a:t> </a:t>
            </a:r>
            <a:r>
              <a:rPr kumimoji="1" lang="ja-JP" altLang="en-US" dirty="0"/>
              <a:t>を使って</a:t>
            </a:r>
            <a:br>
              <a:rPr kumimoji="1" lang="en-US" altLang="ja-JP" dirty="0"/>
            </a:br>
            <a:r>
              <a:rPr kumimoji="1" lang="ja-JP" altLang="en-US" dirty="0"/>
              <a:t>サンプリングできる</a:t>
            </a:r>
            <a:endParaRPr kumimoji="1" lang="en-US" altLang="ja-JP" dirty="0"/>
          </a:p>
          <a:p>
            <a:r>
              <a:rPr lang="en-US" altLang="ja-JP" dirty="0">
                <a:latin typeface="Consolas" panose="020B0609020204030204" pitchFamily="49" charset="0"/>
              </a:rPr>
              <a:t>sampler</a:t>
            </a:r>
            <a:r>
              <a:rPr lang="en-US" altLang="ja-JP" dirty="0"/>
              <a:t> </a:t>
            </a:r>
            <a:r>
              <a:rPr lang="ja-JP" altLang="en-US" dirty="0"/>
              <a:t>はテクスチャからサンプリングするための情報をまとめたもの</a:t>
            </a:r>
            <a:endParaRPr lang="en-US" altLang="ja-JP" dirty="0"/>
          </a:p>
          <a:p>
            <a:pPr lvl="1"/>
            <a:r>
              <a:rPr kumimoji="1" lang="ja-JP" altLang="en-US" dirty="0"/>
              <a:t>どのテクスチャを使うか</a:t>
            </a:r>
            <a:endParaRPr kumimoji="1" lang="en-US" altLang="ja-JP" dirty="0"/>
          </a:p>
          <a:p>
            <a:pPr lvl="1"/>
            <a:r>
              <a:rPr lang="ja-JP" altLang="en-US" dirty="0"/>
              <a:t>補間のアルゴリズム</a:t>
            </a:r>
            <a:endParaRPr lang="en-US" altLang="ja-JP" dirty="0"/>
          </a:p>
          <a:p>
            <a:pPr lvl="1"/>
            <a:r>
              <a:rPr lang="ja-JP" altLang="en-US" dirty="0"/>
              <a:t>クリッピングのアルゴリズム</a:t>
            </a:r>
            <a:endParaRPr lang="en-US" altLang="ja-JP" dirty="0"/>
          </a:p>
          <a:p>
            <a:r>
              <a:rPr lang="en-US" altLang="ja-JP" dirty="0">
                <a:latin typeface="Consolas" panose="020B0609020204030204" pitchFamily="49" charset="0"/>
              </a:rPr>
              <a:t>tex2D()</a:t>
            </a:r>
            <a:r>
              <a:rPr lang="en-US" altLang="ja-JP" dirty="0"/>
              <a:t> </a:t>
            </a:r>
            <a:r>
              <a:rPr lang="ja-JP" altLang="en-US" dirty="0"/>
              <a:t>は単にテクスチャのピクセルの色を返すのではなく、適切に補間したりクリッピングしてくれる</a:t>
            </a:r>
            <a:endParaRPr lang="en-US" altLang="ja-JP" dirty="0"/>
          </a:p>
        </p:txBody>
      </p:sp>
    </p:spTree>
    <p:extLst>
      <p:ext uri="{BB962C8B-B14F-4D97-AF65-F5344CB8AC3E}">
        <p14:creationId xmlns:p14="http://schemas.microsoft.com/office/powerpoint/2010/main" val="132334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CBA4C-9FFC-4B46-9F39-5884D67BDC72}"/>
              </a:ext>
            </a:extLst>
          </p:cNvPr>
          <p:cNvSpPr>
            <a:spLocks noGrp="1"/>
          </p:cNvSpPr>
          <p:nvPr>
            <p:ph type="title"/>
          </p:nvPr>
        </p:nvSpPr>
        <p:spPr/>
        <p:txBody>
          <a:bodyPr/>
          <a:lstStyle/>
          <a:p>
            <a:r>
              <a:rPr lang="ja-JP" altLang="en-US" dirty="0"/>
              <a:t>テクスチャマッピングの</a:t>
            </a:r>
            <a:br>
              <a:rPr lang="en-US" altLang="ja-JP" dirty="0"/>
            </a:br>
            <a:r>
              <a:rPr lang="ja-JP" altLang="en-US" dirty="0"/>
              <a:t>サンプルコード</a:t>
            </a:r>
            <a:endParaRPr kumimoji="1" lang="ja-JP" altLang="en-US" dirty="0"/>
          </a:p>
        </p:txBody>
      </p:sp>
      <p:sp>
        <p:nvSpPr>
          <p:cNvPr id="3" name="コンテンツ プレースホルダー 2">
            <a:extLst>
              <a:ext uri="{FF2B5EF4-FFF2-40B4-BE49-F238E27FC236}">
                <a16:creationId xmlns:a16="http://schemas.microsoft.com/office/drawing/2014/main" id="{4D911DD3-BD28-4DB0-8799-7FE23BECFF35}"/>
              </a:ext>
            </a:extLst>
          </p:cNvPr>
          <p:cNvSpPr>
            <a:spLocks noGrp="1"/>
          </p:cNvSpPr>
          <p:nvPr>
            <p:ph idx="1"/>
          </p:nvPr>
        </p:nvSpPr>
        <p:spPr/>
        <p:txBody>
          <a:bodyPr/>
          <a:lstStyle/>
          <a:p>
            <a:r>
              <a:rPr lang="en-US" altLang="ja-JP" dirty="0">
                <a:hlinkClick r:id="rId2"/>
              </a:rPr>
              <a:t>https://gist.github.com/nojima/2c0410773f18e444a4311c8188310496</a:t>
            </a:r>
            <a:endParaRPr kumimoji="1" lang="ja-JP" altLang="en-US" dirty="0"/>
          </a:p>
        </p:txBody>
      </p:sp>
    </p:spTree>
    <p:extLst>
      <p:ext uri="{BB962C8B-B14F-4D97-AF65-F5344CB8AC3E}">
        <p14:creationId xmlns:p14="http://schemas.microsoft.com/office/powerpoint/2010/main" val="314436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371600" y="2286000"/>
            <a:ext cx="10536382" cy="3581400"/>
          </a:xfrm>
        </p:spPr>
        <p:txBody>
          <a:bodyPr>
            <a:normAutofit/>
          </a:bodyPr>
          <a:lstStyle/>
          <a:p>
            <a:pPr marL="0" indent="0">
              <a:buNone/>
            </a:pPr>
            <a:r>
              <a:rPr lang="en-US" altLang="ja-JP" dirty="0">
                <a:latin typeface="Consolas" panose="020B0609020204030204" pitchFamily="49" charset="0"/>
              </a:rPr>
              <a:t>Properties {</a:t>
            </a:r>
          </a:p>
          <a:p>
            <a:pPr marL="0" indent="0">
              <a:buNone/>
            </a:pPr>
            <a:r>
              <a:rPr lang="en-US" altLang="ja-JP" b="1" dirty="0">
                <a:solidFill>
                  <a:srgbClr val="FF0000"/>
                </a:solidFill>
                <a:latin typeface="Consolas" panose="020B0609020204030204" pitchFamily="49" charset="0"/>
              </a:rPr>
              <a:t>  _Texture("Texture", 2D) = "white" {}</a:t>
            </a:r>
          </a:p>
          <a:p>
            <a:pPr marL="0" indent="0">
              <a:buNone/>
            </a:pPr>
            <a:r>
              <a:rPr lang="en-US" altLang="ja-JP" dirty="0">
                <a:latin typeface="Consolas" panose="020B0609020204030204" pitchFamily="49" charset="0"/>
              </a:rPr>
              <a:t>  _</a:t>
            </a:r>
            <a:r>
              <a:rPr lang="en-US" altLang="ja-JP" dirty="0" err="1">
                <a:latin typeface="Consolas" panose="020B0609020204030204" pitchFamily="49" charset="0"/>
              </a:rPr>
              <a:t>AmbientReflectance</a:t>
            </a:r>
            <a:r>
              <a:rPr lang="en-US" altLang="ja-JP" dirty="0">
                <a:latin typeface="Consolas" panose="020B0609020204030204" pitchFamily="49" charset="0"/>
              </a:rPr>
              <a:t>("Ambient Reflection Constant", Range(0, 1)) = 0.1</a:t>
            </a:r>
          </a:p>
          <a:p>
            <a:pPr marL="0" indent="0">
              <a:buNone/>
            </a:pPr>
            <a:r>
              <a:rPr lang="en-US" altLang="ja-JP" dirty="0">
                <a:latin typeface="Consolas" panose="020B0609020204030204" pitchFamily="49" charset="0"/>
              </a:rPr>
              <a:t>  _</a:t>
            </a:r>
            <a:r>
              <a:rPr lang="en-US" altLang="ja-JP" dirty="0" err="1">
                <a:latin typeface="Consolas" panose="020B0609020204030204" pitchFamily="49" charset="0"/>
              </a:rPr>
              <a:t>DiffuseReflectance</a:t>
            </a:r>
            <a:r>
              <a:rPr lang="en-US" altLang="ja-JP" dirty="0">
                <a:latin typeface="Consolas" panose="020B0609020204030204" pitchFamily="49" charset="0"/>
              </a:rPr>
              <a:t>("Diffuse Reflection Constant", Range(0, 1)) = 0.7</a:t>
            </a:r>
          </a:p>
          <a:p>
            <a:pPr marL="0" indent="0">
              <a:buNone/>
            </a:pPr>
            <a:r>
              <a:rPr lang="en-US" altLang="ja-JP" dirty="0">
                <a:latin typeface="Consolas" panose="020B0609020204030204" pitchFamily="49" charset="0"/>
              </a:rPr>
              <a:t>  _</a:t>
            </a:r>
            <a:r>
              <a:rPr lang="en-US" altLang="ja-JP" dirty="0" err="1">
                <a:latin typeface="Consolas" panose="020B0609020204030204" pitchFamily="49" charset="0"/>
              </a:rPr>
              <a:t>SpecularReflectance</a:t>
            </a:r>
            <a:r>
              <a:rPr lang="en-US" altLang="ja-JP" dirty="0">
                <a:latin typeface="Consolas" panose="020B0609020204030204" pitchFamily="49" charset="0"/>
              </a:rPr>
              <a:t>("Specular Reflection Constant", Range(0, 1)) = 0.2</a:t>
            </a:r>
          </a:p>
          <a:p>
            <a:pPr marL="0" indent="0">
              <a:buNone/>
            </a:pPr>
            <a:r>
              <a:rPr lang="en-US" altLang="ja-JP" dirty="0">
                <a:latin typeface="Consolas" panose="020B0609020204030204" pitchFamily="49" charset="0"/>
              </a:rPr>
              <a:t>  _Shininess("Shininess", Float) = 20.0</a:t>
            </a:r>
          </a:p>
          <a:p>
            <a:pPr marL="0" indent="0">
              <a:buNone/>
            </a:pPr>
            <a:r>
              <a:rPr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409173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253836" y="1177635"/>
            <a:ext cx="10536382" cy="4620491"/>
          </a:xfrm>
        </p:spPr>
        <p:txBody>
          <a:bodyPr>
            <a:noAutofit/>
          </a:bodyPr>
          <a:lstStyle/>
          <a:p>
            <a:pPr marL="0" indent="0">
              <a:buNone/>
            </a:pPr>
            <a:r>
              <a:rPr lang="en-US" altLang="ja-JP" dirty="0">
                <a:latin typeface="Consolas" panose="020B0609020204030204" pitchFamily="49" charset="0"/>
              </a:rPr>
              <a:t>#include "</a:t>
            </a:r>
            <a:r>
              <a:rPr lang="en-US" altLang="ja-JP" dirty="0" err="1">
                <a:latin typeface="Consolas" panose="020B0609020204030204" pitchFamily="49" charset="0"/>
              </a:rPr>
              <a:t>UnityCG.cginc</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#include "</a:t>
            </a:r>
            <a:r>
              <a:rPr lang="en-US" altLang="ja-JP" dirty="0" err="1">
                <a:latin typeface="Consolas" panose="020B0609020204030204" pitchFamily="49" charset="0"/>
              </a:rPr>
              <a:t>UnityLightingCommon.cginc</a:t>
            </a:r>
            <a:r>
              <a:rPr lang="en-US" altLang="ja-JP" dirty="0">
                <a:latin typeface="Consolas" panose="020B0609020204030204" pitchFamily="49" charset="0"/>
              </a:rPr>
              <a:t>" // _LightColor0 </a:t>
            </a:r>
            <a:r>
              <a:rPr lang="ja-JP" altLang="en-US" dirty="0">
                <a:latin typeface="Consolas" panose="020B0609020204030204" pitchFamily="49" charset="0"/>
              </a:rPr>
              <a:t>のため</a:t>
            </a:r>
          </a:p>
          <a:p>
            <a:pPr marL="0" indent="0">
              <a:buNone/>
            </a:pPr>
            <a:endParaRPr lang="ja-JP" altLang="en-US" dirty="0">
              <a:latin typeface="Consolas" panose="020B0609020204030204" pitchFamily="49" charset="0"/>
            </a:endParaRPr>
          </a:p>
          <a:p>
            <a:pPr marL="0" indent="0">
              <a:buNone/>
            </a:pPr>
            <a:r>
              <a:rPr lang="en-US" altLang="ja-JP" b="1" dirty="0">
                <a:solidFill>
                  <a:srgbClr val="FF0000"/>
                </a:solidFill>
                <a:latin typeface="Consolas" panose="020B0609020204030204" pitchFamily="49" charset="0"/>
              </a:rPr>
              <a:t>sampler2D _Texture;</a:t>
            </a:r>
          </a:p>
          <a:p>
            <a:pPr marL="0" indent="0">
              <a:buNone/>
            </a:pPr>
            <a:r>
              <a:rPr lang="en-US" altLang="ja-JP" b="1" dirty="0">
                <a:solidFill>
                  <a:srgbClr val="FF0000"/>
                </a:solidFill>
                <a:latin typeface="Consolas" panose="020B0609020204030204" pitchFamily="49" charset="0"/>
              </a:rPr>
              <a:t>float4 _</a:t>
            </a:r>
            <a:r>
              <a:rPr lang="en-US" altLang="ja-JP" b="1" dirty="0" err="1">
                <a:solidFill>
                  <a:srgbClr val="FF0000"/>
                </a:solidFill>
                <a:latin typeface="Consolas" panose="020B0609020204030204" pitchFamily="49" charset="0"/>
              </a:rPr>
              <a:t>Texture_ST</a:t>
            </a:r>
            <a:r>
              <a:rPr lang="en-US" altLang="ja-JP" b="1" dirty="0">
                <a:solidFill>
                  <a:srgbClr val="FF0000"/>
                </a:solidFill>
                <a:latin typeface="Consolas" panose="020B0609020204030204" pitchFamily="49" charset="0"/>
              </a:rPr>
              <a:t>; // *_ST </a:t>
            </a:r>
            <a:r>
              <a:rPr lang="ja-JP" altLang="en-US" b="1" dirty="0">
                <a:solidFill>
                  <a:srgbClr val="FF0000"/>
                </a:solidFill>
                <a:latin typeface="Consolas" panose="020B0609020204030204" pitchFamily="49" charset="0"/>
              </a:rPr>
              <a:t>にはタイリングとオフセットの値が入る</a:t>
            </a:r>
            <a:endParaRPr lang="en-US" altLang="ja-JP" b="1" dirty="0">
              <a:solidFill>
                <a:srgbClr val="FF0000"/>
              </a:solidFill>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float _</a:t>
            </a:r>
            <a:r>
              <a:rPr lang="en-US" altLang="ja-JP" dirty="0" err="1">
                <a:latin typeface="Consolas" panose="020B0609020204030204" pitchFamily="49" charset="0"/>
              </a:rPr>
              <a:t>AmbientReflectance</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float _</a:t>
            </a:r>
            <a:r>
              <a:rPr lang="en-US" altLang="ja-JP" dirty="0" err="1">
                <a:latin typeface="Consolas" panose="020B0609020204030204" pitchFamily="49" charset="0"/>
              </a:rPr>
              <a:t>DiffuseReflectance</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float _</a:t>
            </a:r>
            <a:r>
              <a:rPr lang="en-US" altLang="ja-JP" dirty="0" err="1">
                <a:latin typeface="Consolas" panose="020B0609020204030204" pitchFamily="49" charset="0"/>
              </a:rPr>
              <a:t>SpecularReflectance</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float _Shininess;</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94299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073728" y="893616"/>
            <a:ext cx="10536382" cy="5576456"/>
          </a:xfrm>
        </p:spPr>
        <p:txBody>
          <a:bodyPr>
            <a:noAutofit/>
          </a:bodyPr>
          <a:lstStyle/>
          <a:p>
            <a:pPr marL="0" indent="0">
              <a:buNone/>
            </a:pPr>
            <a:r>
              <a:rPr lang="en-US" altLang="ja-JP" dirty="0">
                <a:latin typeface="Consolas" panose="020B0609020204030204" pitchFamily="49" charset="0"/>
              </a:rPr>
              <a:t>struct </a:t>
            </a:r>
            <a:r>
              <a:rPr lang="en-US" altLang="ja-JP" dirty="0" err="1">
                <a:latin typeface="Consolas" panose="020B0609020204030204" pitchFamily="49" charset="0"/>
              </a:rPr>
              <a:t>VertexInput</a:t>
            </a:r>
            <a:r>
              <a:rPr lang="en-US" altLang="ja-JP" dirty="0">
                <a:latin typeface="Consolas" panose="020B0609020204030204" pitchFamily="49" charset="0"/>
              </a:rPr>
              <a:t> {</a:t>
            </a:r>
          </a:p>
          <a:p>
            <a:pPr marL="0" indent="0">
              <a:buNone/>
            </a:pPr>
            <a:r>
              <a:rPr lang="en-US" altLang="ja-JP" dirty="0">
                <a:latin typeface="Consolas" panose="020B0609020204030204" pitchFamily="49" charset="0"/>
              </a:rPr>
              <a:t>    float4 </a:t>
            </a:r>
            <a:r>
              <a:rPr lang="en-US" altLang="ja-JP" dirty="0" err="1">
                <a:latin typeface="Consolas" panose="020B0609020204030204" pitchFamily="49" charset="0"/>
              </a:rPr>
              <a:t>objectPos</a:t>
            </a:r>
            <a:r>
              <a:rPr lang="en-US" altLang="ja-JP" dirty="0">
                <a:latin typeface="Consolas" panose="020B0609020204030204" pitchFamily="49" charset="0"/>
              </a:rPr>
              <a:t> : POSITION;</a:t>
            </a:r>
          </a:p>
          <a:p>
            <a:pPr marL="0" indent="0">
              <a:buNone/>
            </a:pPr>
            <a:r>
              <a:rPr lang="en-US" altLang="ja-JP" dirty="0">
                <a:latin typeface="Consolas" panose="020B0609020204030204" pitchFamily="49" charset="0"/>
              </a:rPr>
              <a:t>    float3 </a:t>
            </a:r>
            <a:r>
              <a:rPr lang="en-US" altLang="ja-JP" dirty="0" err="1">
                <a:latin typeface="Consolas" panose="020B0609020204030204" pitchFamily="49" charset="0"/>
              </a:rPr>
              <a:t>objectNormal</a:t>
            </a:r>
            <a:r>
              <a:rPr lang="en-US" altLang="ja-JP" dirty="0">
                <a:latin typeface="Consolas" panose="020B0609020204030204" pitchFamily="49" charset="0"/>
              </a:rPr>
              <a:t> : NORMAL;</a:t>
            </a:r>
          </a:p>
          <a:p>
            <a:pPr marL="0" indent="0">
              <a:buNone/>
            </a:pPr>
            <a:r>
              <a:rPr lang="en-US" altLang="ja-JP" b="1" dirty="0">
                <a:solidFill>
                  <a:srgbClr val="FF0000"/>
                </a:solidFill>
                <a:latin typeface="Consolas" panose="020B0609020204030204" pitchFamily="49" charset="0"/>
              </a:rPr>
              <a:t>    float2 </a:t>
            </a:r>
            <a:r>
              <a:rPr lang="en-US" altLang="ja-JP" b="1" dirty="0" err="1">
                <a:solidFill>
                  <a:srgbClr val="FF0000"/>
                </a:solidFill>
                <a:latin typeface="Consolas" panose="020B0609020204030204" pitchFamily="49" charset="0"/>
              </a:rPr>
              <a:t>uv</a:t>
            </a:r>
            <a:r>
              <a:rPr lang="en-US" altLang="ja-JP" b="1" dirty="0">
                <a:solidFill>
                  <a:srgbClr val="FF0000"/>
                </a:solidFill>
                <a:latin typeface="Consolas" panose="020B0609020204030204" pitchFamily="49" charset="0"/>
              </a:rPr>
              <a:t> : TEXCOORD0;</a:t>
            </a:r>
            <a:r>
              <a:rPr lang="ja-JP" altLang="en-US" b="1" dirty="0">
                <a:solidFill>
                  <a:srgbClr val="FF0000"/>
                </a:solidFill>
                <a:latin typeface="Consolas" panose="020B0609020204030204" pitchFamily="49" charset="0"/>
              </a:rPr>
              <a:t> </a:t>
            </a:r>
            <a:r>
              <a:rPr lang="en-US" altLang="ja-JP" b="1" dirty="0">
                <a:solidFill>
                  <a:srgbClr val="FF0000"/>
                </a:solidFill>
                <a:latin typeface="Consolas" panose="020B0609020204030204" pitchFamily="49" charset="0"/>
              </a:rPr>
              <a:t>//</a:t>
            </a:r>
            <a:r>
              <a:rPr lang="ja-JP" altLang="en-US" b="1" dirty="0">
                <a:solidFill>
                  <a:srgbClr val="FF0000"/>
                </a:solidFill>
                <a:latin typeface="Consolas" panose="020B0609020204030204" pitchFamily="49" charset="0"/>
              </a:rPr>
              <a:t> 元々の頂点の</a:t>
            </a:r>
            <a:r>
              <a:rPr lang="en-US" altLang="ja-JP" b="1" dirty="0">
                <a:solidFill>
                  <a:srgbClr val="FF0000"/>
                </a:solidFill>
                <a:latin typeface="Consolas" panose="020B0609020204030204" pitchFamily="49" charset="0"/>
              </a:rPr>
              <a:t>UV</a:t>
            </a:r>
          </a:p>
          <a:p>
            <a:pPr marL="0" indent="0">
              <a:buNone/>
            </a:pPr>
            <a:r>
              <a:rPr lang="en-US" altLang="ja-JP" dirty="0">
                <a:latin typeface="Consolas" panose="020B0609020204030204" pitchFamily="49" charset="0"/>
              </a:rPr>
              <a:t>};</a:t>
            </a: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struct VertexOutput {</a:t>
            </a:r>
          </a:p>
          <a:p>
            <a:pPr marL="0" indent="0">
              <a:buNone/>
            </a:pPr>
            <a:r>
              <a:rPr lang="en-US" altLang="ja-JP" dirty="0">
                <a:latin typeface="Consolas" panose="020B0609020204030204" pitchFamily="49" charset="0"/>
              </a:rPr>
              <a:t>    float4 </a:t>
            </a:r>
            <a:r>
              <a:rPr lang="en-US" altLang="ja-JP" dirty="0" err="1">
                <a:latin typeface="Consolas" panose="020B0609020204030204" pitchFamily="49" charset="0"/>
              </a:rPr>
              <a:t>clipPos</a:t>
            </a:r>
            <a:r>
              <a:rPr lang="en-US" altLang="ja-JP" dirty="0">
                <a:latin typeface="Consolas" panose="020B0609020204030204" pitchFamily="49" charset="0"/>
              </a:rPr>
              <a:t> : SV_POSITION;</a:t>
            </a:r>
          </a:p>
          <a:p>
            <a:pPr marL="0" indent="0">
              <a:buNone/>
            </a:pPr>
            <a:r>
              <a:rPr lang="en-US" altLang="ja-JP" dirty="0">
                <a:latin typeface="Consolas" panose="020B0609020204030204" pitchFamily="49" charset="0"/>
              </a:rPr>
              <a:t>    float3 </a:t>
            </a:r>
            <a:r>
              <a:rPr lang="en-US" altLang="ja-JP" dirty="0" err="1">
                <a:latin typeface="Consolas" panose="020B0609020204030204" pitchFamily="49" charset="0"/>
              </a:rPr>
              <a:t>worldPos</a:t>
            </a:r>
            <a:r>
              <a:rPr lang="en-US" altLang="ja-JP" dirty="0">
                <a:latin typeface="Consolas" panose="020B0609020204030204" pitchFamily="49" charset="0"/>
              </a:rPr>
              <a:t> : TEXCOORD0;</a:t>
            </a:r>
          </a:p>
          <a:p>
            <a:pPr marL="0" indent="0">
              <a:buNone/>
            </a:pPr>
            <a:r>
              <a:rPr lang="en-US" altLang="ja-JP" dirty="0">
                <a:latin typeface="Consolas" panose="020B0609020204030204" pitchFamily="49" charset="0"/>
              </a:rPr>
              <a:t>    float3 </a:t>
            </a:r>
            <a:r>
              <a:rPr lang="en-US" altLang="ja-JP" dirty="0" err="1">
                <a:latin typeface="Consolas" panose="020B0609020204030204" pitchFamily="49" charset="0"/>
              </a:rPr>
              <a:t>worldNormal</a:t>
            </a:r>
            <a:r>
              <a:rPr lang="en-US" altLang="ja-JP" dirty="0">
                <a:latin typeface="Consolas" panose="020B0609020204030204" pitchFamily="49" charset="0"/>
              </a:rPr>
              <a:t> : TEXCOORD1;</a:t>
            </a:r>
          </a:p>
          <a:p>
            <a:pPr marL="0" indent="0">
              <a:buNone/>
            </a:pPr>
            <a:r>
              <a:rPr lang="en-US" altLang="ja-JP" b="1" dirty="0">
                <a:solidFill>
                  <a:srgbClr val="FF0000"/>
                </a:solidFill>
                <a:latin typeface="Consolas" panose="020B0609020204030204" pitchFamily="49" charset="0"/>
              </a:rPr>
              <a:t>    float2 </a:t>
            </a:r>
            <a:r>
              <a:rPr lang="en-US" altLang="ja-JP" b="1" dirty="0" err="1">
                <a:solidFill>
                  <a:srgbClr val="FF0000"/>
                </a:solidFill>
                <a:latin typeface="Consolas" panose="020B0609020204030204" pitchFamily="49" charset="0"/>
              </a:rPr>
              <a:t>uv</a:t>
            </a:r>
            <a:r>
              <a:rPr lang="en-US" altLang="ja-JP" b="1" dirty="0">
                <a:solidFill>
                  <a:srgbClr val="FF0000"/>
                </a:solidFill>
                <a:latin typeface="Consolas" panose="020B0609020204030204" pitchFamily="49" charset="0"/>
              </a:rPr>
              <a:t> : TEXCOORD2;</a:t>
            </a:r>
            <a:r>
              <a:rPr lang="ja-JP" altLang="en-US" b="1" dirty="0">
                <a:solidFill>
                  <a:srgbClr val="FF0000"/>
                </a:solidFill>
                <a:latin typeface="Consolas" panose="020B0609020204030204" pitchFamily="49" charset="0"/>
              </a:rPr>
              <a:t> </a:t>
            </a:r>
            <a:r>
              <a:rPr lang="en-US" altLang="ja-JP" b="1" dirty="0">
                <a:solidFill>
                  <a:srgbClr val="FF0000"/>
                </a:solidFill>
                <a:latin typeface="Consolas" panose="020B0609020204030204" pitchFamily="49" charset="0"/>
              </a:rPr>
              <a:t>//</a:t>
            </a:r>
            <a:r>
              <a:rPr lang="ja-JP" altLang="en-US" b="1" dirty="0">
                <a:solidFill>
                  <a:srgbClr val="FF0000"/>
                </a:solidFill>
                <a:latin typeface="Consolas" panose="020B0609020204030204" pitchFamily="49" charset="0"/>
              </a:rPr>
              <a:t> タイリングとオフセットを考慮した頂点の</a:t>
            </a:r>
            <a:r>
              <a:rPr lang="en-US" altLang="ja-JP" b="1" dirty="0">
                <a:solidFill>
                  <a:srgbClr val="FF0000"/>
                </a:solidFill>
                <a:latin typeface="Consolas" panose="020B0609020204030204" pitchFamily="49" charset="0"/>
              </a:rPr>
              <a:t>UV</a:t>
            </a:r>
          </a:p>
          <a:p>
            <a:pPr marL="0" indent="0">
              <a:buNone/>
            </a:pPr>
            <a:r>
              <a:rPr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80151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087583" y="1517073"/>
            <a:ext cx="10536382" cy="5022272"/>
          </a:xfrm>
        </p:spPr>
        <p:txBody>
          <a:bodyPr>
            <a:noAutofit/>
          </a:bodyPr>
          <a:lstStyle/>
          <a:p>
            <a:pPr marL="0" indent="0">
              <a:buNone/>
            </a:pPr>
            <a:r>
              <a:rPr lang="en-US" altLang="ja-JP" dirty="0">
                <a:latin typeface="Consolas" panose="020B0609020204030204" pitchFamily="49" charset="0"/>
              </a:rPr>
              <a:t>VertexOutput vert(</a:t>
            </a:r>
            <a:r>
              <a:rPr lang="en-US" altLang="ja-JP" dirty="0" err="1">
                <a:latin typeface="Consolas" panose="020B0609020204030204" pitchFamily="49" charset="0"/>
              </a:rPr>
              <a:t>VertexInput</a:t>
            </a:r>
            <a:r>
              <a:rPr lang="en-US" altLang="ja-JP" dirty="0">
                <a:latin typeface="Consolas" panose="020B0609020204030204" pitchFamily="49" charset="0"/>
              </a:rPr>
              <a:t> v) {</a:t>
            </a:r>
          </a:p>
          <a:p>
            <a:pPr marL="0" indent="0">
              <a:buNone/>
            </a:pPr>
            <a:r>
              <a:rPr lang="en-US" altLang="ja-JP" dirty="0">
                <a:latin typeface="Consolas" panose="020B0609020204030204" pitchFamily="49" charset="0"/>
              </a:rPr>
              <a:t>    VertexOutput o;</a:t>
            </a:r>
          </a:p>
          <a:p>
            <a:pPr marL="0" indent="0">
              <a:buNone/>
            </a:pPr>
            <a:r>
              <a:rPr lang="en-US" altLang="ja-JP" dirty="0">
                <a:latin typeface="Consolas" panose="020B0609020204030204" pitchFamily="49" charset="0"/>
              </a:rPr>
              <a:t>    </a:t>
            </a:r>
            <a:r>
              <a:rPr lang="en-US" altLang="ja-JP" dirty="0" err="1">
                <a:latin typeface="Consolas" panose="020B0609020204030204" pitchFamily="49" charset="0"/>
              </a:rPr>
              <a:t>o.clipPos</a:t>
            </a:r>
            <a:r>
              <a:rPr lang="en-US" altLang="ja-JP" dirty="0">
                <a:latin typeface="Consolas" panose="020B0609020204030204" pitchFamily="49" charset="0"/>
              </a:rPr>
              <a:t> = </a:t>
            </a:r>
            <a:r>
              <a:rPr lang="en-US" altLang="ja-JP" dirty="0" err="1">
                <a:latin typeface="Consolas" panose="020B0609020204030204" pitchFamily="49" charset="0"/>
              </a:rPr>
              <a:t>UnityObjectToClipPos</a:t>
            </a:r>
            <a:r>
              <a:rPr lang="en-US" altLang="ja-JP" dirty="0">
                <a:latin typeface="Consolas" panose="020B0609020204030204" pitchFamily="49" charset="0"/>
              </a:rPr>
              <a:t>(</a:t>
            </a:r>
            <a:r>
              <a:rPr lang="en-US" altLang="ja-JP" dirty="0" err="1">
                <a:latin typeface="Consolas" panose="020B0609020204030204" pitchFamily="49" charset="0"/>
              </a:rPr>
              <a:t>v.objectPos</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en-US" altLang="ja-JP" dirty="0" err="1">
                <a:latin typeface="Consolas" panose="020B0609020204030204" pitchFamily="49" charset="0"/>
              </a:rPr>
              <a:t>o.worldPos</a:t>
            </a:r>
            <a:r>
              <a:rPr lang="en-US" altLang="ja-JP" dirty="0">
                <a:latin typeface="Consolas" panose="020B0609020204030204" pitchFamily="49" charset="0"/>
              </a:rPr>
              <a:t> = </a:t>
            </a:r>
            <a:r>
              <a:rPr lang="en-US" altLang="ja-JP" dirty="0" err="1">
                <a:latin typeface="Consolas" panose="020B0609020204030204" pitchFamily="49" charset="0"/>
              </a:rPr>
              <a:t>mul</a:t>
            </a:r>
            <a:r>
              <a:rPr lang="en-US" altLang="ja-JP" dirty="0">
                <a:latin typeface="Consolas" panose="020B0609020204030204" pitchFamily="49" charset="0"/>
              </a:rPr>
              <a:t>(</a:t>
            </a:r>
            <a:r>
              <a:rPr lang="en-US" altLang="ja-JP" dirty="0" err="1">
                <a:latin typeface="Consolas" panose="020B0609020204030204" pitchFamily="49" charset="0"/>
              </a:rPr>
              <a:t>unity_ObjectToWorld</a:t>
            </a:r>
            <a:r>
              <a:rPr lang="en-US" altLang="ja-JP" dirty="0">
                <a:latin typeface="Consolas" panose="020B0609020204030204" pitchFamily="49" charset="0"/>
              </a:rPr>
              <a:t>, </a:t>
            </a:r>
            <a:r>
              <a:rPr lang="en-US" altLang="ja-JP" dirty="0" err="1">
                <a:latin typeface="Consolas" panose="020B0609020204030204" pitchFamily="49" charset="0"/>
              </a:rPr>
              <a:t>v.objectPos</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en-US" altLang="ja-JP" dirty="0" err="1">
                <a:latin typeface="Consolas" panose="020B0609020204030204" pitchFamily="49" charset="0"/>
              </a:rPr>
              <a:t>o.worldNormal</a:t>
            </a:r>
            <a:r>
              <a:rPr lang="en-US" altLang="ja-JP" dirty="0">
                <a:latin typeface="Consolas" panose="020B0609020204030204" pitchFamily="49" charset="0"/>
              </a:rPr>
              <a:t> = </a:t>
            </a:r>
            <a:r>
              <a:rPr lang="en-US" altLang="ja-JP" dirty="0" err="1">
                <a:latin typeface="Consolas" panose="020B0609020204030204" pitchFamily="49" charset="0"/>
              </a:rPr>
              <a:t>UnityObjectToWorldNormal</a:t>
            </a:r>
            <a:r>
              <a:rPr lang="en-US" altLang="ja-JP" dirty="0">
                <a:latin typeface="Consolas" panose="020B0609020204030204" pitchFamily="49" charset="0"/>
              </a:rPr>
              <a:t>(</a:t>
            </a:r>
            <a:r>
              <a:rPr lang="en-US" altLang="ja-JP" dirty="0" err="1">
                <a:latin typeface="Consolas" panose="020B0609020204030204" pitchFamily="49" charset="0"/>
              </a:rPr>
              <a:t>v.objectNormal</a:t>
            </a:r>
            <a:r>
              <a:rPr lang="en-US" altLang="ja-JP" dirty="0">
                <a:latin typeface="Consolas" panose="020B0609020204030204" pitchFamily="49" charset="0"/>
              </a:rPr>
              <a:t>);</a:t>
            </a:r>
          </a:p>
          <a:p>
            <a:pPr marL="0" indent="0">
              <a:buNone/>
            </a:pPr>
            <a:r>
              <a:rPr lang="en-US" altLang="ja-JP" b="1" dirty="0">
                <a:solidFill>
                  <a:srgbClr val="FF0000"/>
                </a:solidFill>
                <a:latin typeface="Consolas" panose="020B0609020204030204" pitchFamily="49" charset="0"/>
              </a:rPr>
              <a:t>    </a:t>
            </a:r>
            <a:r>
              <a:rPr lang="en-US" altLang="ja-JP" b="1" dirty="0" err="1">
                <a:solidFill>
                  <a:srgbClr val="FF0000"/>
                </a:solidFill>
                <a:latin typeface="Consolas" panose="020B0609020204030204" pitchFamily="49" charset="0"/>
              </a:rPr>
              <a:t>o.uv</a:t>
            </a:r>
            <a:r>
              <a:rPr lang="en-US" altLang="ja-JP" b="1" dirty="0">
                <a:solidFill>
                  <a:srgbClr val="FF0000"/>
                </a:solidFill>
                <a:latin typeface="Consolas" panose="020B0609020204030204" pitchFamily="49" charset="0"/>
              </a:rPr>
              <a:t> = TRANSFORM_TEX(</a:t>
            </a:r>
            <a:r>
              <a:rPr lang="en-US" altLang="ja-JP" b="1" dirty="0" err="1">
                <a:solidFill>
                  <a:srgbClr val="FF0000"/>
                </a:solidFill>
                <a:latin typeface="Consolas" panose="020B0609020204030204" pitchFamily="49" charset="0"/>
              </a:rPr>
              <a:t>v.uv</a:t>
            </a:r>
            <a:r>
              <a:rPr lang="en-US" altLang="ja-JP" b="1" dirty="0">
                <a:solidFill>
                  <a:srgbClr val="FF0000"/>
                </a:solidFill>
                <a:latin typeface="Consolas" panose="020B0609020204030204" pitchFamily="49" charset="0"/>
              </a:rPr>
              <a:t>, _Texture);</a:t>
            </a:r>
            <a:r>
              <a:rPr lang="ja-JP" altLang="en-US" b="1" dirty="0">
                <a:solidFill>
                  <a:srgbClr val="FF0000"/>
                </a:solidFill>
                <a:latin typeface="Consolas" panose="020B0609020204030204" pitchFamily="49" charset="0"/>
              </a:rPr>
              <a:t> </a:t>
            </a:r>
            <a:r>
              <a:rPr lang="en-US" altLang="ja-JP" b="1" dirty="0">
                <a:solidFill>
                  <a:srgbClr val="FF0000"/>
                </a:solidFill>
                <a:latin typeface="Consolas" panose="020B0609020204030204" pitchFamily="49" charset="0"/>
              </a:rPr>
              <a:t>//</a:t>
            </a:r>
            <a:r>
              <a:rPr lang="ja-JP" altLang="en-US" b="1" dirty="0">
                <a:solidFill>
                  <a:srgbClr val="FF0000"/>
                </a:solidFill>
                <a:latin typeface="Consolas" panose="020B0609020204030204" pitchFamily="49" charset="0"/>
              </a:rPr>
              <a:t> タイリングとオフセットを適用</a:t>
            </a:r>
            <a:endParaRPr lang="en-US" altLang="ja-JP" b="1" dirty="0">
              <a:solidFill>
                <a:srgbClr val="FF0000"/>
              </a:solidFill>
              <a:latin typeface="Consolas" panose="020B0609020204030204" pitchFamily="49" charset="0"/>
            </a:endParaRPr>
          </a:p>
          <a:p>
            <a:pPr marL="0" indent="0">
              <a:buNone/>
            </a:pPr>
            <a:r>
              <a:rPr lang="en-US" altLang="ja-JP" dirty="0">
                <a:latin typeface="Consolas" panose="020B0609020204030204" pitchFamily="49" charset="0"/>
              </a:rPr>
              <a:t>    return o;</a:t>
            </a:r>
          </a:p>
          <a:p>
            <a:pPr marL="0" indent="0">
              <a:buNone/>
            </a:pPr>
            <a:r>
              <a:rPr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85427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288474" y="3328554"/>
            <a:ext cx="10536382" cy="1198419"/>
          </a:xfrm>
        </p:spPr>
        <p:txBody>
          <a:bodyPr>
            <a:noAutofit/>
          </a:bodyPr>
          <a:lstStyle/>
          <a:p>
            <a:pPr marL="0" indent="0">
              <a:buNone/>
            </a:pPr>
            <a:r>
              <a:rPr lang="en-US" altLang="ja-JP" dirty="0">
                <a:solidFill>
                  <a:schemeClr val="accent4">
                    <a:lumMod val="75000"/>
                  </a:schemeClr>
                </a:solidFill>
                <a:latin typeface="Consolas" panose="020B0609020204030204" pitchFamily="49" charset="0"/>
              </a:rPr>
              <a:t>// Transforms 2D UV by scale/bias property</a:t>
            </a:r>
          </a:p>
          <a:p>
            <a:pPr marL="0" indent="0">
              <a:buNone/>
            </a:pPr>
            <a:r>
              <a:rPr lang="en-US" altLang="ja-JP" dirty="0">
                <a:solidFill>
                  <a:schemeClr val="accent6">
                    <a:lumMod val="75000"/>
                  </a:schemeClr>
                </a:solidFill>
                <a:latin typeface="Consolas" panose="020B0609020204030204" pitchFamily="49" charset="0"/>
              </a:rPr>
              <a:t>#define </a:t>
            </a:r>
            <a:r>
              <a:rPr lang="en-US" altLang="ja-JP" dirty="0">
                <a:solidFill>
                  <a:schemeClr val="accent5">
                    <a:lumMod val="75000"/>
                  </a:schemeClr>
                </a:solidFill>
                <a:latin typeface="Consolas" panose="020B0609020204030204" pitchFamily="49" charset="0"/>
              </a:rPr>
              <a:t>TRANSFORM_TEX</a:t>
            </a:r>
            <a:r>
              <a:rPr lang="en-US" altLang="ja-JP" dirty="0">
                <a:latin typeface="Consolas" panose="020B0609020204030204" pitchFamily="49" charset="0"/>
              </a:rPr>
              <a:t>(</a:t>
            </a:r>
            <a:r>
              <a:rPr lang="en-US" altLang="ja-JP" dirty="0" err="1">
                <a:latin typeface="Consolas" panose="020B0609020204030204" pitchFamily="49" charset="0"/>
              </a:rPr>
              <a:t>tex,name</a:t>
            </a:r>
            <a:r>
              <a:rPr lang="en-US" altLang="ja-JP" dirty="0">
                <a:latin typeface="Consolas" panose="020B0609020204030204" pitchFamily="49" charset="0"/>
              </a:rPr>
              <a:t>) (</a:t>
            </a:r>
            <a:r>
              <a:rPr lang="en-US" altLang="ja-JP" dirty="0" err="1">
                <a:latin typeface="Consolas" panose="020B0609020204030204" pitchFamily="49" charset="0"/>
              </a:rPr>
              <a:t>tex.xy</a:t>
            </a:r>
            <a:r>
              <a:rPr lang="en-US" altLang="ja-JP" dirty="0">
                <a:latin typeface="Consolas" panose="020B0609020204030204" pitchFamily="49" charset="0"/>
              </a:rPr>
              <a:t> * name##_</a:t>
            </a:r>
            <a:r>
              <a:rPr lang="en-US" altLang="ja-JP" dirty="0" err="1">
                <a:latin typeface="Consolas" panose="020B0609020204030204" pitchFamily="49" charset="0"/>
              </a:rPr>
              <a:t>ST.xy</a:t>
            </a:r>
            <a:r>
              <a:rPr lang="en-US" altLang="ja-JP" dirty="0">
                <a:latin typeface="Consolas" panose="020B0609020204030204" pitchFamily="49" charset="0"/>
              </a:rPr>
              <a:t> + name##_ST.zw)</a:t>
            </a:r>
            <a:endParaRPr kumimoji="1" lang="ja-JP" altLang="en-US" dirty="0">
              <a:latin typeface="Consolas" panose="020B0609020204030204" pitchFamily="49" charset="0"/>
            </a:endParaRPr>
          </a:p>
        </p:txBody>
      </p:sp>
      <p:sp>
        <p:nvSpPr>
          <p:cNvPr id="2" name="テキスト ボックス 1">
            <a:extLst>
              <a:ext uri="{FF2B5EF4-FFF2-40B4-BE49-F238E27FC236}">
                <a16:creationId xmlns:a16="http://schemas.microsoft.com/office/drawing/2014/main" id="{7E561B38-B107-4EE7-9958-3780EA772821}"/>
              </a:ext>
            </a:extLst>
          </p:cNvPr>
          <p:cNvSpPr txBox="1"/>
          <p:nvPr/>
        </p:nvSpPr>
        <p:spPr>
          <a:xfrm>
            <a:off x="1288474" y="2479963"/>
            <a:ext cx="6252161" cy="461665"/>
          </a:xfrm>
          <a:prstGeom prst="rect">
            <a:avLst/>
          </a:prstGeom>
          <a:noFill/>
        </p:spPr>
        <p:txBody>
          <a:bodyPr wrap="none" rtlCol="0">
            <a:spAutoFit/>
          </a:bodyPr>
          <a:lstStyle/>
          <a:p>
            <a:r>
              <a:rPr kumimoji="1" lang="ja-JP" altLang="en-US" sz="2400" dirty="0"/>
              <a:t>ちなみに </a:t>
            </a:r>
            <a:r>
              <a:rPr kumimoji="1" lang="en-US" altLang="ja-JP" sz="2400" dirty="0">
                <a:latin typeface="Consolas" panose="020B0609020204030204" pitchFamily="49" charset="0"/>
              </a:rPr>
              <a:t>TRANSFORM_TEX </a:t>
            </a:r>
            <a:r>
              <a:rPr kumimoji="1" lang="ja-JP" altLang="en-US" sz="2400" dirty="0"/>
              <a:t>の定義はこれ：</a:t>
            </a:r>
          </a:p>
        </p:txBody>
      </p:sp>
    </p:spTree>
    <p:extLst>
      <p:ext uri="{BB962C8B-B14F-4D97-AF65-F5344CB8AC3E}">
        <p14:creationId xmlns:p14="http://schemas.microsoft.com/office/powerpoint/2010/main" val="419285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C32DFD3-748C-4A74-8DA0-0B349CD9F89A}"/>
              </a:ext>
            </a:extLst>
          </p:cNvPr>
          <p:cNvSpPr>
            <a:spLocks noGrp="1"/>
          </p:cNvSpPr>
          <p:nvPr>
            <p:ph idx="1"/>
          </p:nvPr>
        </p:nvSpPr>
        <p:spPr>
          <a:xfrm>
            <a:off x="1059874" y="2389910"/>
            <a:ext cx="10536382" cy="2341418"/>
          </a:xfrm>
        </p:spPr>
        <p:txBody>
          <a:bodyPr>
            <a:noAutofit/>
          </a:bodyPr>
          <a:lstStyle/>
          <a:p>
            <a:pPr marL="0" indent="0">
              <a:buNone/>
            </a:pPr>
            <a:r>
              <a:rPr lang="en-US" altLang="ja-JP" dirty="0">
                <a:latin typeface="Consolas" panose="020B0609020204030204" pitchFamily="49" charset="0"/>
              </a:rPr>
              <a:t>float4 frag(VertexOutput </a:t>
            </a:r>
            <a:r>
              <a:rPr lang="en-US" altLang="ja-JP" dirty="0" err="1">
                <a:latin typeface="Consolas" panose="020B0609020204030204" pitchFamily="49" charset="0"/>
              </a:rPr>
              <a:t>i</a:t>
            </a:r>
            <a:r>
              <a:rPr lang="en-US" altLang="ja-JP" dirty="0">
                <a:latin typeface="Consolas" panose="020B0609020204030204" pitchFamily="49" charset="0"/>
              </a:rPr>
              <a:t>) : SV_TARGET {</a:t>
            </a:r>
          </a:p>
          <a:p>
            <a:pPr marL="0" indent="0">
              <a:buNone/>
            </a:pPr>
            <a:r>
              <a:rPr lang="en-US" altLang="ja-JP" dirty="0">
                <a:latin typeface="Consolas" panose="020B0609020204030204" pitchFamily="49" charset="0"/>
              </a:rPr>
              <a:t>    </a:t>
            </a:r>
            <a:r>
              <a:rPr lang="en-US" altLang="ja-JP" b="1" dirty="0">
                <a:solidFill>
                  <a:srgbClr val="FF0000"/>
                </a:solidFill>
                <a:latin typeface="Consolas" panose="020B0609020204030204" pitchFamily="49" charset="0"/>
              </a:rPr>
              <a:t>float3 </a:t>
            </a:r>
            <a:r>
              <a:rPr lang="en-US" altLang="ja-JP" b="1" dirty="0" err="1">
                <a:solidFill>
                  <a:srgbClr val="FF0000"/>
                </a:solidFill>
                <a:latin typeface="Consolas" panose="020B0609020204030204" pitchFamily="49" charset="0"/>
              </a:rPr>
              <a:t>baseColor</a:t>
            </a:r>
            <a:r>
              <a:rPr lang="en-US" altLang="ja-JP" b="1" dirty="0">
                <a:solidFill>
                  <a:srgbClr val="FF0000"/>
                </a:solidFill>
                <a:latin typeface="Consolas" panose="020B0609020204030204" pitchFamily="49" charset="0"/>
              </a:rPr>
              <a:t> = tex2D(_Texture, </a:t>
            </a:r>
            <a:r>
              <a:rPr lang="en-US" altLang="ja-JP" b="1" dirty="0" err="1">
                <a:solidFill>
                  <a:srgbClr val="FF0000"/>
                </a:solidFill>
                <a:latin typeface="Consolas" panose="020B0609020204030204" pitchFamily="49" charset="0"/>
              </a:rPr>
              <a:t>i.uv</a:t>
            </a:r>
            <a:r>
              <a:rPr lang="en-US" altLang="ja-JP" b="1" dirty="0">
                <a:solidFill>
                  <a:srgbClr val="FF0000"/>
                </a:solidFill>
                <a:latin typeface="Consolas" panose="020B0609020204030204" pitchFamily="49" charset="0"/>
              </a:rPr>
              <a:t>).</a:t>
            </a:r>
            <a:r>
              <a:rPr lang="en-US" altLang="ja-JP" b="1" dirty="0" err="1">
                <a:solidFill>
                  <a:srgbClr val="FF0000"/>
                </a:solidFill>
                <a:latin typeface="Consolas" panose="020B0609020204030204" pitchFamily="49" charset="0"/>
              </a:rPr>
              <a:t>rgb</a:t>
            </a:r>
            <a:r>
              <a:rPr lang="en-US" altLang="ja-JP" b="1" dirty="0">
                <a:solidFill>
                  <a:srgbClr val="FF0000"/>
                </a:solidFill>
                <a:latin typeface="Consolas" panose="020B0609020204030204" pitchFamily="49" charset="0"/>
              </a:rPr>
              <a:t>;</a:t>
            </a:r>
          </a:p>
          <a:p>
            <a:pPr marL="0" indent="0">
              <a:buNone/>
            </a:pPr>
            <a:r>
              <a:rPr lang="en-US" altLang="ja-JP" dirty="0">
                <a:latin typeface="Consolas" panose="020B0609020204030204" pitchFamily="49" charset="0"/>
              </a:rPr>
              <a:t>    float3 color = </a:t>
            </a:r>
            <a:r>
              <a:rPr lang="en-US" altLang="ja-JP" dirty="0" err="1">
                <a:latin typeface="Consolas" panose="020B0609020204030204" pitchFamily="49" charset="0"/>
              </a:rPr>
              <a:t>Phong</a:t>
            </a:r>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 </a:t>
            </a:r>
            <a:r>
              <a:rPr lang="en-US" altLang="ja-JP" b="1" dirty="0" err="1">
                <a:solidFill>
                  <a:srgbClr val="FF0000"/>
                </a:solidFill>
                <a:latin typeface="Consolas" panose="020B0609020204030204" pitchFamily="49" charset="0"/>
              </a:rPr>
              <a:t>baseColor</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return float4(color, 1.0);</a:t>
            </a:r>
          </a:p>
          <a:p>
            <a:pPr marL="0" indent="0">
              <a:buNone/>
            </a:pPr>
            <a:r>
              <a:rPr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202592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3184C8-87BD-4BEF-AC1B-42F26F5E787C}"/>
              </a:ext>
            </a:extLst>
          </p:cNvPr>
          <p:cNvSpPr txBox="1"/>
          <p:nvPr/>
        </p:nvSpPr>
        <p:spPr>
          <a:xfrm>
            <a:off x="1314286" y="3264429"/>
            <a:ext cx="9212778" cy="769441"/>
          </a:xfrm>
          <a:prstGeom prst="rect">
            <a:avLst/>
          </a:prstGeom>
          <a:noFill/>
        </p:spPr>
        <p:txBody>
          <a:bodyPr wrap="none" rtlCol="0">
            <a:spAutoFit/>
          </a:bodyPr>
          <a:lstStyle/>
          <a:p>
            <a:r>
              <a:rPr kumimoji="1" lang="ja-JP" altLang="en-US" sz="4400" b="1" dirty="0">
                <a:solidFill>
                  <a:schemeClr val="accent5">
                    <a:lumMod val="50000"/>
                  </a:schemeClr>
                </a:solidFill>
              </a:rPr>
              <a:t>オブジェクトを描画するプログラム</a:t>
            </a:r>
            <a:endParaRPr kumimoji="1" lang="en-US" altLang="ja-JP" sz="4400" b="1" dirty="0">
              <a:solidFill>
                <a:schemeClr val="accent5">
                  <a:lumMod val="50000"/>
                </a:schemeClr>
              </a:solidFill>
            </a:endParaRPr>
          </a:p>
        </p:txBody>
      </p:sp>
      <p:sp>
        <p:nvSpPr>
          <p:cNvPr id="4" name="テキスト ボックス 3">
            <a:extLst>
              <a:ext uri="{FF2B5EF4-FFF2-40B4-BE49-F238E27FC236}">
                <a16:creationId xmlns:a16="http://schemas.microsoft.com/office/drawing/2014/main" id="{F79AB0B9-2973-4D74-AA2E-FA9F9B098098}"/>
              </a:ext>
            </a:extLst>
          </p:cNvPr>
          <p:cNvSpPr txBox="1"/>
          <p:nvPr/>
        </p:nvSpPr>
        <p:spPr>
          <a:xfrm>
            <a:off x="3807725" y="1494429"/>
            <a:ext cx="4031873" cy="1015663"/>
          </a:xfrm>
          <a:prstGeom prst="rect">
            <a:avLst/>
          </a:prstGeom>
          <a:noFill/>
        </p:spPr>
        <p:txBody>
          <a:bodyPr wrap="none" rtlCol="0">
            <a:spAutoFit/>
          </a:bodyPr>
          <a:lstStyle/>
          <a:p>
            <a:r>
              <a:rPr kumimoji="1" lang="ja-JP" altLang="en-US" sz="6000" b="1" dirty="0">
                <a:solidFill>
                  <a:schemeClr val="accent5">
                    <a:lumMod val="50000"/>
                  </a:schemeClr>
                </a:solidFill>
              </a:rPr>
              <a:t>マテリアル</a:t>
            </a:r>
          </a:p>
        </p:txBody>
      </p:sp>
      <p:sp>
        <p:nvSpPr>
          <p:cNvPr id="5" name="テキスト ボックス 4">
            <a:extLst>
              <a:ext uri="{FF2B5EF4-FFF2-40B4-BE49-F238E27FC236}">
                <a16:creationId xmlns:a16="http://schemas.microsoft.com/office/drawing/2014/main" id="{27033FCC-CE25-453C-9087-A32967C11C15}"/>
              </a:ext>
            </a:extLst>
          </p:cNvPr>
          <p:cNvSpPr txBox="1"/>
          <p:nvPr/>
        </p:nvSpPr>
        <p:spPr>
          <a:xfrm rot="5400000">
            <a:off x="5225240" y="2300195"/>
            <a:ext cx="954107" cy="1015663"/>
          </a:xfrm>
          <a:prstGeom prst="rect">
            <a:avLst/>
          </a:prstGeom>
          <a:noFill/>
        </p:spPr>
        <p:txBody>
          <a:bodyPr wrap="none" rtlCol="0">
            <a:spAutoFit/>
          </a:bodyPr>
          <a:lstStyle/>
          <a:p>
            <a:r>
              <a:rPr kumimoji="1" lang="ja-JP" altLang="en-US" sz="6000" b="1" dirty="0">
                <a:solidFill>
                  <a:schemeClr val="accent5">
                    <a:lumMod val="50000"/>
                  </a:schemeClr>
                </a:solidFill>
              </a:rPr>
              <a:t>＝</a:t>
            </a:r>
            <a:endParaRPr kumimoji="1" lang="en-US" altLang="ja-JP" sz="6000" b="1" dirty="0">
              <a:solidFill>
                <a:schemeClr val="accent5">
                  <a:lumMod val="50000"/>
                </a:schemeClr>
              </a:solidFill>
            </a:endParaRPr>
          </a:p>
        </p:txBody>
      </p:sp>
      <p:sp>
        <p:nvSpPr>
          <p:cNvPr id="6" name="テキスト ボックス 5">
            <a:extLst>
              <a:ext uri="{FF2B5EF4-FFF2-40B4-BE49-F238E27FC236}">
                <a16:creationId xmlns:a16="http://schemas.microsoft.com/office/drawing/2014/main" id="{A2357D89-3923-48CE-ACE7-D63BEAE2A0AD}"/>
              </a:ext>
            </a:extLst>
          </p:cNvPr>
          <p:cNvSpPr txBox="1"/>
          <p:nvPr/>
        </p:nvSpPr>
        <p:spPr>
          <a:xfrm>
            <a:off x="2415206" y="4733757"/>
            <a:ext cx="6391493" cy="769441"/>
          </a:xfrm>
          <a:prstGeom prst="rect">
            <a:avLst/>
          </a:prstGeom>
          <a:noFill/>
        </p:spPr>
        <p:txBody>
          <a:bodyPr wrap="none" rtlCol="0">
            <a:spAutoFit/>
          </a:bodyPr>
          <a:lstStyle/>
          <a:p>
            <a:r>
              <a:rPr kumimoji="1" lang="ja-JP" altLang="en-US" sz="4400" b="1" dirty="0">
                <a:solidFill>
                  <a:schemeClr val="accent5">
                    <a:lumMod val="50000"/>
                  </a:schemeClr>
                </a:solidFill>
              </a:rPr>
              <a:t>描画に必要なパラメータ</a:t>
            </a:r>
            <a:endParaRPr kumimoji="1" lang="en-US" altLang="ja-JP" sz="4400" b="1" dirty="0">
              <a:solidFill>
                <a:schemeClr val="accent5">
                  <a:lumMod val="50000"/>
                </a:schemeClr>
              </a:solidFill>
            </a:endParaRPr>
          </a:p>
        </p:txBody>
      </p:sp>
      <p:sp>
        <p:nvSpPr>
          <p:cNvPr id="7" name="テキスト ボックス 6">
            <a:extLst>
              <a:ext uri="{FF2B5EF4-FFF2-40B4-BE49-F238E27FC236}">
                <a16:creationId xmlns:a16="http://schemas.microsoft.com/office/drawing/2014/main" id="{CB497411-9C1A-4047-87C5-146B66F03928}"/>
              </a:ext>
            </a:extLst>
          </p:cNvPr>
          <p:cNvSpPr txBox="1"/>
          <p:nvPr/>
        </p:nvSpPr>
        <p:spPr>
          <a:xfrm rot="5400000">
            <a:off x="5254810" y="3839556"/>
            <a:ext cx="954107" cy="1015663"/>
          </a:xfrm>
          <a:prstGeom prst="rect">
            <a:avLst/>
          </a:prstGeom>
          <a:noFill/>
        </p:spPr>
        <p:txBody>
          <a:bodyPr wrap="none" rtlCol="0">
            <a:spAutoFit/>
          </a:bodyPr>
          <a:lstStyle/>
          <a:p>
            <a:r>
              <a:rPr kumimoji="1" lang="ja-JP" altLang="en-US" sz="6000" b="1" dirty="0">
                <a:solidFill>
                  <a:schemeClr val="accent5">
                    <a:lumMod val="50000"/>
                  </a:schemeClr>
                </a:solidFill>
              </a:rPr>
              <a:t>＋</a:t>
            </a:r>
            <a:endParaRPr kumimoji="1" lang="en-US" altLang="ja-JP" sz="6000" b="1" dirty="0">
              <a:solidFill>
                <a:schemeClr val="accent5">
                  <a:lumMod val="50000"/>
                </a:schemeClr>
              </a:solidFill>
            </a:endParaRPr>
          </a:p>
        </p:txBody>
      </p:sp>
      <p:sp>
        <p:nvSpPr>
          <p:cNvPr id="2" name="吹き出し: 角を丸めた四角形 1">
            <a:extLst>
              <a:ext uri="{FF2B5EF4-FFF2-40B4-BE49-F238E27FC236}">
                <a16:creationId xmlns:a16="http://schemas.microsoft.com/office/drawing/2014/main" id="{38C46E22-8E9F-4C1B-9C8F-7072D0163D9E}"/>
              </a:ext>
            </a:extLst>
          </p:cNvPr>
          <p:cNvSpPr/>
          <p:nvPr/>
        </p:nvSpPr>
        <p:spPr>
          <a:xfrm>
            <a:off x="8325918" y="1132763"/>
            <a:ext cx="3554457" cy="1636635"/>
          </a:xfrm>
          <a:prstGeom prst="wedgeRoundRectCallout">
            <a:avLst>
              <a:gd name="adj1" fmla="val -37032"/>
              <a:gd name="adj2" fmla="val 78180"/>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accent6">
                    <a:lumMod val="75000"/>
                  </a:schemeClr>
                </a:solidFill>
              </a:rPr>
              <a:t>シェーダ</a:t>
            </a:r>
            <a:endParaRPr kumimoji="1" lang="en-US" altLang="ja-JP" sz="4400" b="1" dirty="0">
              <a:solidFill>
                <a:schemeClr val="accent6">
                  <a:lumMod val="75000"/>
                </a:schemeClr>
              </a:solidFill>
            </a:endParaRPr>
          </a:p>
          <a:p>
            <a:pPr algn="ctr"/>
            <a:r>
              <a:rPr kumimoji="1" lang="ja-JP" altLang="en-US" b="1" dirty="0">
                <a:solidFill>
                  <a:schemeClr val="accent6">
                    <a:lumMod val="75000"/>
                  </a:schemeClr>
                </a:solidFill>
              </a:rPr>
              <a:t>と呼ぶ</a:t>
            </a:r>
          </a:p>
        </p:txBody>
      </p:sp>
      <p:sp>
        <p:nvSpPr>
          <p:cNvPr id="8" name="吹き出し: 角を丸めた四角形 7">
            <a:extLst>
              <a:ext uri="{FF2B5EF4-FFF2-40B4-BE49-F238E27FC236}">
                <a16:creationId xmlns:a16="http://schemas.microsoft.com/office/drawing/2014/main" id="{509999A7-DDE2-4D14-91C1-E55476BFD6E5}"/>
              </a:ext>
            </a:extLst>
          </p:cNvPr>
          <p:cNvSpPr/>
          <p:nvPr/>
        </p:nvSpPr>
        <p:spPr>
          <a:xfrm>
            <a:off x="8451857" y="5325777"/>
            <a:ext cx="3554457" cy="1354802"/>
          </a:xfrm>
          <a:prstGeom prst="wedgeRoundRectCallout">
            <a:avLst>
              <a:gd name="adj1" fmla="val -64293"/>
              <a:gd name="adj2" fmla="val -47351"/>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75000"/>
                  </a:schemeClr>
                </a:solidFill>
              </a:rPr>
              <a:t>基本色、滑らかさ、金属っぽさ</a:t>
            </a:r>
            <a:br>
              <a:rPr kumimoji="1" lang="en-US" altLang="ja-JP" b="1" dirty="0">
                <a:solidFill>
                  <a:schemeClr val="accent6">
                    <a:lumMod val="75000"/>
                  </a:schemeClr>
                </a:solidFill>
              </a:rPr>
            </a:br>
            <a:r>
              <a:rPr kumimoji="1" lang="ja-JP" altLang="en-US" b="1" dirty="0">
                <a:solidFill>
                  <a:schemeClr val="accent6">
                    <a:lumMod val="75000"/>
                  </a:schemeClr>
                </a:solidFill>
              </a:rPr>
              <a:t>など</a:t>
            </a:r>
          </a:p>
        </p:txBody>
      </p:sp>
    </p:spTree>
    <p:extLst>
      <p:ext uri="{BB962C8B-B14F-4D97-AF65-F5344CB8AC3E}">
        <p14:creationId xmlns:p14="http://schemas.microsoft.com/office/powerpoint/2010/main" val="365028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58897CB-B99C-48C3-A122-DB59AEE45E81}"/>
              </a:ext>
            </a:extLst>
          </p:cNvPr>
          <p:cNvSpPr/>
          <p:nvPr/>
        </p:nvSpPr>
        <p:spPr>
          <a:xfrm>
            <a:off x="2621903" y="2206335"/>
            <a:ext cx="2081285"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頂点シェーダ</a:t>
            </a:r>
          </a:p>
        </p:txBody>
      </p:sp>
      <p:sp>
        <p:nvSpPr>
          <p:cNvPr id="4" name="正方形/長方形 3">
            <a:extLst>
              <a:ext uri="{FF2B5EF4-FFF2-40B4-BE49-F238E27FC236}">
                <a16:creationId xmlns:a16="http://schemas.microsoft.com/office/drawing/2014/main" id="{AED2E0B8-8497-4292-8700-0FF3CDD9EDDE}"/>
              </a:ext>
            </a:extLst>
          </p:cNvPr>
          <p:cNvSpPr/>
          <p:nvPr/>
        </p:nvSpPr>
        <p:spPr>
          <a:xfrm>
            <a:off x="5679002" y="2206335"/>
            <a:ext cx="2081286"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クリッピング</a:t>
            </a:r>
            <a:endParaRPr kumimoji="1" lang="en-US" altLang="ja-JP" dirty="0"/>
          </a:p>
          <a:p>
            <a:pPr algn="ctr"/>
            <a:r>
              <a:rPr kumimoji="1" lang="ja-JP" altLang="en-US" dirty="0"/>
              <a:t>カリング</a:t>
            </a:r>
          </a:p>
        </p:txBody>
      </p:sp>
      <p:sp>
        <p:nvSpPr>
          <p:cNvPr id="5" name="正方形/長方形 4">
            <a:extLst>
              <a:ext uri="{FF2B5EF4-FFF2-40B4-BE49-F238E27FC236}">
                <a16:creationId xmlns:a16="http://schemas.microsoft.com/office/drawing/2014/main" id="{4691734F-40BF-40D5-A352-3CAB846053F4}"/>
              </a:ext>
            </a:extLst>
          </p:cNvPr>
          <p:cNvSpPr/>
          <p:nvPr/>
        </p:nvSpPr>
        <p:spPr>
          <a:xfrm>
            <a:off x="8954465" y="2206335"/>
            <a:ext cx="2081286"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ラスタライズ</a:t>
            </a:r>
          </a:p>
        </p:txBody>
      </p:sp>
      <p:sp>
        <p:nvSpPr>
          <p:cNvPr id="6" name="正方形/長方形 5">
            <a:extLst>
              <a:ext uri="{FF2B5EF4-FFF2-40B4-BE49-F238E27FC236}">
                <a16:creationId xmlns:a16="http://schemas.microsoft.com/office/drawing/2014/main" id="{3420563E-B3AC-4BC6-8360-67777E85C015}"/>
              </a:ext>
            </a:extLst>
          </p:cNvPr>
          <p:cNvSpPr/>
          <p:nvPr/>
        </p:nvSpPr>
        <p:spPr>
          <a:xfrm>
            <a:off x="3324763" y="4690853"/>
            <a:ext cx="2081286"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フラグメントシェーダ</a:t>
            </a:r>
          </a:p>
        </p:txBody>
      </p:sp>
      <p:sp>
        <p:nvSpPr>
          <p:cNvPr id="7" name="正方形/長方形 6">
            <a:extLst>
              <a:ext uri="{FF2B5EF4-FFF2-40B4-BE49-F238E27FC236}">
                <a16:creationId xmlns:a16="http://schemas.microsoft.com/office/drawing/2014/main" id="{F985FDDC-4B7A-47FA-B400-87CB1BDF76A6}"/>
              </a:ext>
            </a:extLst>
          </p:cNvPr>
          <p:cNvSpPr/>
          <p:nvPr/>
        </p:nvSpPr>
        <p:spPr>
          <a:xfrm>
            <a:off x="6433043" y="4690853"/>
            <a:ext cx="2081286"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アルファテスト</a:t>
            </a:r>
            <a:endParaRPr kumimoji="1" lang="en-US" altLang="ja-JP" sz="1400" dirty="0"/>
          </a:p>
          <a:p>
            <a:pPr algn="ctr"/>
            <a:r>
              <a:rPr kumimoji="1" lang="ja-JP" altLang="en-US" sz="1400" dirty="0"/>
              <a:t>深度テスト</a:t>
            </a:r>
            <a:endParaRPr kumimoji="1" lang="en-US" altLang="ja-JP" sz="1400" dirty="0"/>
          </a:p>
          <a:p>
            <a:pPr algn="ctr"/>
            <a:r>
              <a:rPr kumimoji="1" lang="ja-JP" altLang="en-US" sz="1400" dirty="0"/>
              <a:t>ステンシルテスト</a:t>
            </a:r>
            <a:endParaRPr kumimoji="1" lang="en-US" altLang="ja-JP" sz="1400" dirty="0"/>
          </a:p>
          <a:p>
            <a:pPr algn="ctr"/>
            <a:r>
              <a:rPr kumimoji="1" lang="ja-JP" altLang="en-US" sz="1400" dirty="0"/>
              <a:t>アルファブレンド</a:t>
            </a:r>
          </a:p>
        </p:txBody>
      </p:sp>
      <p:sp>
        <p:nvSpPr>
          <p:cNvPr id="8" name="矢印: 右 7">
            <a:extLst>
              <a:ext uri="{FF2B5EF4-FFF2-40B4-BE49-F238E27FC236}">
                <a16:creationId xmlns:a16="http://schemas.microsoft.com/office/drawing/2014/main" id="{E8060573-7CA6-400E-A59D-2BA100961806}"/>
              </a:ext>
            </a:extLst>
          </p:cNvPr>
          <p:cNvSpPr/>
          <p:nvPr/>
        </p:nvSpPr>
        <p:spPr>
          <a:xfrm>
            <a:off x="4982966" y="2496350"/>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5C10404-6C20-4EE1-B615-13540E81E93F}"/>
              </a:ext>
            </a:extLst>
          </p:cNvPr>
          <p:cNvSpPr/>
          <p:nvPr/>
        </p:nvSpPr>
        <p:spPr>
          <a:xfrm>
            <a:off x="8166306" y="2496350"/>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BB47CA1B-C9F9-4234-8F6A-84FB3F161321}"/>
              </a:ext>
            </a:extLst>
          </p:cNvPr>
          <p:cNvSpPr/>
          <p:nvPr/>
        </p:nvSpPr>
        <p:spPr>
          <a:xfrm>
            <a:off x="5701182" y="4980868"/>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7A62B739-9351-44A5-A0D8-9042563B4EF9}"/>
              </a:ext>
            </a:extLst>
          </p:cNvPr>
          <p:cNvSpPr/>
          <p:nvPr/>
        </p:nvSpPr>
        <p:spPr>
          <a:xfrm rot="6063622">
            <a:off x="743062" y="2367491"/>
            <a:ext cx="968991" cy="777922"/>
          </a:xfrm>
          <a:prstGeom prst="rtTriangle">
            <a:avLst/>
          </a:prstGeom>
          <a:solidFill>
            <a:schemeClr val="bg1"/>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B27D1450-C67D-4472-9B4B-BC68ADF2C1D7}"/>
              </a:ext>
            </a:extLst>
          </p:cNvPr>
          <p:cNvSpPr/>
          <p:nvPr/>
        </p:nvSpPr>
        <p:spPr>
          <a:xfrm>
            <a:off x="1943708" y="2496350"/>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258B2008-397D-4E82-B3BC-BACA146C49BA}"/>
              </a:ext>
            </a:extLst>
          </p:cNvPr>
          <p:cNvSpPr/>
          <p:nvPr/>
        </p:nvSpPr>
        <p:spPr>
          <a:xfrm>
            <a:off x="8808608" y="4980868"/>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A3AE043E-0448-4E58-BA93-FF1813ECD4CD}"/>
              </a:ext>
            </a:extLst>
          </p:cNvPr>
          <p:cNvSpPr/>
          <p:nvPr/>
        </p:nvSpPr>
        <p:spPr>
          <a:xfrm rot="7478929">
            <a:off x="9868867" y="4837565"/>
            <a:ext cx="968991" cy="777922"/>
          </a:xfrm>
          <a:prstGeom prst="rtTriangl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F954805-D2DD-47A5-86F9-9EDE94930025}"/>
              </a:ext>
            </a:extLst>
          </p:cNvPr>
          <p:cNvSpPr txBox="1"/>
          <p:nvPr/>
        </p:nvSpPr>
        <p:spPr>
          <a:xfrm>
            <a:off x="2544290" y="3306568"/>
            <a:ext cx="2236510" cy="584775"/>
          </a:xfrm>
          <a:prstGeom prst="rect">
            <a:avLst/>
          </a:prstGeom>
          <a:noFill/>
        </p:spPr>
        <p:txBody>
          <a:bodyPr wrap="none" rtlCol="0">
            <a:spAutoFit/>
          </a:bodyPr>
          <a:lstStyle/>
          <a:p>
            <a:r>
              <a:rPr kumimoji="1" lang="ja-JP" altLang="en-US" sz="1600" dirty="0">
                <a:solidFill>
                  <a:schemeClr val="accent5">
                    <a:lumMod val="50000"/>
                  </a:schemeClr>
                </a:solidFill>
              </a:rPr>
              <a:t>各頂点を画面のどこに</a:t>
            </a:r>
            <a:endParaRPr kumimoji="1" lang="en-US" altLang="ja-JP" sz="1600" dirty="0">
              <a:solidFill>
                <a:schemeClr val="accent5">
                  <a:lumMod val="50000"/>
                </a:schemeClr>
              </a:solidFill>
            </a:endParaRPr>
          </a:p>
          <a:p>
            <a:r>
              <a:rPr kumimoji="1" lang="ja-JP" altLang="en-US" sz="1600" dirty="0">
                <a:solidFill>
                  <a:schemeClr val="accent5">
                    <a:lumMod val="50000"/>
                  </a:schemeClr>
                </a:solidFill>
              </a:rPr>
              <a:t>描画するかを計算する</a:t>
            </a:r>
            <a:endParaRPr kumimoji="1" lang="en-US" altLang="ja-JP" sz="1600" dirty="0">
              <a:solidFill>
                <a:schemeClr val="accent5">
                  <a:lumMod val="50000"/>
                </a:schemeClr>
              </a:solidFill>
            </a:endParaRPr>
          </a:p>
        </p:txBody>
      </p:sp>
      <p:sp>
        <p:nvSpPr>
          <p:cNvPr id="18" name="テキスト ボックス 17">
            <a:extLst>
              <a:ext uri="{FF2B5EF4-FFF2-40B4-BE49-F238E27FC236}">
                <a16:creationId xmlns:a16="http://schemas.microsoft.com/office/drawing/2014/main" id="{008A6CDD-5E19-45FD-9587-F24E36252650}"/>
              </a:ext>
            </a:extLst>
          </p:cNvPr>
          <p:cNvSpPr txBox="1"/>
          <p:nvPr/>
        </p:nvSpPr>
        <p:spPr>
          <a:xfrm>
            <a:off x="5622849" y="3306568"/>
            <a:ext cx="2441694" cy="584775"/>
          </a:xfrm>
          <a:prstGeom prst="rect">
            <a:avLst/>
          </a:prstGeom>
          <a:noFill/>
        </p:spPr>
        <p:txBody>
          <a:bodyPr wrap="none" rtlCol="0">
            <a:spAutoFit/>
          </a:bodyPr>
          <a:lstStyle/>
          <a:p>
            <a:r>
              <a:rPr kumimoji="1" lang="ja-JP" altLang="en-US" sz="1600" dirty="0">
                <a:solidFill>
                  <a:schemeClr val="accent5">
                    <a:lumMod val="50000"/>
                  </a:schemeClr>
                </a:solidFill>
              </a:rPr>
              <a:t>画面外のポリゴンや</a:t>
            </a:r>
            <a:endParaRPr kumimoji="1" lang="en-US" altLang="ja-JP" sz="1600" dirty="0">
              <a:solidFill>
                <a:schemeClr val="accent5">
                  <a:lumMod val="50000"/>
                </a:schemeClr>
              </a:solidFill>
            </a:endParaRPr>
          </a:p>
          <a:p>
            <a:r>
              <a:rPr kumimoji="1" lang="ja-JP" altLang="en-US" sz="1600" dirty="0">
                <a:solidFill>
                  <a:schemeClr val="accent5">
                    <a:lumMod val="50000"/>
                  </a:schemeClr>
                </a:solidFill>
              </a:rPr>
              <a:t>裏向きのポリゴンを破棄</a:t>
            </a:r>
            <a:endParaRPr kumimoji="1" lang="en-US" altLang="ja-JP" sz="1600" dirty="0">
              <a:solidFill>
                <a:schemeClr val="accent5">
                  <a:lumMod val="50000"/>
                </a:schemeClr>
              </a:solidFill>
            </a:endParaRPr>
          </a:p>
        </p:txBody>
      </p:sp>
      <p:sp>
        <p:nvSpPr>
          <p:cNvPr id="19" name="テキスト ボックス 18">
            <a:extLst>
              <a:ext uri="{FF2B5EF4-FFF2-40B4-BE49-F238E27FC236}">
                <a16:creationId xmlns:a16="http://schemas.microsoft.com/office/drawing/2014/main" id="{59B26601-DEB4-47C7-B278-5D337BE8E888}"/>
              </a:ext>
            </a:extLst>
          </p:cNvPr>
          <p:cNvSpPr txBox="1"/>
          <p:nvPr/>
        </p:nvSpPr>
        <p:spPr>
          <a:xfrm>
            <a:off x="8906592" y="3294683"/>
            <a:ext cx="2236510" cy="584775"/>
          </a:xfrm>
          <a:prstGeom prst="rect">
            <a:avLst/>
          </a:prstGeom>
          <a:noFill/>
        </p:spPr>
        <p:txBody>
          <a:bodyPr wrap="none" rtlCol="0">
            <a:spAutoFit/>
          </a:bodyPr>
          <a:lstStyle/>
          <a:p>
            <a:r>
              <a:rPr kumimoji="1" lang="ja-JP" altLang="en-US" sz="1600" dirty="0">
                <a:solidFill>
                  <a:schemeClr val="accent5">
                    <a:lumMod val="50000"/>
                  </a:schemeClr>
                </a:solidFill>
              </a:rPr>
              <a:t>ポリゴンをピクセルに</a:t>
            </a:r>
            <a:endParaRPr kumimoji="1" lang="en-US" altLang="ja-JP" sz="1600" dirty="0">
              <a:solidFill>
                <a:schemeClr val="accent5">
                  <a:lumMod val="50000"/>
                </a:schemeClr>
              </a:solidFill>
            </a:endParaRPr>
          </a:p>
          <a:p>
            <a:r>
              <a:rPr kumimoji="1" lang="ja-JP" altLang="en-US" sz="1600" dirty="0">
                <a:solidFill>
                  <a:schemeClr val="accent5">
                    <a:lumMod val="50000"/>
                  </a:schemeClr>
                </a:solidFill>
              </a:rPr>
              <a:t>分割する</a:t>
            </a:r>
            <a:endParaRPr kumimoji="1" lang="en-US" altLang="ja-JP" sz="1600" dirty="0">
              <a:solidFill>
                <a:schemeClr val="accent5">
                  <a:lumMod val="50000"/>
                </a:schemeClr>
              </a:solidFill>
            </a:endParaRPr>
          </a:p>
        </p:txBody>
      </p:sp>
      <p:sp>
        <p:nvSpPr>
          <p:cNvPr id="20" name="矢印: 右 19">
            <a:extLst>
              <a:ext uri="{FF2B5EF4-FFF2-40B4-BE49-F238E27FC236}">
                <a16:creationId xmlns:a16="http://schemas.microsoft.com/office/drawing/2014/main" id="{B9C8B7EC-45D3-487E-BA3B-3A4395CF9561}"/>
              </a:ext>
            </a:extLst>
          </p:cNvPr>
          <p:cNvSpPr/>
          <p:nvPr/>
        </p:nvSpPr>
        <p:spPr>
          <a:xfrm>
            <a:off x="2621903" y="4980867"/>
            <a:ext cx="436728" cy="334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56A0B63-FCF2-40AE-B244-5510B536A426}"/>
              </a:ext>
            </a:extLst>
          </p:cNvPr>
          <p:cNvSpPr txBox="1"/>
          <p:nvPr/>
        </p:nvSpPr>
        <p:spPr>
          <a:xfrm>
            <a:off x="3058631" y="5765674"/>
            <a:ext cx="2646878" cy="584775"/>
          </a:xfrm>
          <a:prstGeom prst="rect">
            <a:avLst/>
          </a:prstGeom>
          <a:noFill/>
        </p:spPr>
        <p:txBody>
          <a:bodyPr wrap="none" rtlCol="0">
            <a:spAutoFit/>
          </a:bodyPr>
          <a:lstStyle/>
          <a:p>
            <a:r>
              <a:rPr kumimoji="1" lang="ja-JP" altLang="en-US" sz="1600" dirty="0">
                <a:solidFill>
                  <a:schemeClr val="accent5">
                    <a:lumMod val="50000"/>
                  </a:schemeClr>
                </a:solidFill>
              </a:rPr>
              <a:t>各ピクセルの色を計算する</a:t>
            </a:r>
            <a:endParaRPr kumimoji="1" lang="en-US" altLang="ja-JP" sz="1600" dirty="0">
              <a:solidFill>
                <a:schemeClr val="accent5">
                  <a:lumMod val="50000"/>
                </a:schemeClr>
              </a:solidFill>
            </a:endParaRPr>
          </a:p>
          <a:p>
            <a:r>
              <a:rPr kumimoji="1" lang="ja-JP" altLang="en-US" sz="1600" b="1" dirty="0">
                <a:solidFill>
                  <a:schemeClr val="accent5">
                    <a:lumMod val="50000"/>
                  </a:schemeClr>
                </a:solidFill>
              </a:rPr>
              <a:t>ピクセルシェーダ</a:t>
            </a:r>
            <a:r>
              <a:rPr kumimoji="1" lang="ja-JP" altLang="en-US" sz="1600" dirty="0">
                <a:solidFill>
                  <a:schemeClr val="accent5">
                    <a:lumMod val="50000"/>
                  </a:schemeClr>
                </a:solidFill>
              </a:rPr>
              <a:t>ともいう</a:t>
            </a:r>
            <a:endParaRPr kumimoji="1" lang="en-US" altLang="ja-JP" sz="1600" dirty="0">
              <a:solidFill>
                <a:schemeClr val="accent5">
                  <a:lumMod val="50000"/>
                </a:schemeClr>
              </a:solidFill>
            </a:endParaRPr>
          </a:p>
        </p:txBody>
      </p:sp>
      <p:sp>
        <p:nvSpPr>
          <p:cNvPr id="22" name="テキスト ボックス 21">
            <a:extLst>
              <a:ext uri="{FF2B5EF4-FFF2-40B4-BE49-F238E27FC236}">
                <a16:creationId xmlns:a16="http://schemas.microsoft.com/office/drawing/2014/main" id="{41A0A526-33B7-45D2-AA21-C806983C0A36}"/>
              </a:ext>
            </a:extLst>
          </p:cNvPr>
          <p:cNvSpPr txBox="1"/>
          <p:nvPr/>
        </p:nvSpPr>
        <p:spPr>
          <a:xfrm>
            <a:off x="6137910" y="5772919"/>
            <a:ext cx="2852063" cy="584775"/>
          </a:xfrm>
          <a:prstGeom prst="rect">
            <a:avLst/>
          </a:prstGeom>
          <a:noFill/>
        </p:spPr>
        <p:txBody>
          <a:bodyPr wrap="none" rtlCol="0">
            <a:spAutoFit/>
          </a:bodyPr>
          <a:lstStyle/>
          <a:p>
            <a:r>
              <a:rPr kumimoji="1" lang="ja-JP" altLang="en-US" sz="1600" dirty="0">
                <a:solidFill>
                  <a:schemeClr val="accent5">
                    <a:lumMod val="50000"/>
                  </a:schemeClr>
                </a:solidFill>
              </a:rPr>
              <a:t>ピクセルを出力するか決める</a:t>
            </a:r>
            <a:endParaRPr kumimoji="1" lang="en-US" altLang="ja-JP" sz="1600" dirty="0">
              <a:solidFill>
                <a:schemeClr val="accent5">
                  <a:lumMod val="50000"/>
                </a:schemeClr>
              </a:solidFill>
            </a:endParaRPr>
          </a:p>
          <a:p>
            <a:r>
              <a:rPr kumimoji="1" lang="ja-JP" altLang="en-US" sz="1600" dirty="0">
                <a:solidFill>
                  <a:schemeClr val="accent5">
                    <a:lumMod val="50000"/>
                  </a:schemeClr>
                </a:solidFill>
              </a:rPr>
              <a:t>アルファブレンドを行う</a:t>
            </a:r>
            <a:endParaRPr kumimoji="1" lang="en-US" altLang="ja-JP" sz="1600" dirty="0">
              <a:solidFill>
                <a:schemeClr val="accent5">
                  <a:lumMod val="50000"/>
                </a:schemeClr>
              </a:solidFill>
            </a:endParaRPr>
          </a:p>
        </p:txBody>
      </p:sp>
      <p:sp>
        <p:nvSpPr>
          <p:cNvPr id="23" name="テキスト ボックス 22">
            <a:extLst>
              <a:ext uri="{FF2B5EF4-FFF2-40B4-BE49-F238E27FC236}">
                <a16:creationId xmlns:a16="http://schemas.microsoft.com/office/drawing/2014/main" id="{F5E5BD33-DB9E-4596-9D74-F55F3EBFB606}"/>
              </a:ext>
            </a:extLst>
          </p:cNvPr>
          <p:cNvSpPr txBox="1"/>
          <p:nvPr/>
        </p:nvSpPr>
        <p:spPr>
          <a:xfrm>
            <a:off x="752874" y="3417793"/>
            <a:ext cx="595035" cy="338554"/>
          </a:xfrm>
          <a:prstGeom prst="rect">
            <a:avLst/>
          </a:prstGeom>
          <a:noFill/>
        </p:spPr>
        <p:txBody>
          <a:bodyPr wrap="none" rtlCol="0">
            <a:spAutoFit/>
          </a:bodyPr>
          <a:lstStyle/>
          <a:p>
            <a:r>
              <a:rPr kumimoji="1" lang="ja-JP" altLang="en-US" sz="1600" dirty="0">
                <a:solidFill>
                  <a:schemeClr val="accent5">
                    <a:lumMod val="50000"/>
                  </a:schemeClr>
                </a:solidFill>
              </a:rPr>
              <a:t>入力</a:t>
            </a:r>
            <a:endParaRPr kumimoji="1" lang="en-US" altLang="ja-JP" sz="1600" dirty="0">
              <a:solidFill>
                <a:schemeClr val="accent5">
                  <a:lumMod val="50000"/>
                </a:schemeClr>
              </a:solidFill>
            </a:endParaRPr>
          </a:p>
        </p:txBody>
      </p:sp>
      <p:sp>
        <p:nvSpPr>
          <p:cNvPr id="24" name="テキスト ボックス 23">
            <a:extLst>
              <a:ext uri="{FF2B5EF4-FFF2-40B4-BE49-F238E27FC236}">
                <a16:creationId xmlns:a16="http://schemas.microsoft.com/office/drawing/2014/main" id="{D551D2E4-B0BC-4309-A5DA-03FE6909D98B}"/>
              </a:ext>
            </a:extLst>
          </p:cNvPr>
          <p:cNvSpPr txBox="1"/>
          <p:nvPr/>
        </p:nvSpPr>
        <p:spPr>
          <a:xfrm>
            <a:off x="9821568" y="5738846"/>
            <a:ext cx="1127232" cy="338554"/>
          </a:xfrm>
          <a:prstGeom prst="rect">
            <a:avLst/>
          </a:prstGeom>
          <a:noFill/>
        </p:spPr>
        <p:txBody>
          <a:bodyPr wrap="none" rtlCol="0">
            <a:spAutoFit/>
          </a:bodyPr>
          <a:lstStyle/>
          <a:p>
            <a:r>
              <a:rPr kumimoji="1" lang="ja-JP" altLang="en-US" sz="1600" dirty="0">
                <a:solidFill>
                  <a:schemeClr val="accent5">
                    <a:lumMod val="50000"/>
                  </a:schemeClr>
                </a:solidFill>
              </a:rPr>
              <a:t>出力</a:t>
            </a:r>
            <a:r>
              <a:rPr kumimoji="1" lang="en-US" altLang="ja-JP" sz="1600" dirty="0">
                <a:solidFill>
                  <a:schemeClr val="accent5">
                    <a:lumMod val="50000"/>
                  </a:schemeClr>
                </a:solidFill>
              </a:rPr>
              <a:t>(</a:t>
            </a:r>
            <a:r>
              <a:rPr kumimoji="1" lang="ja-JP" altLang="en-US" sz="1600" dirty="0">
                <a:solidFill>
                  <a:schemeClr val="accent5">
                    <a:lumMod val="50000"/>
                  </a:schemeClr>
                </a:solidFill>
              </a:rPr>
              <a:t>画像</a:t>
            </a:r>
            <a:r>
              <a:rPr kumimoji="1" lang="en-US" altLang="ja-JP" sz="1600" dirty="0">
                <a:solidFill>
                  <a:schemeClr val="accent5">
                    <a:lumMod val="50000"/>
                  </a:schemeClr>
                </a:solidFill>
              </a:rPr>
              <a:t>)</a:t>
            </a:r>
          </a:p>
        </p:txBody>
      </p:sp>
      <p:sp>
        <p:nvSpPr>
          <p:cNvPr id="25" name="テキスト ボックス 24">
            <a:extLst>
              <a:ext uri="{FF2B5EF4-FFF2-40B4-BE49-F238E27FC236}">
                <a16:creationId xmlns:a16="http://schemas.microsoft.com/office/drawing/2014/main" id="{05A77979-71FA-4183-BA43-D2225E4D604D}"/>
              </a:ext>
            </a:extLst>
          </p:cNvPr>
          <p:cNvSpPr txBox="1"/>
          <p:nvPr/>
        </p:nvSpPr>
        <p:spPr>
          <a:xfrm>
            <a:off x="2508903" y="500306"/>
            <a:ext cx="6340197" cy="707886"/>
          </a:xfrm>
          <a:prstGeom prst="rect">
            <a:avLst/>
          </a:prstGeom>
          <a:noFill/>
        </p:spPr>
        <p:txBody>
          <a:bodyPr wrap="none" rtlCol="0">
            <a:spAutoFit/>
          </a:bodyPr>
          <a:lstStyle/>
          <a:p>
            <a:r>
              <a:rPr kumimoji="1" lang="ja-JP" altLang="en-US" sz="4000" b="1" dirty="0">
                <a:solidFill>
                  <a:schemeClr val="accent5">
                    <a:lumMod val="50000"/>
                  </a:schemeClr>
                </a:solidFill>
              </a:rPr>
              <a:t>レンダリングパイプライン</a:t>
            </a:r>
          </a:p>
        </p:txBody>
      </p:sp>
    </p:spTree>
    <p:extLst>
      <p:ext uri="{BB962C8B-B14F-4D97-AF65-F5344CB8AC3E}">
        <p14:creationId xmlns:p14="http://schemas.microsoft.com/office/powerpoint/2010/main" val="4695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91359AA-2AF4-4311-89CB-70332EDABF20}"/>
              </a:ext>
            </a:extLst>
          </p:cNvPr>
          <p:cNvSpPr/>
          <p:nvPr/>
        </p:nvSpPr>
        <p:spPr>
          <a:xfrm>
            <a:off x="1702707" y="1151015"/>
            <a:ext cx="11277600" cy="5355312"/>
          </a:xfrm>
          <a:prstGeom prst="rect">
            <a:avLst/>
          </a:prstGeom>
        </p:spPr>
        <p:txBody>
          <a:bodyPr wrap="square">
            <a:spAutoFit/>
          </a:bodyPr>
          <a:lstStyle/>
          <a:p>
            <a:r>
              <a:rPr lang="en-US" altLang="ja-JP" dirty="0">
                <a:solidFill>
                  <a:srgbClr val="2B91AF"/>
                </a:solidFill>
                <a:latin typeface="Consolas" panose="020B0609020204030204" pitchFamily="49" charset="0"/>
                <a:ea typeface="ＭＳ ゴシック" panose="020B0609070205080204" pitchFamily="49" charset="-128"/>
              </a:rPr>
              <a:t>Shader</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A31515"/>
                </a:solidFill>
                <a:latin typeface="Consolas" panose="020B0609020204030204" pitchFamily="49" charset="0"/>
                <a:ea typeface="ＭＳ ゴシック" panose="020B0609070205080204" pitchFamily="49" charset="-128"/>
              </a:rPr>
              <a:t>"Unlit/FirstShader"</a:t>
            </a:r>
            <a:r>
              <a:rPr lang="en-US" altLang="ja-JP" dirty="0">
                <a:solidFill>
                  <a:srgbClr val="000000"/>
                </a:solidFill>
                <a:latin typeface="Consolas" panose="020B0609020204030204" pitchFamily="49" charset="0"/>
                <a:ea typeface="ＭＳ ゴシック" panose="020B0609070205080204" pitchFamily="49" charset="-128"/>
              </a:rPr>
              <a:t> {</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2B91AF"/>
                </a:solidFill>
                <a:latin typeface="Consolas" panose="020B0609020204030204" pitchFamily="49" charset="0"/>
                <a:ea typeface="ＭＳ ゴシック" panose="020B0609070205080204" pitchFamily="49" charset="-128"/>
              </a:rPr>
              <a:t>SubShader</a:t>
            </a:r>
            <a:r>
              <a:rPr lang="en-US" altLang="ja-JP" dirty="0">
                <a:solidFill>
                  <a:srgbClr val="000000"/>
                </a:solidFill>
                <a:latin typeface="Consolas" panose="020B0609020204030204" pitchFamily="49" charset="0"/>
                <a:ea typeface="ＭＳ ゴシック" panose="020B0609070205080204" pitchFamily="49" charset="-128"/>
              </a:rPr>
              <a:t> {</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2B91AF"/>
                </a:solidFill>
                <a:latin typeface="Consolas" panose="020B0609020204030204" pitchFamily="49" charset="0"/>
                <a:ea typeface="ＭＳ ゴシック" panose="020B0609070205080204" pitchFamily="49" charset="-128"/>
              </a:rPr>
              <a:t>Tags</a:t>
            </a:r>
            <a:r>
              <a:rPr lang="en-US" altLang="ja-JP" dirty="0">
                <a:solidFill>
                  <a:srgbClr val="000000"/>
                </a:solidFill>
                <a:latin typeface="Consolas" panose="020B0609020204030204" pitchFamily="49" charset="0"/>
                <a:ea typeface="ＭＳ ゴシック" panose="020B0609070205080204" pitchFamily="49" charset="-128"/>
              </a:rPr>
              <a:t> { </a:t>
            </a:r>
            <a:r>
              <a:rPr lang="en-US" altLang="ja-JP" dirty="0">
                <a:solidFill>
                  <a:srgbClr val="A31515"/>
                </a:solidFill>
                <a:latin typeface="Consolas" panose="020B0609020204030204" pitchFamily="49" charset="0"/>
                <a:ea typeface="ＭＳ ゴシック" panose="020B0609070205080204" pitchFamily="49" charset="-128"/>
              </a:rPr>
              <a:t>"</a:t>
            </a:r>
            <a:r>
              <a:rPr lang="en-US" altLang="ja-JP" dirty="0" err="1">
                <a:solidFill>
                  <a:srgbClr val="A31515"/>
                </a:solidFill>
                <a:latin typeface="Consolas" panose="020B0609020204030204" pitchFamily="49" charset="0"/>
                <a:ea typeface="ＭＳ ゴシック" panose="020B0609070205080204" pitchFamily="49" charset="-128"/>
              </a:rPr>
              <a:t>RenderType</a:t>
            </a:r>
            <a:r>
              <a:rPr lang="en-US" altLang="ja-JP" dirty="0">
                <a:solidFill>
                  <a:srgbClr val="A31515"/>
                </a:solidFill>
                <a:latin typeface="Consolas" panose="020B0609020204030204" pitchFamily="49" charset="0"/>
                <a:ea typeface="ＭＳ ゴシック" panose="020B0609070205080204" pitchFamily="49" charset="-128"/>
              </a:rPr>
              <a: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A31515"/>
                </a:solidFill>
                <a:latin typeface="Consolas" panose="020B0609020204030204" pitchFamily="49" charset="0"/>
                <a:ea typeface="ＭＳ ゴシック" panose="020B0609070205080204" pitchFamily="49" charset="-128"/>
              </a:rPr>
              <a:t>"Opaque"</a:t>
            </a:r>
            <a:r>
              <a:rPr lang="en-US" altLang="ja-JP" dirty="0">
                <a:solidFill>
                  <a:srgbClr val="000000"/>
                </a:solidFill>
                <a:latin typeface="Consolas" panose="020B0609020204030204" pitchFamily="49" charset="0"/>
                <a:ea typeface="ＭＳ ゴシック" panose="020B0609070205080204" pitchFamily="49" charset="-128"/>
              </a:rPr>
              <a:t> }</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2B91AF"/>
                </a:solidFill>
                <a:latin typeface="Consolas" panose="020B0609020204030204" pitchFamily="49" charset="0"/>
                <a:ea typeface="ＭＳ ゴシック" panose="020B0609070205080204" pitchFamily="49" charset="-128"/>
              </a:rPr>
              <a:t>Pass</a:t>
            </a:r>
            <a:r>
              <a:rPr lang="en-US" altLang="ja-JP" dirty="0">
                <a:solidFill>
                  <a:srgbClr val="000000"/>
                </a:solidFill>
                <a:latin typeface="Consolas" panose="020B0609020204030204" pitchFamily="49" charset="0"/>
                <a:ea typeface="ＭＳ ゴシック" panose="020B0609070205080204" pitchFamily="49" charset="-128"/>
              </a:rPr>
              <a:t> {</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2B91AF"/>
                </a:solidFill>
                <a:latin typeface="Consolas" panose="020B0609020204030204" pitchFamily="49" charset="0"/>
                <a:ea typeface="ＭＳ ゴシック" panose="020B0609070205080204" pitchFamily="49" charset="-128"/>
              </a:rPr>
              <a:t>CGPROGRAM</a:t>
            </a:r>
            <a:endParaRPr lang="en-US" altLang="ja-JP"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FF"/>
                </a:solidFill>
                <a:latin typeface="Consolas" panose="020B0609020204030204" pitchFamily="49" charset="0"/>
                <a:ea typeface="ＭＳ ゴシック" panose="020B0609070205080204" pitchFamily="49" charset="-128"/>
              </a:rPr>
              <a:t>            #pragma</a:t>
            </a:r>
            <a:r>
              <a:rPr lang="en-US" altLang="ja-JP" dirty="0">
                <a:solidFill>
                  <a:srgbClr val="000000"/>
                </a:solidFill>
                <a:latin typeface="Consolas" panose="020B0609020204030204" pitchFamily="49" charset="0"/>
                <a:ea typeface="ＭＳ ゴシック" panose="020B0609070205080204" pitchFamily="49" charset="-128"/>
              </a:rPr>
              <a:t> vertex vert</a:t>
            </a:r>
          </a:p>
          <a:p>
            <a:r>
              <a:rPr lang="en-US" altLang="ja-JP" dirty="0">
                <a:solidFill>
                  <a:srgbClr val="0000FF"/>
                </a:solidFill>
                <a:latin typeface="Consolas" panose="020B0609020204030204" pitchFamily="49" charset="0"/>
                <a:ea typeface="ＭＳ ゴシック" panose="020B0609070205080204" pitchFamily="49" charset="-128"/>
              </a:rPr>
              <a:t>            #pragma</a:t>
            </a:r>
            <a:r>
              <a:rPr lang="en-US" altLang="ja-JP" dirty="0">
                <a:solidFill>
                  <a:srgbClr val="000000"/>
                </a:solidFill>
                <a:latin typeface="Consolas" panose="020B0609020204030204" pitchFamily="49" charset="0"/>
                <a:ea typeface="ＭＳ ゴシック" panose="020B0609070205080204" pitchFamily="49" charset="-128"/>
              </a:rPr>
              <a:t> fragment frag</a:t>
            </a:r>
          </a:p>
          <a:p>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vert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pos : POSITION) : SV_POSITION {</a:t>
            </a:r>
          </a:p>
          <a:p>
            <a:r>
              <a:rPr lang="en-US" altLang="ja-JP" dirty="0">
                <a:solidFill>
                  <a:srgbClr val="000000"/>
                </a:solidFill>
                <a:latin typeface="Consolas" panose="020B0609020204030204" pitchFamily="49" charset="0"/>
                <a:ea typeface="ＭＳ ゴシック" panose="020B0609070205080204" pitchFamily="49" charset="-128"/>
              </a:rPr>
              <a:t>                return </a:t>
            </a:r>
            <a:r>
              <a:rPr lang="en-US" altLang="ja-JP" dirty="0" err="1">
                <a:solidFill>
                  <a:srgbClr val="0000FF"/>
                </a:solidFill>
                <a:latin typeface="Consolas" panose="020B0609020204030204" pitchFamily="49" charset="0"/>
                <a:ea typeface="ＭＳ ゴシック" panose="020B0609070205080204" pitchFamily="49" charset="-128"/>
              </a:rPr>
              <a:t>UnityObjectToClipPos</a:t>
            </a:r>
            <a:r>
              <a:rPr lang="en-US" altLang="ja-JP" dirty="0">
                <a:solidFill>
                  <a:srgbClr val="000000"/>
                </a:solidFill>
                <a:latin typeface="Consolas" panose="020B0609020204030204" pitchFamily="49" charset="0"/>
                <a:ea typeface="ＭＳ ゴシック" panose="020B0609070205080204" pitchFamily="49" charset="-128"/>
              </a:rPr>
              <a:t>(pos);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座標変換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p>
          <a:p>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FF"/>
                </a:solidFill>
                <a:latin typeface="Consolas" panose="020B0609020204030204" pitchFamily="49" charset="0"/>
                <a:ea typeface="ＭＳ ゴシック" panose="020B0609070205080204" pitchFamily="49" charset="-128"/>
              </a:rPr>
              <a:t>            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frag</a:t>
            </a:r>
            <a:r>
              <a:rPr lang="en-US" altLang="ja-JP" dirty="0">
                <a:solidFill>
                  <a:srgbClr val="000000"/>
                </a:solidFill>
                <a:latin typeface="Consolas" panose="020B0609020204030204" pitchFamily="49" charset="0"/>
                <a:ea typeface="ＭＳ ゴシック" panose="020B0609070205080204" pitchFamily="49" charset="-128"/>
              </a:rPr>
              <a:t>() : SV_TARGET {</a:t>
            </a:r>
          </a:p>
          <a:p>
            <a:r>
              <a:rPr lang="en-US" altLang="ja-JP" dirty="0">
                <a:solidFill>
                  <a:srgbClr val="000000"/>
                </a:solidFill>
                <a:latin typeface="Consolas" panose="020B0609020204030204" pitchFamily="49" charset="0"/>
                <a:ea typeface="ＭＳ ゴシック" panose="020B0609070205080204" pitchFamily="49" charset="-128"/>
              </a:rPr>
              <a:t>                return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(0.22, 0.71, 0.55, 1.0);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翡翠色</a:t>
            </a:r>
            <a:endParaRPr lang="en-US" altLang="ja-JP" dirty="0">
              <a:solidFill>
                <a:srgbClr val="000000"/>
              </a:solidFill>
              <a:latin typeface="Consolas" panose="020B0609020204030204" pitchFamily="49" charset="0"/>
              <a:ea typeface="ＭＳ ゴシック" panose="020B0609070205080204" pitchFamily="49" charset="-128"/>
            </a:endParaRP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2B91AF"/>
                </a:solidFill>
                <a:latin typeface="Consolas" panose="020B0609020204030204" pitchFamily="49" charset="0"/>
                <a:ea typeface="ＭＳ ゴシック" panose="020B0609070205080204" pitchFamily="49" charset="-128"/>
              </a:rPr>
              <a:t>ENDCG</a:t>
            </a:r>
            <a:endParaRPr lang="en-US" altLang="ja-JP" dirty="0">
              <a:solidFill>
                <a:srgbClr val="000000"/>
              </a:solidFill>
              <a:latin typeface="Consolas" panose="020B0609020204030204" pitchFamily="49" charset="0"/>
              <a:ea typeface="ＭＳ ゴシック" panose="020B0609070205080204" pitchFamily="49" charset="-128"/>
            </a:endParaRP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p>
          <a:p>
            <a:r>
              <a:rPr lang="en-US" altLang="ja-JP" dirty="0">
                <a:solidFill>
                  <a:srgbClr val="000000"/>
                </a:solidFill>
                <a:latin typeface="Consolas" panose="020B0609020204030204" pitchFamily="49" charset="0"/>
                <a:ea typeface="ＭＳ ゴシック" panose="020B0609070205080204" pitchFamily="49" charset="-128"/>
              </a:rPr>
              <a:t>}</a:t>
            </a:r>
          </a:p>
        </p:txBody>
      </p:sp>
      <p:sp>
        <p:nvSpPr>
          <p:cNvPr id="3" name="テキスト ボックス 2">
            <a:extLst>
              <a:ext uri="{FF2B5EF4-FFF2-40B4-BE49-F238E27FC236}">
                <a16:creationId xmlns:a16="http://schemas.microsoft.com/office/drawing/2014/main" id="{F8B7652B-283F-44F9-A4B5-AEBA390E4529}"/>
              </a:ext>
            </a:extLst>
          </p:cNvPr>
          <p:cNvSpPr txBox="1"/>
          <p:nvPr/>
        </p:nvSpPr>
        <p:spPr>
          <a:xfrm>
            <a:off x="3096299" y="209636"/>
            <a:ext cx="4288353" cy="707886"/>
          </a:xfrm>
          <a:prstGeom prst="rect">
            <a:avLst/>
          </a:prstGeom>
          <a:noFill/>
        </p:spPr>
        <p:txBody>
          <a:bodyPr wrap="none" rtlCol="0">
            <a:spAutoFit/>
          </a:bodyPr>
          <a:lstStyle/>
          <a:p>
            <a:r>
              <a:rPr kumimoji="1" lang="ja-JP" altLang="en-US" sz="4000" b="1" dirty="0">
                <a:solidFill>
                  <a:schemeClr val="accent5">
                    <a:lumMod val="50000"/>
                  </a:schemeClr>
                </a:solidFill>
              </a:rPr>
              <a:t>最小限のシェーダ</a:t>
            </a:r>
          </a:p>
        </p:txBody>
      </p:sp>
    </p:spTree>
    <p:extLst>
      <p:ext uri="{BB962C8B-B14F-4D97-AF65-F5344CB8AC3E}">
        <p14:creationId xmlns:p14="http://schemas.microsoft.com/office/powerpoint/2010/main" val="53439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202B85D-8473-41B0-8C16-F8FA61BE10E7}"/>
              </a:ext>
            </a:extLst>
          </p:cNvPr>
          <p:cNvSpPr/>
          <p:nvPr/>
        </p:nvSpPr>
        <p:spPr>
          <a:xfrm>
            <a:off x="3314131" y="1720840"/>
            <a:ext cx="8825552" cy="3416320"/>
          </a:xfrm>
          <a:prstGeom prst="rect">
            <a:avLst/>
          </a:prstGeom>
        </p:spPr>
        <p:txBody>
          <a:bodyPr wrap="square">
            <a:spAutoFit/>
          </a:bodyPr>
          <a:lstStyle/>
          <a:p>
            <a:r>
              <a:rPr lang="en-US" altLang="ja-JP" dirty="0">
                <a:solidFill>
                  <a:srgbClr val="0000FF"/>
                </a:solidFill>
                <a:latin typeface="Consolas" panose="020B0609020204030204" pitchFamily="49" charset="0"/>
                <a:ea typeface="ＭＳ ゴシック" panose="020B0609070205080204" pitchFamily="49" charset="-128"/>
              </a:rPr>
              <a:t> #pragma</a:t>
            </a:r>
            <a:r>
              <a:rPr lang="en-US" altLang="ja-JP" dirty="0">
                <a:solidFill>
                  <a:srgbClr val="000000"/>
                </a:solidFill>
                <a:latin typeface="Consolas" panose="020B0609020204030204" pitchFamily="49" charset="0"/>
                <a:ea typeface="ＭＳ ゴシック" panose="020B0609070205080204" pitchFamily="49" charset="-128"/>
              </a:rPr>
              <a:t> vertex vert</a:t>
            </a:r>
          </a:p>
          <a:p>
            <a:r>
              <a:rPr lang="en-US" altLang="ja-JP" dirty="0">
                <a:solidFill>
                  <a:srgbClr val="0000FF"/>
                </a:solidFill>
                <a:latin typeface="Consolas" panose="020B0609020204030204" pitchFamily="49" charset="0"/>
                <a:ea typeface="ＭＳ ゴシック" panose="020B0609070205080204" pitchFamily="49" charset="-128"/>
              </a:rPr>
              <a:t> #pragma</a:t>
            </a:r>
            <a:r>
              <a:rPr lang="en-US" altLang="ja-JP" dirty="0">
                <a:solidFill>
                  <a:srgbClr val="000000"/>
                </a:solidFill>
                <a:latin typeface="Consolas" panose="020B0609020204030204" pitchFamily="49" charset="0"/>
                <a:ea typeface="ＭＳ ゴシック" panose="020B0609070205080204" pitchFamily="49" charset="-128"/>
              </a:rPr>
              <a:t> fragment frag</a:t>
            </a:r>
          </a:p>
          <a:p>
            <a:endParaRPr lang="en-US" altLang="ja-JP" dirty="0">
              <a:solidFill>
                <a:srgbClr val="000000"/>
              </a:solidFill>
              <a:latin typeface="Consolas" panose="020B0609020204030204" pitchFamily="49" charset="0"/>
              <a:ea typeface="ＭＳ ゴシック" panose="020B0609070205080204" pitchFamily="49" charset="-128"/>
            </a:endParaRPr>
          </a:p>
          <a:p>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vert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pos : POSITION) : SV_POSITION {</a:t>
            </a:r>
          </a:p>
          <a:p>
            <a:r>
              <a:rPr lang="en-US" altLang="ja-JP" dirty="0">
                <a:solidFill>
                  <a:srgbClr val="000000"/>
                </a:solidFill>
                <a:latin typeface="Consolas" panose="020B0609020204030204" pitchFamily="49" charset="0"/>
                <a:ea typeface="ＭＳ ゴシック" panose="020B0609070205080204" pitchFamily="49" charset="-128"/>
              </a:rPr>
              <a:t>     return </a:t>
            </a:r>
            <a:r>
              <a:rPr lang="en-US" altLang="ja-JP" dirty="0" err="1">
                <a:solidFill>
                  <a:srgbClr val="0000FF"/>
                </a:solidFill>
                <a:latin typeface="Consolas" panose="020B0609020204030204" pitchFamily="49" charset="0"/>
                <a:ea typeface="ＭＳ ゴシック" panose="020B0609070205080204" pitchFamily="49" charset="-128"/>
              </a:rPr>
              <a:t>UnityObjectToClipPos</a:t>
            </a:r>
            <a:r>
              <a:rPr lang="en-US" altLang="ja-JP" dirty="0">
                <a:solidFill>
                  <a:srgbClr val="000000"/>
                </a:solidFill>
                <a:latin typeface="Consolas" panose="020B0609020204030204" pitchFamily="49" charset="0"/>
                <a:ea typeface="ＭＳ ゴシック" panose="020B0609070205080204" pitchFamily="49" charset="-128"/>
              </a:rPr>
              <a:t>(pos);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座標変換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p>
          <a:p>
            <a:endParaRPr lang="en-US" altLang="ja-JP" dirty="0">
              <a:solidFill>
                <a:srgbClr val="000000"/>
              </a:solidFill>
              <a:latin typeface="Consolas" panose="020B0609020204030204" pitchFamily="49" charset="0"/>
              <a:ea typeface="ＭＳ ゴシック" panose="020B0609070205080204" pitchFamily="49" charset="-128"/>
            </a:endParaRPr>
          </a:p>
          <a:p>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FF"/>
                </a:solidFill>
                <a:latin typeface="Consolas" panose="020B0609020204030204" pitchFamily="49" charset="0"/>
                <a:ea typeface="ＭＳ ゴシック" panose="020B0609070205080204" pitchFamily="49" charset="-128"/>
              </a:rPr>
              <a:t> 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frag</a:t>
            </a:r>
            <a:r>
              <a:rPr lang="en-US" altLang="ja-JP" dirty="0">
                <a:solidFill>
                  <a:srgbClr val="000000"/>
                </a:solidFill>
                <a:latin typeface="Consolas" panose="020B0609020204030204" pitchFamily="49" charset="0"/>
                <a:ea typeface="ＭＳ ゴシック" panose="020B0609070205080204" pitchFamily="49" charset="-128"/>
              </a:rPr>
              <a:t>() : SV_TARGET {</a:t>
            </a:r>
          </a:p>
          <a:p>
            <a:r>
              <a:rPr lang="en-US" altLang="ja-JP" dirty="0">
                <a:solidFill>
                  <a:srgbClr val="000000"/>
                </a:solidFill>
                <a:latin typeface="Consolas" panose="020B0609020204030204" pitchFamily="49" charset="0"/>
                <a:ea typeface="ＭＳ ゴシック" panose="020B0609070205080204" pitchFamily="49" charset="-128"/>
              </a:rPr>
              <a:t>     return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(0.22, 0.71, 0.55, 1.0);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翡翠色</a:t>
            </a:r>
            <a:endParaRPr lang="en-US" altLang="ja-JP" dirty="0">
              <a:solidFill>
                <a:srgbClr val="000000"/>
              </a:solidFill>
              <a:latin typeface="Consolas" panose="020B0609020204030204" pitchFamily="49" charset="0"/>
              <a:ea typeface="ＭＳ ゴシック" panose="020B0609070205080204" pitchFamily="49" charset="-128"/>
            </a:endParaRP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endParaRPr lang="ja-JP" altLang="en-US" dirty="0"/>
          </a:p>
        </p:txBody>
      </p:sp>
      <p:sp>
        <p:nvSpPr>
          <p:cNvPr id="4" name="テキスト ボックス 3">
            <a:extLst>
              <a:ext uri="{FF2B5EF4-FFF2-40B4-BE49-F238E27FC236}">
                <a16:creationId xmlns:a16="http://schemas.microsoft.com/office/drawing/2014/main" id="{32A1CBC6-A55A-4700-89D4-97F67709B9C8}"/>
              </a:ext>
            </a:extLst>
          </p:cNvPr>
          <p:cNvSpPr txBox="1"/>
          <p:nvPr/>
        </p:nvSpPr>
        <p:spPr>
          <a:xfrm>
            <a:off x="864357" y="2886488"/>
            <a:ext cx="2442950" cy="830997"/>
          </a:xfrm>
          <a:prstGeom prst="rect">
            <a:avLst/>
          </a:prstGeom>
          <a:solidFill>
            <a:schemeClr val="accent6"/>
          </a:solidFill>
        </p:spPr>
        <p:txBody>
          <a:bodyPr wrap="square" rtlCol="0">
            <a:spAutoFit/>
          </a:bodyPr>
          <a:lstStyle/>
          <a:p>
            <a:pPr algn="r"/>
            <a:r>
              <a:rPr kumimoji="1" lang="ja-JP" altLang="en-US" sz="2400" b="1" dirty="0">
                <a:solidFill>
                  <a:schemeClr val="bg1"/>
                </a:solidFill>
              </a:rPr>
              <a:t>頂点</a:t>
            </a:r>
            <a:endParaRPr kumimoji="1" lang="en-US" altLang="ja-JP" sz="2400" b="1" dirty="0">
              <a:solidFill>
                <a:schemeClr val="bg1"/>
              </a:solidFill>
            </a:endParaRPr>
          </a:p>
          <a:p>
            <a:pPr algn="r"/>
            <a:r>
              <a:rPr kumimoji="1" lang="ja-JP" altLang="en-US" sz="2400" b="1" dirty="0">
                <a:solidFill>
                  <a:schemeClr val="bg1"/>
                </a:solidFill>
              </a:rPr>
              <a:t>シェーダ</a:t>
            </a:r>
          </a:p>
        </p:txBody>
      </p:sp>
      <p:sp>
        <p:nvSpPr>
          <p:cNvPr id="6" name="テキスト ボックス 5">
            <a:extLst>
              <a:ext uri="{FF2B5EF4-FFF2-40B4-BE49-F238E27FC236}">
                <a16:creationId xmlns:a16="http://schemas.microsoft.com/office/drawing/2014/main" id="{265E8447-D401-4EF3-A1F4-9E46434FC20F}"/>
              </a:ext>
            </a:extLst>
          </p:cNvPr>
          <p:cNvSpPr txBox="1"/>
          <p:nvPr/>
        </p:nvSpPr>
        <p:spPr>
          <a:xfrm>
            <a:off x="850709" y="4237644"/>
            <a:ext cx="2456598" cy="830997"/>
          </a:xfrm>
          <a:prstGeom prst="rect">
            <a:avLst/>
          </a:prstGeom>
          <a:solidFill>
            <a:schemeClr val="accent6"/>
          </a:solidFill>
        </p:spPr>
        <p:txBody>
          <a:bodyPr wrap="square" rtlCol="0">
            <a:spAutoFit/>
          </a:bodyPr>
          <a:lstStyle/>
          <a:p>
            <a:pPr algn="r"/>
            <a:r>
              <a:rPr kumimoji="1" lang="ja-JP" altLang="en-US" sz="2400" b="1" dirty="0">
                <a:solidFill>
                  <a:schemeClr val="bg1"/>
                </a:solidFill>
              </a:rPr>
              <a:t>フラグメント</a:t>
            </a:r>
            <a:endParaRPr kumimoji="1" lang="en-US" altLang="ja-JP" sz="2400" b="1" dirty="0">
              <a:solidFill>
                <a:schemeClr val="bg1"/>
              </a:solidFill>
            </a:endParaRPr>
          </a:p>
          <a:p>
            <a:pPr algn="r"/>
            <a:r>
              <a:rPr kumimoji="1" lang="ja-JP" altLang="en-US" sz="2400" b="1" dirty="0">
                <a:solidFill>
                  <a:schemeClr val="bg1"/>
                </a:solidFill>
              </a:rPr>
              <a:t>シェーダ</a:t>
            </a:r>
            <a:endParaRPr kumimoji="1" lang="ja-JP" altLang="en-US" sz="2800" b="1" dirty="0">
              <a:solidFill>
                <a:schemeClr val="bg1"/>
              </a:solidFill>
            </a:endParaRPr>
          </a:p>
        </p:txBody>
      </p:sp>
    </p:spTree>
    <p:extLst>
      <p:ext uri="{BB962C8B-B14F-4D97-AF65-F5344CB8AC3E}">
        <p14:creationId xmlns:p14="http://schemas.microsoft.com/office/powerpoint/2010/main" val="206493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9778B56-0347-4395-8A80-9075E26F2A50}"/>
              </a:ext>
            </a:extLst>
          </p:cNvPr>
          <p:cNvSpPr/>
          <p:nvPr/>
        </p:nvSpPr>
        <p:spPr>
          <a:xfrm>
            <a:off x="2252449" y="1184039"/>
            <a:ext cx="8061278" cy="1754326"/>
          </a:xfrm>
          <a:prstGeom prst="rect">
            <a:avLst/>
          </a:prstGeom>
        </p:spPr>
        <p:txBody>
          <a:bodyPr wrap="square">
            <a:spAutoFit/>
          </a:bodyPr>
          <a:lstStyle/>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vert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pos : POSITION) : SV_POSITION {</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b="1" dirty="0">
                <a:solidFill>
                  <a:srgbClr val="FF0000"/>
                </a:solidFill>
                <a:latin typeface="Consolas" panose="020B0609020204030204" pitchFamily="49" charset="0"/>
                <a:ea typeface="ＭＳ ゴシック" panose="020B0609070205080204" pitchFamily="49" charset="-128"/>
              </a:rPr>
              <a:t>pos = </a:t>
            </a:r>
            <a:r>
              <a:rPr lang="en-US" altLang="ja-JP" b="1" dirty="0" err="1">
                <a:solidFill>
                  <a:srgbClr val="FF0000"/>
                </a:solidFill>
                <a:latin typeface="Consolas" panose="020B0609020204030204" pitchFamily="49" charset="0"/>
                <a:ea typeface="ＭＳ ゴシック" panose="020B0609070205080204" pitchFamily="49" charset="-128"/>
              </a:rPr>
              <a:t>mul</a:t>
            </a:r>
            <a:r>
              <a:rPr lang="en-US" altLang="ja-JP" b="1" dirty="0">
                <a:solidFill>
                  <a:srgbClr val="FF0000"/>
                </a:solidFill>
                <a:latin typeface="Consolas" panose="020B0609020204030204" pitchFamily="49" charset="0"/>
                <a:ea typeface="ＭＳ ゴシック" panose="020B0609070205080204" pitchFamily="49" charset="-128"/>
              </a:rPr>
              <a:t>(UNITY_MATRIX_M, pos); // </a:t>
            </a:r>
            <a:r>
              <a:rPr lang="ja-JP" altLang="en-US" b="1" dirty="0">
                <a:solidFill>
                  <a:srgbClr val="FF0000"/>
                </a:solidFill>
                <a:latin typeface="Consolas" panose="020B0609020204030204" pitchFamily="49" charset="0"/>
                <a:ea typeface="ＭＳ ゴシック" panose="020B0609070205080204" pitchFamily="49" charset="-128"/>
              </a:rPr>
              <a:t>ワールド変換</a:t>
            </a:r>
          </a:p>
          <a:p>
            <a:r>
              <a:rPr lang="en-US" altLang="ja-JP" dirty="0">
                <a:solidFill>
                  <a:srgbClr val="000000"/>
                </a:solidFill>
                <a:latin typeface="Consolas" panose="020B0609020204030204" pitchFamily="49" charset="0"/>
                <a:ea typeface="ＭＳ ゴシック" panose="020B0609070205080204" pitchFamily="49" charset="-128"/>
              </a:rPr>
              <a:t>     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(UNITY_MATRIX_V,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ビュー変換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(UNITY_MATRIX_P,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パースペクティブ変換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return pos;</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endParaRPr lang="ja-JP" altLang="en-US" dirty="0">
              <a:latin typeface="Consolas" panose="020B0609020204030204" pitchFamily="49" charset="0"/>
            </a:endParaRPr>
          </a:p>
        </p:txBody>
      </p:sp>
      <p:pic>
        <p:nvPicPr>
          <p:cNvPr id="8" name="図 7">
            <a:extLst>
              <a:ext uri="{FF2B5EF4-FFF2-40B4-BE49-F238E27FC236}">
                <a16:creationId xmlns:a16="http://schemas.microsoft.com/office/drawing/2014/main" id="{78B2CC43-8B80-CF40-BF0F-293346C2F642}"/>
              </a:ext>
            </a:extLst>
          </p:cNvPr>
          <p:cNvPicPr>
            <a:picLocks noChangeAspect="1"/>
          </p:cNvPicPr>
          <p:nvPr/>
        </p:nvPicPr>
        <p:blipFill>
          <a:blip r:embed="rId2"/>
          <a:stretch>
            <a:fillRect/>
          </a:stretch>
        </p:blipFill>
        <p:spPr>
          <a:xfrm>
            <a:off x="7025639" y="3474943"/>
            <a:ext cx="2766060" cy="2199018"/>
          </a:xfrm>
          <a:prstGeom prst="rect">
            <a:avLst/>
          </a:prstGeom>
        </p:spPr>
      </p:pic>
      <p:cxnSp>
        <p:nvCxnSpPr>
          <p:cNvPr id="10" name="直線矢印コネクタ 9">
            <a:extLst>
              <a:ext uri="{FF2B5EF4-FFF2-40B4-BE49-F238E27FC236}">
                <a16:creationId xmlns:a16="http://schemas.microsoft.com/office/drawing/2014/main" id="{54B79646-5372-0548-A03D-DB39FD134884}"/>
              </a:ext>
            </a:extLst>
          </p:cNvPr>
          <p:cNvCxnSpPr/>
          <p:nvPr/>
        </p:nvCxnSpPr>
        <p:spPr>
          <a:xfrm>
            <a:off x="2611949" y="5068077"/>
            <a:ext cx="15316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42A0F8D-809A-6840-A118-6C1FF9FCCEF5}"/>
              </a:ext>
            </a:extLst>
          </p:cNvPr>
          <p:cNvCxnSpPr>
            <a:cxnSpLocks/>
          </p:cNvCxnSpPr>
          <p:nvPr/>
        </p:nvCxnSpPr>
        <p:spPr>
          <a:xfrm flipV="1">
            <a:off x="2889223" y="4749282"/>
            <a:ext cx="992312" cy="622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DFB781F-28D5-BC44-BF35-8BF35A0DF28D}"/>
              </a:ext>
            </a:extLst>
          </p:cNvPr>
          <p:cNvCxnSpPr>
            <a:cxnSpLocks/>
          </p:cNvCxnSpPr>
          <p:nvPr/>
        </p:nvCxnSpPr>
        <p:spPr>
          <a:xfrm flipV="1">
            <a:off x="3330445" y="3429000"/>
            <a:ext cx="0" cy="19058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4085F6D7-45EB-4F48-87E7-0CEBA944F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61" y="3733800"/>
            <a:ext cx="1478048" cy="146685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矢印コネクタ 21">
            <a:extLst>
              <a:ext uri="{FF2B5EF4-FFF2-40B4-BE49-F238E27FC236}">
                <a16:creationId xmlns:a16="http://schemas.microsoft.com/office/drawing/2014/main" id="{8D70321D-213E-B84B-BE3B-ECAC4943D725}"/>
              </a:ext>
            </a:extLst>
          </p:cNvPr>
          <p:cNvCxnSpPr>
            <a:cxnSpLocks/>
          </p:cNvCxnSpPr>
          <p:nvPr/>
        </p:nvCxnSpPr>
        <p:spPr>
          <a:xfrm>
            <a:off x="7080572" y="5371322"/>
            <a:ext cx="143827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0AE6A66-F6C3-AD43-A9D6-897AF04223C6}"/>
              </a:ext>
            </a:extLst>
          </p:cNvPr>
          <p:cNvCxnSpPr>
            <a:cxnSpLocks/>
          </p:cNvCxnSpPr>
          <p:nvPr/>
        </p:nvCxnSpPr>
        <p:spPr>
          <a:xfrm flipV="1">
            <a:off x="7105470" y="5185488"/>
            <a:ext cx="693558" cy="3914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533FCA53-131E-6E4F-87E9-0C576CC47196}"/>
              </a:ext>
            </a:extLst>
          </p:cNvPr>
          <p:cNvCxnSpPr>
            <a:cxnSpLocks/>
          </p:cNvCxnSpPr>
          <p:nvPr/>
        </p:nvCxnSpPr>
        <p:spPr>
          <a:xfrm flipV="1">
            <a:off x="7411033" y="4180114"/>
            <a:ext cx="0" cy="1399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右矢印 31">
            <a:extLst>
              <a:ext uri="{FF2B5EF4-FFF2-40B4-BE49-F238E27FC236}">
                <a16:creationId xmlns:a16="http://schemas.microsoft.com/office/drawing/2014/main" id="{41407F2E-3FA7-EA42-AAEE-3F40487A6C64}"/>
              </a:ext>
            </a:extLst>
          </p:cNvPr>
          <p:cNvSpPr/>
          <p:nvPr/>
        </p:nvSpPr>
        <p:spPr>
          <a:xfrm>
            <a:off x="5084776" y="4329405"/>
            <a:ext cx="1045029" cy="5878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798A512-5D44-0647-B17E-4380642BE2D7}"/>
              </a:ext>
            </a:extLst>
          </p:cNvPr>
          <p:cNvSpPr txBox="1"/>
          <p:nvPr/>
        </p:nvSpPr>
        <p:spPr>
          <a:xfrm>
            <a:off x="1011541" y="5609549"/>
            <a:ext cx="4637808" cy="646331"/>
          </a:xfrm>
          <a:prstGeom prst="rect">
            <a:avLst/>
          </a:prstGeom>
          <a:noFill/>
        </p:spPr>
        <p:txBody>
          <a:bodyPr wrap="none" rtlCol="0">
            <a:spAutoFit/>
          </a:bodyPr>
          <a:lstStyle/>
          <a:p>
            <a:pPr algn="ctr"/>
            <a:r>
              <a:rPr kumimoji="1" lang="ja-JP" altLang="en-US" b="1" dirty="0">
                <a:solidFill>
                  <a:schemeClr val="accent6">
                    <a:lumMod val="75000"/>
                  </a:schemeClr>
                </a:solidFill>
              </a:rPr>
              <a:t>オブジェクト座標系</a:t>
            </a:r>
            <a:endParaRPr kumimoji="1" lang="en-US" altLang="ja-JP" b="1" dirty="0">
              <a:solidFill>
                <a:schemeClr val="accent6">
                  <a:lumMod val="75000"/>
                </a:schemeClr>
              </a:solidFill>
            </a:endParaRPr>
          </a:p>
          <a:p>
            <a:pPr algn="ctr"/>
            <a:r>
              <a:rPr kumimoji="1" lang="en-US" altLang="ja-JP" b="1" dirty="0">
                <a:solidFill>
                  <a:schemeClr val="accent6">
                    <a:lumMod val="75000"/>
                  </a:schemeClr>
                </a:solidFill>
              </a:rPr>
              <a:t>(</a:t>
            </a:r>
            <a:r>
              <a:rPr kumimoji="1" lang="ja-JP" altLang="en-US" b="1" dirty="0">
                <a:solidFill>
                  <a:schemeClr val="accent6">
                    <a:lumMod val="75000"/>
                  </a:schemeClr>
                </a:solidFill>
              </a:rPr>
              <a:t>モデル座標系、ローカル座標系ともいう）</a:t>
            </a:r>
          </a:p>
        </p:txBody>
      </p:sp>
      <p:sp>
        <p:nvSpPr>
          <p:cNvPr id="35" name="テキスト ボックス 34">
            <a:extLst>
              <a:ext uri="{FF2B5EF4-FFF2-40B4-BE49-F238E27FC236}">
                <a16:creationId xmlns:a16="http://schemas.microsoft.com/office/drawing/2014/main" id="{B7A7EF55-27CA-8E4C-AF6D-A73A38829360}"/>
              </a:ext>
            </a:extLst>
          </p:cNvPr>
          <p:cNvSpPr txBox="1"/>
          <p:nvPr/>
        </p:nvSpPr>
        <p:spPr>
          <a:xfrm>
            <a:off x="7508422" y="5811419"/>
            <a:ext cx="1800493" cy="369332"/>
          </a:xfrm>
          <a:prstGeom prst="rect">
            <a:avLst/>
          </a:prstGeom>
          <a:noFill/>
        </p:spPr>
        <p:txBody>
          <a:bodyPr wrap="none" rtlCol="0">
            <a:spAutoFit/>
          </a:bodyPr>
          <a:lstStyle/>
          <a:p>
            <a:r>
              <a:rPr kumimoji="1" lang="ja-JP" altLang="en-US" b="1">
                <a:solidFill>
                  <a:schemeClr val="accent6">
                    <a:lumMod val="75000"/>
                  </a:schemeClr>
                </a:solidFill>
              </a:rPr>
              <a:t>ワールド座標系</a:t>
            </a:r>
            <a:endParaRPr kumimoji="1" lang="ja-JP" altLang="en-US" b="1" dirty="0">
              <a:solidFill>
                <a:schemeClr val="accent6">
                  <a:lumMod val="75000"/>
                </a:schemeClr>
              </a:solidFill>
            </a:endParaRPr>
          </a:p>
        </p:txBody>
      </p:sp>
    </p:spTree>
    <p:extLst>
      <p:ext uri="{BB962C8B-B14F-4D97-AF65-F5344CB8AC3E}">
        <p14:creationId xmlns:p14="http://schemas.microsoft.com/office/powerpoint/2010/main" val="96210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6A7BA7A-A5DF-B24F-9D1B-A929C78A08E2}"/>
              </a:ext>
            </a:extLst>
          </p:cNvPr>
          <p:cNvSpPr/>
          <p:nvPr/>
        </p:nvSpPr>
        <p:spPr>
          <a:xfrm>
            <a:off x="2252449" y="1184039"/>
            <a:ext cx="8061278" cy="1754326"/>
          </a:xfrm>
          <a:prstGeom prst="rect">
            <a:avLst/>
          </a:prstGeom>
        </p:spPr>
        <p:txBody>
          <a:bodyPr wrap="square">
            <a:spAutoFit/>
          </a:bodyPr>
          <a:lstStyle/>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vert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pos : POSITION) : SV_POSITION {</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(UNITY_MATRIX_M,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ワールド変換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b="1" dirty="0">
                <a:solidFill>
                  <a:srgbClr val="FF0000"/>
                </a:solidFill>
                <a:latin typeface="Consolas" panose="020B0609020204030204" pitchFamily="49" charset="0"/>
                <a:ea typeface="ＭＳ ゴシック" panose="020B0609070205080204" pitchFamily="49" charset="-128"/>
              </a:rPr>
              <a:t>pos = </a:t>
            </a:r>
            <a:r>
              <a:rPr lang="en-US" altLang="ja-JP" b="1" dirty="0" err="1">
                <a:solidFill>
                  <a:srgbClr val="FF0000"/>
                </a:solidFill>
                <a:latin typeface="Consolas" panose="020B0609020204030204" pitchFamily="49" charset="0"/>
                <a:ea typeface="ＭＳ ゴシック" panose="020B0609070205080204" pitchFamily="49" charset="-128"/>
              </a:rPr>
              <a:t>mul</a:t>
            </a:r>
            <a:r>
              <a:rPr lang="en-US" altLang="ja-JP" b="1" dirty="0">
                <a:solidFill>
                  <a:srgbClr val="FF0000"/>
                </a:solidFill>
                <a:latin typeface="Consolas" panose="020B0609020204030204" pitchFamily="49" charset="0"/>
                <a:ea typeface="ＭＳ ゴシック" panose="020B0609070205080204" pitchFamily="49" charset="-128"/>
              </a:rPr>
              <a:t>(UNITY_MATRIX_V, pos); // </a:t>
            </a:r>
            <a:r>
              <a:rPr lang="ja-JP" altLang="en-US" b="1" dirty="0">
                <a:solidFill>
                  <a:srgbClr val="FF0000"/>
                </a:solidFill>
                <a:latin typeface="Consolas" panose="020B0609020204030204" pitchFamily="49" charset="0"/>
                <a:ea typeface="ＭＳ ゴシック" panose="020B0609070205080204" pitchFamily="49" charset="-128"/>
              </a:rPr>
              <a:t>ビュー変換</a:t>
            </a:r>
          </a:p>
          <a:p>
            <a:r>
              <a:rPr lang="en-US" altLang="ja-JP" dirty="0">
                <a:solidFill>
                  <a:srgbClr val="000000"/>
                </a:solidFill>
                <a:latin typeface="Consolas" panose="020B0609020204030204" pitchFamily="49" charset="0"/>
                <a:ea typeface="ＭＳ ゴシック" panose="020B0609070205080204" pitchFamily="49" charset="-128"/>
              </a:rPr>
              <a:t>     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(UNITY_MATRIX_P,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パースペクティブ変換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return pos;</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endParaRPr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229AAC82-1E08-E649-A24C-38D5E28F84DC}"/>
              </a:ext>
            </a:extLst>
          </p:cNvPr>
          <p:cNvSpPr txBox="1"/>
          <p:nvPr/>
        </p:nvSpPr>
        <p:spPr>
          <a:xfrm>
            <a:off x="2880438" y="3736916"/>
            <a:ext cx="7207422" cy="646331"/>
          </a:xfrm>
          <a:prstGeom prst="rect">
            <a:avLst/>
          </a:prstGeom>
          <a:noFill/>
        </p:spPr>
        <p:txBody>
          <a:bodyPr wrap="none" rtlCol="0">
            <a:spAutoFit/>
          </a:bodyPr>
          <a:lstStyle/>
          <a:p>
            <a:r>
              <a:rPr kumimoji="1" lang="ja-JP" altLang="en-US" b="1" dirty="0">
                <a:solidFill>
                  <a:schemeClr val="accent6">
                    <a:lumMod val="75000"/>
                  </a:schemeClr>
                </a:solidFill>
              </a:rPr>
              <a:t>カメラから見た座標系に変換</a:t>
            </a:r>
            <a:endParaRPr kumimoji="1" lang="en-US" altLang="ja-JP" b="1" dirty="0">
              <a:solidFill>
                <a:schemeClr val="accent6">
                  <a:lumMod val="75000"/>
                </a:schemeClr>
              </a:solidFill>
            </a:endParaRPr>
          </a:p>
          <a:p>
            <a:r>
              <a:rPr kumimoji="1" lang="ja-JP" altLang="en-US" b="1" dirty="0">
                <a:solidFill>
                  <a:schemeClr val="accent6">
                    <a:lumMod val="75000"/>
                  </a:schemeClr>
                </a:solidFill>
              </a:rPr>
              <a:t>（カメラを原点、カメラが向いている方向が</a:t>
            </a:r>
            <a:r>
              <a:rPr kumimoji="1" lang="en-US" altLang="ja-JP" b="1" dirty="0">
                <a:solidFill>
                  <a:schemeClr val="accent6">
                    <a:lumMod val="75000"/>
                  </a:schemeClr>
                </a:solidFill>
              </a:rPr>
              <a:t>z</a:t>
            </a:r>
            <a:r>
              <a:rPr kumimoji="1" lang="ja-JP" altLang="en-US" b="1" dirty="0">
                <a:solidFill>
                  <a:schemeClr val="accent6">
                    <a:lumMod val="75000"/>
                  </a:schemeClr>
                </a:solidFill>
              </a:rPr>
              <a:t>軸になるように変換）</a:t>
            </a:r>
          </a:p>
        </p:txBody>
      </p:sp>
    </p:spTree>
    <p:extLst>
      <p:ext uri="{BB962C8B-B14F-4D97-AF65-F5344CB8AC3E}">
        <p14:creationId xmlns:p14="http://schemas.microsoft.com/office/powerpoint/2010/main" val="8518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6A7BA7A-A5DF-B24F-9D1B-A929C78A08E2}"/>
              </a:ext>
            </a:extLst>
          </p:cNvPr>
          <p:cNvSpPr/>
          <p:nvPr/>
        </p:nvSpPr>
        <p:spPr>
          <a:xfrm>
            <a:off x="2221533" y="511867"/>
            <a:ext cx="8061278" cy="1754326"/>
          </a:xfrm>
          <a:prstGeom prst="rect">
            <a:avLst/>
          </a:prstGeom>
        </p:spPr>
        <p:txBody>
          <a:bodyPr wrap="square">
            <a:spAutoFit/>
          </a:bodyPr>
          <a:lstStyle/>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FF"/>
                </a:solidFill>
                <a:latin typeface="Consolas" panose="020B0609020204030204" pitchFamily="49" charset="0"/>
                <a:ea typeface="ＭＳ ゴシック" panose="020B0609070205080204" pitchFamily="49" charset="-128"/>
              </a:rPr>
              <a:t>vert</a:t>
            </a:r>
            <a:r>
              <a:rPr lang="en-US" altLang="ja-JP" dirty="0">
                <a:solidFill>
                  <a:srgbClr val="000000"/>
                </a:solidFill>
                <a:latin typeface="Consolas" panose="020B0609020204030204" pitchFamily="49" charset="0"/>
                <a:ea typeface="ＭＳ ゴシック" panose="020B0609070205080204" pitchFamily="49" charset="-128"/>
              </a:rPr>
              <a:t>(</a:t>
            </a:r>
            <a:r>
              <a:rPr lang="en-US" altLang="ja-JP" dirty="0">
                <a:solidFill>
                  <a:srgbClr val="0000FF"/>
                </a:solidFill>
                <a:latin typeface="Consolas" panose="020B0609020204030204" pitchFamily="49" charset="0"/>
                <a:ea typeface="ＭＳ ゴシック" panose="020B0609070205080204" pitchFamily="49" charset="-128"/>
              </a:rPr>
              <a:t>float4</a:t>
            </a:r>
            <a:r>
              <a:rPr lang="en-US" altLang="ja-JP" dirty="0">
                <a:solidFill>
                  <a:srgbClr val="000000"/>
                </a:solidFill>
                <a:latin typeface="Consolas" panose="020B0609020204030204" pitchFamily="49" charset="0"/>
                <a:ea typeface="ＭＳ ゴシック" panose="020B0609070205080204" pitchFamily="49" charset="-128"/>
              </a:rPr>
              <a:t> pos : POSITION) : SV_POSITION {</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(UNITY_MATRIX_M,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ワールド変換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pos = </a:t>
            </a:r>
            <a:r>
              <a:rPr lang="en-US" altLang="ja-JP" dirty="0" err="1">
                <a:solidFill>
                  <a:srgbClr val="0000FF"/>
                </a:solidFill>
                <a:latin typeface="Consolas" panose="020B0609020204030204" pitchFamily="49" charset="0"/>
                <a:ea typeface="ＭＳ ゴシック" panose="020B0609070205080204" pitchFamily="49" charset="-128"/>
              </a:rPr>
              <a:t>mul</a:t>
            </a:r>
            <a:r>
              <a:rPr lang="en-US" altLang="ja-JP" dirty="0">
                <a:solidFill>
                  <a:srgbClr val="000000"/>
                </a:solidFill>
                <a:latin typeface="Consolas" panose="020B0609020204030204" pitchFamily="49" charset="0"/>
                <a:ea typeface="ＭＳ ゴシック" panose="020B0609070205080204" pitchFamily="49" charset="-128"/>
              </a:rPr>
              <a:t>(UNITY_MATRIX_V, pos); </a:t>
            </a:r>
            <a:r>
              <a:rPr lang="en-US" altLang="ja-JP" dirty="0">
                <a:solidFill>
                  <a:srgbClr val="008000"/>
                </a:solidFill>
                <a:latin typeface="Consolas" panose="020B0609020204030204" pitchFamily="49" charset="0"/>
                <a:ea typeface="ＭＳ ゴシック" panose="020B0609070205080204" pitchFamily="49" charset="-128"/>
              </a:rPr>
              <a:t>// </a:t>
            </a:r>
            <a:r>
              <a:rPr lang="ja-JP" altLang="en-US" dirty="0">
                <a:solidFill>
                  <a:srgbClr val="008000"/>
                </a:solidFill>
                <a:latin typeface="Consolas" panose="020B0609020204030204" pitchFamily="49" charset="0"/>
                <a:ea typeface="ＭＳ ゴシック" panose="020B0609070205080204" pitchFamily="49" charset="-128"/>
              </a:rPr>
              <a:t>ビュー変換</a:t>
            </a:r>
            <a:endParaRPr lang="ja-JP" altLang="en-US" dirty="0">
              <a:solidFill>
                <a:srgbClr val="000000"/>
              </a:solidFill>
              <a:latin typeface="Consolas" panose="020B0609020204030204" pitchFamily="49" charset="0"/>
              <a:ea typeface="ＭＳ ゴシック" panose="020B0609070205080204" pitchFamily="49" charset="-128"/>
            </a:endParaRPr>
          </a:p>
          <a:p>
            <a:r>
              <a:rPr lang="en-US" altLang="ja-JP" dirty="0">
                <a:solidFill>
                  <a:srgbClr val="000000"/>
                </a:solidFill>
                <a:latin typeface="Consolas" panose="020B0609020204030204" pitchFamily="49" charset="0"/>
                <a:ea typeface="ＭＳ ゴシック" panose="020B0609070205080204" pitchFamily="49" charset="-128"/>
              </a:rPr>
              <a:t>     </a:t>
            </a:r>
            <a:r>
              <a:rPr lang="en-US" altLang="ja-JP" b="1" dirty="0">
                <a:solidFill>
                  <a:srgbClr val="FF0000"/>
                </a:solidFill>
                <a:latin typeface="Consolas" panose="020B0609020204030204" pitchFamily="49" charset="0"/>
                <a:ea typeface="ＭＳ ゴシック" panose="020B0609070205080204" pitchFamily="49" charset="-128"/>
              </a:rPr>
              <a:t>pos = </a:t>
            </a:r>
            <a:r>
              <a:rPr lang="en-US" altLang="ja-JP" b="1" dirty="0" err="1">
                <a:solidFill>
                  <a:srgbClr val="FF0000"/>
                </a:solidFill>
                <a:latin typeface="Consolas" panose="020B0609020204030204" pitchFamily="49" charset="0"/>
                <a:ea typeface="ＭＳ ゴシック" panose="020B0609070205080204" pitchFamily="49" charset="-128"/>
              </a:rPr>
              <a:t>mul</a:t>
            </a:r>
            <a:r>
              <a:rPr lang="en-US" altLang="ja-JP" b="1" dirty="0">
                <a:solidFill>
                  <a:srgbClr val="FF0000"/>
                </a:solidFill>
                <a:latin typeface="Consolas" panose="020B0609020204030204" pitchFamily="49" charset="0"/>
                <a:ea typeface="ＭＳ ゴシック" panose="020B0609070205080204" pitchFamily="49" charset="-128"/>
              </a:rPr>
              <a:t>(UNITY_MATRIX_P, pos); // </a:t>
            </a:r>
            <a:r>
              <a:rPr lang="ja-JP" altLang="en-US" b="1" dirty="0">
                <a:solidFill>
                  <a:srgbClr val="FF0000"/>
                </a:solidFill>
                <a:latin typeface="Consolas" panose="020B0609020204030204" pitchFamily="49" charset="0"/>
                <a:ea typeface="ＭＳ ゴシック" panose="020B0609070205080204" pitchFamily="49" charset="-128"/>
              </a:rPr>
              <a:t>パースペクティブ変換</a:t>
            </a:r>
          </a:p>
          <a:p>
            <a:r>
              <a:rPr lang="en-US" altLang="ja-JP" dirty="0">
                <a:solidFill>
                  <a:srgbClr val="000000"/>
                </a:solidFill>
                <a:latin typeface="Consolas" panose="020B0609020204030204" pitchFamily="49" charset="0"/>
                <a:ea typeface="ＭＳ ゴシック" panose="020B0609070205080204" pitchFamily="49" charset="-128"/>
              </a:rPr>
              <a:t>     return pos;</a:t>
            </a:r>
          </a:p>
          <a:p>
            <a:r>
              <a:rPr lang="ja-JP" altLang="en-US" dirty="0">
                <a:solidFill>
                  <a:srgbClr val="000000"/>
                </a:solidFill>
                <a:latin typeface="Consolas" panose="020B0609020204030204" pitchFamily="49" charset="0"/>
                <a:ea typeface="ＭＳ ゴシック" panose="020B0609070205080204" pitchFamily="49" charset="-128"/>
              </a:rPr>
              <a:t> </a:t>
            </a:r>
            <a:r>
              <a:rPr lang="en-US" altLang="ja-JP" dirty="0">
                <a:solidFill>
                  <a:srgbClr val="000000"/>
                </a:solidFill>
                <a:latin typeface="Consolas" panose="020B0609020204030204" pitchFamily="49" charset="0"/>
                <a:ea typeface="ＭＳ ゴシック" panose="020B0609070205080204" pitchFamily="49" charset="-128"/>
              </a:rPr>
              <a:t>}</a:t>
            </a:r>
            <a:endParaRPr lang="ja-JP" altLang="en-US" dirty="0">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58E36DFC-15EC-3D40-8784-CB6BD6B650E4}"/>
              </a:ext>
            </a:extLst>
          </p:cNvPr>
          <p:cNvCxnSpPr>
            <a:cxnSpLocks/>
          </p:cNvCxnSpPr>
          <p:nvPr/>
        </p:nvCxnSpPr>
        <p:spPr>
          <a:xfrm flipH="1" flipV="1">
            <a:off x="2532368" y="2951803"/>
            <a:ext cx="1330507" cy="19510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427DB16-BD4A-114A-8EAC-C8DD53503E8B}"/>
              </a:ext>
            </a:extLst>
          </p:cNvPr>
          <p:cNvCxnSpPr>
            <a:cxnSpLocks/>
          </p:cNvCxnSpPr>
          <p:nvPr/>
        </p:nvCxnSpPr>
        <p:spPr>
          <a:xfrm flipV="1">
            <a:off x="3862875" y="2951803"/>
            <a:ext cx="1287624" cy="19510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01D31AC-F754-FF46-9D35-022010526B39}"/>
              </a:ext>
            </a:extLst>
          </p:cNvPr>
          <p:cNvCxnSpPr/>
          <p:nvPr/>
        </p:nvCxnSpPr>
        <p:spPr>
          <a:xfrm>
            <a:off x="2705878" y="3148525"/>
            <a:ext cx="2276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3812B6E-CAF6-5B42-BFCA-D401EA78A814}"/>
              </a:ext>
            </a:extLst>
          </p:cNvPr>
          <p:cNvCxnSpPr>
            <a:cxnSpLocks/>
          </p:cNvCxnSpPr>
          <p:nvPr/>
        </p:nvCxnSpPr>
        <p:spPr>
          <a:xfrm>
            <a:off x="3517641" y="4380633"/>
            <a:ext cx="69046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3DDC48D-4826-EA4A-8D27-38107F25692E}"/>
              </a:ext>
            </a:extLst>
          </p:cNvPr>
          <p:cNvSpPr txBox="1"/>
          <p:nvPr/>
        </p:nvSpPr>
        <p:spPr>
          <a:xfrm>
            <a:off x="1495324" y="2981054"/>
            <a:ext cx="1049839" cy="369332"/>
          </a:xfrm>
          <a:prstGeom prst="rect">
            <a:avLst/>
          </a:prstGeom>
          <a:noFill/>
        </p:spPr>
        <p:txBody>
          <a:bodyPr wrap="none" rtlCol="0">
            <a:spAutoFit/>
          </a:bodyPr>
          <a:lstStyle/>
          <a:p>
            <a:r>
              <a:rPr kumimoji="1" lang="en-US" altLang="ja-JP" dirty="0"/>
              <a:t>far plane</a:t>
            </a:r>
            <a:endParaRPr kumimoji="1" lang="ja-JP" altLang="en-US"/>
          </a:p>
        </p:txBody>
      </p:sp>
      <p:sp>
        <p:nvSpPr>
          <p:cNvPr id="27" name="テキスト ボックス 26">
            <a:extLst>
              <a:ext uri="{FF2B5EF4-FFF2-40B4-BE49-F238E27FC236}">
                <a16:creationId xmlns:a16="http://schemas.microsoft.com/office/drawing/2014/main" id="{99E36425-1EDD-F341-978A-2CE437E6031E}"/>
              </a:ext>
            </a:extLst>
          </p:cNvPr>
          <p:cNvSpPr txBox="1"/>
          <p:nvPr/>
        </p:nvSpPr>
        <p:spPr>
          <a:xfrm>
            <a:off x="2156090" y="4195967"/>
            <a:ext cx="1228221" cy="369332"/>
          </a:xfrm>
          <a:prstGeom prst="rect">
            <a:avLst/>
          </a:prstGeom>
          <a:noFill/>
        </p:spPr>
        <p:txBody>
          <a:bodyPr wrap="none" rtlCol="0">
            <a:spAutoFit/>
          </a:bodyPr>
          <a:lstStyle/>
          <a:p>
            <a:r>
              <a:rPr kumimoji="1" lang="en-US" altLang="ja-JP" dirty="0"/>
              <a:t>near plane</a:t>
            </a:r>
            <a:endParaRPr kumimoji="1" lang="ja-JP" altLang="en-US"/>
          </a:p>
        </p:txBody>
      </p:sp>
      <p:cxnSp>
        <p:nvCxnSpPr>
          <p:cNvPr id="30" name="直線矢印コネクタ 29">
            <a:extLst>
              <a:ext uri="{FF2B5EF4-FFF2-40B4-BE49-F238E27FC236}">
                <a16:creationId xmlns:a16="http://schemas.microsoft.com/office/drawing/2014/main" id="{845E5F21-A1F2-444F-BF0D-576497C03053}"/>
              </a:ext>
            </a:extLst>
          </p:cNvPr>
          <p:cNvCxnSpPr>
            <a:cxnSpLocks/>
          </p:cNvCxnSpPr>
          <p:nvPr/>
        </p:nvCxnSpPr>
        <p:spPr>
          <a:xfrm flipH="1" flipV="1">
            <a:off x="7558459" y="2951804"/>
            <a:ext cx="42880" cy="19510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A0B65E2-C07C-C942-8D77-1AA1174BA55F}"/>
              </a:ext>
            </a:extLst>
          </p:cNvPr>
          <p:cNvCxnSpPr>
            <a:cxnSpLocks/>
          </p:cNvCxnSpPr>
          <p:nvPr/>
        </p:nvCxnSpPr>
        <p:spPr>
          <a:xfrm flipH="1" flipV="1">
            <a:off x="10176589" y="2951804"/>
            <a:ext cx="42881" cy="19510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B7FE382A-8343-A148-9D6C-2AFA3B4FB0D6}"/>
              </a:ext>
            </a:extLst>
          </p:cNvPr>
          <p:cNvCxnSpPr>
            <a:cxnSpLocks/>
          </p:cNvCxnSpPr>
          <p:nvPr/>
        </p:nvCxnSpPr>
        <p:spPr>
          <a:xfrm>
            <a:off x="7558459" y="3148525"/>
            <a:ext cx="2618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FD4C857-DBAF-9E4B-A89C-4618A159BDA5}"/>
              </a:ext>
            </a:extLst>
          </p:cNvPr>
          <p:cNvCxnSpPr>
            <a:cxnSpLocks/>
          </p:cNvCxnSpPr>
          <p:nvPr/>
        </p:nvCxnSpPr>
        <p:spPr>
          <a:xfrm>
            <a:off x="7601339" y="4380633"/>
            <a:ext cx="261813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8C4CD1A-22F0-6345-B14F-232A1B6DAA43}"/>
              </a:ext>
            </a:extLst>
          </p:cNvPr>
          <p:cNvSpPr txBox="1"/>
          <p:nvPr/>
        </p:nvSpPr>
        <p:spPr>
          <a:xfrm>
            <a:off x="6445753" y="2963859"/>
            <a:ext cx="1049839" cy="369332"/>
          </a:xfrm>
          <a:prstGeom prst="rect">
            <a:avLst/>
          </a:prstGeom>
          <a:noFill/>
        </p:spPr>
        <p:txBody>
          <a:bodyPr wrap="none" rtlCol="0">
            <a:spAutoFit/>
          </a:bodyPr>
          <a:lstStyle/>
          <a:p>
            <a:r>
              <a:rPr kumimoji="1" lang="en-US" altLang="ja-JP" dirty="0"/>
              <a:t>far plane</a:t>
            </a:r>
            <a:endParaRPr kumimoji="1" lang="ja-JP" altLang="en-US"/>
          </a:p>
        </p:txBody>
      </p:sp>
      <p:sp>
        <p:nvSpPr>
          <p:cNvPr id="43" name="テキスト ボックス 42">
            <a:extLst>
              <a:ext uri="{FF2B5EF4-FFF2-40B4-BE49-F238E27FC236}">
                <a16:creationId xmlns:a16="http://schemas.microsoft.com/office/drawing/2014/main" id="{5767D4FD-2DB4-B246-9B6D-45A95101F28B}"/>
              </a:ext>
            </a:extLst>
          </p:cNvPr>
          <p:cNvSpPr txBox="1"/>
          <p:nvPr/>
        </p:nvSpPr>
        <p:spPr>
          <a:xfrm>
            <a:off x="6307496" y="4179641"/>
            <a:ext cx="1228221" cy="369332"/>
          </a:xfrm>
          <a:prstGeom prst="rect">
            <a:avLst/>
          </a:prstGeom>
          <a:noFill/>
        </p:spPr>
        <p:txBody>
          <a:bodyPr wrap="none" rtlCol="0">
            <a:spAutoFit/>
          </a:bodyPr>
          <a:lstStyle/>
          <a:p>
            <a:r>
              <a:rPr kumimoji="1" lang="en-US" altLang="ja-JP" dirty="0"/>
              <a:t>near plane</a:t>
            </a:r>
            <a:endParaRPr kumimoji="1" lang="ja-JP" altLang="en-US"/>
          </a:p>
        </p:txBody>
      </p:sp>
      <p:pic>
        <p:nvPicPr>
          <p:cNvPr id="44" name="Picture 2">
            <a:extLst>
              <a:ext uri="{FF2B5EF4-FFF2-40B4-BE49-F238E27FC236}">
                <a16:creationId xmlns:a16="http://schemas.microsoft.com/office/drawing/2014/main" id="{200CAA29-D6DA-6F4C-8CD5-82666B774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915" y="3764631"/>
            <a:ext cx="581142" cy="57673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a:extLst>
              <a:ext uri="{FF2B5EF4-FFF2-40B4-BE49-F238E27FC236}">
                <a16:creationId xmlns:a16="http://schemas.microsoft.com/office/drawing/2014/main" id="{0D18A113-8D4D-A345-9E83-D86C7A821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802" y="3168260"/>
            <a:ext cx="581142" cy="57673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931D10B3-6E8F-C04B-9590-0ACDB62D1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546" y="3707872"/>
            <a:ext cx="1895131" cy="63563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a:extLst>
              <a:ext uri="{FF2B5EF4-FFF2-40B4-BE49-F238E27FC236}">
                <a16:creationId xmlns:a16="http://schemas.microsoft.com/office/drawing/2014/main" id="{98CBD54B-58BF-204F-8FFA-148B4F8AB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125" y="3138812"/>
            <a:ext cx="654717" cy="576739"/>
          </a:xfrm>
          <a:prstGeom prst="rect">
            <a:avLst/>
          </a:prstGeom>
          <a:noFill/>
          <a:extLst>
            <a:ext uri="{909E8E84-426E-40DD-AFC4-6F175D3DCCD1}">
              <a14:hiddenFill xmlns:a14="http://schemas.microsoft.com/office/drawing/2010/main">
                <a:solidFill>
                  <a:srgbClr val="FFFFFF"/>
                </a:solidFill>
              </a14:hiddenFill>
            </a:ext>
          </a:extLst>
        </p:spPr>
      </p:pic>
      <p:sp>
        <p:nvSpPr>
          <p:cNvPr id="41" name="円/楕円 40">
            <a:extLst>
              <a:ext uri="{FF2B5EF4-FFF2-40B4-BE49-F238E27FC236}">
                <a16:creationId xmlns:a16="http://schemas.microsoft.com/office/drawing/2014/main" id="{10B2E9E9-2313-7846-BA98-882F70553C6C}"/>
              </a:ext>
            </a:extLst>
          </p:cNvPr>
          <p:cNvSpPr/>
          <p:nvPr/>
        </p:nvSpPr>
        <p:spPr>
          <a:xfrm>
            <a:off x="3806501" y="4826846"/>
            <a:ext cx="138638" cy="130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7A2DE12-B9BA-E14E-867E-72C58FF8D5CE}"/>
              </a:ext>
            </a:extLst>
          </p:cNvPr>
          <p:cNvSpPr txBox="1"/>
          <p:nvPr/>
        </p:nvSpPr>
        <p:spPr>
          <a:xfrm>
            <a:off x="2816554" y="4702294"/>
            <a:ext cx="918841" cy="369332"/>
          </a:xfrm>
          <a:prstGeom prst="rect">
            <a:avLst/>
          </a:prstGeom>
          <a:noFill/>
        </p:spPr>
        <p:txBody>
          <a:bodyPr wrap="none" rtlCol="0">
            <a:spAutoFit/>
          </a:bodyPr>
          <a:lstStyle/>
          <a:p>
            <a:r>
              <a:rPr kumimoji="1" lang="en-US" altLang="ja-JP" dirty="0"/>
              <a:t>camera</a:t>
            </a:r>
            <a:endParaRPr kumimoji="1" lang="ja-JP" altLang="en-US"/>
          </a:p>
        </p:txBody>
      </p:sp>
      <p:sp>
        <p:nvSpPr>
          <p:cNvPr id="50" name="右矢印 49">
            <a:extLst>
              <a:ext uri="{FF2B5EF4-FFF2-40B4-BE49-F238E27FC236}">
                <a16:creationId xmlns:a16="http://schemas.microsoft.com/office/drawing/2014/main" id="{805E53DF-1B43-DC4E-AB20-89A2FD763110}"/>
              </a:ext>
            </a:extLst>
          </p:cNvPr>
          <p:cNvSpPr/>
          <p:nvPr/>
        </p:nvSpPr>
        <p:spPr>
          <a:xfrm>
            <a:off x="5173241" y="3633412"/>
            <a:ext cx="1045029" cy="5878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1B4A57BB-8185-3848-B00B-537D482B8F6F}"/>
              </a:ext>
            </a:extLst>
          </p:cNvPr>
          <p:cNvSpPr txBox="1"/>
          <p:nvPr/>
        </p:nvSpPr>
        <p:spPr>
          <a:xfrm>
            <a:off x="2998239" y="5185510"/>
            <a:ext cx="1569660" cy="369332"/>
          </a:xfrm>
          <a:prstGeom prst="rect">
            <a:avLst/>
          </a:prstGeom>
          <a:noFill/>
        </p:spPr>
        <p:txBody>
          <a:bodyPr wrap="none" rtlCol="0">
            <a:spAutoFit/>
          </a:bodyPr>
          <a:lstStyle/>
          <a:p>
            <a:r>
              <a:rPr kumimoji="1" lang="ja-JP" altLang="en-US" b="1">
                <a:solidFill>
                  <a:schemeClr val="accent6">
                    <a:lumMod val="75000"/>
                  </a:schemeClr>
                </a:solidFill>
              </a:rPr>
              <a:t>ビュー座標系</a:t>
            </a:r>
            <a:endParaRPr kumimoji="1" lang="ja-JP" altLang="en-US" b="1" dirty="0">
              <a:solidFill>
                <a:schemeClr val="accent6">
                  <a:lumMod val="75000"/>
                </a:schemeClr>
              </a:solidFill>
            </a:endParaRPr>
          </a:p>
        </p:txBody>
      </p:sp>
      <p:sp>
        <p:nvSpPr>
          <p:cNvPr id="52" name="テキスト ボックス 51">
            <a:extLst>
              <a:ext uri="{FF2B5EF4-FFF2-40B4-BE49-F238E27FC236}">
                <a16:creationId xmlns:a16="http://schemas.microsoft.com/office/drawing/2014/main" id="{FA4A0E6F-6BBB-0F4B-9867-C8E7670DB595}"/>
              </a:ext>
            </a:extLst>
          </p:cNvPr>
          <p:cNvSpPr txBox="1"/>
          <p:nvPr/>
        </p:nvSpPr>
        <p:spPr>
          <a:xfrm>
            <a:off x="7379375" y="5170047"/>
            <a:ext cx="3062057" cy="369332"/>
          </a:xfrm>
          <a:prstGeom prst="rect">
            <a:avLst/>
          </a:prstGeom>
          <a:noFill/>
        </p:spPr>
        <p:txBody>
          <a:bodyPr wrap="none" rtlCol="0">
            <a:spAutoFit/>
          </a:bodyPr>
          <a:lstStyle/>
          <a:p>
            <a:r>
              <a:rPr kumimoji="1" lang="ja-JP" altLang="en-US" b="1">
                <a:solidFill>
                  <a:schemeClr val="accent6">
                    <a:lumMod val="75000"/>
                  </a:schemeClr>
                </a:solidFill>
              </a:rPr>
              <a:t>正規化デバイス座標系</a:t>
            </a:r>
            <a:r>
              <a:rPr kumimoji="1" lang="en-US" altLang="ja-JP" b="1" dirty="0">
                <a:solidFill>
                  <a:schemeClr val="accent6">
                    <a:lumMod val="75000"/>
                  </a:schemeClr>
                </a:solidFill>
              </a:rPr>
              <a:t>(NDC)</a:t>
            </a:r>
            <a:endParaRPr kumimoji="1" lang="ja-JP" altLang="en-US" b="1" dirty="0">
              <a:solidFill>
                <a:schemeClr val="accent6">
                  <a:lumMod val="75000"/>
                </a:schemeClr>
              </a:solidFill>
            </a:endParaRPr>
          </a:p>
        </p:txBody>
      </p:sp>
      <p:sp>
        <p:nvSpPr>
          <p:cNvPr id="48" name="テキスト ボックス 47">
            <a:extLst>
              <a:ext uri="{FF2B5EF4-FFF2-40B4-BE49-F238E27FC236}">
                <a16:creationId xmlns:a16="http://schemas.microsoft.com/office/drawing/2014/main" id="{C9DCFBE1-CEFE-DB44-B8D8-3D3796F40C4C}"/>
              </a:ext>
            </a:extLst>
          </p:cNvPr>
          <p:cNvSpPr txBox="1"/>
          <p:nvPr/>
        </p:nvSpPr>
        <p:spPr>
          <a:xfrm>
            <a:off x="1825738" y="6160453"/>
            <a:ext cx="9240030" cy="584775"/>
          </a:xfrm>
          <a:prstGeom prst="rect">
            <a:avLst/>
          </a:prstGeom>
          <a:noFill/>
        </p:spPr>
        <p:txBody>
          <a:bodyPr wrap="none" rtlCol="0">
            <a:spAutoFit/>
          </a:bodyPr>
          <a:lstStyle/>
          <a:p>
            <a:r>
              <a:rPr kumimoji="1" lang="en-US" altLang="ja-JP" sz="1600" dirty="0">
                <a:solidFill>
                  <a:schemeClr val="tx1">
                    <a:lumMod val="50000"/>
                    <a:lumOff val="50000"/>
                  </a:schemeClr>
                </a:solidFill>
              </a:rPr>
              <a:t>※ </a:t>
            </a:r>
            <a:r>
              <a:rPr kumimoji="1" lang="ja-JP" altLang="en-US" sz="1600">
                <a:solidFill>
                  <a:schemeClr val="tx1">
                    <a:lumMod val="50000"/>
                    <a:lumOff val="50000"/>
                  </a:schemeClr>
                </a:solidFill>
              </a:rPr>
              <a:t>実際には、一次変換では</a:t>
            </a:r>
            <a:r>
              <a:rPr kumimoji="1" lang="en-US" altLang="ja-JP" sz="1600" dirty="0">
                <a:solidFill>
                  <a:schemeClr val="tx1">
                    <a:lumMod val="50000"/>
                    <a:lumOff val="50000"/>
                  </a:schemeClr>
                </a:solidFill>
              </a:rPr>
              <a:t>NDC</a:t>
            </a:r>
            <a:r>
              <a:rPr kumimoji="1" lang="ja-JP" altLang="en-US" sz="1600">
                <a:solidFill>
                  <a:schemeClr val="tx1">
                    <a:lumMod val="50000"/>
                    <a:lumOff val="50000"/>
                  </a:schemeClr>
                </a:solidFill>
              </a:rPr>
              <a:t>に変換できないため、頂点シェーダは</a:t>
            </a:r>
            <a:r>
              <a:rPr kumimoji="1" lang="ja-JP" altLang="en-US" sz="1600" b="1">
                <a:solidFill>
                  <a:schemeClr val="tx1">
                    <a:lumMod val="50000"/>
                    <a:lumOff val="50000"/>
                  </a:schemeClr>
                </a:solidFill>
              </a:rPr>
              <a:t>クリップ座標系</a:t>
            </a:r>
            <a:r>
              <a:rPr kumimoji="1" lang="ja-JP" altLang="en-US" sz="1600">
                <a:solidFill>
                  <a:schemeClr val="tx1">
                    <a:lumMod val="50000"/>
                    <a:lumOff val="50000"/>
                  </a:schemeClr>
                </a:solidFill>
              </a:rPr>
              <a:t>に変換する。</a:t>
            </a:r>
            <a:endParaRPr kumimoji="1" lang="en-US" altLang="ja-JP" sz="1600" dirty="0">
              <a:solidFill>
                <a:schemeClr val="tx1">
                  <a:lumMod val="50000"/>
                  <a:lumOff val="50000"/>
                </a:schemeClr>
              </a:solidFill>
            </a:endParaRPr>
          </a:p>
          <a:p>
            <a:r>
              <a:rPr kumimoji="1" lang="ja-JP" altLang="en-US" sz="1600">
                <a:solidFill>
                  <a:schemeClr val="tx1">
                    <a:lumMod val="50000"/>
                    <a:lumOff val="50000"/>
                  </a:schemeClr>
                </a:solidFill>
              </a:rPr>
              <a:t>　</a:t>
            </a:r>
            <a:r>
              <a:rPr kumimoji="1" lang="en-US" altLang="ja-JP" sz="1600" dirty="0">
                <a:solidFill>
                  <a:schemeClr val="tx1">
                    <a:lumMod val="50000"/>
                    <a:lumOff val="50000"/>
                  </a:schemeClr>
                </a:solidFill>
              </a:rPr>
              <a:t> </a:t>
            </a:r>
            <a:r>
              <a:rPr kumimoji="1" lang="ja-JP" altLang="en-US" sz="1600">
                <a:solidFill>
                  <a:schemeClr val="tx1">
                    <a:lumMod val="50000"/>
                    <a:lumOff val="50000"/>
                  </a:schemeClr>
                </a:solidFill>
              </a:rPr>
              <a:t>あとで</a:t>
            </a:r>
            <a:r>
              <a:rPr kumimoji="1" lang="en-US" altLang="ja-JP" sz="1600" dirty="0">
                <a:solidFill>
                  <a:schemeClr val="tx1">
                    <a:lumMod val="50000"/>
                    <a:lumOff val="50000"/>
                  </a:schemeClr>
                </a:solidFill>
              </a:rPr>
              <a:t>GPU</a:t>
            </a:r>
            <a:r>
              <a:rPr kumimoji="1" lang="ja-JP" altLang="en-US" sz="1600">
                <a:solidFill>
                  <a:schemeClr val="tx1">
                    <a:lumMod val="50000"/>
                    <a:lumOff val="50000"/>
                  </a:schemeClr>
                </a:solidFill>
              </a:rPr>
              <a:t>がクリップ座標系から</a:t>
            </a:r>
            <a:r>
              <a:rPr kumimoji="1" lang="en-US" altLang="ja-JP" sz="1600" dirty="0">
                <a:solidFill>
                  <a:schemeClr val="tx1">
                    <a:lumMod val="50000"/>
                    <a:lumOff val="50000"/>
                  </a:schemeClr>
                </a:solidFill>
              </a:rPr>
              <a:t>NDC</a:t>
            </a:r>
            <a:r>
              <a:rPr kumimoji="1" lang="ja-JP" altLang="en-US" sz="1600">
                <a:solidFill>
                  <a:schemeClr val="tx1">
                    <a:lumMod val="50000"/>
                    <a:lumOff val="50000"/>
                  </a:schemeClr>
                </a:solidFill>
              </a:rPr>
              <a:t>に変換する。</a:t>
            </a:r>
          </a:p>
        </p:txBody>
      </p:sp>
    </p:spTree>
    <p:extLst>
      <p:ext uri="{BB962C8B-B14F-4D97-AF65-F5344CB8AC3E}">
        <p14:creationId xmlns:p14="http://schemas.microsoft.com/office/powerpoint/2010/main" val="147465754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1037</TotalTime>
  <Words>1621</Words>
  <Application>Microsoft Office PowerPoint</Application>
  <PresentationFormat>ワイド画面</PresentationFormat>
  <Paragraphs>255</Paragraphs>
  <Slides>28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28</vt:i4>
      </vt:variant>
    </vt:vector>
  </HeadingPairs>
  <TitlesOfParts>
    <vt:vector size="37" baseType="lpstr">
      <vt:lpstr>Calibri</vt:lpstr>
      <vt:lpstr>Calibri Light</vt:lpstr>
      <vt:lpstr>Cambria</vt:lpstr>
      <vt:lpstr>Cambria Math</vt:lpstr>
      <vt:lpstr>Consolas</vt:lpstr>
      <vt:lpstr>Franklin Gothic Book</vt:lpstr>
      <vt:lpstr>Wingdings 2</vt:lpstr>
      <vt:lpstr>HDOfficeLightV0</vt:lpstr>
      <vt:lpstr>トリミング</vt:lpstr>
      <vt:lpstr>シェーダ勉強会 第２回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Lambert 反射モデル</vt:lpstr>
      <vt:lpstr>PowerPoint プレゼンテーション</vt:lpstr>
      <vt:lpstr>PowerPoint プレゼンテーション</vt:lpstr>
      <vt:lpstr>Phong 反射モデル</vt:lpstr>
      <vt:lpstr>Diffuse (拡散光)</vt:lpstr>
      <vt:lpstr>Specular (鏡面反射光)</vt:lpstr>
      <vt:lpstr>Ambient (環境光)</vt:lpstr>
      <vt:lpstr>Phong 反射モデル</vt:lpstr>
      <vt:lpstr>Phong Shader のサンプルコード</vt:lpstr>
      <vt:lpstr>テクスチャマッピング</vt:lpstr>
      <vt:lpstr>PowerPoint プレゼンテーション</vt:lpstr>
      <vt:lpstr>テクスチャのサンプリング</vt:lpstr>
      <vt:lpstr>テクスチャマッピングの サンプルコード</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シェーダ入門</dc:title>
  <dc:creator>裕輔 野島</dc:creator>
  <cp:lastModifiedBy>裕輔 野島</cp:lastModifiedBy>
  <cp:revision>58</cp:revision>
  <dcterms:created xsi:type="dcterms:W3CDTF">2020-01-12T09:40:47Z</dcterms:created>
  <dcterms:modified xsi:type="dcterms:W3CDTF">2020-01-28T17:34:16Z</dcterms:modified>
</cp:coreProperties>
</file>