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4" r:id="rId3"/>
    <p:sldId id="265" r:id="rId4"/>
    <p:sldId id="270" r:id="rId5"/>
    <p:sldId id="258" r:id="rId6"/>
    <p:sldId id="259" r:id="rId7"/>
    <p:sldId id="260" r:id="rId8"/>
    <p:sldId id="261" r:id="rId9"/>
    <p:sldId id="266" r:id="rId10"/>
    <p:sldId id="262" r:id="rId11"/>
    <p:sldId id="263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7826E-6DA5-E546-875B-6A8F3D1E5F00}" type="datetimeFigureOut">
              <a:rPr kumimoji="1" lang="zh-CN" altLang="en-US" smtClean="0"/>
              <a:t>12-10-24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B911D-F884-E041-A1D1-AE599C11D7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5308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现在，在坐的老师和同学看到的是我们的蓝图；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一年后，各位将见证这套理论和这款软件的传奇诞生！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B911D-F884-E041-A1D1-AE599C11D74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4296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陈琛（</a:t>
            </a:r>
            <a:r>
              <a:rPr lang="zh-CN" altLang="en-US" dirty="0" smtClean="0"/>
              <a:t>平台特性）</a:t>
            </a:r>
            <a:r>
              <a:rPr kumimoji="1" lang="zh-CN" altLang="en-US" dirty="0" smtClean="0"/>
              <a:t>、顾维玺（可信传输）、吕婉琪（交互设计）、杨植（可信传输）、俞则明（异构网络）、张亚男（项目管理）、冯普春（平台特性）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B911D-F884-E041-A1D1-AE599C11D74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713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B911D-F884-E041-A1D1-AE599C11D74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769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现在，在坐的老师和同学看到的是我们的蓝图；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一年后，各位将见证这套理论和这款软件的传奇诞生！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B911D-F884-E041-A1D1-AE599C11D74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429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2762F5-0D15-7F40-B211-4A3CE097DE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603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2762F5-0D15-7F40-B211-4A3CE097DE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747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4150" y="1066800"/>
            <a:ext cx="2000250" cy="4876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1066800"/>
            <a:ext cx="5848350" cy="4876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2762F5-0D15-7F40-B211-4A3CE097DE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88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2762F5-0D15-7F40-B211-4A3CE097DE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425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2762F5-0D15-7F40-B211-4A3CE097DE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62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981200"/>
            <a:ext cx="39243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9243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2762F5-0D15-7F40-B211-4A3CE097DE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672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2762F5-0D15-7F40-B211-4A3CE097DE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64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2762F5-0D15-7F40-B211-4A3CE097DE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866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2762F5-0D15-7F40-B211-4A3CE097DE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677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2762F5-0D15-7F40-B211-4A3CE097DE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019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2762F5-0D15-7F40-B211-4A3CE097DE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81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png"/><Relationship Id="rId16" Type="http://schemas.openxmlformats.org/officeDocument/2006/relationships/oleObject" Target="../embeddings/oleObject2.bin"/><Relationship Id="rId17" Type="http://schemas.openxmlformats.org/officeDocument/2006/relationships/image" Target="../media/image2.png"/><Relationship Id="rId18" Type="http://schemas.openxmlformats.org/officeDocument/2006/relationships/oleObject" Target="../embeddings/oleObject3.bin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0668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81200"/>
            <a:ext cx="80010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0960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600" b="1" i="1">
                <a:solidFill>
                  <a:srgbClr val="86658B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1"/>
            </a:lvl1pPr>
          </a:lstStyle>
          <a:p>
            <a:fld id="{4A2762F5-0D15-7F40-B211-4A3CE097DE4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0" y="0"/>
          <a:ext cx="37528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" name="位图图像" r:id="rId14" imgW="3753374" imgH="942857" progId="Paint.Picture">
                  <p:embed/>
                </p:oleObj>
              </mc:Choice>
              <mc:Fallback>
                <p:oleObj name="位图图像" r:id="rId14" imgW="3753374" imgH="9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7528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3744913" y="781050"/>
          <a:ext cx="2905125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" name="位图图像" r:id="rId16" imgW="2905531" imgH="152260" progId="Paint.Picture">
                  <p:embed/>
                </p:oleObj>
              </mc:Choice>
              <mc:Fallback>
                <p:oleObj name="位图图像" r:id="rId16" imgW="2905531" imgH="15226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3" y="781050"/>
                        <a:ext cx="2905125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8"/>
          <p:cNvGraphicFramePr>
            <a:graphicFrameLocks noChangeAspect="1"/>
          </p:cNvGraphicFramePr>
          <p:nvPr/>
        </p:nvGraphicFramePr>
        <p:xfrm>
          <a:off x="6248400" y="5991225"/>
          <a:ext cx="26574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" name="位图图像" r:id="rId18" imgW="2657846" imgH="790476" progId="Paint.Picture">
                  <p:embed/>
                </p:oleObj>
              </mc:Choice>
              <mc:Fallback>
                <p:oleObj name="位图图像" r:id="rId18" imgW="2657846" imgH="7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991225"/>
                        <a:ext cx="26574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250825" y="4941888"/>
            <a:ext cx="79216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Tx/>
              <a:buNone/>
              <a:defRPr/>
            </a:pPr>
            <a:endParaRPr lang="zh-CN" altLang="en-US" sz="2400"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6" Type="http://schemas.openxmlformats.org/officeDocument/2006/relationships/image" Target="../media/image19.jpg"/><Relationship Id="rId7" Type="http://schemas.openxmlformats.org/officeDocument/2006/relationships/image" Target="../media/image20.jpg"/><Relationship Id="rId8" Type="http://schemas.openxmlformats.org/officeDocument/2006/relationships/image" Target="../media/image21.jpg"/><Relationship Id="rId9" Type="http://schemas.openxmlformats.org/officeDocument/2006/relationships/image" Target="../media/image22.jpeg"/><Relationship Id="rId10" Type="http://schemas.openxmlformats.org/officeDocument/2006/relationships/image" Target="../media/image23.jpeg"/><Relationship Id="rId11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异构网络环境下的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可信传输应用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王得希</a:t>
            </a:r>
            <a:endParaRPr kumimoji="1" lang="en-US" altLang="zh-CN" dirty="0" smtClean="0"/>
          </a:p>
          <a:p>
            <a:r>
              <a:rPr kumimoji="1" lang="zh-CN" altLang="en-US" dirty="0" smtClean="0"/>
              <a:t>清华大学软件学院</a:t>
            </a:r>
            <a:endParaRPr kumimoji="1" lang="en-US" altLang="zh-CN" dirty="0" smtClean="0"/>
          </a:p>
          <a:p>
            <a:r>
              <a:rPr kumimoji="1" lang="en-US" altLang="zh-CN" dirty="0" smtClean="0"/>
              <a:t>2012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25</a:t>
            </a:r>
            <a:r>
              <a:rPr kumimoji="1" lang="zh-CN" altLang="en-US" dirty="0" smtClean="0"/>
              <a:t>日</a:t>
            </a:r>
            <a:endParaRPr kumimoji="1" lang="zh-CN" altLang="en-US" dirty="0"/>
          </a:p>
        </p:txBody>
      </p:sp>
      <p:grpSp>
        <p:nvGrpSpPr>
          <p:cNvPr id="6" name="组 5"/>
          <p:cNvGrpSpPr/>
          <p:nvPr/>
        </p:nvGrpSpPr>
        <p:grpSpPr>
          <a:xfrm rot="20570559">
            <a:off x="6486083" y="2518916"/>
            <a:ext cx="2031325" cy="2073302"/>
            <a:chOff x="355937" y="2324681"/>
            <a:chExt cx="2031325" cy="2073302"/>
          </a:xfrm>
        </p:grpSpPr>
        <p:pic>
          <p:nvPicPr>
            <p:cNvPr id="4" name="图片 3" descr="iTunesArtwork_roun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715" y="2324681"/>
              <a:ext cx="1275769" cy="1275769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355937" y="3751652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/>
                <a:t>泡泡信使</a:t>
              </a:r>
              <a:endParaRPr kumimoji="1" lang="en-US" altLang="zh-CN" dirty="0" smtClean="0"/>
            </a:p>
            <a:p>
              <a:pPr algn="ctr"/>
              <a:r>
                <a:rPr kumimoji="1" lang="en-US" altLang="zh-CN" dirty="0" smtClean="0"/>
                <a:t>Bubbles the Deliver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1455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iTunesArtwork_rou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20" y="264022"/>
            <a:ext cx="1034055" cy="1034055"/>
          </a:xfrm>
          <a:prstGeom prst="rect">
            <a:avLst/>
          </a:prstGeom>
        </p:spPr>
      </p:pic>
      <p:grpSp>
        <p:nvGrpSpPr>
          <p:cNvPr id="15" name="组 14"/>
          <p:cNvGrpSpPr>
            <a:grpSpLocks noChangeAspect="1"/>
          </p:cNvGrpSpPr>
          <p:nvPr/>
        </p:nvGrpSpPr>
        <p:grpSpPr>
          <a:xfrm>
            <a:off x="477304" y="1561698"/>
            <a:ext cx="982756" cy="1455299"/>
            <a:chOff x="533400" y="1787991"/>
            <a:chExt cx="1485547" cy="2199849"/>
          </a:xfrm>
        </p:grpSpPr>
        <p:pic>
          <p:nvPicPr>
            <p:cNvPr id="6" name="Picture 4" descr="D:\信使\［SSRT］相关资料\20121025 生活照\冯普春 - 副本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87991"/>
              <a:ext cx="1485547" cy="1498018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665054" y="361850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冯普春</a:t>
              </a:r>
              <a:endParaRPr kumimoji="1" lang="zh-CN" altLang="en-US" dirty="0"/>
            </a:p>
          </p:txBody>
        </p:sp>
      </p:grpSp>
      <p:grpSp>
        <p:nvGrpSpPr>
          <p:cNvPr id="16" name="组 15"/>
          <p:cNvGrpSpPr>
            <a:grpSpLocks noChangeAspect="1"/>
          </p:cNvGrpSpPr>
          <p:nvPr/>
        </p:nvGrpSpPr>
        <p:grpSpPr>
          <a:xfrm>
            <a:off x="4993329" y="1561698"/>
            <a:ext cx="1021236" cy="1455299"/>
            <a:chOff x="2259366" y="1787991"/>
            <a:chExt cx="1485547" cy="2116961"/>
          </a:xfrm>
        </p:grpSpPr>
        <p:pic>
          <p:nvPicPr>
            <p:cNvPr id="7" name="Picture 6" descr="D:\信使\［SSRT］相关资料\20121025 生活照\顾维玺2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9366" y="1787991"/>
              <a:ext cx="1485547" cy="1450156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文本框 13"/>
            <p:cNvSpPr txBox="1"/>
            <p:nvPr/>
          </p:nvSpPr>
          <p:spPr>
            <a:xfrm>
              <a:off x="2402948" y="353562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顾维玺</a:t>
              </a:r>
              <a:endParaRPr kumimoji="1" lang="zh-CN" altLang="en-US" dirty="0"/>
            </a:p>
          </p:txBody>
        </p:sp>
      </p:grpSp>
      <p:grpSp>
        <p:nvGrpSpPr>
          <p:cNvPr id="18" name="组 17"/>
          <p:cNvGrpSpPr>
            <a:grpSpLocks noChangeAspect="1"/>
          </p:cNvGrpSpPr>
          <p:nvPr/>
        </p:nvGrpSpPr>
        <p:grpSpPr>
          <a:xfrm>
            <a:off x="7115502" y="1561698"/>
            <a:ext cx="1010508" cy="1455299"/>
            <a:chOff x="3434523" y="1465285"/>
            <a:chExt cx="1485547" cy="2139433"/>
          </a:xfrm>
        </p:grpSpPr>
        <p:pic>
          <p:nvPicPr>
            <p:cNvPr id="12" name="图片 11" descr="杨植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4523" y="1465285"/>
              <a:ext cx="1485547" cy="148554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7" name="文本框 16"/>
            <p:cNvSpPr txBox="1"/>
            <p:nvPr/>
          </p:nvSpPr>
          <p:spPr>
            <a:xfrm>
              <a:off x="3765119" y="3235387"/>
              <a:ext cx="64633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杨植</a:t>
              </a:r>
              <a:endParaRPr kumimoji="1" lang="zh-CN" altLang="en-US" dirty="0"/>
            </a:p>
          </p:txBody>
        </p:sp>
      </p:grpSp>
      <p:grpSp>
        <p:nvGrpSpPr>
          <p:cNvPr id="20" name="组 19"/>
          <p:cNvGrpSpPr>
            <a:grpSpLocks noChangeAspect="1"/>
          </p:cNvGrpSpPr>
          <p:nvPr/>
        </p:nvGrpSpPr>
        <p:grpSpPr>
          <a:xfrm>
            <a:off x="2392686" y="1561698"/>
            <a:ext cx="1040676" cy="1492870"/>
            <a:chOff x="3163082" y="2093808"/>
            <a:chExt cx="1485547" cy="2131043"/>
          </a:xfrm>
        </p:grpSpPr>
        <p:pic>
          <p:nvPicPr>
            <p:cNvPr id="4" name="图片 3" descr="陈琛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3082" y="2093808"/>
              <a:ext cx="1485547" cy="148554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9" name="文本框 18"/>
            <p:cNvSpPr txBox="1"/>
            <p:nvPr/>
          </p:nvSpPr>
          <p:spPr>
            <a:xfrm>
              <a:off x="3470872" y="38555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陈琛</a:t>
              </a:r>
              <a:endParaRPr kumimoji="1" lang="zh-CN" altLang="en-US" dirty="0"/>
            </a:p>
          </p:txBody>
        </p:sp>
      </p:grpSp>
      <p:grpSp>
        <p:nvGrpSpPr>
          <p:cNvPr id="22" name="组 21"/>
          <p:cNvGrpSpPr>
            <a:grpSpLocks noChangeAspect="1"/>
          </p:cNvGrpSpPr>
          <p:nvPr/>
        </p:nvGrpSpPr>
        <p:grpSpPr>
          <a:xfrm>
            <a:off x="4993329" y="4334576"/>
            <a:ext cx="988592" cy="1424701"/>
            <a:chOff x="5126301" y="3041384"/>
            <a:chExt cx="1523737" cy="2195921"/>
          </a:xfrm>
        </p:grpSpPr>
        <p:pic>
          <p:nvPicPr>
            <p:cNvPr id="11" name="图片 10" descr="王得希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301" y="3041384"/>
              <a:ext cx="1523737" cy="152373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1" name="文本框 20"/>
            <p:cNvSpPr txBox="1"/>
            <p:nvPr/>
          </p:nvSpPr>
          <p:spPr>
            <a:xfrm>
              <a:off x="5246900" y="4867972"/>
              <a:ext cx="87716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王得希</a:t>
              </a:r>
              <a:endParaRPr kumimoji="1" lang="zh-CN" altLang="en-US" dirty="0"/>
            </a:p>
          </p:txBody>
        </p:sp>
      </p:grpSp>
      <p:grpSp>
        <p:nvGrpSpPr>
          <p:cNvPr id="24" name="组 23"/>
          <p:cNvGrpSpPr>
            <a:grpSpLocks noChangeAspect="1"/>
          </p:cNvGrpSpPr>
          <p:nvPr/>
        </p:nvGrpSpPr>
        <p:grpSpPr>
          <a:xfrm>
            <a:off x="2524589" y="4311744"/>
            <a:ext cx="1015880" cy="1440000"/>
            <a:chOff x="4660204" y="2208330"/>
            <a:chExt cx="1485002" cy="2104979"/>
          </a:xfrm>
        </p:grpSpPr>
        <p:pic>
          <p:nvPicPr>
            <p:cNvPr id="10" name="Picture 11" descr="D:\信使\［SSRT］相关资料\20121025 生活照\调整\俞则明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0204" y="2208330"/>
              <a:ext cx="1485002" cy="1485003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文本框 22"/>
            <p:cNvSpPr txBox="1"/>
            <p:nvPr/>
          </p:nvSpPr>
          <p:spPr>
            <a:xfrm>
              <a:off x="4788488" y="3943977"/>
              <a:ext cx="877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俞则明</a:t>
              </a:r>
              <a:endParaRPr kumimoji="1" lang="zh-CN" altLang="en-US" dirty="0"/>
            </a:p>
          </p:txBody>
        </p:sp>
      </p:grpSp>
      <p:grpSp>
        <p:nvGrpSpPr>
          <p:cNvPr id="26" name="组 25"/>
          <p:cNvGrpSpPr>
            <a:grpSpLocks noChangeAspect="1"/>
          </p:cNvGrpSpPr>
          <p:nvPr/>
        </p:nvGrpSpPr>
        <p:grpSpPr>
          <a:xfrm>
            <a:off x="467146" y="4334576"/>
            <a:ext cx="1018508" cy="1485897"/>
            <a:chOff x="7129046" y="3041384"/>
            <a:chExt cx="1485547" cy="2167261"/>
          </a:xfrm>
        </p:grpSpPr>
        <p:pic>
          <p:nvPicPr>
            <p:cNvPr id="9" name="Picture 10" descr="D:\信使\［SSRT］相关资料\20121025 生活照\调整\张亚男2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9046" y="3041384"/>
              <a:ext cx="1485547" cy="148554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文本框 24"/>
            <p:cNvSpPr txBox="1"/>
            <p:nvPr/>
          </p:nvSpPr>
          <p:spPr>
            <a:xfrm>
              <a:off x="7299335" y="483931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张亚男</a:t>
              </a:r>
              <a:endParaRPr kumimoji="1" lang="en-US" altLang="zh-CN" dirty="0" smtClean="0"/>
            </a:p>
          </p:txBody>
        </p:sp>
      </p:grpSp>
      <p:grpSp>
        <p:nvGrpSpPr>
          <p:cNvPr id="28" name="组 27"/>
          <p:cNvGrpSpPr>
            <a:grpSpLocks noChangeAspect="1"/>
          </p:cNvGrpSpPr>
          <p:nvPr/>
        </p:nvGrpSpPr>
        <p:grpSpPr>
          <a:xfrm>
            <a:off x="7115502" y="4322674"/>
            <a:ext cx="996688" cy="1424700"/>
            <a:chOff x="4648629" y="4029597"/>
            <a:chExt cx="1485547" cy="2123490"/>
          </a:xfrm>
        </p:grpSpPr>
        <p:pic>
          <p:nvPicPr>
            <p:cNvPr id="8" name="Picture 7" descr="D:\信使\［SSRT］相关资料\20121025 生活照\调整\吕婉琪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629" y="4029597"/>
              <a:ext cx="1485547" cy="148554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文本框 26"/>
            <p:cNvSpPr txBox="1"/>
            <p:nvPr/>
          </p:nvSpPr>
          <p:spPr>
            <a:xfrm>
              <a:off x="4757264" y="5783754"/>
              <a:ext cx="87716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吕婉琪</a:t>
              </a:r>
              <a:endParaRPr kumimoji="1" lang="zh-CN" altLang="en-US" dirty="0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069177" y="1407550"/>
            <a:ext cx="646331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硕士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5691399" y="1407550"/>
            <a:ext cx="646331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硕士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185291" y="4175010"/>
            <a:ext cx="646331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硕士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609972" y="4165210"/>
            <a:ext cx="646331" cy="36933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博士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061080" y="1407550"/>
            <a:ext cx="646331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3366FF"/>
                </a:solidFill>
              </a:rPr>
              <a:t>本科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851613" y="1407550"/>
            <a:ext cx="646331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3366FF"/>
                </a:solidFill>
              </a:rPr>
              <a:t>本科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181806" y="4149910"/>
            <a:ext cx="646331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3366FF"/>
                </a:solidFill>
              </a:rPr>
              <a:t>本科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843219" y="4135764"/>
            <a:ext cx="646331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3366FF"/>
                </a:solidFill>
              </a:rPr>
              <a:t>本科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637293" y="5031519"/>
            <a:ext cx="110799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>
            <a:spAutoFit/>
          </a:bodyPr>
          <a:lstStyle/>
          <a:p>
            <a:r>
              <a:rPr kumimoji="1" lang="zh-CN" altLang="en-US" dirty="0" smtClean="0"/>
              <a:t>系统设计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845075" y="4983751"/>
            <a:ext cx="110799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>
            <a:spAutoFit/>
          </a:bodyPr>
          <a:lstStyle/>
          <a:p>
            <a:r>
              <a:rPr kumimoji="1" lang="zh-CN" altLang="en-US" dirty="0" smtClean="0"/>
              <a:t>交互设计</a:t>
            </a:r>
            <a:endParaRPr kumimoji="1" lang="zh-CN" altLang="en-US" dirty="0"/>
          </a:p>
        </p:txBody>
      </p:sp>
      <p:cxnSp>
        <p:nvCxnSpPr>
          <p:cNvPr id="44" name="直线连接符 43"/>
          <p:cNvCxnSpPr/>
          <p:nvPr/>
        </p:nvCxnSpPr>
        <p:spPr bwMode="auto">
          <a:xfrm>
            <a:off x="467146" y="3656580"/>
            <a:ext cx="8214410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线连接符 45"/>
          <p:cNvCxnSpPr/>
          <p:nvPr/>
        </p:nvCxnSpPr>
        <p:spPr bwMode="auto">
          <a:xfrm>
            <a:off x="4574869" y="1298077"/>
            <a:ext cx="0" cy="4806423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文本框 47"/>
          <p:cNvSpPr txBox="1"/>
          <p:nvPr/>
        </p:nvSpPr>
        <p:spPr>
          <a:xfrm>
            <a:off x="1185291" y="5083752"/>
            <a:ext cx="110799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>
            <a:spAutoFit/>
          </a:bodyPr>
          <a:lstStyle/>
          <a:p>
            <a:r>
              <a:rPr kumimoji="1" lang="zh-CN" altLang="en-US" dirty="0" smtClean="0"/>
              <a:t>项目管理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3185777" y="5083752"/>
            <a:ext cx="110799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>
            <a:spAutoFit/>
          </a:bodyPr>
          <a:lstStyle/>
          <a:p>
            <a:r>
              <a:rPr kumimoji="1" lang="zh-CN" altLang="en-US" dirty="0" smtClean="0"/>
              <a:t>异构网络</a:t>
            </a:r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069177" y="2183372"/>
            <a:ext cx="110799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>
            <a:spAutoFit/>
          </a:bodyPr>
          <a:lstStyle/>
          <a:p>
            <a:r>
              <a:rPr kumimoji="1" lang="zh-CN" altLang="en-US" dirty="0" smtClean="0"/>
              <a:t>平台特性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061080" y="2183372"/>
            <a:ext cx="110799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>
            <a:spAutoFit/>
          </a:bodyPr>
          <a:lstStyle/>
          <a:p>
            <a:r>
              <a:rPr kumimoji="1" lang="zh-CN" altLang="en-US" dirty="0" smtClean="0"/>
              <a:t>平台特性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5695038" y="2182523"/>
            <a:ext cx="110799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>
            <a:spAutoFit/>
          </a:bodyPr>
          <a:lstStyle/>
          <a:p>
            <a:r>
              <a:rPr kumimoji="1" lang="zh-CN" altLang="en-US" dirty="0" smtClean="0"/>
              <a:t>可信传输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852392" y="2189715"/>
            <a:ext cx="110799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>
            <a:spAutoFit/>
          </a:bodyPr>
          <a:lstStyle/>
          <a:p>
            <a:r>
              <a:rPr kumimoji="1" lang="zh-CN" altLang="en-US" dirty="0" smtClean="0"/>
              <a:t>可信传输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588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能力提升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跨学历：本、硕、博</a:t>
            </a:r>
            <a:endParaRPr lang="en-US" altLang="zh-CN" dirty="0"/>
          </a:p>
          <a:p>
            <a:r>
              <a:rPr lang="zh-CN" altLang="en-US" dirty="0"/>
              <a:t>跨专业：软件学院、美术学院</a:t>
            </a:r>
            <a:endParaRPr lang="en-US" altLang="zh-CN" dirty="0"/>
          </a:p>
          <a:p>
            <a:r>
              <a:rPr lang="zh-CN" altLang="en-US" dirty="0"/>
              <a:t>跨领域：研究、工程、</a:t>
            </a:r>
            <a:r>
              <a:rPr lang="zh-CN" altLang="en-US" dirty="0" smtClean="0"/>
              <a:t>设计</a:t>
            </a:r>
            <a:endParaRPr kumimoji="1" lang="en-US" altLang="zh-CN" dirty="0" smtClean="0"/>
          </a:p>
          <a:p>
            <a:r>
              <a:rPr kumimoji="1" lang="zh-CN" altLang="en-US" dirty="0" smtClean="0"/>
              <a:t>语言编</a:t>
            </a:r>
            <a:r>
              <a:rPr kumimoji="1" lang="zh-CN" altLang="en-US" dirty="0" smtClean="0"/>
              <a:t>程、网络编程、数据编程</a:t>
            </a:r>
            <a:endParaRPr kumimoji="1" lang="en-US" altLang="zh-CN" dirty="0" smtClean="0"/>
          </a:p>
          <a:p>
            <a:r>
              <a:rPr lang="zh-CN" altLang="en-US" dirty="0"/>
              <a:t>系统分析、</a:t>
            </a:r>
            <a:r>
              <a:rPr lang="zh-CN" altLang="en-US" dirty="0" smtClean="0"/>
              <a:t>系统建模、系统设计 </a:t>
            </a:r>
            <a:endParaRPr lang="zh-CN" altLang="en-US" dirty="0" smtClean="0">
              <a:effectLst/>
            </a:endParaRPr>
          </a:p>
          <a:p>
            <a:r>
              <a:rPr lang="zh-CN" altLang="en-US" dirty="0"/>
              <a:t>科学</a:t>
            </a:r>
            <a:r>
              <a:rPr lang="zh-CN" altLang="en-US" dirty="0" smtClean="0"/>
              <a:t>、工程</a:t>
            </a:r>
            <a:r>
              <a:rPr lang="zh-CN" altLang="en-US" dirty="0"/>
              <a:t>、 </a:t>
            </a:r>
            <a:r>
              <a:rPr lang="zh-CN" altLang="en-US" dirty="0" smtClean="0"/>
              <a:t>技术与艺术有</a:t>
            </a:r>
            <a:r>
              <a:rPr lang="zh-CN" altLang="en-US" dirty="0"/>
              <a:t>机</a:t>
            </a:r>
            <a:r>
              <a:rPr lang="zh-CN" altLang="en-US" dirty="0" smtClean="0"/>
              <a:t>融合</a:t>
            </a:r>
            <a:endParaRPr lang="en-US" altLang="zh-CN" dirty="0" smtClean="0"/>
          </a:p>
          <a:p>
            <a:r>
              <a:rPr lang="zh-CN" altLang="en-US" dirty="0" smtClean="0"/>
              <a:t>课程知识提升与运用：计算机网络、程序设计、软件体系结构、软件需求工程、软件项目管理、形式逻辑</a:t>
            </a:r>
            <a:endParaRPr lang="zh-CN" altLang="en-US" dirty="0" smtClean="0">
              <a:effectLst/>
            </a:endParaRPr>
          </a:p>
          <a:p>
            <a:endParaRPr kumimoji="1" lang="zh-CN" altLang="en-US" dirty="0"/>
          </a:p>
        </p:txBody>
      </p:sp>
      <p:pic>
        <p:nvPicPr>
          <p:cNvPr id="4" name="图片 3" descr="iTunesArtwork_rou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20" y="264022"/>
            <a:ext cx="1034055" cy="103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82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3737" y="1066801"/>
            <a:ext cx="4402138" cy="4615996"/>
          </a:xfrm>
        </p:spPr>
        <p:txBody>
          <a:bodyPr/>
          <a:lstStyle/>
          <a:p>
            <a:r>
              <a:rPr kumimoji="1" lang="zh-CN" altLang="en-US" sz="3200" dirty="0" smtClean="0"/>
              <a:t>团队结构科学健康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基础工作出色全面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研究工作坚实可靠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应用领域广泛实用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理论实践紧密结合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各项能力提升巨大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对学习工作生活带来变革</a:t>
            </a:r>
            <a:endParaRPr kumimoji="1" lang="zh-CN" altLang="en-US" sz="3200" dirty="0"/>
          </a:p>
        </p:txBody>
      </p:sp>
      <p:pic>
        <p:nvPicPr>
          <p:cNvPr id="4" name="图片 3" descr="屏幕快照 2012-10-18 下午3.08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3" y="2634796"/>
            <a:ext cx="3898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81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4963885"/>
            <a:ext cx="5715000" cy="957943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zh-CN" dirty="0" smtClean="0"/>
              <a:t>2012.10 ~ 2013.10</a:t>
            </a:r>
          </a:p>
          <a:p>
            <a:pPr marL="0" indent="0" algn="ctr">
              <a:buNone/>
            </a:pPr>
            <a:r>
              <a:rPr kumimoji="1" lang="en-US" altLang="zh-CN" dirty="0" smtClean="0"/>
              <a:t>¥20, 000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2766798" y="1752600"/>
            <a:ext cx="3292917" cy="3360965"/>
            <a:chOff x="355937" y="2324681"/>
            <a:chExt cx="2031325" cy="2073302"/>
          </a:xfrm>
        </p:grpSpPr>
        <p:pic>
          <p:nvPicPr>
            <p:cNvPr id="5" name="图片 4" descr="iTunesArtwork_roun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715" y="2324681"/>
              <a:ext cx="1275769" cy="127576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355937" y="3751652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/>
                <a:t>泡泡信使</a:t>
              </a:r>
              <a:endParaRPr kumimoji="1" lang="en-US" altLang="zh-CN" dirty="0" smtClean="0"/>
            </a:p>
            <a:p>
              <a:pPr algn="ctr"/>
              <a:r>
                <a:rPr kumimoji="1" lang="en-US" altLang="zh-CN" dirty="0" smtClean="0"/>
                <a:t>Bubbles the Deliver</a:t>
              </a:r>
              <a:endParaRPr kumimoji="1" lang="zh-CN" altLang="en-US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449219" y="4425276"/>
            <a:ext cx="1884362" cy="1077218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細明體"/>
                <a:ea typeface="細明體"/>
                <a:cs typeface="細明體"/>
              </a:rPr>
              <a:t>这只是</a:t>
            </a:r>
            <a:endParaRPr kumimoji="1" lang="en-US" altLang="zh-CN" sz="3200" dirty="0" smtClean="0">
              <a:solidFill>
                <a:srgbClr val="FF0000"/>
              </a:solidFill>
              <a:latin typeface="細明體"/>
              <a:ea typeface="細明體"/>
              <a:cs typeface="細明體"/>
            </a:endParaRPr>
          </a:p>
          <a:p>
            <a:r>
              <a:rPr kumimoji="1" lang="zh-CN" altLang="en-US" sz="3200" dirty="0" smtClean="0">
                <a:solidFill>
                  <a:srgbClr val="FF0000"/>
                </a:solidFill>
                <a:latin typeface="細明體"/>
                <a:ea typeface="細明體"/>
                <a:cs typeface="細明體"/>
              </a:rPr>
              <a:t>一个开始</a:t>
            </a:r>
            <a:endParaRPr kumimoji="1" lang="zh-CN" altLang="en-US" sz="3200" dirty="0">
              <a:solidFill>
                <a:srgbClr val="FF0000"/>
              </a:solidFill>
              <a:latin typeface="細明體"/>
              <a:ea typeface="細明體"/>
              <a:cs typeface="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453237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情景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跟非计算机专业同学讲</a:t>
            </a:r>
            <a:r>
              <a:rPr kumimoji="1" lang="en-US" altLang="zh-CN" dirty="0" smtClean="0">
                <a:solidFill>
                  <a:srgbClr val="FF0000"/>
                </a:solidFill>
              </a:rPr>
              <a:t>IP</a:t>
            </a:r>
            <a:r>
              <a:rPr kumimoji="1" lang="zh-CN" altLang="en-US" dirty="0" smtClean="0">
                <a:solidFill>
                  <a:srgbClr val="FF0000"/>
                </a:solidFill>
              </a:rPr>
              <a:t>、</a:t>
            </a:r>
            <a:r>
              <a:rPr kumimoji="1" lang="en-US" altLang="zh-CN" dirty="0" smtClean="0">
                <a:solidFill>
                  <a:srgbClr val="FF0000"/>
                </a:solidFill>
              </a:rPr>
              <a:t>SMB</a:t>
            </a:r>
            <a:r>
              <a:rPr kumimoji="1" lang="zh-CN" altLang="en-US" dirty="0" smtClean="0">
                <a:solidFill>
                  <a:srgbClr val="FF0000"/>
                </a:solidFill>
              </a:rPr>
              <a:t>和</a:t>
            </a:r>
            <a:r>
              <a:rPr kumimoji="1" lang="en-US" altLang="zh-CN" dirty="0" smtClean="0">
                <a:solidFill>
                  <a:srgbClr val="FF0000"/>
                </a:solidFill>
              </a:rPr>
              <a:t>FTP</a:t>
            </a:r>
            <a:r>
              <a:rPr kumimoji="1" lang="zh-CN" altLang="en-US" dirty="0" smtClean="0">
                <a:solidFill>
                  <a:srgbClr val="FF0000"/>
                </a:solidFill>
              </a:rPr>
              <a:t>来共享文件？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同在一个网，传文件还要</a:t>
            </a:r>
            <a:r>
              <a:rPr kumimoji="1" lang="en-US" altLang="zh-CN" dirty="0" smtClean="0">
                <a:solidFill>
                  <a:srgbClr val="FF0000"/>
                </a:solidFill>
              </a:rPr>
              <a:t>U</a:t>
            </a:r>
            <a:r>
              <a:rPr kumimoji="1" lang="zh-CN" altLang="en-US" dirty="0" smtClean="0">
                <a:solidFill>
                  <a:srgbClr val="FF0000"/>
                </a:solidFill>
              </a:rPr>
              <a:t>盘、数据线？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塞班和</a:t>
            </a:r>
            <a:r>
              <a:rPr kumimoji="1" lang="en-US" altLang="zh-CN" dirty="0" smtClean="0">
                <a:solidFill>
                  <a:srgbClr val="FF0000"/>
                </a:solidFill>
              </a:rPr>
              <a:t>iPhone</a:t>
            </a:r>
            <a:r>
              <a:rPr kumimoji="1" lang="zh-CN" altLang="en-US" dirty="0" smtClean="0">
                <a:solidFill>
                  <a:srgbClr val="FF0000"/>
                </a:solidFill>
              </a:rPr>
              <a:t>传个文字传个照片？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手机收到短信，想传到电脑群发飞信？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帮朋友拍了张照片，怎么传给他？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上课打算共享自己屏幕到很多人电脑上教学？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幻灯片上字太小想显示在自己电脑上？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相要与演讲者互动？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群发传播自己的资料？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让设备成为广播电台？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29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繁琐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881" y="1249621"/>
            <a:ext cx="2812519" cy="24992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31670" y="377327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繁琐</a:t>
            </a:r>
            <a:endParaRPr kumimoji="1" lang="en-US" altLang="zh-CN" dirty="0"/>
          </a:p>
        </p:txBody>
      </p:sp>
      <p:pic>
        <p:nvPicPr>
          <p:cNvPr id="7" name="图片 6" descr="隔阂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84273"/>
            <a:ext cx="2516374" cy="176146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11114" y="340393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隔阂</a:t>
            </a:r>
            <a:endParaRPr kumimoji="1" lang="en-US" altLang="zh-CN" dirty="0"/>
          </a:p>
        </p:txBody>
      </p:sp>
      <p:pic>
        <p:nvPicPr>
          <p:cNvPr id="11" name="图片 10" descr="怀疑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378" y="3578908"/>
            <a:ext cx="2794000" cy="26035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873691" y="621695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不可靠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3132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4" name="组 3"/>
          <p:cNvGrpSpPr/>
          <p:nvPr/>
        </p:nvGrpSpPr>
        <p:grpSpPr>
          <a:xfrm>
            <a:off x="2766798" y="1752600"/>
            <a:ext cx="3292917" cy="3360965"/>
            <a:chOff x="355937" y="2324681"/>
            <a:chExt cx="2031325" cy="2073302"/>
          </a:xfrm>
        </p:grpSpPr>
        <p:pic>
          <p:nvPicPr>
            <p:cNvPr id="5" name="图片 4" descr="iTunesArtwork_roun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715" y="2324681"/>
              <a:ext cx="1275769" cy="127576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355937" y="3751652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/>
                <a:t>泡泡信使</a:t>
              </a:r>
              <a:endParaRPr kumimoji="1" lang="en-US" altLang="zh-CN" dirty="0" smtClean="0"/>
            </a:p>
            <a:p>
              <a:pPr algn="ctr"/>
              <a:r>
                <a:rPr kumimoji="1" lang="en-US" altLang="zh-CN" dirty="0" smtClean="0"/>
                <a:t>Bubbles the Deliver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5786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创新点：异构网络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Ad Hoc</a:t>
            </a:r>
            <a:r>
              <a:rPr kumimoji="1" lang="zh-CN" altLang="en-US" dirty="0" smtClean="0"/>
              <a:t>，无需互联网连接，高速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多种拓扑结构</a:t>
            </a:r>
            <a:r>
              <a:rPr lang="zh-CN" altLang="en-US" dirty="0"/>
              <a:t>、</a:t>
            </a:r>
            <a:r>
              <a:rPr kumimoji="1" lang="zh-CN" altLang="en-US" dirty="0" smtClean="0"/>
              <a:t>多种联网方式</a:t>
            </a:r>
            <a:r>
              <a:rPr lang="zh-CN" altLang="en-US" dirty="0"/>
              <a:t>、</a:t>
            </a:r>
            <a:r>
              <a:rPr kumimoji="1" lang="zh-CN" altLang="en-US" dirty="0" smtClean="0"/>
              <a:t>多平台</a:t>
            </a:r>
            <a:endParaRPr kumimoji="1" lang="en-US" altLang="zh-CN" dirty="0" smtClean="0"/>
          </a:p>
          <a:p>
            <a:r>
              <a:rPr lang="zh-CN" altLang="en-US" dirty="0" smtClean="0"/>
              <a:t>网络自发现</a:t>
            </a:r>
            <a:endParaRPr kumimoji="1" lang="en-US" altLang="zh-CN" dirty="0" smtClean="0"/>
          </a:p>
          <a:p>
            <a:r>
              <a:rPr lang="zh-CN" altLang="en-US" dirty="0" smtClean="0"/>
              <a:t>创新研究</a:t>
            </a:r>
            <a:r>
              <a:rPr kumimoji="1" lang="zh-CN" altLang="en-US" dirty="0" smtClean="0"/>
              <a:t>成果：异构网络自发现协议</a:t>
            </a:r>
            <a:endParaRPr kumimoji="1" lang="en-US" altLang="zh-CN" dirty="0" smtClean="0"/>
          </a:p>
        </p:txBody>
      </p:sp>
      <p:pic>
        <p:nvPicPr>
          <p:cNvPr id="4" name="图片 3" descr="iTunesArtwork_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20" y="264022"/>
            <a:ext cx="1034055" cy="1034055"/>
          </a:xfrm>
          <a:prstGeom prst="rect">
            <a:avLst/>
          </a:prstGeom>
        </p:spPr>
      </p:pic>
      <p:pic>
        <p:nvPicPr>
          <p:cNvPr id="5" name="图片 4" descr="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42" y="3971245"/>
            <a:ext cx="736228" cy="869476"/>
          </a:xfrm>
          <a:prstGeom prst="rect">
            <a:avLst/>
          </a:prstGeom>
        </p:spPr>
      </p:pic>
      <p:pic>
        <p:nvPicPr>
          <p:cNvPr id="6" name="图片 5" descr="ios6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120682"/>
            <a:ext cx="787862" cy="431343"/>
          </a:xfrm>
          <a:prstGeom prst="rect">
            <a:avLst/>
          </a:prstGeom>
        </p:spPr>
      </p:pic>
      <p:pic>
        <p:nvPicPr>
          <p:cNvPr id="7" name="图片 6" descr="overview_hero1_tit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113" y="4840721"/>
            <a:ext cx="873915" cy="873915"/>
          </a:xfrm>
          <a:prstGeom prst="rect">
            <a:avLst/>
          </a:prstGeom>
        </p:spPr>
      </p:pic>
      <p:pic>
        <p:nvPicPr>
          <p:cNvPr id="8" name="图片 7" descr="Windows-8-logo-300x30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42" y="5714636"/>
            <a:ext cx="971636" cy="971636"/>
          </a:xfrm>
          <a:prstGeom prst="rect">
            <a:avLst/>
          </a:prstGeom>
        </p:spPr>
      </p:pic>
      <p:cxnSp>
        <p:nvCxnSpPr>
          <p:cNvPr id="10" name="曲线连接符 9"/>
          <p:cNvCxnSpPr>
            <a:stCxn id="5" idx="3"/>
            <a:endCxn id="7" idx="0"/>
          </p:cNvCxnSpPr>
          <p:nvPr/>
        </p:nvCxnSpPr>
        <p:spPr bwMode="auto">
          <a:xfrm>
            <a:off x="3138270" y="4405983"/>
            <a:ext cx="1695801" cy="434738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7" idx="2"/>
            <a:endCxn id="8" idx="3"/>
          </p:cNvCxnSpPr>
          <p:nvPr/>
        </p:nvCxnSpPr>
        <p:spPr bwMode="auto">
          <a:xfrm rot="5400000">
            <a:off x="3860966" y="5227349"/>
            <a:ext cx="485818" cy="1460393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8" idx="1"/>
            <a:endCxn id="6" idx="2"/>
          </p:cNvCxnSpPr>
          <p:nvPr/>
        </p:nvCxnSpPr>
        <p:spPr bwMode="auto">
          <a:xfrm rot="10800000">
            <a:off x="927332" y="5552026"/>
            <a:ext cx="1474711" cy="648429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6" idx="0"/>
            <a:endCxn id="5" idx="1"/>
          </p:cNvCxnSpPr>
          <p:nvPr/>
        </p:nvCxnSpPr>
        <p:spPr bwMode="auto">
          <a:xfrm rot="5400000" flipH="1" flipV="1">
            <a:off x="1307337" y="4025978"/>
            <a:ext cx="714699" cy="147471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744913" y="4019129"/>
            <a:ext cx="6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USB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067535" y="620045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LAN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98781" y="59510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WLAN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26090" y="422131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Bluetooth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 bwMode="auto">
          <a:xfrm>
            <a:off x="1895871" y="4990889"/>
            <a:ext cx="1849042" cy="5611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文字</a:t>
            </a:r>
            <a:r>
              <a:rPr kumimoji="1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/</a:t>
            </a:r>
            <a:r>
              <a:rPr kumimoji="1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21281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创新点：可信数据传输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981200"/>
            <a:ext cx="8001000" cy="1846937"/>
          </a:xfrm>
        </p:spPr>
        <p:txBody>
          <a:bodyPr/>
          <a:lstStyle/>
          <a:p>
            <a:r>
              <a:rPr kumimoji="1" lang="zh-CN" altLang="en-US" dirty="0" smtClean="0"/>
              <a:t>传输机制（</a:t>
            </a:r>
            <a:r>
              <a:rPr lang="zh-CN" altLang="en-US" dirty="0" smtClean="0"/>
              <a:t>协议建模与验证）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数据传播（</a:t>
            </a:r>
            <a:r>
              <a:rPr lang="zh-CN" altLang="en-US" dirty="0" smtClean="0"/>
              <a:t>协议建模与验证，数据群发，子网传播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数据安全（欺骗性加密）</a:t>
            </a:r>
            <a:endParaRPr kumimoji="1" lang="en-US" altLang="zh-CN" dirty="0" smtClean="0"/>
          </a:p>
          <a:p>
            <a:r>
              <a:rPr lang="zh-CN" altLang="en-US" dirty="0"/>
              <a:t>创新研究</a:t>
            </a:r>
            <a:r>
              <a:rPr kumimoji="1" lang="zh-CN" altLang="en-US" dirty="0" smtClean="0"/>
              <a:t>成果：数据传播协议</a:t>
            </a:r>
            <a:endParaRPr kumimoji="1" lang="en-US" altLang="zh-CN" dirty="0" smtClean="0"/>
          </a:p>
        </p:txBody>
      </p:sp>
      <p:pic>
        <p:nvPicPr>
          <p:cNvPr id="4" name="图片 3" descr="iTunesArtwork_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20" y="264022"/>
            <a:ext cx="1034055" cy="1034055"/>
          </a:xfrm>
          <a:prstGeom prst="rect">
            <a:avLst/>
          </a:prstGeom>
        </p:spPr>
      </p:pic>
      <p:pic>
        <p:nvPicPr>
          <p:cNvPr id="6" name="图片 5" descr="512X512 IPHONE unlo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961265"/>
            <a:ext cx="452524" cy="850395"/>
          </a:xfrm>
          <a:prstGeom prst="rect">
            <a:avLst/>
          </a:prstGeom>
        </p:spPr>
      </p:pic>
      <p:pic>
        <p:nvPicPr>
          <p:cNvPr id="8" name="图片 7" descr="512X512 IPHONE unlo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56" y="3961265"/>
            <a:ext cx="452524" cy="850395"/>
          </a:xfrm>
          <a:prstGeom prst="rect">
            <a:avLst/>
          </a:prstGeom>
        </p:spPr>
      </p:pic>
      <p:pic>
        <p:nvPicPr>
          <p:cNvPr id="9" name="图片 8" descr="512X512 IPHONE unlo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11" y="3961265"/>
            <a:ext cx="452524" cy="850395"/>
          </a:xfrm>
          <a:prstGeom prst="rect">
            <a:avLst/>
          </a:prstGeom>
        </p:spPr>
      </p:pic>
      <p:pic>
        <p:nvPicPr>
          <p:cNvPr id="10" name="图片 9" descr="512X512 IPHONE unlo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466" y="3961265"/>
            <a:ext cx="452524" cy="850395"/>
          </a:xfrm>
          <a:prstGeom prst="rect">
            <a:avLst/>
          </a:prstGeom>
        </p:spPr>
      </p:pic>
      <p:pic>
        <p:nvPicPr>
          <p:cNvPr id="11" name="图片 10" descr="512X512 IPHONE unlo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542" y="5931405"/>
            <a:ext cx="452524" cy="850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07961" y="41085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。。。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9" idx="3"/>
            <a:endCxn id="10" idx="1"/>
          </p:cNvCxnSpPr>
          <p:nvPr/>
        </p:nvCxnSpPr>
        <p:spPr bwMode="auto">
          <a:xfrm>
            <a:off x="3384635" y="4386463"/>
            <a:ext cx="7468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8" idx="3"/>
            <a:endCxn id="9" idx="1"/>
          </p:cNvCxnSpPr>
          <p:nvPr/>
        </p:nvCxnSpPr>
        <p:spPr bwMode="auto">
          <a:xfrm>
            <a:off x="2185280" y="4386463"/>
            <a:ext cx="7468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6" idx="3"/>
            <a:endCxn id="8" idx="1"/>
          </p:cNvCxnSpPr>
          <p:nvPr/>
        </p:nvCxnSpPr>
        <p:spPr bwMode="auto">
          <a:xfrm>
            <a:off x="985925" y="4386463"/>
            <a:ext cx="7468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1" idx="0"/>
            <a:endCxn id="6" idx="2"/>
          </p:cNvCxnSpPr>
          <p:nvPr/>
        </p:nvCxnSpPr>
        <p:spPr bwMode="auto">
          <a:xfrm flipH="1" flipV="1">
            <a:off x="759663" y="4811660"/>
            <a:ext cx="1878141" cy="1119745"/>
          </a:xfrm>
          <a:prstGeom prst="straightConnector1">
            <a:avLst/>
          </a:prstGeom>
          <a:ln>
            <a:solidFill>
              <a:srgbClr val="CCFFCC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endCxn id="8" idx="2"/>
          </p:cNvCxnSpPr>
          <p:nvPr/>
        </p:nvCxnSpPr>
        <p:spPr bwMode="auto">
          <a:xfrm flipH="1" flipV="1">
            <a:off x="1959018" y="4811660"/>
            <a:ext cx="678786" cy="11197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endCxn id="9" idx="2"/>
          </p:cNvCxnSpPr>
          <p:nvPr/>
        </p:nvCxnSpPr>
        <p:spPr bwMode="auto">
          <a:xfrm flipV="1">
            <a:off x="2637804" y="4811660"/>
            <a:ext cx="520569" cy="11197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 bwMode="auto">
          <a:xfrm flipV="1">
            <a:off x="2637804" y="4823855"/>
            <a:ext cx="1719924" cy="111974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3400" y="54917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传输机制</a:t>
            </a:r>
            <a:endParaRPr kumimoji="1" lang="en-US" altLang="zh-CN" dirty="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3475994" y="54917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数据安全</a:t>
            </a:r>
            <a:endParaRPr kumimoji="1" lang="en-US" altLang="zh-CN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2217735" y="450068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传播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3190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创新点：第一款异构传输应用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文字（汉字欺骗性加密、</a:t>
            </a:r>
            <a:r>
              <a:rPr lang="zh-CN" altLang="en-US" dirty="0" smtClean="0"/>
              <a:t>命令行进阶）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文件（</a:t>
            </a:r>
            <a:r>
              <a:rPr lang="zh-CN" altLang="en-US" dirty="0" smtClean="0"/>
              <a:t>多文件、文件夹）</a:t>
            </a:r>
            <a:endParaRPr kumimoji="1" lang="en-US" altLang="zh-CN" dirty="0" smtClean="0"/>
          </a:p>
          <a:p>
            <a:r>
              <a:rPr lang="zh-CN" altLang="en-US" dirty="0" smtClean="0"/>
              <a:t>复杂格式</a:t>
            </a:r>
            <a:r>
              <a:rPr kumimoji="1" lang="zh-CN" altLang="en-US" dirty="0" smtClean="0"/>
              <a:t>（屏幕共享、流数据广播、协同设计）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创新研究成果：推广和运营都非常优秀的国内外业界第一款</a:t>
            </a:r>
            <a:r>
              <a:rPr lang="zh-CN" altLang="en-US" dirty="0" smtClean="0"/>
              <a:t>异构平台可信</a:t>
            </a:r>
            <a:r>
              <a:rPr kumimoji="1" lang="zh-CN" altLang="en-US" dirty="0" smtClean="0"/>
              <a:t>数据</a:t>
            </a:r>
            <a:r>
              <a:rPr lang="zh-CN" altLang="en-US" dirty="0" smtClean="0"/>
              <a:t>传输</a:t>
            </a:r>
            <a:r>
              <a:rPr kumimoji="1" lang="zh-CN" altLang="en-US" dirty="0" smtClean="0"/>
              <a:t>应用</a:t>
            </a:r>
            <a:endParaRPr kumimoji="1" lang="en-US" altLang="zh-CN" dirty="0" smtClean="0"/>
          </a:p>
        </p:txBody>
      </p:sp>
      <p:pic>
        <p:nvPicPr>
          <p:cNvPr id="4" name="图片 3" descr="iTunesArtwork_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20" y="264022"/>
            <a:ext cx="1034055" cy="1034055"/>
          </a:xfrm>
          <a:prstGeom prst="rect">
            <a:avLst/>
          </a:prstGeom>
        </p:spPr>
      </p:pic>
      <p:pic>
        <p:nvPicPr>
          <p:cNvPr id="5" name="图片 4" descr="512X512 IPHONE unlo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74" y="4579454"/>
            <a:ext cx="751251" cy="1411771"/>
          </a:xfrm>
          <a:prstGeom prst="rect">
            <a:avLst/>
          </a:prstGeom>
        </p:spPr>
      </p:pic>
      <p:pic>
        <p:nvPicPr>
          <p:cNvPr id="6" name="图片 5" descr="512X512 IPHONE unlo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26" y="4557506"/>
            <a:ext cx="762931" cy="1433720"/>
          </a:xfrm>
          <a:prstGeom prst="rect">
            <a:avLst/>
          </a:prstGeom>
        </p:spPr>
      </p:pic>
      <p:cxnSp>
        <p:nvCxnSpPr>
          <p:cNvPr id="8" name="直线箭头连接符 7"/>
          <p:cNvCxnSpPr/>
          <p:nvPr/>
        </p:nvCxnSpPr>
        <p:spPr bwMode="auto">
          <a:xfrm>
            <a:off x="985925" y="4579454"/>
            <a:ext cx="3634702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0" name="直线箭头连接符 9"/>
          <p:cNvCxnSpPr/>
          <p:nvPr/>
        </p:nvCxnSpPr>
        <p:spPr bwMode="auto">
          <a:xfrm>
            <a:off x="985925" y="5943600"/>
            <a:ext cx="3634702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3" name="直线箭头连接符 12"/>
          <p:cNvCxnSpPr>
            <a:stCxn id="5" idx="3"/>
            <a:endCxn id="6" idx="1"/>
          </p:cNvCxnSpPr>
          <p:nvPr/>
        </p:nvCxnSpPr>
        <p:spPr bwMode="auto">
          <a:xfrm flipV="1">
            <a:off x="985925" y="5274366"/>
            <a:ext cx="3634701" cy="1097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8" name="文本框 17"/>
          <p:cNvSpPr txBox="1"/>
          <p:nvPr/>
        </p:nvSpPr>
        <p:spPr>
          <a:xfrm>
            <a:off x="1305646" y="4627338"/>
            <a:ext cx="331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3366FF"/>
                </a:solidFill>
              </a:rPr>
              <a:t>“明天开会”</a:t>
            </a:r>
            <a:r>
              <a:rPr lang="zh-CN" altLang="en-US" dirty="0" smtClean="0">
                <a:latin typeface="Wingdings"/>
                <a:ea typeface="Wingdings"/>
                <a:cs typeface="Wingdings"/>
              </a:rPr>
              <a:t>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“去年打牌”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02352" y="5300830"/>
            <a:ext cx="302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docx</a:t>
            </a:r>
            <a:r>
              <a:rPr kumimoji="1" lang="en-US" altLang="zh-CN" dirty="0" smtClean="0"/>
              <a:t>/.</a:t>
            </a:r>
            <a:r>
              <a:rPr kumimoji="1" lang="en-US" altLang="zh-CN" dirty="0" err="1" smtClean="0"/>
              <a:t>xlsx</a:t>
            </a:r>
            <a:r>
              <a:rPr kumimoji="1" lang="en-US" altLang="zh-CN" dirty="0" smtClean="0"/>
              <a:t>/.</a:t>
            </a:r>
            <a:r>
              <a:rPr kumimoji="1" lang="en-US" altLang="zh-CN" dirty="0" err="1" smtClean="0"/>
              <a:t>pptx</a:t>
            </a:r>
            <a:r>
              <a:rPr kumimoji="1" lang="en-US" altLang="zh-CN" dirty="0" smtClean="0"/>
              <a:t>/.mp3/.mp4…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302352" y="597694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屏幕共享、流数据、协同设计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11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研究基础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deen</a:t>
            </a:r>
            <a:r>
              <a:rPr kumimoji="1" lang="zh-CN" altLang="en-US" dirty="0" smtClean="0"/>
              <a:t>（汉字欺骗性加密）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Bubbles the Deliver</a:t>
            </a:r>
            <a:r>
              <a:rPr kumimoji="1" lang="zh-CN" altLang="en-US" dirty="0" smtClean="0"/>
              <a:t>（文字文件传输，</a:t>
            </a:r>
            <a:r>
              <a:rPr kumimoji="1" lang="en-US" altLang="zh-CN" dirty="0" err="1" smtClean="0"/>
              <a:t>iOS</a:t>
            </a:r>
            <a:r>
              <a:rPr kumimoji="1" lang="en-US" altLang="zh-CN" dirty="0" smtClean="0"/>
              <a:t>/Mac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BeTogether</a:t>
            </a:r>
            <a:r>
              <a:rPr lang="zh-CN" altLang="en-US" dirty="0" smtClean="0"/>
              <a:t>（局域团队协作，屏幕共享）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Direct Sketch</a:t>
            </a:r>
            <a:r>
              <a:rPr kumimoji="1" lang="zh-CN" altLang="en-US" dirty="0" smtClean="0"/>
              <a:t>（协同设计）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0" y="4272579"/>
            <a:ext cx="1270000" cy="127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0" y="4272579"/>
            <a:ext cx="1270000" cy="127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272579"/>
            <a:ext cx="1270000" cy="1270000"/>
          </a:xfrm>
          <a:prstGeom prst="rect">
            <a:avLst/>
          </a:prstGeom>
        </p:spPr>
      </p:pic>
      <p:pic>
        <p:nvPicPr>
          <p:cNvPr id="7" name="图片 6" descr="iTunesArtwork_rou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966" y="4266810"/>
            <a:ext cx="1275769" cy="127576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52715" y="557647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deen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93257" y="557647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Bubbles the Deliver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978400" y="55742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BeTogether</a:t>
            </a:r>
            <a:endParaRPr kumimoji="1"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7191828" y="5576473"/>
            <a:ext cx="144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Direct Sketch</a:t>
            </a:r>
          </a:p>
        </p:txBody>
      </p:sp>
    </p:spTree>
    <p:extLst>
      <p:ext uri="{BB962C8B-B14F-4D97-AF65-F5344CB8AC3E}">
        <p14:creationId xmlns:p14="http://schemas.microsoft.com/office/powerpoint/2010/main" val="1769248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Bubbles the Deliver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迄今</a:t>
            </a:r>
            <a:r>
              <a:rPr kumimoji="1" lang="en-US" altLang="zh-CN" dirty="0" smtClean="0"/>
              <a:t>50,000</a:t>
            </a:r>
            <a:r>
              <a:rPr kumimoji="1" lang="zh-CN" altLang="en-US" dirty="0" smtClean="0"/>
              <a:t>用户</a:t>
            </a:r>
            <a:endParaRPr kumimoji="1" lang="en-US" altLang="zh-CN" dirty="0" smtClean="0"/>
          </a:p>
          <a:p>
            <a:r>
              <a:rPr lang="en-US" altLang="zh-CN" dirty="0"/>
              <a:t>2012 </a:t>
            </a:r>
            <a:r>
              <a:rPr lang="zh-CN" altLang="en-US" dirty="0"/>
              <a:t>苹果中国高校学生开发</a:t>
            </a:r>
            <a:r>
              <a:rPr lang="zh-CN" altLang="en-US" dirty="0" smtClean="0"/>
              <a:t>作品大赛三等奖（</a:t>
            </a:r>
            <a:r>
              <a:rPr lang="en-US" altLang="zh-CN" dirty="0" smtClean="0"/>
              <a:t>5/100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en-US" altLang="zh-CN" dirty="0" smtClean="0"/>
              <a:t>Mac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iPhone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iPad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iPod touch</a:t>
            </a:r>
            <a:r>
              <a:rPr lang="zh-CN" altLang="en-US" dirty="0" smtClean="0"/>
              <a:t>之间传输文字和文件</a:t>
            </a:r>
            <a:endParaRPr lang="en-US" altLang="zh-CN" dirty="0" smtClean="0"/>
          </a:p>
          <a:p>
            <a:r>
              <a:rPr lang="zh-CN" altLang="en-US" dirty="0" smtClean="0"/>
              <a:t>异构网络自发现协议雏形</a:t>
            </a:r>
            <a:endParaRPr lang="en-US" altLang="zh-CN" dirty="0" smtClean="0"/>
          </a:p>
          <a:p>
            <a:r>
              <a:rPr lang="zh-CN" altLang="en-US" dirty="0" smtClean="0"/>
              <a:t>数据传播协议雏形</a:t>
            </a:r>
            <a:endParaRPr lang="en-US" altLang="zh-CN" dirty="0" smtClean="0"/>
          </a:p>
          <a:p>
            <a:r>
              <a:rPr kumimoji="1" lang="zh-CN" altLang="en-US" dirty="0" smtClean="0"/>
              <a:t>巨大商业化机会</a:t>
            </a:r>
            <a:endParaRPr kumimoji="1" lang="zh-CN" altLang="en-US" dirty="0"/>
          </a:p>
        </p:txBody>
      </p:sp>
      <p:pic>
        <p:nvPicPr>
          <p:cNvPr id="5" name="图片 4" descr="屏幕快照 2012-10-18 下午6.03.20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78" b="91748" l="5016" r="96238">
                        <a14:foregroundMark x1="36677" y1="50485" x2="36677" y2="50485"/>
                        <a14:foregroundMark x1="80878" y1="44175" x2="80878" y2="44175"/>
                        <a14:foregroundMark x1="78370" y1="50971" x2="78370" y2="50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00" y="3327400"/>
            <a:ext cx="40513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55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清华大学">
  <a:themeElements>
    <a:clrScheme name="清华大学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大学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清华大学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大学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大学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大学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大学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大学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大学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清华大学.thmx</Template>
  <TotalTime>645</TotalTime>
  <Words>498</Words>
  <Application>Microsoft Macintosh PowerPoint</Application>
  <PresentationFormat>全屏显示(4:3)</PresentationFormat>
  <Paragraphs>120</Paragraphs>
  <Slides>13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清华大学</vt:lpstr>
      <vt:lpstr>位图图像</vt:lpstr>
      <vt:lpstr>异构网络环境下的 可信传输应用</vt:lpstr>
      <vt:lpstr>情景</vt:lpstr>
      <vt:lpstr>PowerPoint 演示文稿</vt:lpstr>
      <vt:lpstr>PowerPoint 演示文稿</vt:lpstr>
      <vt:lpstr>创新点：异构网络</vt:lpstr>
      <vt:lpstr>创新点：可信数据传输</vt:lpstr>
      <vt:lpstr>创新点：第一款异构传输应用</vt:lpstr>
      <vt:lpstr>研究基础</vt:lpstr>
      <vt:lpstr>Bubbles the Deliver</vt:lpstr>
      <vt:lpstr>PowerPoint 演示文稿</vt:lpstr>
      <vt:lpstr>能力提升</vt:lpstr>
      <vt:lpstr>PowerPoint 演示文稿</vt:lpstr>
      <vt:lpstr>PowerPoint 演示文稿</vt:lpstr>
    </vt:vector>
  </TitlesOfParts>
  <Company>THU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异构网络环境下的可信数据传输</dc:title>
  <dc:creator>得希 王</dc:creator>
  <cp:lastModifiedBy>Microsoft Office 用户</cp:lastModifiedBy>
  <cp:revision>372</cp:revision>
  <dcterms:created xsi:type="dcterms:W3CDTF">2012-10-12T12:02:29Z</dcterms:created>
  <dcterms:modified xsi:type="dcterms:W3CDTF">2012-10-24T08:01:29Z</dcterms:modified>
</cp:coreProperties>
</file>