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36"/>
  </p:notesMasterIdLst>
  <p:handoutMasterIdLst>
    <p:handoutMasterId r:id="rId37"/>
  </p:handoutMasterIdLst>
  <p:sldIdLst>
    <p:sldId id="494" r:id="rId2"/>
    <p:sldId id="332" r:id="rId3"/>
    <p:sldId id="507" r:id="rId4"/>
    <p:sldId id="875" r:id="rId5"/>
    <p:sldId id="1440" r:id="rId6"/>
    <p:sldId id="1442" r:id="rId7"/>
    <p:sldId id="900" r:id="rId8"/>
    <p:sldId id="1464" r:id="rId9"/>
    <p:sldId id="1461" r:id="rId10"/>
    <p:sldId id="1460" r:id="rId11"/>
    <p:sldId id="886" r:id="rId12"/>
    <p:sldId id="1377" r:id="rId13"/>
    <p:sldId id="887" r:id="rId14"/>
    <p:sldId id="1466" r:id="rId15"/>
    <p:sldId id="1453" r:id="rId16"/>
    <p:sldId id="1376" r:id="rId17"/>
    <p:sldId id="1378" r:id="rId18"/>
    <p:sldId id="1465" r:id="rId19"/>
    <p:sldId id="1415" r:id="rId20"/>
    <p:sldId id="1414" r:id="rId21"/>
    <p:sldId id="889" r:id="rId22"/>
    <p:sldId id="890" r:id="rId23"/>
    <p:sldId id="892" r:id="rId24"/>
    <p:sldId id="898" r:id="rId25"/>
    <p:sldId id="901" r:id="rId26"/>
    <p:sldId id="258" r:id="rId27"/>
    <p:sldId id="906" r:id="rId28"/>
    <p:sldId id="903" r:id="rId29"/>
    <p:sldId id="1467" r:id="rId30"/>
    <p:sldId id="1468" r:id="rId31"/>
    <p:sldId id="1471" r:id="rId32"/>
    <p:sldId id="1472" r:id="rId33"/>
    <p:sldId id="904" r:id="rId34"/>
    <p:sldId id="905" r:id="rId35"/>
  </p:sldIdLst>
  <p:sldSz cx="9144000" cy="6858000" type="overhead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  <a:srgbClr val="003366"/>
    <a:srgbClr val="990000"/>
    <a:srgbClr val="006666"/>
    <a:srgbClr val="3399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74954" autoAdjust="0"/>
  </p:normalViewPr>
  <p:slideViewPr>
    <p:cSldViewPr>
      <p:cViewPr varScale="1">
        <p:scale>
          <a:sx n="51" d="100"/>
          <a:sy n="51" d="100"/>
        </p:scale>
        <p:origin x="19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9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782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CB223F6F-470E-4C22-8A61-AE4DCEFA99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45D41AB4-B41B-49AB-9057-D94C749FD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368DCCAA-68FF-4ACD-AF53-C2850EF1AB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6B2E5CC8-20F9-44DB-940A-C3ECA7B453A4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38643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DSA is based on the difficulty of computing discrete logarithms (see Chapter 2)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is based on schemes originally presented by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Elgamal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[ELGA85] and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[SCHN91].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13.3 summarizes the algorithm.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three parameters that are public and can be common to a group of users. An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-bit prime number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chosen. Next, a prime number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selected with a length between 512 and 1024 bits such that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divides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- 1). Finally,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 to be of the form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-1)/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where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an integer between 1 and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with the restriction that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greater than 1. Thus, the global public-key components of DSA are the same as in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sig- nature scheme. 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these parameters in hand, each user selects a private key and generates a public key. The private key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a number from 1 to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and should be chosen randomly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public key is calculated from the private key as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=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i="1" kern="1200" baseline="300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calculation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given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relatively straight- forward. However, given the public key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it is believed to be computationally infeasible to determine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is the discrete logarithm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the base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(see Chapter 2). </a:t>
            </a:r>
            <a:endParaRPr lang="en-US" dirty="0"/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signature of a message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consists of the pair of numbers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are functions of the public key components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p, q, 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user’s private key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hash code of the message H(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and an additional integer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should be generated randomly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be unique for each signing. 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′, 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 be the received versions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respectively. Verification is performed using the formulas shown in Figure 13.3. The receiver generates a quantity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is a function of the public key components, the sender’s public key, the hash code of the incoming message, and the received versions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If this quantity matches 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component of the signature, then the signature is validated.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23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43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545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8413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06591C10-2472-4E32-B188-556A2033DE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8A6B3D5E-D82C-4963-A939-046C96CC1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580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DSA uses an algorithm that is designed to provide only the digital signature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function. Unlike RSA, it cannot be used for encryption or key exchange.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Nevertheless, it is a public-key technique.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13.2 contrasts the DSA approach for generating digital signatures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used with RSA. In the RSA approach, the message to be signed is input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hash function that produces a secure hash code of fixed length. This hash code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then encrypted using the sender’s private key to form the signature. Both the message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the signature are then transmitted. The recipient takes the message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produces a hash code. The recipient also decrypts the signature using the sender’s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public key. If the calculated hash code matches the decrypted signature, the signature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accepted as valid. Because only the sender knows the private key, only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sender could have produced a valid signature.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DSA approach also makes use of a hash function. The hash code is provided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as input to a signature function along with a random number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generated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this particular signature. The signature function also depends on the sender’s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private key (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</a:t>
            </a:r>
            <a:r>
              <a:rPr lang="en-US" sz="1200" kern="1200" baseline="-2500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 and a set of parameters known to a group of communicating principals.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We can consider this set to constitute a global public key (PU</a:t>
            </a:r>
            <a:r>
              <a:rPr lang="en-US" sz="120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). The result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a signature consisting of two components, labeled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At the receiving end, the hash code of the incoming message is generated.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plus the signature is input to a verification function. The verification function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depends on the global public key as well as the sender’s public key (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PU</a:t>
            </a:r>
            <a:r>
              <a:rPr lang="en-US" sz="1200" kern="1200" baseline="-2500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paired with the sender’s private key. The output of the verification function is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value that is equal to the signature component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if the signature is valid. The signature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function is such that only the sender, with knowledge of the private key,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have produced the valid signature.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2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2469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28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DSA is based on the difficulty of computing discrete logarithms (see Chapter 2)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is based on schemes originally presented by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Elgamal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[ELGA85] and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[SCHN91].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13.3 summarizes the algorithm.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three parameters that are public and can be common to a group of users. An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-bit prime number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chosen. Next, a prime number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selected with a length between 512 and 1024 bits such that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divides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- 1). Finally,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 to be of the form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-1)/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where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an integer between 1 and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with the restriction that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greater than 1. Thus, the global public-key components of DSA are the same as in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sig- nature scheme. 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these parameters in hand, each user selects a private key and generates a public key. The private key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a number from 1 to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and should be chosen randomly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public key is calculated from the private key as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=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i="1" kern="1200" baseline="300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calculation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given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relatively straight- forward. However, given the public key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it is believed to be computationally infeasible to determine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is the discrete logarithm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the base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(see Chapter 2). </a:t>
            </a:r>
            <a:endParaRPr lang="en-US" dirty="0"/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signature of a message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consists of the pair of numbers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are functions of the public key components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p, q, 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user’s private key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hash code of the message H(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and an additional integer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should be generated randomly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be unique for each signing. 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′, 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 be the received versions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respectively. Verification is performed using the formulas shown in Figure 13.3. The receiver generates a quantity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is a function of the public key components, the sender’s public key, the hash code of the incoming message, and the received versions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If this quantity matches 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component of the signature, then the signature is validated.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2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DSA is based on the difficulty of computing discrete logarithms (see Chapter 2)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is based on schemes originally presented by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Elgamal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[ELGA85] and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[SCHN91].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13.3 summarizes the algorithm.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three parameters that are public and can be common to a group of users. An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-bit prime number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chosen. Next, a prime number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selected with a length between 512 and 1024 bits such that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divides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- 1). Finally,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 to be of the form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-1)/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where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an integer between 1 and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with the restriction that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greater than 1. Thus, the global public-key components of DSA are the same as in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sig- nature scheme. 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these parameters in hand, each user selects a private key and generates a public key. The private key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a number from 1 to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and should be chosen randomly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public key is calculated from the private key as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=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i="1" kern="1200" baseline="300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calculation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given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relatively straight- forward. However, given the public key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it is believed to be computationally infeasible to determine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is the discrete logarithm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the base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(see Chapter 2). </a:t>
            </a:r>
            <a:endParaRPr lang="en-US" dirty="0"/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signature of a message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consists of the pair of numbers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are functions of the public key components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p, q, 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user’s private key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hash code of the message H(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and an additional integer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should be generated randomly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be unique for each signing. 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′, 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 be the received versions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respectively. Verification is performed using the formulas shown in Figure 13.3. The receiver generates a quantity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is a function of the public key components, the sender’s public key, the hash code of the incoming message, and the received versions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If this quantity matches 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component of the signature, then the signature is validated.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5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97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81884"/>
            <a:ext cx="6984776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60350"/>
            <a:ext cx="19431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60350"/>
            <a:ext cx="56769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828" y="260648"/>
            <a:ext cx="6696744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381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0488"/>
            <a:ext cx="381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33400" y="3810000"/>
            <a:ext cx="79248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99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33400" y="3810000"/>
            <a:ext cx="79248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70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33400" y="3810000"/>
            <a:ext cx="79248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12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33400" y="3810000"/>
            <a:ext cx="79248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5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60573"/>
            <a:ext cx="7344816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65296"/>
            <a:ext cx="6840760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40494"/>
            <a:ext cx="6624736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65112"/>
            <a:ext cx="669602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116632"/>
            <a:ext cx="6751822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76123"/>
            <a:ext cx="77724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836712"/>
            <a:ext cx="8382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508750"/>
            <a:ext cx="201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505440"/>
            <a:ext cx="8382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304800" y="6503214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8-2022</a:t>
            </a:r>
            <a:endParaRPr 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3432935" y="6506383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NT2205–</a:t>
            </a:r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Cryptography</a:t>
            </a:r>
            <a:endParaRPr lang="en-US" sz="16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35497" y="59161"/>
            <a:ext cx="975410" cy="7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2" r:id="rId13"/>
    <p:sldLayoutId id="2147483693" r:id="rId14"/>
    <p:sldLayoutId id="2147483694" r:id="rId15"/>
    <p:sldLayoutId id="2147483695" r:id="rId1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wm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251.png"/><Relationship Id="rId10" Type="http://schemas.openxmlformats.org/officeDocument/2006/relationships/image" Target="../media/image30.png"/><Relationship Id="rId4" Type="http://schemas.openxmlformats.org/officeDocument/2006/relationships/image" Target="../media/image241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19.wmf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NULL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26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7.wmf"/><Relationship Id="rId7" Type="http://schemas.openxmlformats.org/officeDocument/2006/relationships/image" Target="../media/image53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8.emf"/><Relationship Id="rId9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wmf"/><Relationship Id="rId7" Type="http://schemas.openxmlformats.org/officeDocument/2006/relationships/image" Target="../media/image15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emf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10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116632"/>
            <a:ext cx="6984775" cy="79216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/>
              <a:t> NT2205- </a:t>
            </a:r>
            <a:r>
              <a:rPr lang="en-US" dirty="0"/>
              <a:t>Cryptography  	</a:t>
            </a:r>
            <a:br>
              <a:rPr lang="en-US" dirty="0"/>
            </a:br>
            <a:endParaRPr lang="en-GB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2276774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 dirty="0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375" y="933392"/>
            <a:ext cx="808009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600" kern="0"/>
              <a:t>Week 4</a:t>
            </a:r>
            <a:r>
              <a:rPr lang="en-GB" altLang="en-US" sz="3600" kern="0"/>
              <a:t>: </a:t>
            </a:r>
            <a:r>
              <a:rPr lang="en-US" altLang="en-US" sz="3600" kern="0" dirty="0"/>
              <a:t>As</a:t>
            </a:r>
            <a:r>
              <a:rPr lang="en-US" sz="3600" dirty="0"/>
              <a:t>ymmetric Cryptography</a:t>
            </a:r>
          </a:p>
          <a:p>
            <a:pPr algn="ctr" eaLnBrk="1" hangingPunct="1"/>
            <a:r>
              <a:rPr lang="en-US" sz="3600" dirty="0"/>
              <a:t> (continues)</a:t>
            </a:r>
            <a:endParaRPr lang="de-DE" altLang="en-US" sz="3600" kern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2180537" y="2258101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8">
            <a:extLst>
              <a:ext uri="{FF2B5EF4-FFF2-40B4-BE49-F238E27FC236}">
                <a16:creationId xmlns:a16="http://schemas.microsoft.com/office/drawing/2014/main" id="{4B65A026-E27B-4E3E-B72E-690AC27BEE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19200" y="122237"/>
            <a:ext cx="7406655" cy="792163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3600"/>
              <a:t>Authentication motivation</a:t>
            </a:r>
            <a:endParaRPr lang="zh-CN" altLang="zh-CN" sz="360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3" name="Picture 3" descr="PE03749_">
            <a:extLst>
              <a:ext uri="{FF2B5EF4-FFF2-40B4-BE49-F238E27FC236}">
                <a16:creationId xmlns:a16="http://schemas.microsoft.com/office/drawing/2014/main" id="{0AE43378-A3A6-40BC-8E42-498888148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9" y="1631479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PE03749_">
            <a:extLst>
              <a:ext uri="{FF2B5EF4-FFF2-40B4-BE49-F238E27FC236}">
                <a16:creationId xmlns:a16="http://schemas.microsoft.com/office/drawing/2014/main" id="{5D99F492-396C-4FB4-A71D-05E710163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05600" y="1844824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8">
            <a:extLst>
              <a:ext uri="{FF2B5EF4-FFF2-40B4-BE49-F238E27FC236}">
                <a16:creationId xmlns:a16="http://schemas.microsoft.com/office/drawing/2014/main" id="{C43DC3C6-ED86-4DE1-BCA3-25B09E089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467" y="1142980"/>
            <a:ext cx="111120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000" b="1" dirty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6" name="Text Box 49">
            <a:extLst>
              <a:ext uri="{FF2B5EF4-FFF2-40B4-BE49-F238E27FC236}">
                <a16:creationId xmlns:a16="http://schemas.microsoft.com/office/drawing/2014/main" id="{E18DAD20-5940-4BEA-978D-74B5B46F0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64" y="1165056"/>
            <a:ext cx="9300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000" b="1">
                <a:solidFill>
                  <a:schemeClr val="tx1"/>
                </a:solidFill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F6FF5E-B4C7-446D-9297-FECBF9165179}"/>
                  </a:ext>
                </a:extLst>
              </p:cNvPr>
              <p:cNvSpPr txBox="1"/>
              <p:nvPr/>
            </p:nvSpPr>
            <p:spPr>
              <a:xfrm>
                <a:off x="3995936" y="1969676"/>
                <a:ext cx="2586157" cy="523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𝐴𝐸𝑆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3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F6FF5E-B4C7-446D-9297-FECBF9165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969676"/>
                <a:ext cx="258615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787DC8-EB7E-4824-B3BF-7F2BB8AC2FE4}"/>
              </a:ext>
            </a:extLst>
          </p:cNvPr>
          <p:cNvCxnSpPr>
            <a:cxnSpLocks/>
          </p:cNvCxnSpPr>
          <p:nvPr/>
        </p:nvCxnSpPr>
        <p:spPr bwMode="auto">
          <a:xfrm flipH="1">
            <a:off x="3108518" y="2622079"/>
            <a:ext cx="332905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176C20-FC54-49DC-9937-D60B799CB94B}"/>
                  </a:ext>
                </a:extLst>
              </p:cNvPr>
              <p:cNvSpPr txBox="1"/>
              <p:nvPr/>
            </p:nvSpPr>
            <p:spPr>
              <a:xfrm>
                <a:off x="2509835" y="5287370"/>
                <a:ext cx="392774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Is this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𝑠𝑒𝑛𝑡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𝑏𝑜𝑏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Is this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>
                    <a:solidFill>
                      <a:srgbClr val="FF0000"/>
                    </a:solidFill>
                  </a:rPr>
                  <a:t> original one?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176C20-FC54-49DC-9937-D60B799C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835" y="5287370"/>
                <a:ext cx="3927742" cy="954107"/>
              </a:xfrm>
              <a:prstGeom prst="rect">
                <a:avLst/>
              </a:prstGeom>
              <a:blipFill>
                <a:blip r:embed="rId5"/>
                <a:stretch>
                  <a:fillRect l="-2795" t="-6369" r="-1087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key | meaning of key in Longman Dictionary of Contemporary English | LDOCE">
            <a:extLst>
              <a:ext uri="{FF2B5EF4-FFF2-40B4-BE49-F238E27FC236}">
                <a16:creationId xmlns:a16="http://schemas.microsoft.com/office/drawing/2014/main" id="{286C3A25-0ACF-4A48-BC21-B1ED27D1D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65" y="1763068"/>
            <a:ext cx="715962" cy="71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6B35C5-53A1-4A61-A1F9-FCD985883444}"/>
                  </a:ext>
                </a:extLst>
              </p:cNvPr>
              <p:cNvSpPr txBox="1"/>
              <p:nvPr/>
            </p:nvSpPr>
            <p:spPr>
              <a:xfrm>
                <a:off x="333024" y="3000596"/>
                <a:ext cx="426603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6B35C5-53A1-4A61-A1F9-FCD98588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24" y="3000596"/>
                <a:ext cx="426603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ED5B541-E6DF-45EA-A986-AE6712E46454}"/>
                  </a:ext>
                </a:extLst>
              </p:cNvPr>
              <p:cNvSpPr/>
              <p:nvPr/>
            </p:nvSpPr>
            <p:spPr>
              <a:xfrm>
                <a:off x="5552271" y="2977982"/>
                <a:ext cx="23066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ED5B541-E6DF-45EA-A986-AE6712E46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71" y="2977982"/>
                <a:ext cx="230665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D66AD6-AD2D-45C3-A414-D78CC079E755}"/>
              </a:ext>
            </a:extLst>
          </p:cNvPr>
          <p:cNvCxnSpPr/>
          <p:nvPr/>
        </p:nvCxnSpPr>
        <p:spPr bwMode="auto">
          <a:xfrm flipH="1">
            <a:off x="3815483" y="4198404"/>
            <a:ext cx="3473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4DFE7D7-326B-4F27-BA1C-13E24A22D4F4}"/>
                  </a:ext>
                </a:extLst>
              </p:cNvPr>
              <p:cNvSpPr/>
              <p:nvPr/>
            </p:nvSpPr>
            <p:spPr>
              <a:xfrm>
                <a:off x="4932369" y="3675184"/>
                <a:ext cx="2766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4DFE7D7-326B-4F27-BA1C-13E24A22D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369" y="3675184"/>
                <a:ext cx="2766783" cy="523220"/>
              </a:xfrm>
              <a:prstGeom prst="rect">
                <a:avLst/>
              </a:prstGeom>
              <a:blipFill>
                <a:blip r:embed="rId9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2AC668-609C-4B11-B945-AD4F854E2D63}"/>
                  </a:ext>
                </a:extLst>
              </p:cNvPr>
              <p:cNvSpPr/>
              <p:nvPr/>
            </p:nvSpPr>
            <p:spPr>
              <a:xfrm>
                <a:off x="13809" y="4520363"/>
                <a:ext cx="5805757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2AC668-609C-4B11-B945-AD4F854E2D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" y="4520363"/>
                <a:ext cx="5805757" cy="5309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17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58359C15-F1F7-4E3E-900C-7AE8F2A69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44624"/>
            <a:ext cx="8432800" cy="914400"/>
          </a:xfrm>
          <a:noFill/>
        </p:spPr>
        <p:txBody>
          <a:bodyPr lIns="92075" tIns="46038" rIns="92075" bIns="46038"/>
          <a:lstStyle/>
          <a:p>
            <a:r>
              <a:rPr lang="en-US" altLang="en-US" dirty="0"/>
              <a:t>Digital Signatures: Basic Idea</a:t>
            </a:r>
          </a:p>
        </p:txBody>
      </p:sp>
      <p:pic>
        <p:nvPicPr>
          <p:cNvPr id="14340" name="Picture 3" descr="PE03749_">
            <a:extLst>
              <a:ext uri="{FF2B5EF4-FFF2-40B4-BE49-F238E27FC236}">
                <a16:creationId xmlns:a16="http://schemas.microsoft.com/office/drawing/2014/main" id="{28BD437B-3479-4DA4-B0E4-8C3CCB33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2122959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4" descr="PE03749_">
            <a:extLst>
              <a:ext uri="{FF2B5EF4-FFF2-40B4-BE49-F238E27FC236}">
                <a16:creationId xmlns:a16="http://schemas.microsoft.com/office/drawing/2014/main" id="{57716FA9-9B7D-4DB4-B96B-54622D407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99238" y="2122959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 descr="j0139031">
            <a:extLst>
              <a:ext uri="{FF2B5EF4-FFF2-40B4-BE49-F238E27FC236}">
                <a16:creationId xmlns:a16="http://schemas.microsoft.com/office/drawing/2014/main" id="{536AA4A0-5C70-40D7-AAD5-53819755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95800" y="1484784"/>
            <a:ext cx="6905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Line 6">
            <a:extLst>
              <a:ext uri="{FF2B5EF4-FFF2-40B4-BE49-F238E27FC236}">
                <a16:creationId xmlns:a16="http://schemas.microsoft.com/office/drawing/2014/main" id="{521C6224-70A1-4FDE-8329-1804453926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732559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Text Box 7">
            <a:extLst>
              <a:ext uri="{FF2B5EF4-FFF2-40B4-BE49-F238E27FC236}">
                <a16:creationId xmlns:a16="http://schemas.microsoft.com/office/drawing/2014/main" id="{C0EC0A64-5D4E-4075-9018-A9551378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63" y="2153122"/>
            <a:ext cx="376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14345" name="Group 8">
            <a:extLst>
              <a:ext uri="{FF2B5EF4-FFF2-40B4-BE49-F238E27FC236}">
                <a16:creationId xmlns:a16="http://schemas.microsoft.com/office/drawing/2014/main" id="{5E382E66-0221-4583-80CA-6AA1A8EE18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71575" y="2961159"/>
            <a:ext cx="657225" cy="322263"/>
            <a:chOff x="1410" y="2496"/>
            <a:chExt cx="414" cy="203"/>
          </a:xfrm>
        </p:grpSpPr>
        <p:sp>
          <p:nvSpPr>
            <p:cNvPr id="14372" name="AutoShape 9">
              <a:extLst>
                <a:ext uri="{FF2B5EF4-FFF2-40B4-BE49-F238E27FC236}">
                  <a16:creationId xmlns:a16="http://schemas.microsoft.com/office/drawing/2014/main" id="{2B2B62F1-F194-4777-AF19-098E9063BA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Freeform 10">
              <a:extLst>
                <a:ext uri="{FF2B5EF4-FFF2-40B4-BE49-F238E27FC236}">
                  <a16:creationId xmlns:a16="http://schemas.microsoft.com/office/drawing/2014/main" id="{F61A6884-0FBE-41CE-BA76-C2C8C31CE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Freeform 11">
              <a:extLst>
                <a:ext uri="{FF2B5EF4-FFF2-40B4-BE49-F238E27FC236}">
                  <a16:creationId xmlns:a16="http://schemas.microsoft.com/office/drawing/2014/main" id="{9FC665A7-DF64-48EA-B374-045C639BB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Freeform 12">
              <a:extLst>
                <a:ext uri="{FF2B5EF4-FFF2-40B4-BE49-F238E27FC236}">
                  <a16:creationId xmlns:a16="http://schemas.microsoft.com/office/drawing/2014/main" id="{2B80CA28-46DB-40F3-A45B-CFED49160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Freeform 13">
              <a:extLst>
                <a:ext uri="{FF2B5EF4-FFF2-40B4-BE49-F238E27FC236}">
                  <a16:creationId xmlns:a16="http://schemas.microsoft.com/office/drawing/2014/main" id="{1DFE490A-6166-4FBC-9E8A-371A1DF1F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Freeform 14">
              <a:extLst>
                <a:ext uri="{FF2B5EF4-FFF2-40B4-BE49-F238E27FC236}">
                  <a16:creationId xmlns:a16="http://schemas.microsoft.com/office/drawing/2014/main" id="{79055E0C-5740-4A17-A969-DD9D3BF71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Freeform 15">
              <a:extLst>
                <a:ext uri="{FF2B5EF4-FFF2-40B4-BE49-F238E27FC236}">
                  <a16:creationId xmlns:a16="http://schemas.microsoft.com/office/drawing/2014/main" id="{BDB5989A-A858-4540-A5D6-E6AD9BDE1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Freeform 16">
              <a:extLst>
                <a:ext uri="{FF2B5EF4-FFF2-40B4-BE49-F238E27FC236}">
                  <a16:creationId xmlns:a16="http://schemas.microsoft.com/office/drawing/2014/main" id="{9F772262-DE52-4568-863A-97EB2A50F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Freeform 17">
              <a:extLst>
                <a:ext uri="{FF2B5EF4-FFF2-40B4-BE49-F238E27FC236}">
                  <a16:creationId xmlns:a16="http://schemas.microsoft.com/office/drawing/2014/main" id="{3D8E4947-F475-4B09-9CB1-C6438DBD3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Freeform 18">
              <a:extLst>
                <a:ext uri="{FF2B5EF4-FFF2-40B4-BE49-F238E27FC236}">
                  <a16:creationId xmlns:a16="http://schemas.microsoft.com/office/drawing/2014/main" id="{FDBCB2B0-982A-41BE-9CD4-A55E15BD7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Freeform 19">
              <a:extLst>
                <a:ext uri="{FF2B5EF4-FFF2-40B4-BE49-F238E27FC236}">
                  <a16:creationId xmlns:a16="http://schemas.microsoft.com/office/drawing/2014/main" id="{F796588E-E505-4D3E-8A83-E57796EAF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Freeform 20">
              <a:extLst>
                <a:ext uri="{FF2B5EF4-FFF2-40B4-BE49-F238E27FC236}">
                  <a16:creationId xmlns:a16="http://schemas.microsoft.com/office/drawing/2014/main" id="{FBC148D4-A3D1-49DF-AAA4-8C9224170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Freeform 21">
              <a:extLst>
                <a:ext uri="{FF2B5EF4-FFF2-40B4-BE49-F238E27FC236}">
                  <a16:creationId xmlns:a16="http://schemas.microsoft.com/office/drawing/2014/main" id="{8B327FD0-07AB-481B-AAD5-26211CE11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Freeform 22">
              <a:extLst>
                <a:ext uri="{FF2B5EF4-FFF2-40B4-BE49-F238E27FC236}">
                  <a16:creationId xmlns:a16="http://schemas.microsoft.com/office/drawing/2014/main" id="{C0D02E57-E598-4A83-BB54-649B45145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Freeform 23">
              <a:extLst>
                <a:ext uri="{FF2B5EF4-FFF2-40B4-BE49-F238E27FC236}">
                  <a16:creationId xmlns:a16="http://schemas.microsoft.com/office/drawing/2014/main" id="{838E206B-0947-49EC-AE0F-BEC981B4A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7" name="Freeform 24">
              <a:extLst>
                <a:ext uri="{FF2B5EF4-FFF2-40B4-BE49-F238E27FC236}">
                  <a16:creationId xmlns:a16="http://schemas.microsoft.com/office/drawing/2014/main" id="{53FF1AFE-42FC-4AC6-9057-45122A1E1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6" name="Text Box 25">
            <a:extLst>
              <a:ext uri="{FF2B5EF4-FFF2-40B4-BE49-F238E27FC236}">
                <a16:creationId xmlns:a16="http://schemas.microsoft.com/office/drawing/2014/main" id="{2499173C-1E41-4C14-AC28-1D99DD573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3743933"/>
            <a:ext cx="7463390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u="sng" dirty="0">
                <a:solidFill>
                  <a:schemeClr val="tx1"/>
                </a:solidFill>
              </a:rPr>
              <a:t>Given</a:t>
            </a:r>
            <a:r>
              <a:rPr lang="en-US" altLang="en-US" dirty="0">
                <a:solidFill>
                  <a:schemeClr val="tx1"/>
                </a:solidFill>
              </a:rPr>
              <a:t>: Everybody knows Bob’s </a:t>
            </a:r>
            <a:r>
              <a:rPr lang="en-US" altLang="en-US" dirty="0">
                <a:solidFill>
                  <a:srgbClr val="FFCC00"/>
                </a:solidFill>
              </a:rPr>
              <a:t>public key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         Only Bob knows the corresponding </a:t>
            </a:r>
            <a:r>
              <a:rPr lang="en-US" altLang="en-US" dirty="0">
                <a:solidFill>
                  <a:srgbClr val="008000"/>
                </a:solidFill>
              </a:rPr>
              <a:t>private key</a:t>
            </a:r>
          </a:p>
        </p:txBody>
      </p:sp>
      <p:sp>
        <p:nvSpPr>
          <p:cNvPr id="14347" name="AutoShape 26">
            <a:extLst>
              <a:ext uri="{FF2B5EF4-FFF2-40B4-BE49-F238E27FC236}">
                <a16:creationId xmlns:a16="http://schemas.microsoft.com/office/drawing/2014/main" id="{7D6173EF-3848-41F6-BFA1-8A3E35B5F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437284"/>
            <a:ext cx="1219200" cy="331788"/>
          </a:xfrm>
          <a:prstGeom prst="wedgeRectCallout">
            <a:avLst>
              <a:gd name="adj1" fmla="val -23306"/>
              <a:gd name="adj2" fmla="val 10694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8000"/>
                </a:solidFill>
              </a:rPr>
              <a:t>private key</a:t>
            </a:r>
          </a:p>
        </p:txBody>
      </p:sp>
      <p:sp>
        <p:nvSpPr>
          <p:cNvPr id="14348" name="Text Box 27">
            <a:extLst>
              <a:ext uri="{FF2B5EF4-FFF2-40B4-BE49-F238E27FC236}">
                <a16:creationId xmlns:a16="http://schemas.microsoft.com/office/drawing/2014/main" id="{B3960A2B-523B-4E7B-AA46-D9202A4B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403" y="4756299"/>
            <a:ext cx="855901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371600" indent="-4572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u="sng" dirty="0">
                <a:solidFill>
                  <a:schemeClr val="tx1"/>
                </a:solidFill>
              </a:rPr>
              <a:t>Goal</a:t>
            </a:r>
            <a:r>
              <a:rPr lang="en-US" altLang="en-US" dirty="0">
                <a:solidFill>
                  <a:schemeClr val="tx1"/>
                </a:solidFill>
              </a:rPr>
              <a:t>: Bob sends a “digitally signed” message</a:t>
            </a:r>
          </a:p>
          <a:p>
            <a:pPr lvl="2">
              <a:buFontTx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To compute a signature, must know the private key</a:t>
            </a:r>
          </a:p>
          <a:p>
            <a:pPr lvl="2">
              <a:buFontTx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To verify a signature, only the public key is needed</a:t>
            </a:r>
          </a:p>
        </p:txBody>
      </p:sp>
      <p:grpSp>
        <p:nvGrpSpPr>
          <p:cNvPr id="14349" name="Group 28">
            <a:extLst>
              <a:ext uri="{FF2B5EF4-FFF2-40B4-BE49-F238E27FC236}">
                <a16:creationId xmlns:a16="http://schemas.microsoft.com/office/drawing/2014/main" id="{80F019A5-AE5A-4545-B7C2-CC7D785505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38575" y="1734022"/>
            <a:ext cx="657225" cy="322262"/>
            <a:chOff x="1410" y="2496"/>
            <a:chExt cx="414" cy="203"/>
          </a:xfrm>
        </p:grpSpPr>
        <p:sp>
          <p:nvSpPr>
            <p:cNvPr id="14356" name="AutoShape 29">
              <a:extLst>
                <a:ext uri="{FF2B5EF4-FFF2-40B4-BE49-F238E27FC236}">
                  <a16:creationId xmlns:a16="http://schemas.microsoft.com/office/drawing/2014/main" id="{801F6B54-88BD-43BE-A7BE-8667B8386AB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Freeform 30">
              <a:extLst>
                <a:ext uri="{FF2B5EF4-FFF2-40B4-BE49-F238E27FC236}">
                  <a16:creationId xmlns:a16="http://schemas.microsoft.com/office/drawing/2014/main" id="{386C4904-888B-4632-85AB-D6BE83DE4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Freeform 31">
              <a:extLst>
                <a:ext uri="{FF2B5EF4-FFF2-40B4-BE49-F238E27FC236}">
                  <a16:creationId xmlns:a16="http://schemas.microsoft.com/office/drawing/2014/main" id="{3739EE28-65C2-4658-B51B-98203889A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Freeform 32">
              <a:extLst>
                <a:ext uri="{FF2B5EF4-FFF2-40B4-BE49-F238E27FC236}">
                  <a16:creationId xmlns:a16="http://schemas.microsoft.com/office/drawing/2014/main" id="{88B26996-3469-4206-997C-46A2D7641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33">
              <a:extLst>
                <a:ext uri="{FF2B5EF4-FFF2-40B4-BE49-F238E27FC236}">
                  <a16:creationId xmlns:a16="http://schemas.microsoft.com/office/drawing/2014/main" id="{92523A5C-D517-4AD4-989F-EC502173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34">
              <a:extLst>
                <a:ext uri="{FF2B5EF4-FFF2-40B4-BE49-F238E27FC236}">
                  <a16:creationId xmlns:a16="http://schemas.microsoft.com/office/drawing/2014/main" id="{AE8A07A2-1E0C-4644-9D64-964E46B87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Freeform 35">
              <a:extLst>
                <a:ext uri="{FF2B5EF4-FFF2-40B4-BE49-F238E27FC236}">
                  <a16:creationId xmlns:a16="http://schemas.microsoft.com/office/drawing/2014/main" id="{EB1E8128-9590-4E2F-B412-A3233ED12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Freeform 36">
              <a:extLst>
                <a:ext uri="{FF2B5EF4-FFF2-40B4-BE49-F238E27FC236}">
                  <a16:creationId xmlns:a16="http://schemas.microsoft.com/office/drawing/2014/main" id="{7B184B9C-0230-463E-99DB-962225B5C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Freeform 37">
              <a:extLst>
                <a:ext uri="{FF2B5EF4-FFF2-40B4-BE49-F238E27FC236}">
                  <a16:creationId xmlns:a16="http://schemas.microsoft.com/office/drawing/2014/main" id="{CF132763-B93E-4F97-B430-130A2389B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Freeform 38">
              <a:extLst>
                <a:ext uri="{FF2B5EF4-FFF2-40B4-BE49-F238E27FC236}">
                  <a16:creationId xmlns:a16="http://schemas.microsoft.com/office/drawing/2014/main" id="{1FE4B2F5-794A-43E4-AEDB-1D875E06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Freeform 39">
              <a:extLst>
                <a:ext uri="{FF2B5EF4-FFF2-40B4-BE49-F238E27FC236}">
                  <a16:creationId xmlns:a16="http://schemas.microsoft.com/office/drawing/2014/main" id="{E69C1FCF-7379-4753-BAE5-B952CC544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Freeform 40">
              <a:extLst>
                <a:ext uri="{FF2B5EF4-FFF2-40B4-BE49-F238E27FC236}">
                  <a16:creationId xmlns:a16="http://schemas.microsoft.com/office/drawing/2014/main" id="{7C8F323C-BEEB-4082-A315-5FC1B9FE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Freeform 41">
              <a:extLst>
                <a:ext uri="{FF2B5EF4-FFF2-40B4-BE49-F238E27FC236}">
                  <a16:creationId xmlns:a16="http://schemas.microsoft.com/office/drawing/2014/main" id="{94C049BF-2291-40AB-B728-8E1676B76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Freeform 42">
              <a:extLst>
                <a:ext uri="{FF2B5EF4-FFF2-40B4-BE49-F238E27FC236}">
                  <a16:creationId xmlns:a16="http://schemas.microsoft.com/office/drawing/2014/main" id="{F4B42F58-0705-49EA-9AF5-67FC602FB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Freeform 43">
              <a:extLst>
                <a:ext uri="{FF2B5EF4-FFF2-40B4-BE49-F238E27FC236}">
                  <a16:creationId xmlns:a16="http://schemas.microsoft.com/office/drawing/2014/main" id="{A157A69F-FE7E-4E72-BE91-433174663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Freeform 44">
              <a:extLst>
                <a:ext uri="{FF2B5EF4-FFF2-40B4-BE49-F238E27FC236}">
                  <a16:creationId xmlns:a16="http://schemas.microsoft.com/office/drawing/2014/main" id="{06B90064-CE28-45A0-9863-0D84E0B2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50" name="Picture 45" descr="BS00740_">
            <a:extLst>
              <a:ext uri="{FF2B5EF4-FFF2-40B4-BE49-F238E27FC236}">
                <a16:creationId xmlns:a16="http://schemas.microsoft.com/office/drawing/2014/main" id="{2057982E-15A4-4959-A734-9C9D7F7D4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894484"/>
            <a:ext cx="7254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1" name="AutoShape 46">
            <a:extLst>
              <a:ext uri="{FF2B5EF4-FFF2-40B4-BE49-F238E27FC236}">
                <a16:creationId xmlns:a16="http://schemas.microsoft.com/office/drawing/2014/main" id="{35F42365-55E3-4220-AB04-64DE8A35F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495897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14352" name="AutoShape 47">
            <a:extLst>
              <a:ext uri="{FF2B5EF4-FFF2-40B4-BE49-F238E27FC236}">
                <a16:creationId xmlns:a16="http://schemas.microsoft.com/office/drawing/2014/main" id="{69282CCE-7EE9-4705-BC2A-B2A9FFE96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20888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14353" name="Text Box 48">
            <a:extLst>
              <a:ext uri="{FF2B5EF4-FFF2-40B4-BE49-F238E27FC236}">
                <a16:creationId xmlns:a16="http://schemas.microsoft.com/office/drawing/2014/main" id="{8B4E603F-FF4C-473D-8C6C-D83FBC543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107209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14354" name="Text Box 49">
            <a:extLst>
              <a:ext uri="{FF2B5EF4-FFF2-40B4-BE49-F238E27FC236}">
                <a16:creationId xmlns:a16="http://schemas.microsoft.com/office/drawing/2014/main" id="{2DAB04AA-2ED9-4E19-BD66-8E54081FF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107209"/>
            <a:ext cx="611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Bob</a:t>
            </a:r>
          </a:p>
        </p:txBody>
      </p:sp>
      <p:pic>
        <p:nvPicPr>
          <p:cNvPr id="14355" name="Picture 50" descr="MCj02339240000[1]">
            <a:extLst>
              <a:ext uri="{FF2B5EF4-FFF2-40B4-BE49-F238E27FC236}">
                <a16:creationId xmlns:a16="http://schemas.microsoft.com/office/drawing/2014/main" id="{D83F8A9C-3832-41C9-925A-91A6ABB6B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208684"/>
            <a:ext cx="1168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Group 8">
            <a:extLst>
              <a:ext uri="{FF2B5EF4-FFF2-40B4-BE49-F238E27FC236}">
                <a16:creationId xmlns:a16="http://schemas.microsoft.com/office/drawing/2014/main" id="{2E073FA5-3EF1-4B25-AAD8-90AD76E479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52320" y="1862237"/>
            <a:ext cx="657225" cy="322263"/>
            <a:chOff x="1410" y="2496"/>
            <a:chExt cx="414" cy="203"/>
          </a:xfrm>
        </p:grpSpPr>
        <p:sp>
          <p:nvSpPr>
            <p:cNvPr id="53" name="AutoShape 9">
              <a:extLst>
                <a:ext uri="{FF2B5EF4-FFF2-40B4-BE49-F238E27FC236}">
                  <a16:creationId xmlns:a16="http://schemas.microsoft.com/office/drawing/2014/main" id="{FCACFAFE-EA51-408F-BB84-4B14B26C63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843088DF-4317-4B5C-9C54-60AE9E98D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7FF97001-6A44-47BB-895D-592F9771D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9F40C550-E5BF-4CC9-B2C4-9A7D7CD4E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0C5B77C6-BE13-4BBA-9F16-7387C496E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51470873-C1D2-4387-87BA-92A1EE375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2769C818-907E-48F9-B33C-C5C81A7F7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8D1BC23E-8C8E-49F7-8B36-F855AD1D9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A6734BA9-1623-4CC0-8666-1EDF050AD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81AA24C6-ED93-4074-803D-DE3335609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48F92525-7572-423F-AD48-D39925E5B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6B43375E-BA0B-4445-8B4B-C4BCD5359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3039A143-5BF1-4CAD-8B6F-CCB71579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B3C4232A-A17F-46B1-8078-F22BC7504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C4D5E770-7B1F-488A-A7DD-8C7C4EE4F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96E40983-26A2-4080-94B7-CA713EEFF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AutoShape 47">
            <a:extLst>
              <a:ext uri="{FF2B5EF4-FFF2-40B4-BE49-F238E27FC236}">
                <a16:creationId xmlns:a16="http://schemas.microsoft.com/office/drawing/2014/main" id="{809DD97C-9A52-429B-82AB-213619139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1321966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0231FA7-3312-4665-AFE4-8151F06EF7B6}"/>
                  </a:ext>
                </a:extLst>
              </p:cNvPr>
              <p:cNvSpPr txBox="1"/>
              <p:nvPr/>
            </p:nvSpPr>
            <p:spPr>
              <a:xfrm>
                <a:off x="2668588" y="3000721"/>
                <a:ext cx="3942233" cy="523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𝑡𝑎𝑔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𝑡𝑎𝑔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40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0231FA7-3312-4665-AFE4-8151F06E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588" y="3000721"/>
                <a:ext cx="39422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097280"/>
          </a:xfrm>
        </p:spPr>
        <p:txBody>
          <a:bodyPr wrap="square">
            <a:noAutofit/>
          </a:bodyPr>
          <a:lstStyle/>
          <a:p>
            <a:r>
              <a:rPr lang="en-US" altLang="en-US" sz="3600" dirty="0">
                <a:latin typeface="+mj-lt"/>
                <a:ea typeface="ヒラギノ角ゴ Pro W3" charset="-128"/>
              </a:rPr>
              <a:t>Two Approaches to Digital Signatures</a:t>
            </a:r>
            <a:endParaRPr lang="en-US" sz="4000" dirty="0">
              <a:latin typeface="+mj-lt"/>
            </a:endParaRPr>
          </a:p>
        </p:txBody>
      </p:sp>
      <p:pic>
        <p:nvPicPr>
          <p:cNvPr id="7" name="Picture 2" descr="1. R S A approach: M passes through H then E, with input P R sub a, with output joining M to get M plus E(P R sub a, H(M)). M then goes through H while E goes through D, with input P U sub a, with outputs compared.&#10;2. D S A approach: M passes through H then Sig, with inputs k, P U sub G, and P R sub a. Output from Sig joins M to get M plus s and r. M then goes through H with output to V e r, with input s , r, P U sub G, and P U sub g. Output V e r is compared to r.&#10;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893" y="1196752"/>
            <a:ext cx="875258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33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D1E20858-65ED-45DE-B807-5A0E07D5C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632" y="44624"/>
            <a:ext cx="6840760" cy="828328"/>
          </a:xfrm>
        </p:spPr>
        <p:txBody>
          <a:bodyPr/>
          <a:lstStyle/>
          <a:p>
            <a:r>
              <a:rPr lang="en-US" altLang="en-US" dirty="0"/>
              <a:t>RSA Signatures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7EFE9E80-3ABC-4A8D-AA42-15F4FBF3E0B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013520"/>
                <a:ext cx="8693596" cy="5105400"/>
              </a:xfrm>
            </p:spPr>
            <p:txBody>
              <a:bodyPr/>
              <a:lstStyle/>
              <a:p>
                <a:r>
                  <a:rPr lang="en-US" altLang="en-US" dirty="0">
                    <a:sym typeface="Symbol" panose="05050102010706020507" pitchFamily="18" charset="2"/>
                  </a:rPr>
                  <a:t>Public key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, private key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To sign message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: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h𝑎𝑠h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>
                    <a:sym typeface="Symbol" panose="05050102010706020507" pitchFamily="18" charset="2"/>
                  </a:rPr>
                  <a:t>Signing and decryption are the same mathematical operation in RSA</a:t>
                </a: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To verify signature s on message m:   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 (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h𝑎𝑠h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h𝑎𝑠h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>
                    <a:sym typeface="Symbol" panose="05050102010706020507" pitchFamily="18" charset="2"/>
                  </a:rPr>
                  <a:t>Verification and encryption are the same mathematical operation in RSA</a:t>
                </a: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Message must be hashed and padded (why?)</a:t>
                </a:r>
              </a:p>
            </p:txBody>
          </p:sp>
        </mc:Choice>
        <mc:Fallback xmlns="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7EFE9E80-3ABC-4A8D-AA42-15F4FBF3E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013520"/>
                <a:ext cx="8693596" cy="5105400"/>
              </a:xfrm>
              <a:blipFill>
                <a:blip r:embed="rId2"/>
                <a:stretch>
                  <a:fillRect l="-2244" t="-3103" b="-7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22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08720"/>
            <a:ext cx="82786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Factoring Based Cryptography (</a:t>
            </a:r>
            <a:r>
              <a:rPr lang="en-US"/>
              <a:t>P1)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RSA signature;</a:t>
            </a:r>
            <a:endParaRPr lang="en-US" dirty="0"/>
          </a:p>
          <a:p>
            <a:pPr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Logarithm </a:t>
            </a:r>
            <a:r>
              <a:rPr lang="en-GB" altLang="en-US" dirty="0">
                <a:solidFill>
                  <a:srgbClr val="FF0000"/>
                </a:solidFill>
              </a:rPr>
              <a:t>Based Cryptography (</a:t>
            </a:r>
            <a:r>
              <a:rPr lang="en-GB" altLang="en-US">
                <a:solidFill>
                  <a:srgbClr val="FF0000"/>
                </a:solidFill>
              </a:rPr>
              <a:t>P2)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DSA signature;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Diffie-Hellman key exchange;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ElGamal cipher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/>
              <a:t>Some </a:t>
            </a:r>
            <a:r>
              <a:rPr lang="en-US" altLang="en-US" dirty="0"/>
              <a:t>advanced c</a:t>
            </a:r>
            <a:r>
              <a:rPr lang="en-US" dirty="0"/>
              <a:t>ryptography system (quantum resistance)</a:t>
            </a:r>
            <a:r>
              <a:rPr lang="en-US" altLang="en-US" dirty="0"/>
              <a:t> 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2077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CC22CB44-F365-43F1-B21E-AF18AD276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720" y="-27384"/>
            <a:ext cx="8432800" cy="914400"/>
          </a:xfr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Discrete Logarithm problem</a:t>
            </a:r>
            <a:endParaRPr lang="en-US" alt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DB7123-73D2-4385-A7A7-5051BEBFF7CB}"/>
              </a:ext>
            </a:extLst>
          </p:cNvPr>
          <p:cNvCxnSpPr/>
          <p:nvPr/>
        </p:nvCxnSpPr>
        <p:spPr bwMode="auto">
          <a:xfrm flipV="1">
            <a:off x="1920904" y="3007263"/>
            <a:ext cx="2545044" cy="11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D8412C-6081-4564-8307-A67F39C14791}"/>
              </a:ext>
            </a:extLst>
          </p:cNvPr>
          <p:cNvSpPr txBox="1"/>
          <p:nvPr/>
        </p:nvSpPr>
        <p:spPr>
          <a:xfrm>
            <a:off x="1877470" y="2341842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Easy to compute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B4AD8F-27A6-4538-96CB-9F2E169E50FF}"/>
              </a:ext>
            </a:extLst>
          </p:cNvPr>
          <p:cNvCxnSpPr/>
          <p:nvPr/>
        </p:nvCxnSpPr>
        <p:spPr bwMode="auto">
          <a:xfrm flipV="1">
            <a:off x="3074334" y="4205086"/>
            <a:ext cx="2545044" cy="11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B00CD5-3C00-4EAB-9E79-C681C657D08F}"/>
                  </a:ext>
                </a:extLst>
              </p:cNvPr>
              <p:cNvSpPr txBox="1"/>
              <p:nvPr/>
            </p:nvSpPr>
            <p:spPr>
              <a:xfrm>
                <a:off x="281241" y="5211889"/>
                <a:ext cx="84221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Hard to solve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𝐢𝐧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𝐟𝐢𝐧𝐢𝐭𝐞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𝐟𝐢𝐥𝐞𝐝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B00CD5-3C00-4EAB-9E79-C681C657D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1" y="5211889"/>
                <a:ext cx="8422114" cy="523220"/>
              </a:xfrm>
              <a:prstGeom prst="rect">
                <a:avLst/>
              </a:prstGeom>
              <a:blipFill>
                <a:blip r:embed="rId2"/>
                <a:stretch>
                  <a:fillRect l="-1447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8D2876-6148-42DE-98D6-C55840546EB1}"/>
                  </a:ext>
                </a:extLst>
              </p:cNvPr>
              <p:cNvSpPr txBox="1"/>
              <p:nvPr/>
            </p:nvSpPr>
            <p:spPr>
              <a:xfrm>
                <a:off x="395536" y="1124744"/>
                <a:ext cx="85404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Finite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multiplicative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.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 ={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8D2876-6148-42DE-98D6-C5584054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854041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604797-ED18-4A4F-8C4B-673A7B0A86A0}"/>
                  </a:ext>
                </a:extLst>
              </p:cNvPr>
              <p:cNvSpPr txBox="1"/>
              <p:nvPr/>
            </p:nvSpPr>
            <p:spPr>
              <a:xfrm>
                <a:off x="1065675" y="2766881"/>
                <a:ext cx="6620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604797-ED18-4A4F-8C4B-673A7B0A8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75" y="2766881"/>
                <a:ext cx="66204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FFBAB-E868-42B8-819E-0A4E2D2D8218}"/>
                  </a:ext>
                </a:extLst>
              </p:cNvPr>
              <p:cNvSpPr txBox="1"/>
              <p:nvPr/>
            </p:nvSpPr>
            <p:spPr>
              <a:xfrm>
                <a:off x="467544" y="1700808"/>
                <a:ext cx="7736862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FFBAB-E868-42B8-819E-0A4E2D2D8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00808"/>
                <a:ext cx="7736862" cy="556434"/>
              </a:xfrm>
              <a:prstGeom prst="rect">
                <a:avLst/>
              </a:prstGeom>
              <a:blipFill>
                <a:blip r:embed="rId5"/>
                <a:stretch>
                  <a:fillRect l="-1655" t="-10989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3DA10F-1442-4DF2-AD1D-0CC47449F335}"/>
                  </a:ext>
                </a:extLst>
              </p:cNvPr>
              <p:cNvSpPr/>
              <p:nvPr/>
            </p:nvSpPr>
            <p:spPr>
              <a:xfrm>
                <a:off x="4492298" y="2603452"/>
                <a:ext cx="25871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3DA10F-1442-4DF2-AD1D-0CC47449F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298" y="2603452"/>
                <a:ext cx="2587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EBE53E-B7A2-4AB3-AA93-1117131AFB38}"/>
                  </a:ext>
                </a:extLst>
              </p:cNvPr>
              <p:cNvSpPr/>
              <p:nvPr/>
            </p:nvSpPr>
            <p:spPr>
              <a:xfrm>
                <a:off x="5884170" y="3772175"/>
                <a:ext cx="12436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/>
                  <a:t> p</a:t>
                </a:r>
                <a:endParaRPr lang="en-US" i="1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EBE53E-B7A2-4AB3-AA93-1117131AF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170" y="3772175"/>
                <a:ext cx="1243674" cy="523220"/>
              </a:xfrm>
              <a:prstGeom prst="rect">
                <a:avLst/>
              </a:prstGeom>
              <a:blipFill>
                <a:blip r:embed="rId7"/>
                <a:stretch>
                  <a:fillRect t="-12791" r="-931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82E7DE-3F59-4A59-8CB3-A682893F8B63}"/>
                  </a:ext>
                </a:extLst>
              </p:cNvPr>
              <p:cNvSpPr txBox="1"/>
              <p:nvPr/>
            </p:nvSpPr>
            <p:spPr>
              <a:xfrm>
                <a:off x="486676" y="3936683"/>
                <a:ext cx="24024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82E7DE-3F59-4A59-8CB3-A682893F8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76" y="3936683"/>
                <a:ext cx="240245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9A2EE-5A07-49ED-868B-042AFB3FD9C9}"/>
                  </a:ext>
                </a:extLst>
              </p:cNvPr>
              <p:cNvSpPr txBox="1"/>
              <p:nvPr/>
            </p:nvSpPr>
            <p:spPr>
              <a:xfrm>
                <a:off x="3277031" y="3687804"/>
                <a:ext cx="24205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Hard </a:t>
                </a:r>
                <a:r>
                  <a:rPr lang="en-US"/>
                  <a:t>to solve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9A2EE-5A07-49ED-868B-042AFB3FD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031" y="3687804"/>
                <a:ext cx="2420599" cy="523220"/>
              </a:xfrm>
              <a:prstGeom prst="rect">
                <a:avLst/>
              </a:prstGeom>
              <a:blipFill>
                <a:blip r:embed="rId9"/>
                <a:stretch>
                  <a:fillRect l="-5290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7FBF168-8917-423A-ACAF-2033FC645A73}"/>
              </a:ext>
            </a:extLst>
          </p:cNvPr>
          <p:cNvSpPr txBox="1"/>
          <p:nvPr/>
        </p:nvSpPr>
        <p:spPr>
          <a:xfrm>
            <a:off x="247285" y="4940898"/>
            <a:ext cx="8615473" cy="86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0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4" grpId="0"/>
      <p:bldP spid="5" grpId="0"/>
      <p:bldP spid="18" grpId="0"/>
      <p:bldP spid="20" grpId="0"/>
      <p:bldP spid="23" grpId="0"/>
      <p:bldP spid="24" grpId="0"/>
      <p:bldP spid="2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1554"/>
            <a:ext cx="8229600" cy="550652"/>
          </a:xfrm>
        </p:spPr>
        <p:txBody>
          <a:bodyPr wrap="square">
            <a:noAutofit/>
          </a:bodyPr>
          <a:lstStyle/>
          <a:p>
            <a:r>
              <a:rPr lang="en-US" altLang="en-US" sz="3600" spc="-450" dirty="0">
                <a:latin typeface="+mj-lt"/>
                <a:ea typeface="ヒラギノ角ゴ Pro W3" charset="-128"/>
              </a:rPr>
              <a:t>N I S </a:t>
            </a:r>
            <a:r>
              <a:rPr lang="en-US" altLang="en-US" sz="3600" dirty="0">
                <a:latin typeface="+mj-lt"/>
                <a:ea typeface="ヒラギノ角ゴ Pro W3" charset="-128"/>
              </a:rPr>
              <a:t>T Digital Signature Algorithm</a:t>
            </a:r>
            <a:endParaRPr lang="en-US" sz="40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07875"/>
            <a:ext cx="8229600" cy="2661312"/>
          </a:xfrm>
        </p:spPr>
        <p:txBody>
          <a:bodyPr/>
          <a:lstStyle/>
          <a:p>
            <a:r>
              <a:rPr lang="en-AU" sz="2400" dirty="0"/>
              <a:t>Published by </a:t>
            </a:r>
            <a:r>
              <a:rPr lang="en-AU" sz="2400" spc="-350" dirty="0"/>
              <a:t>N I S </a:t>
            </a:r>
            <a:r>
              <a:rPr lang="en-AU" sz="2400" dirty="0"/>
              <a:t>T as Federal Information Processing Standard </a:t>
            </a:r>
            <a:r>
              <a:rPr lang="en-AU" sz="2400" spc="-350" dirty="0"/>
              <a:t>F I P </a:t>
            </a:r>
            <a:r>
              <a:rPr lang="en-AU" sz="2400" dirty="0"/>
              <a:t>S 186</a:t>
            </a:r>
          </a:p>
          <a:p>
            <a:r>
              <a:rPr lang="en-AU" sz="2400" dirty="0"/>
              <a:t>Makes use of the Secure Hash Algorithm (</a:t>
            </a:r>
            <a:r>
              <a:rPr lang="en-AU" sz="2400" spc="-350" dirty="0"/>
              <a:t>S H </a:t>
            </a:r>
            <a:r>
              <a:rPr lang="en-AU" sz="2400" dirty="0"/>
              <a:t>A)</a:t>
            </a:r>
          </a:p>
          <a:p>
            <a:r>
              <a:rPr lang="en-AU" sz="2400" dirty="0"/>
              <a:t>The latest version, </a:t>
            </a:r>
            <a:r>
              <a:rPr lang="en-AU" sz="2400" spc="-350" dirty="0"/>
              <a:t>F I P </a:t>
            </a:r>
            <a:r>
              <a:rPr lang="en-AU" sz="2400" dirty="0"/>
              <a:t>S 186-4 (2013)</a:t>
            </a:r>
          </a:p>
          <a:p>
            <a:pPr marL="0" indent="0">
              <a:buNone/>
            </a:pPr>
            <a:r>
              <a:rPr lang="en-AU" sz="2400" dirty="0"/>
              <a:t>https://nvlpubs.nist.gov/nistpubs/FIPS/NIST.FIPS.186-4.pdf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00539CA-0ADA-43BA-A0D0-A89E8C0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6312975" y="4454856"/>
            <a:ext cx="2360177" cy="1856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04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368" y="-44543"/>
            <a:ext cx="8229600" cy="1097280"/>
          </a:xfrm>
        </p:spPr>
        <p:txBody>
          <a:bodyPr wrap="square">
            <a:noAutofit/>
          </a:bodyPr>
          <a:lstStyle/>
          <a:p>
            <a:r>
              <a:rPr lang="en-US" altLang="en-US" sz="3600" dirty="0">
                <a:latin typeface="+mj-lt"/>
                <a:ea typeface="ヒラギノ角ゴ Pro W3" charset="-128"/>
              </a:rPr>
              <a:t>The Digital Signature Algorithm (</a:t>
            </a:r>
            <a:r>
              <a:rPr lang="en-US" altLang="en-US" sz="3600" spc="-450" dirty="0">
                <a:latin typeface="+mj-lt"/>
                <a:ea typeface="ヒラギノ角ゴ Pro W3" charset="-128"/>
              </a:rPr>
              <a:t>D S </a:t>
            </a:r>
            <a:r>
              <a:rPr lang="en-US" altLang="en-US" sz="3600" dirty="0">
                <a:latin typeface="+mj-lt"/>
                <a:ea typeface="ヒラギノ角ゴ Pro W3" charset="-128"/>
              </a:rPr>
              <a:t>A)</a:t>
            </a:r>
            <a:endParaRPr lang="en-US" sz="40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95DF9-5FFD-48B2-A3C6-ED333953A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53" y="1543743"/>
            <a:ext cx="8471694" cy="47567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41F391-CF53-4DFE-8F56-4EEB33F73AC5}"/>
              </a:ext>
            </a:extLst>
          </p:cNvPr>
          <p:cNvSpPr/>
          <p:nvPr/>
        </p:nvSpPr>
        <p:spPr>
          <a:xfrm>
            <a:off x="467544" y="1020523"/>
            <a:ext cx="3029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DSA Parameters</a:t>
            </a:r>
          </a:p>
        </p:txBody>
      </p:sp>
    </p:spTree>
    <p:extLst>
      <p:ext uri="{BB962C8B-B14F-4D97-AF65-F5344CB8AC3E}">
        <p14:creationId xmlns:p14="http://schemas.microsoft.com/office/powerpoint/2010/main" val="361879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368" y="-44543"/>
            <a:ext cx="8229600" cy="1097280"/>
          </a:xfrm>
        </p:spPr>
        <p:txBody>
          <a:bodyPr wrap="square">
            <a:noAutofit/>
          </a:bodyPr>
          <a:lstStyle/>
          <a:p>
            <a:r>
              <a:rPr lang="en-US" altLang="en-US" sz="3600" dirty="0">
                <a:latin typeface="+mj-lt"/>
                <a:ea typeface="ヒラギノ角ゴ Pro W3" charset="-128"/>
              </a:rPr>
              <a:t>The Digital Signature Algorithm (</a:t>
            </a:r>
            <a:r>
              <a:rPr lang="en-US" altLang="en-US" sz="3600" spc="-450" dirty="0">
                <a:latin typeface="+mj-lt"/>
                <a:ea typeface="ヒラギノ角ゴ Pro W3" charset="-128"/>
              </a:rPr>
              <a:t>D S </a:t>
            </a:r>
            <a:r>
              <a:rPr lang="en-US" altLang="en-US" sz="3600" dirty="0">
                <a:latin typeface="+mj-lt"/>
                <a:ea typeface="ヒラギノ角ゴ Pro W3" charset="-128"/>
              </a:rPr>
              <a:t>A)</a:t>
            </a:r>
            <a:endParaRPr lang="en-US" sz="40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1F391-CF53-4DFE-8F56-4EEB33F73AC5}"/>
              </a:ext>
            </a:extLst>
          </p:cNvPr>
          <p:cNvSpPr/>
          <p:nvPr/>
        </p:nvSpPr>
        <p:spPr>
          <a:xfrm>
            <a:off x="467544" y="1020523"/>
            <a:ext cx="2747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DSA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48078-B083-4006-AF62-FAE026146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637" y="1323608"/>
            <a:ext cx="3108345" cy="2016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B87AA-1A76-482E-837C-3D572E7578BC}"/>
                  </a:ext>
                </a:extLst>
              </p:cNvPr>
              <p:cNvSpPr txBox="1"/>
              <p:nvPr/>
            </p:nvSpPr>
            <p:spPr>
              <a:xfrm>
                <a:off x="764857" y="1660422"/>
                <a:ext cx="37828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−1⋮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B87AA-1A76-482E-837C-3D572E757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57" y="1660422"/>
                <a:ext cx="378289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EAE05E-29C3-4917-873A-CBD18F0AF47C}"/>
                  </a:ext>
                </a:extLst>
              </p:cNvPr>
              <p:cNvSpPr txBox="1"/>
              <p:nvPr/>
            </p:nvSpPr>
            <p:spPr>
              <a:xfrm>
                <a:off x="738682" y="2154481"/>
                <a:ext cx="25022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EAE05E-29C3-4917-873A-CBD18F0AF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82" y="2154481"/>
                <a:ext cx="250228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1E1B5-D1EA-4AF7-978D-FC109411CF66}"/>
                  </a:ext>
                </a:extLst>
              </p:cNvPr>
              <p:cNvSpPr txBox="1"/>
              <p:nvPr/>
            </p:nvSpPr>
            <p:spPr>
              <a:xfrm>
                <a:off x="629999" y="2680291"/>
                <a:ext cx="2870208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1E1B5-D1EA-4AF7-978D-FC109411C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99" y="2680291"/>
                <a:ext cx="2870208" cy="464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/>
              <p:nvPr/>
            </p:nvSpPr>
            <p:spPr>
              <a:xfrm>
                <a:off x="916495" y="4296059"/>
                <a:ext cx="40441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Secre</a:t>
                </a:r>
                <a:r>
                  <a:rPr lang="en-US" dirty="0">
                    <a:ea typeface="Cambria Math" panose="02040503050406030204" pitchFamily="18" charset="0"/>
                  </a:rPr>
                  <a:t>t key: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95" y="4296059"/>
                <a:ext cx="4044120" cy="430887"/>
              </a:xfrm>
              <a:prstGeom prst="rect">
                <a:avLst/>
              </a:prstGeom>
              <a:blipFill>
                <a:blip r:embed="rId7"/>
                <a:stretch>
                  <a:fillRect l="-5271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/>
              <p:nvPr/>
            </p:nvSpPr>
            <p:spPr>
              <a:xfrm>
                <a:off x="923391" y="4811460"/>
                <a:ext cx="4466607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Public key: y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91" y="4811460"/>
                <a:ext cx="4466607" cy="464101"/>
              </a:xfrm>
              <a:prstGeom prst="rect">
                <a:avLst/>
              </a:prstGeom>
              <a:blipFill>
                <a:blip r:embed="rId8"/>
                <a:stretch>
                  <a:fillRect l="-4775" t="-23684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B159E5-8AE0-415B-9366-6DB06282C8BA}"/>
              </a:ext>
            </a:extLst>
          </p:cNvPr>
          <p:cNvCxnSpPr/>
          <p:nvPr/>
        </p:nvCxnSpPr>
        <p:spPr bwMode="auto">
          <a:xfrm>
            <a:off x="442281" y="3717032"/>
            <a:ext cx="59046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7AABFAA-1872-4F55-AE2B-31B6C5940A16}"/>
              </a:ext>
            </a:extLst>
          </p:cNvPr>
          <p:cNvSpPr/>
          <p:nvPr/>
        </p:nvSpPr>
        <p:spPr>
          <a:xfrm>
            <a:off x="488917" y="3693983"/>
            <a:ext cx="4334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 (for signer)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442853-B0CB-4D3B-9AFE-48E5D7ACD780}"/>
                  </a:ext>
                </a:extLst>
              </p:cNvPr>
              <p:cNvSpPr/>
              <p:nvPr/>
            </p:nvSpPr>
            <p:spPr>
              <a:xfrm>
                <a:off x="239934" y="3104728"/>
                <a:ext cx="5833520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442853-B0CB-4D3B-9AFE-48E5D7ACD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34" y="3104728"/>
                <a:ext cx="5833520" cy="5309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31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8229600" cy="553998"/>
          </a:xfrm>
        </p:spPr>
        <p:txBody>
          <a:bodyPr wrap="square">
            <a:noAutofit/>
          </a:bodyPr>
          <a:lstStyle/>
          <a:p>
            <a:r>
              <a:rPr lang="en-US" altLang="en-US" sz="3500" dirty="0">
                <a:ea typeface="ヒラギノ角ゴ Pro W3" charset="-128"/>
              </a:rPr>
              <a:t>The Digital Signature Algorithm (</a:t>
            </a:r>
            <a:r>
              <a:rPr lang="en-US" altLang="en-US" sz="3500" spc="-450" dirty="0">
                <a:ea typeface="ヒラギノ角ゴ Pro W3" charset="-128"/>
              </a:rPr>
              <a:t>D S </a:t>
            </a:r>
            <a:r>
              <a:rPr lang="en-US" altLang="en-US" sz="3500" dirty="0">
                <a:ea typeface="ヒラギノ角ゴ Pro W3" charset="-128"/>
              </a:rPr>
              <a:t>A)</a:t>
            </a:r>
            <a:endParaRPr lang="en-US" sz="35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/>
              <p:nvPr/>
            </p:nvSpPr>
            <p:spPr>
              <a:xfrm>
                <a:off x="467544" y="1097593"/>
                <a:ext cx="8496944" cy="2331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Signing (the message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)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Choose secret for each message: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Output signature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97593"/>
                <a:ext cx="8496944" cy="2331407"/>
              </a:xfrm>
              <a:prstGeom prst="rect">
                <a:avLst/>
              </a:prstGeom>
              <a:blipFill>
                <a:blip r:embed="rId3"/>
                <a:stretch>
                  <a:fillRect l="-1506" t="-2611" b="-6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7353B1-5014-4348-847E-BDDB334A9FA2}"/>
              </a:ext>
            </a:extLst>
          </p:cNvPr>
          <p:cNvSpPr txBox="1"/>
          <p:nvPr/>
        </p:nvSpPr>
        <p:spPr>
          <a:xfrm>
            <a:off x="3635896" y="1484784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9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08720"/>
            <a:ext cx="82786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Factoring Based Cryptography (</a:t>
            </a:r>
            <a:r>
              <a:rPr lang="en-US"/>
              <a:t>P1)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RSA signature;</a:t>
            </a:r>
            <a:endParaRPr lang="en-US" dirty="0"/>
          </a:p>
          <a:p>
            <a:pPr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Logarithm </a:t>
            </a:r>
            <a:r>
              <a:rPr lang="en-GB" altLang="en-US" dirty="0">
                <a:solidFill>
                  <a:srgbClr val="FF0000"/>
                </a:solidFill>
              </a:rPr>
              <a:t>Based Cryptography (</a:t>
            </a:r>
            <a:r>
              <a:rPr lang="en-GB" altLang="en-US">
                <a:solidFill>
                  <a:srgbClr val="FF0000"/>
                </a:solidFill>
              </a:rPr>
              <a:t>P2)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DSA signature;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Diffie-Hellman key exchange;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ElGamal cipher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/>
              <a:t>Some </a:t>
            </a:r>
            <a:r>
              <a:rPr lang="en-US" altLang="en-US" dirty="0"/>
              <a:t>advanced c</a:t>
            </a:r>
            <a:r>
              <a:rPr lang="en-US" dirty="0"/>
              <a:t>ryptography system (quantum resistance)</a:t>
            </a:r>
            <a:r>
              <a:rPr lang="en-US" altLang="en-US" dirty="0"/>
              <a:t> </a:t>
            </a:r>
            <a:endParaRPr lang="en-GB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8229600" cy="553998"/>
          </a:xfrm>
        </p:spPr>
        <p:txBody>
          <a:bodyPr wrap="square">
            <a:noAutofit/>
          </a:bodyPr>
          <a:lstStyle/>
          <a:p>
            <a:r>
              <a:rPr lang="en-US" altLang="en-US" sz="3500" dirty="0">
                <a:ea typeface="ヒラギノ角ゴ Pro W3" charset="-128"/>
              </a:rPr>
              <a:t>The Digital Signature Algorithm (</a:t>
            </a:r>
            <a:r>
              <a:rPr lang="en-US" altLang="en-US" sz="3500" spc="-450" dirty="0">
                <a:ea typeface="ヒラギノ角ゴ Pro W3" charset="-128"/>
              </a:rPr>
              <a:t>D S </a:t>
            </a:r>
            <a:r>
              <a:rPr lang="en-US" altLang="en-US" sz="3500" dirty="0">
                <a:ea typeface="ヒラギノ角ゴ Pro W3" charset="-128"/>
              </a:rPr>
              <a:t>A)</a:t>
            </a:r>
            <a:endParaRPr lang="en-US" sz="35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/>
              <p:nvPr/>
            </p:nvSpPr>
            <p:spPr>
              <a:xfrm>
                <a:off x="467544" y="933493"/>
                <a:ext cx="8496944" cy="594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Signing (the message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                                                        </a:t>
                </a:r>
              </a:p>
              <a:p>
                <a:pPr lvl="1" algn="r"/>
                <a:r>
                  <a:rPr lang="en-US" dirty="0"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Verifying a signature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Compute: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sz="3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3000" i="1" dirty="0"/>
                  <a:t> </a:t>
                </a:r>
                <a:r>
                  <a:rPr lang="en-US" sz="3000" dirty="0"/>
                  <a:t>mod</a:t>
                </a:r>
                <a:r>
                  <a:rPr lang="en-US" sz="3000" i="1" dirty="0"/>
                  <a:t> q</a:t>
                </a:r>
              </a:p>
              <a:p>
                <a:pPr lvl="1"/>
                <a:r>
                  <a:rPr lang="en-US" sz="3000" i="1" dirty="0"/>
                  <a:t>                    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0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3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 mod </a:t>
                </a:r>
                <a:r>
                  <a:rPr lang="en-US" sz="3000" i="1" dirty="0"/>
                  <a:t>q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Verify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0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3000" b="0" i="1" dirty="0">
                    <a:latin typeface="Cambria Math" panose="02040503050406030204" pitchFamily="18" charset="0"/>
                  </a:rPr>
                  <a:t>=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3000" b="0" i="1" dirty="0">
                    <a:latin typeface="Cambria Math" panose="02040503050406030204" pitchFamily="18" charset="0"/>
                  </a:rPr>
                  <a:t>.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30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30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=?</m:t>
                    </m:r>
                    <m:r>
                      <a:rPr lang="en-US" sz="3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3000" i="1" dirty="0"/>
              </a:p>
              <a:p>
                <a:endParaRPr lang="en-US" sz="3000" i="1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33493"/>
                <a:ext cx="8496944" cy="5949321"/>
              </a:xfrm>
              <a:prstGeom prst="rect">
                <a:avLst/>
              </a:prstGeom>
              <a:blipFill>
                <a:blip r:embed="rId3"/>
                <a:stretch>
                  <a:fillRect l="-1506" t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7353B1-5014-4348-847E-BDDB334A9FA2}"/>
              </a:ext>
            </a:extLst>
          </p:cNvPr>
          <p:cNvSpPr txBox="1"/>
          <p:nvPr/>
        </p:nvSpPr>
        <p:spPr>
          <a:xfrm>
            <a:off x="3635896" y="1484784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E0106B-3C11-455F-A622-B71BB6BF2013}"/>
              </a:ext>
            </a:extLst>
          </p:cNvPr>
          <p:cNvCxnSpPr>
            <a:cxnSpLocks/>
          </p:cNvCxnSpPr>
          <p:nvPr/>
        </p:nvCxnSpPr>
        <p:spPr bwMode="auto">
          <a:xfrm>
            <a:off x="4427984" y="1159587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19208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CAFC5663-3065-443A-8C9D-33D23F794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2829" y="116632"/>
            <a:ext cx="7664400" cy="914400"/>
          </a:xfrm>
        </p:spPr>
        <p:txBody>
          <a:bodyPr/>
          <a:lstStyle/>
          <a:p>
            <a:r>
              <a:rPr lang="en-US" altLang="en-US" dirty="0"/>
              <a:t>DSA: Signing a Message</a:t>
            </a:r>
          </a:p>
        </p:txBody>
      </p:sp>
      <p:pic>
        <p:nvPicPr>
          <p:cNvPr id="17412" name="Picture 3" descr="dss">
            <a:extLst>
              <a:ext uri="{FF2B5EF4-FFF2-40B4-BE49-F238E27FC236}">
                <a16:creationId xmlns:a16="http://schemas.microsoft.com/office/drawing/2014/main" id="{349A1693-0860-44F6-8C48-1CE495F39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" t="5846" r="51515" b="41182"/>
          <a:stretch>
            <a:fillRect/>
          </a:stretch>
        </p:blipFill>
        <p:spPr bwMode="auto">
          <a:xfrm>
            <a:off x="1981200" y="1449288"/>
            <a:ext cx="457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AutoShape 4">
            <a:extLst>
              <a:ext uri="{FF2B5EF4-FFF2-40B4-BE49-F238E27FC236}">
                <a16:creationId xmlns:a16="http://schemas.microsoft.com/office/drawing/2014/main" id="{A9A94FE5-468C-4BA2-9E60-1D54C69C3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21088"/>
            <a:ext cx="1219200" cy="457200"/>
          </a:xfrm>
          <a:prstGeom prst="wedgeRectCallout">
            <a:avLst>
              <a:gd name="adj1" fmla="val 76565"/>
              <a:gd name="adj2" fmla="val 18056"/>
            </a:avLst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Message</a:t>
            </a:r>
          </a:p>
        </p:txBody>
      </p:sp>
      <p:sp>
        <p:nvSpPr>
          <p:cNvPr id="17414" name="AutoShape 5">
            <a:extLst>
              <a:ext uri="{FF2B5EF4-FFF2-40B4-BE49-F238E27FC236}">
                <a16:creationId xmlns:a16="http://schemas.microsoft.com/office/drawing/2014/main" id="{4CC1778C-DA4D-45C8-AE77-4DE80BD0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335488"/>
            <a:ext cx="1752600" cy="685800"/>
          </a:xfrm>
          <a:prstGeom prst="wedgeRectCallout">
            <a:avLst>
              <a:gd name="adj1" fmla="val -1699"/>
              <a:gd name="adj2" fmla="val -8368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Hash function</a:t>
            </a:r>
          </a:p>
          <a:p>
            <a:pPr algn="ctr"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(SHA-1)</a:t>
            </a:r>
          </a:p>
        </p:txBody>
      </p:sp>
      <p:sp>
        <p:nvSpPr>
          <p:cNvPr id="17415" name="AutoShape 6">
            <a:extLst>
              <a:ext uri="{FF2B5EF4-FFF2-40B4-BE49-F238E27FC236}">
                <a16:creationId xmlns:a16="http://schemas.microsoft.com/office/drawing/2014/main" id="{D292ED1F-298D-4466-8A11-4E9494A73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551138"/>
            <a:ext cx="1905000" cy="793750"/>
          </a:xfrm>
          <a:prstGeom prst="wedgeRectCallout">
            <a:avLst>
              <a:gd name="adj1" fmla="val 61903"/>
              <a:gd name="adj2" fmla="val -21181"/>
            </a:avLst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Random secret</a:t>
            </a:r>
          </a:p>
          <a:p>
            <a:pPr algn="ctr"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between 0 and q</a:t>
            </a:r>
          </a:p>
        </p:txBody>
      </p:sp>
      <p:sp>
        <p:nvSpPr>
          <p:cNvPr id="17416" name="AutoShape 7">
            <a:extLst>
              <a:ext uri="{FF2B5EF4-FFF2-40B4-BE49-F238E27FC236}">
                <a16:creationId xmlns:a16="http://schemas.microsoft.com/office/drawing/2014/main" id="{AB2E8D1F-9EC8-4AD5-88F4-DF6EC0F4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4088"/>
            <a:ext cx="2667000" cy="457200"/>
          </a:xfrm>
          <a:prstGeom prst="wedgeRectCallout">
            <a:avLst>
              <a:gd name="adj1" fmla="val -64097"/>
              <a:gd name="adj2" fmla="val 16823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 = (g</a:t>
            </a:r>
            <a:r>
              <a:rPr lang="en-US" altLang="en-US" sz="1800" baseline="30000">
                <a:solidFill>
                  <a:schemeClr val="tx1"/>
                </a:solidFill>
              </a:rPr>
              <a:t>k</a:t>
            </a:r>
            <a:r>
              <a:rPr lang="en-US" altLang="en-US" sz="1800">
                <a:solidFill>
                  <a:schemeClr val="tx1"/>
                </a:solidFill>
              </a:rPr>
              <a:t> mod p) mod q</a:t>
            </a:r>
          </a:p>
        </p:txBody>
      </p:sp>
      <p:sp>
        <p:nvSpPr>
          <p:cNvPr id="17417" name="AutoShape 8">
            <a:extLst>
              <a:ext uri="{FF2B5EF4-FFF2-40B4-BE49-F238E27FC236}">
                <a16:creationId xmlns:a16="http://schemas.microsoft.com/office/drawing/2014/main" id="{8EF134F8-C013-4327-AC1D-D47B5DF4D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973288"/>
            <a:ext cx="1295400" cy="349250"/>
          </a:xfrm>
          <a:prstGeom prst="wedgeRectCallout">
            <a:avLst>
              <a:gd name="adj1" fmla="val -20417"/>
              <a:gd name="adj2" fmla="val 101389"/>
            </a:avLst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Private key</a:t>
            </a:r>
          </a:p>
        </p:txBody>
      </p:sp>
      <p:sp>
        <p:nvSpPr>
          <p:cNvPr id="17418" name="AutoShape 9">
            <a:extLst>
              <a:ext uri="{FF2B5EF4-FFF2-40B4-BE49-F238E27FC236}">
                <a16:creationId xmlns:a16="http://schemas.microsoft.com/office/drawing/2014/main" id="{1CB4A548-861F-4AEB-A719-9518D1C2D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564088"/>
            <a:ext cx="2819400" cy="457200"/>
          </a:xfrm>
          <a:prstGeom prst="wedgeRectCallout">
            <a:avLst>
              <a:gd name="adj1" fmla="val -32940"/>
              <a:gd name="adj2" fmla="val -18776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 = k</a:t>
            </a:r>
            <a:r>
              <a:rPr lang="en-US" altLang="en-US" sz="1800" baseline="30000">
                <a:solidFill>
                  <a:schemeClr val="tx1"/>
                </a:solidFill>
              </a:rPr>
              <a:t>-1</a:t>
            </a: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</a:t>
            </a:r>
            <a:r>
              <a:rPr lang="en-US" altLang="en-US" sz="1800">
                <a:solidFill>
                  <a:schemeClr val="tx1"/>
                </a:solidFill>
              </a:rPr>
              <a:t>(H(M)+x</a:t>
            </a: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</a:t>
            </a:r>
            <a:r>
              <a:rPr lang="en-US" altLang="en-US" sz="1800">
                <a:solidFill>
                  <a:schemeClr val="tx1"/>
                </a:solidFill>
              </a:rPr>
              <a:t>r) mod q</a:t>
            </a:r>
          </a:p>
        </p:txBody>
      </p:sp>
      <p:sp>
        <p:nvSpPr>
          <p:cNvPr id="17419" name="AutoShape 10">
            <a:extLst>
              <a:ext uri="{FF2B5EF4-FFF2-40B4-BE49-F238E27FC236}">
                <a16:creationId xmlns:a16="http://schemas.microsoft.com/office/drawing/2014/main" id="{344C2241-4447-4633-8985-0526FBF08F3E}"/>
              </a:ext>
            </a:extLst>
          </p:cNvPr>
          <p:cNvSpPr>
            <a:spLocks/>
          </p:cNvSpPr>
          <p:nvPr/>
        </p:nvSpPr>
        <p:spPr bwMode="auto">
          <a:xfrm>
            <a:off x="6248400" y="2744688"/>
            <a:ext cx="533400" cy="2133600"/>
          </a:xfrm>
          <a:prstGeom prst="rightBrace">
            <a:avLst>
              <a:gd name="adj1" fmla="val 27981"/>
              <a:gd name="adj2" fmla="val 49556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17420" name="Text Box 11">
            <a:extLst>
              <a:ext uri="{FF2B5EF4-FFF2-40B4-BE49-F238E27FC236}">
                <a16:creationId xmlns:a16="http://schemas.microsoft.com/office/drawing/2014/main" id="{FB88711D-F92A-422C-ACAF-C7D4667E7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127" y="3551138"/>
            <a:ext cx="170315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(r,s) is the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signature on 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133617BE-552C-4B47-ACB2-F95E58FD8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624" y="188640"/>
            <a:ext cx="7344816" cy="792163"/>
          </a:xfrm>
        </p:spPr>
        <p:txBody>
          <a:bodyPr/>
          <a:lstStyle/>
          <a:p>
            <a:r>
              <a:rPr lang="en-US" altLang="en-US"/>
              <a:t>DSA: Verifying a Signature</a:t>
            </a:r>
          </a:p>
        </p:txBody>
      </p:sp>
      <p:pic>
        <p:nvPicPr>
          <p:cNvPr id="18436" name="Picture 3" descr="dss">
            <a:extLst>
              <a:ext uri="{FF2B5EF4-FFF2-40B4-BE49-F238E27FC236}">
                <a16:creationId xmlns:a16="http://schemas.microsoft.com/office/drawing/2014/main" id="{44D20C68-2AD3-4A33-AD22-5FA7D8ADF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0" t="17616" b="41182"/>
          <a:stretch>
            <a:fillRect/>
          </a:stretch>
        </p:blipFill>
        <p:spPr bwMode="auto">
          <a:xfrm>
            <a:off x="776288" y="1828800"/>
            <a:ext cx="5334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AutoShape 4">
            <a:extLst>
              <a:ext uri="{FF2B5EF4-FFF2-40B4-BE49-F238E27FC236}">
                <a16:creationId xmlns:a16="http://schemas.microsoft.com/office/drawing/2014/main" id="{F6F7D30A-8F5A-4F2D-A39E-FDC257AD7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2819400"/>
            <a:ext cx="1270000" cy="381000"/>
          </a:xfrm>
          <a:prstGeom prst="wedgeRectCallout">
            <a:avLst>
              <a:gd name="adj1" fmla="val 76565"/>
              <a:gd name="adj2" fmla="val 18056"/>
            </a:avLst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8438" name="AutoShape 5">
            <a:extLst>
              <a:ext uri="{FF2B5EF4-FFF2-40B4-BE49-F238E27FC236}">
                <a16:creationId xmlns:a16="http://schemas.microsoft.com/office/drawing/2014/main" id="{4D37508D-128D-4D58-9996-C8404E6DD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8112" y="3633653"/>
            <a:ext cx="1371600" cy="457200"/>
          </a:xfrm>
          <a:prstGeom prst="wedgeRectCallout">
            <a:avLst>
              <a:gd name="adj1" fmla="val 74519"/>
              <a:gd name="adj2" fmla="val 18056"/>
            </a:avLst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18439" name="AutoShape 6">
            <a:extLst>
              <a:ext uri="{FF2B5EF4-FFF2-40B4-BE49-F238E27FC236}">
                <a16:creationId xmlns:a16="http://schemas.microsoft.com/office/drawing/2014/main" id="{C601E1A5-6847-4CDE-AD25-B3572D9BE0FE}"/>
              </a:ext>
            </a:extLst>
          </p:cNvPr>
          <p:cNvSpPr>
            <a:spLocks/>
          </p:cNvSpPr>
          <p:nvPr/>
        </p:nvSpPr>
        <p:spPr bwMode="auto">
          <a:xfrm flipH="1">
            <a:off x="1233488" y="3505200"/>
            <a:ext cx="304800" cy="1066800"/>
          </a:xfrm>
          <a:prstGeom prst="rightBrace">
            <a:avLst>
              <a:gd name="adj1" fmla="val 24484"/>
              <a:gd name="adj2" fmla="val 49556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8440" name="AutoShape 7">
            <a:extLst>
              <a:ext uri="{FF2B5EF4-FFF2-40B4-BE49-F238E27FC236}">
                <a16:creationId xmlns:a16="http://schemas.microsoft.com/office/drawing/2014/main" id="{0EB23DF9-C1F1-47B7-BE1B-64AEA4F6A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4876800"/>
            <a:ext cx="2209800" cy="457200"/>
          </a:xfrm>
          <a:prstGeom prst="wedgeRectCallout">
            <a:avLst>
              <a:gd name="adj1" fmla="val 21981"/>
              <a:gd name="adj2" fmla="val -12986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w = s’</a:t>
            </a:r>
            <a:r>
              <a:rPr lang="en-US" altLang="en-US" sz="2200" baseline="30000">
                <a:solidFill>
                  <a:schemeClr val="tx1"/>
                </a:solidFill>
              </a:rPr>
              <a:t>-1</a:t>
            </a:r>
            <a:r>
              <a:rPr lang="en-US" altLang="en-US" sz="2200">
                <a:solidFill>
                  <a:schemeClr val="tx1"/>
                </a:solidFill>
              </a:rPr>
              <a:t> mod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1" name="AutoShape 8">
                <a:extLst>
                  <a:ext uri="{FF2B5EF4-FFF2-40B4-BE49-F238E27FC236}">
                    <a16:creationId xmlns:a16="http://schemas.microsoft.com/office/drawing/2014/main" id="{1B0C1D62-EFB9-4738-979E-19C36C344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838" y="1447800"/>
                <a:ext cx="4708698" cy="2413248"/>
              </a:xfrm>
              <a:prstGeom prst="wedgeRectCallout">
                <a:avLst>
                  <a:gd name="adj1" fmla="val -57994"/>
                  <a:gd name="adj2" fmla="val 71568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Compute </a:t>
                </a:r>
              </a:p>
              <a:p>
                <a:pPr>
                  <a:buFontTx/>
                  <a:buNone/>
                </a:pPr>
                <a:endParaRPr lang="en-US" altLang="en-US" sz="2200" dirty="0">
                  <a:solidFill>
                    <a:schemeClr val="tx1"/>
                  </a:solidFill>
                </a:endParaRPr>
              </a:p>
              <a:p>
                <a:pPr algn="ctr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en-US" sz="2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600" i="1" dirty="0" err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en-US" sz="2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altLang="en-US" sz="2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en-US" sz="26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26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p>
                                          <m:r>
                                            <a:rPr lang="en-US" altLang="en-US" sz="26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en-US" sz="2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en-US" sz="2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en-US" sz="2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sz="2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altLang="en-US" sz="2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sz="2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en-US" sz="2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en-US" altLang="en-US" sz="2600" i="1" baseline="30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en-US" sz="26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en-US" sz="2600" i="1" baseline="30000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en-US" sz="2600" i="1" baseline="30000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’ </m:t>
                              </m:r>
                              <m:r>
                                <a:rPr lang="en-US" altLang="en-US" sz="2600" i="1" baseline="30000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en-US" sz="2600" i="1" baseline="30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600" i="1" baseline="30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en-US" sz="2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600" i="1" baseline="30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altLang="en-US" sz="2600" i="1" baseline="30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en-US" sz="2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en-US" sz="2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eqArr>
                          <m:r>
                            <a:rPr lang="en-US" altLang="en-US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en-US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41" name="AutoShape 8">
                <a:extLst>
                  <a:ext uri="{FF2B5EF4-FFF2-40B4-BE49-F238E27FC236}">
                    <a16:creationId xmlns:a16="http://schemas.microsoft.com/office/drawing/2014/main" id="{1B0C1D62-EFB9-4738-979E-19C36C344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7838" y="1447800"/>
                <a:ext cx="4708698" cy="2413248"/>
              </a:xfrm>
              <a:prstGeom prst="wedgeRectCallout">
                <a:avLst>
                  <a:gd name="adj1" fmla="val -57994"/>
                  <a:gd name="adj2" fmla="val 71568"/>
                </a:avLst>
              </a:prstGeom>
              <a:blipFill>
                <a:blip r:embed="rId3"/>
                <a:stretch>
                  <a:fillRect t="-1033" r="-474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2" name="AutoShape 9">
            <a:extLst>
              <a:ext uri="{FF2B5EF4-FFF2-40B4-BE49-F238E27FC236}">
                <a16:creationId xmlns:a16="http://schemas.microsoft.com/office/drawing/2014/main" id="{4D420E5D-6182-4EA1-AD1A-D6CDCAD9A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076" y="1600200"/>
            <a:ext cx="1371600" cy="457200"/>
          </a:xfrm>
          <a:prstGeom prst="wedgeRectCallout">
            <a:avLst>
              <a:gd name="adj1" fmla="val 14477"/>
              <a:gd name="adj2" fmla="val 138889"/>
            </a:avLst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Public key</a:t>
            </a:r>
          </a:p>
        </p:txBody>
      </p:sp>
      <p:sp>
        <p:nvSpPr>
          <p:cNvPr id="18443" name="AutoShape 10">
            <a:extLst>
              <a:ext uri="{FF2B5EF4-FFF2-40B4-BE49-F238E27FC236}">
                <a16:creationId xmlns:a16="http://schemas.microsoft.com/office/drawing/2014/main" id="{EDF9BBDE-25F6-4263-8575-C45AE1E3F400}"/>
              </a:ext>
            </a:extLst>
          </p:cNvPr>
          <p:cNvSpPr>
            <a:spLocks/>
          </p:cNvSpPr>
          <p:nvPr/>
        </p:nvSpPr>
        <p:spPr bwMode="auto">
          <a:xfrm rot="5400000" flipH="1">
            <a:off x="4129088" y="1981200"/>
            <a:ext cx="304800" cy="1066800"/>
          </a:xfrm>
          <a:prstGeom prst="rightBrace">
            <a:avLst>
              <a:gd name="adj1" fmla="val 24484"/>
              <a:gd name="adj2" fmla="val 49556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8444" name="AutoShape 11">
            <a:extLst>
              <a:ext uri="{FF2B5EF4-FFF2-40B4-BE49-F238E27FC236}">
                <a16:creationId xmlns:a16="http://schemas.microsoft.com/office/drawing/2014/main" id="{58AB5383-B17F-4137-8829-44FF13959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5257800"/>
            <a:ext cx="3452192" cy="1123528"/>
          </a:xfrm>
          <a:prstGeom prst="wedgeRectCallout">
            <a:avLst>
              <a:gd name="adj1" fmla="val -22620"/>
              <a:gd name="adj2" fmla="val -105810"/>
            </a:avLst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If they match, signature is valid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63C08C94-61C8-4038-8E18-FA90CBA14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624" y="116632"/>
            <a:ext cx="7344816" cy="792163"/>
          </a:xfrm>
        </p:spPr>
        <p:txBody>
          <a:bodyPr/>
          <a:lstStyle/>
          <a:p>
            <a:r>
              <a:rPr lang="en-US" altLang="en-US" dirty="0"/>
              <a:t>Security of DSA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9D653BB-D1B7-42E1-9673-22596B6FA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268760"/>
            <a:ext cx="8458200" cy="4953000"/>
          </a:xfrm>
        </p:spPr>
        <p:txBody>
          <a:bodyPr/>
          <a:lstStyle/>
          <a:p>
            <a:r>
              <a:rPr lang="en-US" altLang="en-US" sz="2600" dirty="0"/>
              <a:t>Can’t create a valid signature without private key</a:t>
            </a:r>
          </a:p>
          <a:p>
            <a:r>
              <a:rPr lang="en-US" altLang="en-US" sz="2600" dirty="0"/>
              <a:t>Can’t change or tamper with signed message</a:t>
            </a:r>
          </a:p>
          <a:p>
            <a:r>
              <a:rPr lang="en-US" altLang="en-US" sz="2600" dirty="0"/>
              <a:t>If the same message is signed twice, signatures are different</a:t>
            </a:r>
          </a:p>
          <a:p>
            <a:pPr lvl="1"/>
            <a:r>
              <a:rPr lang="en-US" altLang="en-US" sz="2600" dirty="0"/>
              <a:t>Each signature is based in part on random secret k</a:t>
            </a:r>
          </a:p>
          <a:p>
            <a:r>
              <a:rPr lang="en-US" altLang="en-US" sz="2600" dirty="0"/>
              <a:t>Secret k must be different for each signature!</a:t>
            </a:r>
          </a:p>
          <a:p>
            <a:pPr lvl="1"/>
            <a:r>
              <a:rPr lang="en-US" altLang="en-US" sz="2600" dirty="0">
                <a:solidFill>
                  <a:srgbClr val="C00000"/>
                </a:solidFill>
              </a:rPr>
              <a:t>If k is leaked or if two messages re-use the same k, attacker can recover secret key x and forge any signature from then 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D3152EFB-27F5-4948-9909-A022610CB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624" y="116632"/>
            <a:ext cx="7344816" cy="792163"/>
          </a:xfrm>
        </p:spPr>
        <p:txBody>
          <a:bodyPr/>
          <a:lstStyle/>
          <a:p>
            <a:r>
              <a:rPr lang="en-US" altLang="en-US"/>
              <a:t>PS3 Epic Fail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7EB24BF-86C9-428B-B6E6-2B06DD26E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295400"/>
            <a:ext cx="8458200" cy="4953000"/>
          </a:xfrm>
        </p:spPr>
        <p:txBody>
          <a:bodyPr/>
          <a:lstStyle/>
          <a:p>
            <a:r>
              <a:rPr lang="en-US" altLang="en-US" sz="2600" dirty="0"/>
              <a:t>Sony uses ECDSA algorithm to sign authorized software for </a:t>
            </a:r>
            <a:r>
              <a:rPr lang="en-US" altLang="en-US" sz="2600" dirty="0" err="1"/>
              <a:t>Playstation</a:t>
            </a:r>
            <a:r>
              <a:rPr lang="en-US" altLang="en-US" sz="2600" dirty="0"/>
              <a:t> 3</a:t>
            </a:r>
          </a:p>
          <a:p>
            <a:pPr lvl="1"/>
            <a:r>
              <a:rPr lang="en-US" altLang="en-US" sz="2600" dirty="0"/>
              <a:t>Basically, DSA based on elliptic curves</a:t>
            </a:r>
          </a:p>
          <a:p>
            <a:pPr lvl="1">
              <a:buFontTx/>
              <a:buNone/>
            </a:pPr>
            <a:r>
              <a:rPr lang="en-US" altLang="en-US" sz="2600" dirty="0"/>
              <a:t>   … </a:t>
            </a:r>
            <a:r>
              <a:rPr lang="en-US" altLang="en-US" sz="2600" dirty="0">
                <a:solidFill>
                  <a:srgbClr val="FF0000"/>
                </a:solidFill>
              </a:rPr>
              <a:t>with the same random value in every signature</a:t>
            </a:r>
          </a:p>
          <a:p>
            <a:r>
              <a:rPr lang="en-US" altLang="en-US" sz="2600" dirty="0"/>
              <a:t>Trivial to extract master signing key and sign any homebrew software – perfect “jailbreak” for PS3</a:t>
            </a:r>
          </a:p>
          <a:p>
            <a:r>
              <a:rPr lang="en-US" altLang="en-US" sz="2600" dirty="0"/>
              <a:t>Announced by George “</a:t>
            </a:r>
            <a:r>
              <a:rPr lang="en-US" altLang="en-US" sz="2600" dirty="0" err="1"/>
              <a:t>Geohot</a:t>
            </a:r>
            <a:r>
              <a:rPr lang="en-US" altLang="en-US" sz="2600" dirty="0"/>
              <a:t>” </a:t>
            </a:r>
            <a:r>
              <a:rPr lang="en-US" altLang="en-US" sz="2600" dirty="0" err="1"/>
              <a:t>Hotz</a:t>
            </a:r>
            <a:endParaRPr lang="en-US" altLang="en-US" sz="26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600" dirty="0"/>
              <a:t>   and Fail0verflow team in Dec 2010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600" dirty="0"/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altLang="en-US" sz="2600" dirty="0"/>
              <a:t>Q: Why didn’t Sony just revoke the key?</a:t>
            </a:r>
          </a:p>
        </p:txBody>
      </p:sp>
      <p:pic>
        <p:nvPicPr>
          <p:cNvPr id="21509" name="Picture 2" descr="http://media.giantbomb.com/uploads/1/15547/820249-playstation_3_super.png">
            <a:extLst>
              <a:ext uri="{FF2B5EF4-FFF2-40B4-BE49-F238E27FC236}">
                <a16:creationId xmlns:a16="http://schemas.microsoft.com/office/drawing/2014/main" id="{E8B7A9AF-31DB-4143-8896-3E57129F0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-58738"/>
            <a:ext cx="193675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 descr="http://upload.wikimedia.org/wikipedia/commons/thumb/2/21/George_Hotz.jpg/200px-George_Hotz.jpg">
            <a:extLst>
              <a:ext uri="{FF2B5EF4-FFF2-40B4-BE49-F238E27FC236}">
                <a16:creationId xmlns:a16="http://schemas.microsoft.com/office/drawing/2014/main" id="{074DBE4B-F33C-4359-A3DF-B5925A8C1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495800"/>
            <a:ext cx="15779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F18713F4-95DD-493B-9169-0AE6B7F01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44624"/>
            <a:ext cx="8432800" cy="914400"/>
          </a:xfrm>
        </p:spPr>
        <p:txBody>
          <a:bodyPr/>
          <a:lstStyle/>
          <a:p>
            <a:r>
              <a:rPr lang="en-US" altLang="en-US"/>
              <a:t>Diffie-Hellman key exchange</a:t>
            </a:r>
            <a:endParaRPr lang="en-US" altLang="en-US" dirty="0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077C376-09BB-40BC-A917-86D0191C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236749"/>
            <a:ext cx="8534400" cy="2743200"/>
          </a:xfrm>
        </p:spPr>
        <p:txBody>
          <a:bodyPr/>
          <a:lstStyle/>
          <a:p>
            <a:r>
              <a:rPr lang="en-US" altLang="en-US" sz="2600" dirty="0"/>
              <a:t>Alice and Bob never met and share no secrets</a:t>
            </a:r>
          </a:p>
          <a:p>
            <a:r>
              <a:rPr lang="en-US" altLang="en-US" sz="2600" dirty="0"/>
              <a:t>Public info: p and g</a:t>
            </a:r>
          </a:p>
          <a:p>
            <a:pPr lvl="1"/>
            <a:r>
              <a:rPr lang="en-US" altLang="en-US" sz="2600" dirty="0"/>
              <a:t>p is a large prime number, g is a generator of </a:t>
            </a:r>
            <a:r>
              <a:rPr lang="en-US" altLang="en-US" sz="2600" dirty="0" err="1"/>
              <a:t>Z</a:t>
            </a:r>
            <a:r>
              <a:rPr lang="en-US" altLang="en-US" sz="2600" baseline="-25000" dirty="0" err="1"/>
              <a:t>p</a:t>
            </a:r>
            <a:r>
              <a:rPr lang="en-US" altLang="en-US" sz="2600" dirty="0"/>
              <a:t>*</a:t>
            </a:r>
          </a:p>
          <a:p>
            <a:pPr lvl="2"/>
            <a:r>
              <a:rPr lang="en-US" altLang="en-US" sz="2600" dirty="0" err="1"/>
              <a:t>Z</a:t>
            </a:r>
            <a:r>
              <a:rPr lang="en-US" altLang="en-US" sz="2600" baseline="-25000" dirty="0" err="1"/>
              <a:t>p</a:t>
            </a:r>
            <a:r>
              <a:rPr lang="en-US" altLang="en-US" sz="2600" dirty="0"/>
              <a:t>*={1, 2 … p-1}; </a:t>
            </a:r>
            <a:r>
              <a:rPr lang="en-US" altLang="en-US" sz="2600" dirty="0">
                <a:sym typeface="Symbol" panose="05050102010706020507" pitchFamily="18" charset="2"/>
              </a:rPr>
              <a:t></a:t>
            </a:r>
            <a:r>
              <a:rPr lang="en-US" altLang="en-US" sz="2600" dirty="0" err="1">
                <a:sym typeface="Symbol" panose="05050102010706020507" pitchFamily="18" charset="2"/>
              </a:rPr>
              <a:t>a</a:t>
            </a:r>
            <a:r>
              <a:rPr lang="en-US" altLang="en-US" sz="2600" dirty="0" err="1"/>
              <a:t>Z</a:t>
            </a:r>
            <a:r>
              <a:rPr lang="en-US" altLang="en-US" sz="2600" baseline="-25000" dirty="0" err="1"/>
              <a:t>p</a:t>
            </a:r>
            <a:r>
              <a:rPr lang="en-US" altLang="en-US" sz="2600" dirty="0"/>
              <a:t>* </a:t>
            </a:r>
            <a:r>
              <a:rPr lang="en-US" altLang="en-US" sz="2600" dirty="0">
                <a:sym typeface="Symbol" panose="05050102010706020507" pitchFamily="18" charset="2"/>
              </a:rPr>
              <a:t></a:t>
            </a:r>
            <a:r>
              <a:rPr lang="en-US" altLang="en-US" sz="2600" dirty="0" err="1">
                <a:sym typeface="Symbol" panose="05050102010706020507" pitchFamily="18" charset="2"/>
              </a:rPr>
              <a:t>i</a:t>
            </a:r>
            <a:r>
              <a:rPr lang="en-US" altLang="en-US" sz="2600" dirty="0">
                <a:sym typeface="Symbol" panose="05050102010706020507" pitchFamily="18" charset="2"/>
              </a:rPr>
              <a:t> such that </a:t>
            </a:r>
            <a:r>
              <a:rPr lang="en-US" altLang="en-US" sz="2600" dirty="0"/>
              <a:t>a=</a:t>
            </a:r>
            <a:r>
              <a:rPr lang="en-US" altLang="en-US" sz="2600" dirty="0" err="1"/>
              <a:t>g</a:t>
            </a:r>
            <a:r>
              <a:rPr lang="en-US" altLang="en-US" sz="2600" baseline="30000" dirty="0" err="1"/>
              <a:t>i</a:t>
            </a:r>
            <a:r>
              <a:rPr lang="en-US" altLang="en-US" sz="2600" dirty="0"/>
              <a:t> mod p</a:t>
            </a:r>
          </a:p>
        </p:txBody>
      </p:sp>
      <p:pic>
        <p:nvPicPr>
          <p:cNvPr id="22533" name="Picture 4" descr="PE03749_">
            <a:extLst>
              <a:ext uri="{FF2B5EF4-FFF2-40B4-BE49-F238E27FC236}">
                <a16:creationId xmlns:a16="http://schemas.microsoft.com/office/drawing/2014/main" id="{498CCD9A-FEB1-4540-A3B2-13727A95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4486275"/>
            <a:ext cx="715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 descr="PE03749_">
            <a:extLst>
              <a:ext uri="{FF2B5EF4-FFF2-40B4-BE49-F238E27FC236}">
                <a16:creationId xmlns:a16="http://schemas.microsoft.com/office/drawing/2014/main" id="{115A27AF-8C96-4737-8949-8BC3C5448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16650" y="4486275"/>
            <a:ext cx="715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Line 6">
            <a:extLst>
              <a:ext uri="{FF2B5EF4-FFF2-40B4-BE49-F238E27FC236}">
                <a16:creationId xmlns:a16="http://schemas.microsoft.com/office/drawing/2014/main" id="{3E74825B-97BA-4D8E-8BCA-F643B2BC1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9213" y="4791075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E7A7B9DD-FF58-423D-8908-6800512A9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5470525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22537" name="Text Box 8">
            <a:extLst>
              <a:ext uri="{FF2B5EF4-FFF2-40B4-BE49-F238E27FC236}">
                <a16:creationId xmlns:a16="http://schemas.microsoft.com/office/drawing/2014/main" id="{1AB45043-F0CF-48DD-855E-B8368E065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013" y="5470525"/>
            <a:ext cx="611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22538" name="AutoShape 9">
            <a:extLst>
              <a:ext uri="{FF2B5EF4-FFF2-40B4-BE49-F238E27FC236}">
                <a16:creationId xmlns:a16="http://schemas.microsoft.com/office/drawing/2014/main" id="{7AA166B5-F0CE-4524-BE83-8059729F1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962400"/>
            <a:ext cx="2438400" cy="331788"/>
          </a:xfrm>
          <a:prstGeom prst="wedgeRectCallout">
            <a:avLst>
              <a:gd name="adj1" fmla="val 29407"/>
              <a:gd name="adj2" fmla="val 10406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Pick secret, random x</a:t>
            </a:r>
          </a:p>
        </p:txBody>
      </p:sp>
      <p:sp>
        <p:nvSpPr>
          <p:cNvPr id="22539" name="AutoShape 10">
            <a:extLst>
              <a:ext uri="{FF2B5EF4-FFF2-40B4-BE49-F238E27FC236}">
                <a16:creationId xmlns:a16="http://schemas.microsoft.com/office/drawing/2014/main" id="{9C42A92D-6D29-4224-9A98-33396D195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3962400"/>
            <a:ext cx="2470150" cy="331788"/>
          </a:xfrm>
          <a:prstGeom prst="wedgeRectCallout">
            <a:avLst>
              <a:gd name="adj1" fmla="val -35977"/>
              <a:gd name="adj2" fmla="val 10694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Pick secret, random y</a:t>
            </a:r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8A1B0AF4-1047-4257-A14D-791795E711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5400675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Text Box 12">
            <a:extLst>
              <a:ext uri="{FF2B5EF4-FFF2-40B4-BE49-F238E27FC236}">
                <a16:creationId xmlns:a16="http://schemas.microsoft.com/office/drawing/2014/main" id="{906D2C33-E2F1-4E3C-BC39-228CB55C0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67275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g</a:t>
            </a:r>
            <a:r>
              <a:rPr lang="en-US" altLang="en-US" baseline="30000">
                <a:solidFill>
                  <a:schemeClr val="tx1"/>
                </a:solidFill>
              </a:rPr>
              <a:t>y </a:t>
            </a:r>
            <a:r>
              <a:rPr lang="en-US" altLang="en-US" sz="1600">
                <a:solidFill>
                  <a:schemeClr val="tx1"/>
                </a:solidFill>
              </a:rPr>
              <a:t>mod p</a:t>
            </a:r>
            <a:endParaRPr lang="en-US" altLang="en-US" sz="1600"/>
          </a:p>
        </p:txBody>
      </p:sp>
      <p:sp>
        <p:nvSpPr>
          <p:cNvPr id="22542" name="Text Box 13">
            <a:extLst>
              <a:ext uri="{FF2B5EF4-FFF2-40B4-BE49-F238E27FC236}">
                <a16:creationId xmlns:a16="http://schemas.microsoft.com/office/drawing/2014/main" id="{0008FBD0-28F8-4E80-B394-589747B70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4257675"/>
            <a:ext cx="1087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g</a:t>
            </a:r>
            <a:r>
              <a:rPr lang="en-US" altLang="en-US" baseline="30000">
                <a:solidFill>
                  <a:schemeClr val="tx1"/>
                </a:solidFill>
              </a:rPr>
              <a:t>x </a:t>
            </a:r>
            <a:r>
              <a:rPr lang="en-US" altLang="en-US" sz="1600">
                <a:solidFill>
                  <a:schemeClr val="tx1"/>
                </a:solidFill>
              </a:rPr>
              <a:t>mod p</a:t>
            </a:r>
            <a:endParaRPr lang="en-US" altLang="en-US" sz="1600"/>
          </a:p>
        </p:txBody>
      </p:sp>
      <p:sp>
        <p:nvSpPr>
          <p:cNvPr id="22543" name="Text Box 14">
            <a:extLst>
              <a:ext uri="{FF2B5EF4-FFF2-40B4-BE49-F238E27FC236}">
                <a16:creationId xmlns:a16="http://schemas.microsoft.com/office/drawing/2014/main" id="{3E8DFCCC-30A9-470B-8C01-2EE7CE17B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943600"/>
            <a:ext cx="3724096" cy="6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Compute k=(g</a:t>
            </a:r>
            <a:r>
              <a:rPr lang="en-US" altLang="en-US" baseline="30000">
                <a:solidFill>
                  <a:schemeClr val="tx1"/>
                </a:solidFill>
              </a:rPr>
              <a:t>y</a:t>
            </a:r>
            <a:r>
              <a:rPr lang="en-US" altLang="en-US">
                <a:solidFill>
                  <a:schemeClr val="tx1"/>
                </a:solidFill>
              </a:rPr>
              <a:t>)</a:t>
            </a:r>
            <a:r>
              <a:rPr lang="en-US" altLang="en-US" baseline="30000">
                <a:solidFill>
                  <a:schemeClr val="tx1"/>
                </a:solidFill>
              </a:rPr>
              <a:t>x</a:t>
            </a:r>
            <a:r>
              <a:rPr lang="en-US" altLang="en-US">
                <a:solidFill>
                  <a:schemeClr val="tx1"/>
                </a:solidFill>
              </a:rPr>
              <a:t>=g</a:t>
            </a:r>
            <a:r>
              <a:rPr lang="en-US" altLang="en-US" baseline="30000">
                <a:solidFill>
                  <a:schemeClr val="tx1"/>
                </a:solidFill>
              </a:rPr>
              <a:t>xy </a:t>
            </a:r>
            <a:r>
              <a:rPr lang="en-US" altLang="en-US" sz="1600">
                <a:solidFill>
                  <a:schemeClr val="tx1"/>
                </a:solidFill>
              </a:rPr>
              <a:t>mod p</a:t>
            </a:r>
          </a:p>
          <a:p>
            <a:pPr>
              <a:buFontTx/>
              <a:buNone/>
            </a:pPr>
            <a:endParaRPr lang="en-US" altLang="en-US" sz="1600" baseline="30000">
              <a:solidFill>
                <a:schemeClr val="tx1"/>
              </a:solidFill>
            </a:endParaRPr>
          </a:p>
        </p:txBody>
      </p:sp>
      <p:sp>
        <p:nvSpPr>
          <p:cNvPr id="22544" name="Text Box 15">
            <a:extLst>
              <a:ext uri="{FF2B5EF4-FFF2-40B4-BE49-F238E27FC236}">
                <a16:creationId xmlns:a16="http://schemas.microsoft.com/office/drawing/2014/main" id="{91364D1F-DC42-4876-902E-CDE7F5CF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5943600"/>
            <a:ext cx="3724096" cy="6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Compute k=(g</a:t>
            </a:r>
            <a:r>
              <a:rPr lang="en-US" altLang="en-US" baseline="30000">
                <a:solidFill>
                  <a:schemeClr val="tx1"/>
                </a:solidFill>
              </a:rPr>
              <a:t>x</a:t>
            </a:r>
            <a:r>
              <a:rPr lang="en-US" altLang="en-US">
                <a:solidFill>
                  <a:schemeClr val="tx1"/>
                </a:solidFill>
              </a:rPr>
              <a:t>)</a:t>
            </a:r>
            <a:r>
              <a:rPr lang="en-US" altLang="en-US" baseline="30000">
                <a:solidFill>
                  <a:schemeClr val="tx1"/>
                </a:solidFill>
              </a:rPr>
              <a:t>y</a:t>
            </a:r>
            <a:r>
              <a:rPr lang="en-US" altLang="en-US">
                <a:solidFill>
                  <a:schemeClr val="tx1"/>
                </a:solidFill>
              </a:rPr>
              <a:t>=g</a:t>
            </a:r>
            <a:r>
              <a:rPr lang="en-US" altLang="en-US" baseline="30000">
                <a:solidFill>
                  <a:schemeClr val="tx1"/>
                </a:solidFill>
              </a:rPr>
              <a:t>xy </a:t>
            </a:r>
            <a:r>
              <a:rPr lang="en-US" altLang="en-US" sz="1600">
                <a:solidFill>
                  <a:schemeClr val="tx1"/>
                </a:solidFill>
              </a:rPr>
              <a:t>mod p</a:t>
            </a:r>
          </a:p>
          <a:p>
            <a:pPr>
              <a:buFontTx/>
              <a:buNone/>
            </a:pPr>
            <a:endParaRPr lang="en-US" altLang="en-US" sz="1600" baseline="30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154018" y="4122156"/>
            <a:ext cx="2925818" cy="147137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algn="ctr">
              <a:spcBef>
                <a:spcPts val="74"/>
              </a:spcBef>
            </a:pP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𝑎</a:t>
            </a:r>
            <a:r>
              <a:rPr sz="1900" spc="96" dirty="0">
                <a:solidFill>
                  <a:schemeClr val="tx2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=</a:t>
            </a:r>
          </a:p>
          <a:p>
            <a:pPr algn="ctr"/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68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40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80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36270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</a:p>
          <a:p>
            <a:pPr algn="ctr"/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76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92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59196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65</a:t>
            </a:r>
          </a:p>
          <a:p>
            <a:pPr algn="ctr"/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78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43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86394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59</a:t>
            </a:r>
          </a:p>
          <a:p>
            <a:pPr algn="ctr"/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87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18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8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15314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</a:p>
        </p:txBody>
      </p:sp>
      <p:sp>
        <p:nvSpPr>
          <p:cNvPr id="4" name="object 4"/>
          <p:cNvSpPr/>
          <p:nvPr/>
        </p:nvSpPr>
        <p:spPr>
          <a:xfrm>
            <a:off x="7580086" y="2639010"/>
            <a:ext cx="1349464" cy="1531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96390" y="2661426"/>
            <a:ext cx="1249711" cy="1513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6" name="object 6"/>
          <p:cNvSpPr/>
          <p:nvPr/>
        </p:nvSpPr>
        <p:spPr>
          <a:xfrm>
            <a:off x="1371880" y="2699534"/>
            <a:ext cx="6181307" cy="560409"/>
          </a:xfrm>
          <a:custGeom>
            <a:avLst/>
            <a:gdLst/>
            <a:ahLst/>
            <a:cxnLst/>
            <a:rect l="l" t="t" r="r" b="b"/>
            <a:pathLst>
              <a:path w="8404860" h="762000">
                <a:moveTo>
                  <a:pt x="0" y="190500"/>
                </a:moveTo>
                <a:lnTo>
                  <a:pt x="8023859" y="190500"/>
                </a:lnTo>
                <a:lnTo>
                  <a:pt x="8023859" y="0"/>
                </a:lnTo>
                <a:lnTo>
                  <a:pt x="8404860" y="381000"/>
                </a:lnTo>
                <a:lnTo>
                  <a:pt x="8023859" y="762000"/>
                </a:lnTo>
                <a:lnTo>
                  <a:pt x="8023859" y="571500"/>
                </a:lnTo>
                <a:lnTo>
                  <a:pt x="0" y="57150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7" name="object 7"/>
          <p:cNvSpPr/>
          <p:nvPr/>
        </p:nvSpPr>
        <p:spPr>
          <a:xfrm>
            <a:off x="1371881" y="3425823"/>
            <a:ext cx="6144413" cy="560409"/>
          </a:xfrm>
          <a:custGeom>
            <a:avLst/>
            <a:gdLst/>
            <a:ahLst/>
            <a:cxnLst/>
            <a:rect l="l" t="t" r="r" b="b"/>
            <a:pathLst>
              <a:path w="8354695" h="762000">
                <a:moveTo>
                  <a:pt x="8354568" y="571500"/>
                </a:moveTo>
                <a:lnTo>
                  <a:pt x="381000" y="571500"/>
                </a:lnTo>
                <a:lnTo>
                  <a:pt x="381000" y="762000"/>
                </a:lnTo>
                <a:lnTo>
                  <a:pt x="0" y="381000"/>
                </a:lnTo>
                <a:lnTo>
                  <a:pt x="381000" y="0"/>
                </a:lnTo>
                <a:lnTo>
                  <a:pt x="381000" y="190500"/>
                </a:lnTo>
                <a:lnTo>
                  <a:pt x="8354568" y="190500"/>
                </a:lnTo>
                <a:lnTo>
                  <a:pt x="8354568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8" name="object 8"/>
          <p:cNvSpPr txBox="1"/>
          <p:nvPr/>
        </p:nvSpPr>
        <p:spPr>
          <a:xfrm>
            <a:off x="431540" y="1307523"/>
            <a:ext cx="8700895" cy="640603"/>
          </a:xfrm>
          <a:prstGeom prst="rect">
            <a:avLst/>
          </a:prstGeom>
        </p:spPr>
        <p:txBody>
          <a:bodyPr vert="horz" wrap="square" lIns="0" tIns="29888" rIns="0" bIns="0" rtlCol="0">
            <a:spAutoFit/>
          </a:bodyPr>
          <a:lstStyle/>
          <a:p>
            <a:pPr algn="ctr">
              <a:spcBef>
                <a:spcPts val="235"/>
              </a:spcBef>
            </a:pPr>
            <a:r>
              <a:rPr lang="en-US" sz="1900">
                <a:latin typeface="Cambria Math"/>
                <a:cs typeface="Cambria Math"/>
              </a:rPr>
              <a:t>p</a:t>
            </a:r>
            <a:r>
              <a:rPr sz="190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-99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1606938044258990275541962092341162602522202993782792835301301</a:t>
            </a:r>
          </a:p>
          <a:p>
            <a:pPr marR="367045" algn="ctr">
              <a:spcBef>
                <a:spcPts val="165"/>
              </a:spcBef>
            </a:pPr>
            <a:r>
              <a:rPr sz="1900" dirty="0">
                <a:latin typeface="Cambria Math"/>
                <a:cs typeface="Cambria Math"/>
              </a:rPr>
              <a:t>𝑔  =</a:t>
            </a:r>
            <a:r>
              <a:rPr sz="1900" spc="-12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123456789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98065" y="4195655"/>
            <a:ext cx="2154350" cy="147137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504337">
              <a:spcBef>
                <a:spcPts val="74"/>
              </a:spcBef>
            </a:pP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𝑏</a:t>
            </a:r>
            <a:r>
              <a:rPr sz="1900" spc="92" dirty="0">
                <a:solidFill>
                  <a:schemeClr val="tx2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=</a:t>
            </a:r>
          </a:p>
          <a:p>
            <a:pPr marL="9340"/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36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13191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29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</a:p>
          <a:p>
            <a:pPr marL="9340"/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98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88025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73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26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68283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67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3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94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24680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74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58182" y="2865509"/>
            <a:ext cx="5946869" cy="196557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1213" spc="37" dirty="0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sz="1324" spc="55" baseline="27777" dirty="0">
                <a:solidFill>
                  <a:srgbClr val="FF0000"/>
                </a:solidFill>
                <a:latin typeface="Cambria Math"/>
                <a:cs typeface="Cambria Math"/>
              </a:rPr>
              <a:t>𝑎 </a:t>
            </a:r>
            <a:r>
              <a:rPr sz="1213">
                <a:solidFill>
                  <a:srgbClr val="FF0000"/>
                </a:solidFill>
                <a:latin typeface="Segoe UI"/>
                <a:cs typeface="Segoe UI"/>
              </a:rPr>
              <a:t>mod </a:t>
            </a:r>
            <a:r>
              <a:rPr lang="en-US" sz="1213">
                <a:solidFill>
                  <a:srgbClr val="FF0000"/>
                </a:solidFill>
                <a:latin typeface="Segoe UI"/>
                <a:cs typeface="Segoe UI"/>
              </a:rPr>
              <a:t>p</a:t>
            </a:r>
            <a:r>
              <a:rPr sz="1213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213" dirty="0">
                <a:latin typeface="Cambria Math"/>
                <a:cs typeface="Cambria Math"/>
              </a:rPr>
              <a:t>=</a:t>
            </a:r>
            <a:r>
              <a:rPr sz="1213" spc="-84" dirty="0">
                <a:latin typeface="Cambria Math"/>
                <a:cs typeface="Cambria Math"/>
              </a:rPr>
              <a:t> </a:t>
            </a:r>
            <a:r>
              <a:rPr sz="1213" spc="-4" dirty="0">
                <a:latin typeface="Cambria Math"/>
                <a:cs typeface="Cambria Math"/>
              </a:rPr>
              <a:t>78467374529422653579754596319852702575499692980085777948593</a:t>
            </a:r>
            <a:endParaRPr sz="1213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540" y="5695448"/>
            <a:ext cx="8280920" cy="594678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1900" spc="44" dirty="0">
                <a:solidFill>
                  <a:schemeClr val="accent2"/>
                </a:solidFill>
                <a:latin typeface="Cambria Math"/>
                <a:cs typeface="Cambria Math"/>
              </a:rPr>
              <a:t>𝑔</a:t>
            </a:r>
            <a:r>
              <a:rPr sz="1900" spc="65" baseline="27777" dirty="0">
                <a:solidFill>
                  <a:schemeClr val="accent2"/>
                </a:solidFill>
                <a:latin typeface="Cambria Math"/>
                <a:cs typeface="Cambria Math"/>
              </a:rPr>
              <a:t>𝑎𝑏 </a:t>
            </a:r>
            <a:r>
              <a:rPr sz="1900">
                <a:solidFill>
                  <a:schemeClr val="accent2"/>
                </a:solidFill>
                <a:latin typeface="Segoe UI"/>
                <a:cs typeface="Segoe UI"/>
              </a:rPr>
              <a:t>mod </a:t>
            </a:r>
            <a:r>
              <a:rPr lang="en-US" sz="1900">
                <a:solidFill>
                  <a:schemeClr val="accent2"/>
                </a:solidFill>
                <a:latin typeface="Segoe UI"/>
                <a:cs typeface="Segoe UI"/>
              </a:rPr>
              <a:t>p</a:t>
            </a:r>
            <a:r>
              <a:rPr sz="1900">
                <a:solidFill>
                  <a:schemeClr val="accent2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chemeClr val="accent2"/>
                </a:solidFill>
                <a:latin typeface="Cambria Math"/>
                <a:cs typeface="Cambria Math"/>
              </a:rPr>
              <a:t>=</a:t>
            </a:r>
            <a:r>
              <a:rPr sz="1900" spc="168" dirty="0">
                <a:solidFill>
                  <a:schemeClr val="accent2"/>
                </a:solidFill>
                <a:latin typeface="Cambria Math"/>
                <a:cs typeface="Cambria Math"/>
              </a:rPr>
              <a:t> </a:t>
            </a:r>
            <a:r>
              <a:rPr sz="1900" spc="-4" dirty="0">
                <a:solidFill>
                  <a:schemeClr val="accent2"/>
                </a:solidFill>
                <a:latin typeface="Cambria Math"/>
                <a:cs typeface="Cambria Math"/>
              </a:rPr>
              <a:t>437452857085801785219961443000845969831329749878767465041215</a:t>
            </a:r>
            <a:endParaRPr sz="1900" dirty="0">
              <a:solidFill>
                <a:schemeClr val="accent2"/>
              </a:solidFill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7249" y="3600485"/>
            <a:ext cx="6029062" cy="196557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1213" spc="-4" dirty="0">
                <a:latin typeface="Cambria Math"/>
                <a:cs typeface="Cambria Math"/>
              </a:rPr>
              <a:t>560048104293218128667441021342483133802626271394299410128798 </a:t>
            </a:r>
            <a:r>
              <a:rPr sz="1213" dirty="0">
                <a:latin typeface="Cambria Math"/>
                <a:cs typeface="Cambria Math"/>
              </a:rPr>
              <a:t>= </a:t>
            </a:r>
            <a:r>
              <a:rPr sz="1213" spc="33" dirty="0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sz="1324" spc="49" baseline="27777" dirty="0">
                <a:solidFill>
                  <a:srgbClr val="FF0000"/>
                </a:solidFill>
                <a:latin typeface="Cambria Math"/>
                <a:cs typeface="Cambria Math"/>
              </a:rPr>
              <a:t>𝑏 </a:t>
            </a:r>
            <a:r>
              <a:rPr sz="1213" spc="-4">
                <a:solidFill>
                  <a:srgbClr val="FF0000"/>
                </a:solidFill>
                <a:latin typeface="Segoe UI"/>
                <a:cs typeface="Segoe UI"/>
              </a:rPr>
              <a:t>mod</a:t>
            </a:r>
            <a:r>
              <a:rPr sz="1213" spc="-59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lang="en-US" sz="1213" spc="-59">
                <a:solidFill>
                  <a:srgbClr val="FF0000"/>
                </a:solidFill>
                <a:latin typeface="Segoe UI"/>
                <a:cs typeface="Segoe UI"/>
              </a:rPr>
              <a:t>p</a:t>
            </a:r>
            <a:endParaRPr sz="1213" dirty="0">
              <a:solidFill>
                <a:srgbClr val="FF0000"/>
              </a:solidFill>
              <a:latin typeface="Cambria Math"/>
              <a:cs typeface="Cambria Math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B90D442-30E4-4422-8D75-F4E782E09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44624"/>
            <a:ext cx="8432800" cy="914400"/>
          </a:xfrm>
        </p:spPr>
        <p:txBody>
          <a:bodyPr/>
          <a:lstStyle/>
          <a:p>
            <a:r>
              <a:rPr lang="en-US" altLang="en-US" dirty="0"/>
              <a:t>Diffie-Hellman Protocol</a:t>
            </a:r>
          </a:p>
        </p:txBody>
      </p:sp>
    </p:spTree>
    <p:extLst>
      <p:ext uri="{BB962C8B-B14F-4D97-AF65-F5344CB8AC3E}">
        <p14:creationId xmlns:p14="http://schemas.microsoft.com/office/powerpoint/2010/main" val="3214173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CC22CB44-F365-43F1-B21E-AF18AD276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8432800" cy="914400"/>
          </a:xfrm>
        </p:spPr>
        <p:txBody>
          <a:bodyPr/>
          <a:lstStyle/>
          <a:p>
            <a:r>
              <a:rPr lang="en-US" altLang="en-US" dirty="0"/>
              <a:t>Why Is Diffie-Hellman Secure?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7C09403-68FA-4D9E-AF4C-A136A24E6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1046584"/>
            <a:ext cx="8458200" cy="511872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600" dirty="0"/>
              <a:t>Discrete Logarithm (DL) problem: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en-US" sz="2600" dirty="0"/>
              <a:t>   given </a:t>
            </a:r>
            <a:r>
              <a:rPr lang="en-US" altLang="en-US" sz="2600" dirty="0" err="1"/>
              <a:t>g</a:t>
            </a:r>
            <a:r>
              <a:rPr lang="en-US" altLang="en-US" sz="2600" baseline="30000" dirty="0" err="1"/>
              <a:t>x</a:t>
            </a:r>
            <a:r>
              <a:rPr lang="en-US" altLang="en-US" sz="2600" dirty="0"/>
              <a:t> mod p, it’s hard to extract x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600" dirty="0"/>
              <a:t>There is no known efficient algorithm for doing this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600" dirty="0"/>
              <a:t>This is not enough for Diffie-Hellman to be secure!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600" dirty="0"/>
              <a:t>Computational Diffie-Hellman (CDH) problem: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en-US" sz="2600" dirty="0"/>
              <a:t>   given </a:t>
            </a:r>
            <a:r>
              <a:rPr lang="en-US" altLang="en-US" sz="2600" dirty="0" err="1"/>
              <a:t>g</a:t>
            </a:r>
            <a:r>
              <a:rPr lang="en-US" altLang="en-US" sz="2600" baseline="30000" dirty="0" err="1"/>
              <a:t>x</a:t>
            </a:r>
            <a:r>
              <a:rPr lang="en-US" altLang="en-US" sz="2600" dirty="0"/>
              <a:t> and </a:t>
            </a:r>
            <a:r>
              <a:rPr lang="en-US" altLang="en-US" sz="2600" dirty="0" err="1"/>
              <a:t>g</a:t>
            </a:r>
            <a:r>
              <a:rPr lang="en-US" altLang="en-US" sz="2600" baseline="30000" dirty="0" err="1"/>
              <a:t>y</a:t>
            </a:r>
            <a:r>
              <a:rPr lang="en-US" altLang="en-US" sz="2600" dirty="0"/>
              <a:t>, it’s hard to compute </a:t>
            </a:r>
            <a:r>
              <a:rPr lang="en-US" altLang="en-US" sz="2600" dirty="0" err="1"/>
              <a:t>g</a:t>
            </a:r>
            <a:r>
              <a:rPr lang="en-US" altLang="en-US" sz="2600" baseline="30000" dirty="0" err="1"/>
              <a:t>xy</a:t>
            </a:r>
            <a:r>
              <a:rPr lang="en-US" altLang="en-US" sz="2600" baseline="30000" dirty="0"/>
              <a:t> </a:t>
            </a:r>
            <a:r>
              <a:rPr lang="en-US" altLang="en-US" sz="2600" dirty="0"/>
              <a:t>mod 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600" dirty="0"/>
              <a:t>… unless you know x or y, in which case it’s easy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600" dirty="0"/>
              <a:t>Decisional Diffie-Hellman (DDH) problem: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en-US" sz="2600" dirty="0"/>
              <a:t>   given </a:t>
            </a:r>
            <a:r>
              <a:rPr lang="en-US" altLang="en-US" sz="2600" dirty="0" err="1"/>
              <a:t>g</a:t>
            </a:r>
            <a:r>
              <a:rPr lang="en-US" altLang="en-US" sz="2600" baseline="30000" dirty="0" err="1"/>
              <a:t>x</a:t>
            </a:r>
            <a:r>
              <a:rPr lang="en-US" altLang="en-US" sz="2600" dirty="0"/>
              <a:t> and </a:t>
            </a:r>
            <a:r>
              <a:rPr lang="en-US" altLang="en-US" sz="2600" dirty="0" err="1"/>
              <a:t>g</a:t>
            </a:r>
            <a:r>
              <a:rPr lang="en-US" altLang="en-US" sz="2600" baseline="30000" dirty="0" err="1"/>
              <a:t>y</a:t>
            </a:r>
            <a:r>
              <a:rPr lang="en-US" altLang="en-US" sz="2600" dirty="0"/>
              <a:t>, it’s hard to tell the difference between </a:t>
            </a:r>
            <a:r>
              <a:rPr lang="en-US" altLang="en-US" sz="2600" dirty="0" err="1"/>
              <a:t>g</a:t>
            </a:r>
            <a:r>
              <a:rPr lang="en-US" altLang="en-US" sz="2600" baseline="30000" dirty="0" err="1"/>
              <a:t>xy</a:t>
            </a:r>
            <a:r>
              <a:rPr lang="en-US" altLang="en-US" sz="2600" baseline="30000" dirty="0"/>
              <a:t> </a:t>
            </a:r>
            <a:r>
              <a:rPr lang="en-US" altLang="en-US" sz="2600" dirty="0"/>
              <a:t>mod p and g</a:t>
            </a:r>
            <a:r>
              <a:rPr lang="en-US" altLang="en-US" sz="2600" baseline="30000" dirty="0"/>
              <a:t>r </a:t>
            </a:r>
            <a:r>
              <a:rPr lang="en-US" altLang="en-US" sz="2600" dirty="0"/>
              <a:t>mod p where r is random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67C1FA01-BEFF-4CCA-8E71-F23237997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624" y="116632"/>
            <a:ext cx="7344816" cy="792163"/>
          </a:xfrm>
        </p:spPr>
        <p:txBody>
          <a:bodyPr/>
          <a:lstStyle/>
          <a:p>
            <a:r>
              <a:rPr lang="en-US" altLang="en-US"/>
              <a:t>Properties of Diffie-Hellman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E0975AB-70FD-4175-AD98-975C7D7AC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96752"/>
            <a:ext cx="8534400" cy="5105400"/>
          </a:xfrm>
        </p:spPr>
        <p:txBody>
          <a:bodyPr/>
          <a:lstStyle/>
          <a:p>
            <a:r>
              <a:rPr lang="en-US" altLang="en-US" sz="2600" dirty="0"/>
              <a:t>Assuming DDH problem is hard, Diffie-Hellman protocol is a secure key establishment protocol against </a:t>
            </a:r>
            <a:r>
              <a:rPr lang="en-US" altLang="en-US" sz="2600" u="sng" dirty="0"/>
              <a:t>passive</a:t>
            </a:r>
            <a:r>
              <a:rPr lang="en-US" altLang="en-US" sz="2600" dirty="0"/>
              <a:t> attackers</a:t>
            </a:r>
          </a:p>
          <a:p>
            <a:pPr lvl="1"/>
            <a:r>
              <a:rPr lang="en-US" altLang="en-US" sz="2600" dirty="0"/>
              <a:t>Eavesdropper can’t tell the difference between the established key and a random value</a:t>
            </a:r>
          </a:p>
          <a:p>
            <a:pPr lvl="1"/>
            <a:r>
              <a:rPr lang="en-US" altLang="en-US" sz="2600" dirty="0"/>
              <a:t>Can use the new key for symmetric cryptography</a:t>
            </a:r>
          </a:p>
          <a:p>
            <a:r>
              <a:rPr lang="en-US" altLang="en-US" sz="2600" dirty="0"/>
              <a:t>Basic Diffie-Hellman protocol does not provide authentication</a:t>
            </a:r>
          </a:p>
          <a:p>
            <a:pPr lvl="1"/>
            <a:r>
              <a:rPr lang="en-US" altLang="en-US" sz="2600" dirty="0"/>
              <a:t>IPsec combines Diffie-Hellman with signatures, anti-DoS cookies, etc.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616" y="44624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08720"/>
            <a:ext cx="82786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Factoring Based Cryptography (</a:t>
            </a:r>
            <a:r>
              <a:rPr lang="en-US"/>
              <a:t>P1)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RSA signature;</a:t>
            </a:r>
            <a:endParaRPr lang="en-US" dirty="0"/>
          </a:p>
          <a:p>
            <a:pPr eaLnBrk="1" hangingPunct="1">
              <a:spcBef>
                <a:spcPct val="25000"/>
              </a:spcBef>
            </a:pPr>
            <a:r>
              <a:rPr lang="en-GB" altLang="en-US"/>
              <a:t>Logarithm </a:t>
            </a:r>
            <a:r>
              <a:rPr lang="en-GB" altLang="en-US" dirty="0"/>
              <a:t>Based Cryptography (</a:t>
            </a:r>
            <a:r>
              <a:rPr lang="en-GB" altLang="en-US"/>
              <a:t>P2)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DSA signature;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Diffie-Hellman key exchange;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ElGamal cipher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/>
              <a:t>Some </a:t>
            </a:r>
            <a:r>
              <a:rPr lang="en-US" altLang="en-US" dirty="0"/>
              <a:t>advanced c</a:t>
            </a:r>
            <a:r>
              <a:rPr lang="en-US" dirty="0"/>
              <a:t>ryptography system (quantum resistance)</a:t>
            </a:r>
            <a:r>
              <a:rPr lang="en-US" altLang="en-US" dirty="0"/>
              <a:t> 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3485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9184" y="260648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Textbooks and References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660" y="1160346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Text books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6BF2E-3E4F-4B44-9AB7-7782F5E6277D}"/>
              </a:ext>
            </a:extLst>
          </p:cNvPr>
          <p:cNvSpPr/>
          <p:nvPr/>
        </p:nvSpPr>
        <p:spPr>
          <a:xfrm>
            <a:off x="736110" y="5297543"/>
            <a:ext cx="3089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[1] Chapter 9,10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AF6BE-42FE-4845-BDF7-2FD8337A5BF2}"/>
              </a:ext>
            </a:extLst>
          </p:cNvPr>
          <p:cNvSpPr/>
          <p:nvPr/>
        </p:nvSpPr>
        <p:spPr>
          <a:xfrm>
            <a:off x="4905164" y="5297543"/>
            <a:ext cx="3366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[2] Chapter 5,6,7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Cryptography and Network Security: Principles and Practice, 8th Edition">
            <a:extLst>
              <a:ext uri="{FF2B5EF4-FFF2-40B4-BE49-F238E27FC236}">
                <a16:creationId xmlns:a16="http://schemas.microsoft.com/office/drawing/2014/main" id="{3254D2E9-76A3-4B06-8D21-629FA2C0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91354"/>
            <a:ext cx="2665463" cy="34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ver">
            <a:extLst>
              <a:ext uri="{FF2B5EF4-FFF2-40B4-BE49-F238E27FC236}">
                <a16:creationId xmlns:a16="http://schemas.microsoft.com/office/drawing/2014/main" id="{162A0D64-5183-4357-9EAA-C88BF9B6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736" y="1629624"/>
            <a:ext cx="2322918" cy="34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368" y="-44543"/>
            <a:ext cx="8229600" cy="1097280"/>
          </a:xfrm>
        </p:spPr>
        <p:txBody>
          <a:bodyPr wrap="square">
            <a:noAutofit/>
          </a:bodyPr>
          <a:lstStyle/>
          <a:p>
            <a:r>
              <a:rPr lang="en-US" altLang="en-US" sz="3600">
                <a:ea typeface="ヒラギノ角ゴ Pro W3" charset="-128"/>
              </a:rPr>
              <a:t> ElGamal cipher</a:t>
            </a:r>
            <a:endParaRPr lang="en-US" sz="40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1F391-CF53-4DFE-8F56-4EEB33F73AC5}"/>
              </a:ext>
            </a:extLst>
          </p:cNvPr>
          <p:cNvSpPr/>
          <p:nvPr/>
        </p:nvSpPr>
        <p:spPr>
          <a:xfrm>
            <a:off x="467544" y="1020523"/>
            <a:ext cx="3403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ElGamal </a:t>
            </a:r>
            <a:r>
              <a:rPr lang="en-US" b="1" dirty="0"/>
              <a:t>p</a:t>
            </a:r>
            <a:r>
              <a:rPr lang="en-US" b="1"/>
              <a:t>arameters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B87AA-1A76-482E-837C-3D572E7578BC}"/>
                  </a:ext>
                </a:extLst>
              </p:cNvPr>
              <p:cNvSpPr txBox="1"/>
              <p:nvPr/>
            </p:nvSpPr>
            <p:spPr>
              <a:xfrm>
                <a:off x="576238" y="1625132"/>
                <a:ext cx="3680559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i="0">
                    <a:latin typeface="+mj-lt"/>
                  </a:rPr>
                  <a:t>Large prime number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i="0">
                  <a:latin typeface="+mj-lt"/>
                </a:endParaRPr>
              </a:p>
              <a:p>
                <a:r>
                  <a:rPr lang="en-US"/>
                  <a:t>Multiplicative group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B87AA-1A76-482E-837C-3D572E757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38" y="1625132"/>
                <a:ext cx="3680559" cy="861774"/>
              </a:xfrm>
              <a:prstGeom prst="rect">
                <a:avLst/>
              </a:prstGeom>
              <a:blipFill>
                <a:blip r:embed="rId3"/>
                <a:stretch>
                  <a:fillRect l="-5970" t="-12766" b="-24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1E1B5-D1EA-4AF7-978D-FC109411CF66}"/>
                  </a:ext>
                </a:extLst>
              </p:cNvPr>
              <p:cNvSpPr txBox="1"/>
              <p:nvPr/>
            </p:nvSpPr>
            <p:spPr>
              <a:xfrm>
                <a:off x="999658" y="2617890"/>
                <a:ext cx="544803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0}={1,2,…,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1E1B5-D1EA-4AF7-978D-FC109411C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58" y="2617890"/>
                <a:ext cx="5448030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/>
              <p:nvPr/>
            </p:nvSpPr>
            <p:spPr>
              <a:xfrm>
                <a:off x="895122" y="4148527"/>
                <a:ext cx="39258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Secre</a:t>
                </a:r>
                <a:r>
                  <a:rPr lang="en-US" dirty="0">
                    <a:ea typeface="Cambria Math" panose="02040503050406030204" pitchFamily="18" charset="0"/>
                  </a:rPr>
                  <a:t>t key: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22" y="4148527"/>
                <a:ext cx="3925883" cy="430887"/>
              </a:xfrm>
              <a:prstGeom prst="rect">
                <a:avLst/>
              </a:prstGeom>
              <a:blipFill>
                <a:blip r:embed="rId5"/>
                <a:stretch>
                  <a:fillRect l="-5590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/>
              <p:nvPr/>
            </p:nvSpPr>
            <p:spPr>
              <a:xfrm>
                <a:off x="902018" y="4663928"/>
                <a:ext cx="459177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Public key: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18" y="4663928"/>
                <a:ext cx="4591770" cy="464101"/>
              </a:xfrm>
              <a:prstGeom prst="rect">
                <a:avLst/>
              </a:prstGeom>
              <a:blipFill>
                <a:blip r:embed="rId6"/>
                <a:stretch>
                  <a:fillRect l="-4781" t="-23684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B159E5-8AE0-415B-9366-6DB06282C8BA}"/>
              </a:ext>
            </a:extLst>
          </p:cNvPr>
          <p:cNvCxnSpPr/>
          <p:nvPr/>
        </p:nvCxnSpPr>
        <p:spPr bwMode="auto">
          <a:xfrm>
            <a:off x="273236" y="3212976"/>
            <a:ext cx="59046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7AABFAA-1872-4F55-AE2B-31B6C5940A16}"/>
              </a:ext>
            </a:extLst>
          </p:cNvPr>
          <p:cNvSpPr/>
          <p:nvPr/>
        </p:nvSpPr>
        <p:spPr>
          <a:xfrm>
            <a:off x="467544" y="3501008"/>
            <a:ext cx="2736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 (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23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8229600" cy="553998"/>
          </a:xfrm>
        </p:spPr>
        <p:txBody>
          <a:bodyPr wrap="square">
            <a:noAutofit/>
          </a:bodyPr>
          <a:lstStyle/>
          <a:p>
            <a:r>
              <a:rPr lang="en-US" altLang="en-US" sz="3600">
                <a:ea typeface="ヒラギノ角ゴ Pro W3" charset="-128"/>
              </a:rPr>
              <a:t>ElGamal cipher</a:t>
            </a:r>
            <a:endParaRPr lang="en-US" sz="36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/>
              <p:nvPr/>
            </p:nvSpPr>
            <p:spPr>
              <a:xfrm>
                <a:off x="318592" y="980728"/>
                <a:ext cx="8506816" cy="3016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/>
                  <a:t>Encryption message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/>
                  <a:t>(using public key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b="1"/>
                  <a:t> )</a:t>
                </a:r>
                <a:endParaRPr lang="en-US" b="1" dirty="0"/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ea typeface="Cambria Math" panose="02040503050406030204" pitchFamily="18" charset="0"/>
                  </a:rPr>
                  <a:t>Choose a random number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3000">
                  <a:ea typeface="Cambria Math" panose="02040503050406030204" pitchFamily="18" charset="0"/>
                </a:endParaRP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/>
                  <a:t>Output cipher message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92" y="980728"/>
                <a:ext cx="8506816" cy="3016210"/>
              </a:xfrm>
              <a:prstGeom prst="rect">
                <a:avLst/>
              </a:prstGeom>
              <a:blipFill>
                <a:blip r:embed="rId3"/>
                <a:stretch>
                  <a:fillRect l="-1433" t="-2222" b="-3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7353B1-5014-4348-847E-BDDB334A9FA2}"/>
              </a:ext>
            </a:extLst>
          </p:cNvPr>
          <p:cNvSpPr txBox="1"/>
          <p:nvPr/>
        </p:nvSpPr>
        <p:spPr>
          <a:xfrm>
            <a:off x="3635896" y="1484784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/>
              <p:nvPr/>
            </p:nvSpPr>
            <p:spPr>
              <a:xfrm>
                <a:off x="318592" y="3974326"/>
                <a:ext cx="8496944" cy="2932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b="1"/>
                  <a:t>Decryption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/>
                  <a:t> (using secret key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b="1"/>
                  <a:t> )</a:t>
                </a:r>
                <a:endParaRPr lang="en-US" sz="3000" b="1" dirty="0"/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3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 </a:t>
                </a:r>
                <a:r>
                  <a:rPr lang="en-US" sz="3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400" i="1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3400" b="0">
                    <a:cs typeface="Times New Roman" panose="02020603050405020304" pitchFamily="18" charset="0"/>
                  </a:rPr>
                  <a:t>                                           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3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/>
                  <a:t>Output message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92" y="3974326"/>
                <a:ext cx="8496944" cy="2932149"/>
              </a:xfrm>
              <a:prstGeom prst="rect">
                <a:avLst/>
              </a:prstGeom>
              <a:blipFill>
                <a:blip r:embed="rId4"/>
                <a:stretch>
                  <a:fillRect l="-1650" t="-2703" b="-5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355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937AA94-D255-4782-A30E-2D982014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6543" y="-5680"/>
            <a:ext cx="7462838" cy="914400"/>
          </a:xfrm>
          <a:noFill/>
        </p:spPr>
        <p:txBody>
          <a:bodyPr lIns="92075" tIns="46038" rIns="92075" bIns="46038"/>
          <a:lstStyle/>
          <a:p>
            <a:r>
              <a:rPr lang="en-US" altLang="en-US">
                <a:ea typeface="ヒラギノ角ゴ Pro W3" charset="-128"/>
              </a:rPr>
              <a:t>ElGamal cipher</a:t>
            </a:r>
            <a:endParaRPr lang="en-US" altLang="en-US" dirty="0"/>
          </a:p>
        </p:txBody>
      </p:sp>
      <p:pic>
        <p:nvPicPr>
          <p:cNvPr id="5124" name="Picture 3" descr="PE03749_">
            <a:extLst>
              <a:ext uri="{FF2B5EF4-FFF2-40B4-BE49-F238E27FC236}">
                <a16:creationId xmlns:a16="http://schemas.microsoft.com/office/drawing/2014/main" id="{0231C114-5A34-40DA-B4A2-58B8067F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PE03749_">
            <a:extLst>
              <a:ext uri="{FF2B5EF4-FFF2-40B4-BE49-F238E27FC236}">
                <a16:creationId xmlns:a16="http://schemas.microsoft.com/office/drawing/2014/main" id="{FE58519D-574C-4C04-B517-CAECB8BA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99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 descr="j0139031">
            <a:extLst>
              <a:ext uri="{FF2B5EF4-FFF2-40B4-BE49-F238E27FC236}">
                <a16:creationId xmlns:a16="http://schemas.microsoft.com/office/drawing/2014/main" id="{43188FF8-A657-499B-AF9A-42A8095E2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52736"/>
            <a:ext cx="6905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 Box 7">
            <a:extLst>
              <a:ext uri="{FF2B5EF4-FFF2-40B4-BE49-F238E27FC236}">
                <a16:creationId xmlns:a16="http://schemas.microsoft.com/office/drawing/2014/main" id="{3279262F-DFBF-43DE-9FB7-0A7874C8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63" y="1721074"/>
            <a:ext cx="376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129" name="Group 8">
            <a:extLst>
              <a:ext uri="{FF2B5EF4-FFF2-40B4-BE49-F238E27FC236}">
                <a16:creationId xmlns:a16="http://schemas.microsoft.com/office/drawing/2014/main" id="{C8E79F0A-3140-4B39-BE90-D10A1337C8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71575" y="2529111"/>
            <a:ext cx="657225" cy="322263"/>
            <a:chOff x="1410" y="2496"/>
            <a:chExt cx="414" cy="203"/>
          </a:xfrm>
        </p:grpSpPr>
        <p:sp>
          <p:nvSpPr>
            <p:cNvPr id="5156" name="AutoShape 9">
              <a:extLst>
                <a:ext uri="{FF2B5EF4-FFF2-40B4-BE49-F238E27FC236}">
                  <a16:creationId xmlns:a16="http://schemas.microsoft.com/office/drawing/2014/main" id="{03513D39-356E-4930-94B6-8DBC19DEF0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10">
              <a:extLst>
                <a:ext uri="{FF2B5EF4-FFF2-40B4-BE49-F238E27FC236}">
                  <a16:creationId xmlns:a16="http://schemas.microsoft.com/office/drawing/2014/main" id="{33034FEB-D208-4B56-87D0-16D41643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11">
              <a:extLst>
                <a:ext uri="{FF2B5EF4-FFF2-40B4-BE49-F238E27FC236}">
                  <a16:creationId xmlns:a16="http://schemas.microsoft.com/office/drawing/2014/main" id="{09BD2BA3-4D26-4E1A-98E0-9103F2E33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12">
              <a:extLst>
                <a:ext uri="{FF2B5EF4-FFF2-40B4-BE49-F238E27FC236}">
                  <a16:creationId xmlns:a16="http://schemas.microsoft.com/office/drawing/2014/main" id="{CA0F7793-D55B-41D3-88E2-8030C8B1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13">
              <a:extLst>
                <a:ext uri="{FF2B5EF4-FFF2-40B4-BE49-F238E27FC236}">
                  <a16:creationId xmlns:a16="http://schemas.microsoft.com/office/drawing/2014/main" id="{284F0832-23C3-467A-8E8F-6862F5B1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14">
              <a:extLst>
                <a:ext uri="{FF2B5EF4-FFF2-40B4-BE49-F238E27FC236}">
                  <a16:creationId xmlns:a16="http://schemas.microsoft.com/office/drawing/2014/main" id="{4B1B23C8-305F-46ED-80EC-4DD2407E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15">
              <a:extLst>
                <a:ext uri="{FF2B5EF4-FFF2-40B4-BE49-F238E27FC236}">
                  <a16:creationId xmlns:a16="http://schemas.microsoft.com/office/drawing/2014/main" id="{17882EB7-9D91-4628-8B35-6978B0B67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16">
              <a:extLst>
                <a:ext uri="{FF2B5EF4-FFF2-40B4-BE49-F238E27FC236}">
                  <a16:creationId xmlns:a16="http://schemas.microsoft.com/office/drawing/2014/main" id="{B5A3E975-9190-43C2-A064-C6B8296FC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17">
              <a:extLst>
                <a:ext uri="{FF2B5EF4-FFF2-40B4-BE49-F238E27FC236}">
                  <a16:creationId xmlns:a16="http://schemas.microsoft.com/office/drawing/2014/main" id="{95F056A5-5A36-4C85-9D8F-D17A66CD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18">
              <a:extLst>
                <a:ext uri="{FF2B5EF4-FFF2-40B4-BE49-F238E27FC236}">
                  <a16:creationId xmlns:a16="http://schemas.microsoft.com/office/drawing/2014/main" id="{A924B261-B532-4913-93AA-231AD9D32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19">
              <a:extLst>
                <a:ext uri="{FF2B5EF4-FFF2-40B4-BE49-F238E27FC236}">
                  <a16:creationId xmlns:a16="http://schemas.microsoft.com/office/drawing/2014/main" id="{A356E030-7F0D-4909-AA78-98350319A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20">
              <a:extLst>
                <a:ext uri="{FF2B5EF4-FFF2-40B4-BE49-F238E27FC236}">
                  <a16:creationId xmlns:a16="http://schemas.microsoft.com/office/drawing/2014/main" id="{EA6D6F64-1698-4E53-8C03-198AA36B6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21">
              <a:extLst>
                <a:ext uri="{FF2B5EF4-FFF2-40B4-BE49-F238E27FC236}">
                  <a16:creationId xmlns:a16="http://schemas.microsoft.com/office/drawing/2014/main" id="{E7689563-853C-452E-B8BB-539B3DF5C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22">
              <a:extLst>
                <a:ext uri="{FF2B5EF4-FFF2-40B4-BE49-F238E27FC236}">
                  <a16:creationId xmlns:a16="http://schemas.microsoft.com/office/drawing/2014/main" id="{0E0A0FAB-19F5-4348-AD64-0C0F4F6B9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23">
              <a:extLst>
                <a:ext uri="{FF2B5EF4-FFF2-40B4-BE49-F238E27FC236}">
                  <a16:creationId xmlns:a16="http://schemas.microsoft.com/office/drawing/2014/main" id="{AA177058-4A24-4CD2-AE31-85BD2965E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24">
              <a:extLst>
                <a:ext uri="{FF2B5EF4-FFF2-40B4-BE49-F238E27FC236}">
                  <a16:creationId xmlns:a16="http://schemas.microsoft.com/office/drawing/2014/main" id="{8DF88E02-FF50-4FF3-9041-3D0E55784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AutoShape 26">
            <a:extLst>
              <a:ext uri="{FF2B5EF4-FFF2-40B4-BE49-F238E27FC236}">
                <a16:creationId xmlns:a16="http://schemas.microsoft.com/office/drawing/2014/main" id="{1577317C-BB2C-48FB-A5DC-1B4110B3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005236"/>
            <a:ext cx="1219200" cy="331788"/>
          </a:xfrm>
          <a:prstGeom prst="wedgeRectCallout">
            <a:avLst>
              <a:gd name="adj1" fmla="val -23306"/>
              <a:gd name="adj2" fmla="val 10694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8000"/>
                </a:solidFill>
              </a:rPr>
              <a:t>private key</a:t>
            </a:r>
          </a:p>
        </p:txBody>
      </p:sp>
      <p:grpSp>
        <p:nvGrpSpPr>
          <p:cNvPr id="5133" name="Group 28">
            <a:extLst>
              <a:ext uri="{FF2B5EF4-FFF2-40B4-BE49-F238E27FC236}">
                <a16:creationId xmlns:a16="http://schemas.microsoft.com/office/drawing/2014/main" id="{BE9AA4BD-FEEA-4204-AB24-F7B6895632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38575" y="1301974"/>
            <a:ext cx="657225" cy="322262"/>
            <a:chOff x="1410" y="2496"/>
            <a:chExt cx="414" cy="203"/>
          </a:xfrm>
        </p:grpSpPr>
        <p:sp>
          <p:nvSpPr>
            <p:cNvPr id="5140" name="AutoShape 29">
              <a:extLst>
                <a:ext uri="{FF2B5EF4-FFF2-40B4-BE49-F238E27FC236}">
                  <a16:creationId xmlns:a16="http://schemas.microsoft.com/office/drawing/2014/main" id="{B1AF4743-5752-40C4-8123-7FCB628A8D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30">
              <a:extLst>
                <a:ext uri="{FF2B5EF4-FFF2-40B4-BE49-F238E27FC236}">
                  <a16:creationId xmlns:a16="http://schemas.microsoft.com/office/drawing/2014/main" id="{30009EEF-1319-43CD-A319-FBFEF9A1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31">
              <a:extLst>
                <a:ext uri="{FF2B5EF4-FFF2-40B4-BE49-F238E27FC236}">
                  <a16:creationId xmlns:a16="http://schemas.microsoft.com/office/drawing/2014/main" id="{D8B92DB5-83E2-4BA6-862D-C6FFAD854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32">
              <a:extLst>
                <a:ext uri="{FF2B5EF4-FFF2-40B4-BE49-F238E27FC236}">
                  <a16:creationId xmlns:a16="http://schemas.microsoft.com/office/drawing/2014/main" id="{BD73A024-ADE9-481E-9699-4D815C91E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33">
              <a:extLst>
                <a:ext uri="{FF2B5EF4-FFF2-40B4-BE49-F238E27FC236}">
                  <a16:creationId xmlns:a16="http://schemas.microsoft.com/office/drawing/2014/main" id="{1183088B-B503-413F-89AF-3B6D452E2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34">
              <a:extLst>
                <a:ext uri="{FF2B5EF4-FFF2-40B4-BE49-F238E27FC236}">
                  <a16:creationId xmlns:a16="http://schemas.microsoft.com/office/drawing/2014/main" id="{399B237E-F96A-4767-BBB1-EF2E4E8D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5">
              <a:extLst>
                <a:ext uri="{FF2B5EF4-FFF2-40B4-BE49-F238E27FC236}">
                  <a16:creationId xmlns:a16="http://schemas.microsoft.com/office/drawing/2014/main" id="{FDB3F7A5-2C4E-4AB7-810B-4F108A92E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6">
              <a:extLst>
                <a:ext uri="{FF2B5EF4-FFF2-40B4-BE49-F238E27FC236}">
                  <a16:creationId xmlns:a16="http://schemas.microsoft.com/office/drawing/2014/main" id="{A379B663-2D90-4F01-B4EE-CA0F8B84B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">
              <a:extLst>
                <a:ext uri="{FF2B5EF4-FFF2-40B4-BE49-F238E27FC236}">
                  <a16:creationId xmlns:a16="http://schemas.microsoft.com/office/drawing/2014/main" id="{052111B1-DEDA-4FBB-993D-45FC9922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8">
              <a:extLst>
                <a:ext uri="{FF2B5EF4-FFF2-40B4-BE49-F238E27FC236}">
                  <a16:creationId xmlns:a16="http://schemas.microsoft.com/office/drawing/2014/main" id="{15B51B54-A6A9-438F-A629-2279EB9D1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9">
              <a:extLst>
                <a:ext uri="{FF2B5EF4-FFF2-40B4-BE49-F238E27FC236}">
                  <a16:creationId xmlns:a16="http://schemas.microsoft.com/office/drawing/2014/main" id="{A6D7A1D0-D238-4A59-9B5D-4EDA6F30B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40">
              <a:extLst>
                <a:ext uri="{FF2B5EF4-FFF2-40B4-BE49-F238E27FC236}">
                  <a16:creationId xmlns:a16="http://schemas.microsoft.com/office/drawing/2014/main" id="{55B98F2E-45C5-4CC1-94E9-6856105F8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41">
              <a:extLst>
                <a:ext uri="{FF2B5EF4-FFF2-40B4-BE49-F238E27FC236}">
                  <a16:creationId xmlns:a16="http://schemas.microsoft.com/office/drawing/2014/main" id="{891D0D99-4CCA-4B2E-9C15-7B5E3943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42">
              <a:extLst>
                <a:ext uri="{FF2B5EF4-FFF2-40B4-BE49-F238E27FC236}">
                  <a16:creationId xmlns:a16="http://schemas.microsoft.com/office/drawing/2014/main" id="{C0488B30-4FF0-4704-B535-6C8F7B193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43">
              <a:extLst>
                <a:ext uri="{FF2B5EF4-FFF2-40B4-BE49-F238E27FC236}">
                  <a16:creationId xmlns:a16="http://schemas.microsoft.com/office/drawing/2014/main" id="{80F80425-7260-46B4-8628-251111E11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44">
              <a:extLst>
                <a:ext uri="{FF2B5EF4-FFF2-40B4-BE49-F238E27FC236}">
                  <a16:creationId xmlns:a16="http://schemas.microsoft.com/office/drawing/2014/main" id="{82764AE8-A3A6-4ED2-AD2F-9897B9AF2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34" name="Picture 45" descr="BS00740_">
            <a:extLst>
              <a:ext uri="{FF2B5EF4-FFF2-40B4-BE49-F238E27FC236}">
                <a16:creationId xmlns:a16="http://schemas.microsoft.com/office/drawing/2014/main" id="{EAAB8F56-A0CB-4C54-BC2B-8418B84C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462436"/>
            <a:ext cx="7254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AutoShape 46">
            <a:extLst>
              <a:ext uri="{FF2B5EF4-FFF2-40B4-BE49-F238E27FC236}">
                <a16:creationId xmlns:a16="http://schemas.microsoft.com/office/drawing/2014/main" id="{761027FE-6034-4171-A8F9-CF81F44C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063849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6" name="AutoShape 47">
            <a:extLst>
              <a:ext uri="{FF2B5EF4-FFF2-40B4-BE49-F238E27FC236}">
                <a16:creationId xmlns:a16="http://schemas.microsoft.com/office/drawing/2014/main" id="{C18EDC41-3BD5-4DA8-85DA-9D40388E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88" y="1096710"/>
            <a:ext cx="1143000" cy="396688"/>
          </a:xfrm>
          <a:prstGeom prst="wedgeRectCallout">
            <a:avLst>
              <a:gd name="adj1" fmla="val 5139"/>
              <a:gd name="adj2" fmla="val 109013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7" name="Text Box 48">
            <a:extLst>
              <a:ext uri="{FF2B5EF4-FFF2-40B4-BE49-F238E27FC236}">
                <a16:creationId xmlns:a16="http://schemas.microsoft.com/office/drawing/2014/main" id="{6C01DA71-684C-4352-AFF9-AF67712F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810" y="1164258"/>
            <a:ext cx="8149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5138" name="Text Box 49">
            <a:extLst>
              <a:ext uri="{FF2B5EF4-FFF2-40B4-BE49-F238E27FC236}">
                <a16:creationId xmlns:a16="http://schemas.microsoft.com/office/drawing/2014/main" id="{A7E388FB-93A5-49C7-BEB3-7344AC47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9852" y="1089332"/>
            <a:ext cx="7039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5139" name="Line 6">
            <a:extLst>
              <a:ext uri="{FF2B5EF4-FFF2-40B4-BE49-F238E27FC236}">
                <a16:creationId xmlns:a16="http://schemas.microsoft.com/office/drawing/2014/main" id="{068BA767-6EA3-4AA3-BE68-D43D7F802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17113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/>
              <p:nvPr/>
            </p:nvSpPr>
            <p:spPr>
              <a:xfrm>
                <a:off x="4648200" y="2896477"/>
                <a:ext cx="426603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96477"/>
                <a:ext cx="426603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/>
              <p:nvPr/>
            </p:nvSpPr>
            <p:spPr>
              <a:xfrm>
                <a:off x="72011" y="3460119"/>
                <a:ext cx="21991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1" y="3460119"/>
                <a:ext cx="2199128" cy="523220"/>
              </a:xfrm>
              <a:prstGeom prst="rect">
                <a:avLst/>
              </a:prstGeom>
              <a:blipFill>
                <a:blip r:embed="rId6"/>
                <a:stretch>
                  <a:fillRect l="-5817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/>
              <p:nvPr/>
            </p:nvSpPr>
            <p:spPr>
              <a:xfrm>
                <a:off x="-15135" y="4065670"/>
                <a:ext cx="5471306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ea typeface="Cambria Math" panose="02040503050406030204" pitchFamily="18" charset="0"/>
                  </a:rPr>
                  <a:t>Select a random number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135" y="4065670"/>
                <a:ext cx="5471306" cy="1384995"/>
              </a:xfrm>
              <a:prstGeom prst="rect">
                <a:avLst/>
              </a:prstGeom>
              <a:blipFill>
                <a:blip r:embed="rId7"/>
                <a:stretch>
                  <a:fillRect l="-2341" t="-4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36757-BB8B-40BA-8B67-ED7E1AD6B96F}"/>
              </a:ext>
            </a:extLst>
          </p:cNvPr>
          <p:cNvCxnSpPr>
            <a:cxnSpLocks/>
          </p:cNvCxnSpPr>
          <p:nvPr/>
        </p:nvCxnSpPr>
        <p:spPr bwMode="auto">
          <a:xfrm flipV="1">
            <a:off x="5004048" y="4084590"/>
            <a:ext cx="1435039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/>
              <p:nvPr/>
            </p:nvSpPr>
            <p:spPr>
              <a:xfrm>
                <a:off x="4953942" y="3505770"/>
                <a:ext cx="14197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942" y="3505770"/>
                <a:ext cx="141974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A03461-0160-44A7-AA60-99632B0F48F6}"/>
              </a:ext>
            </a:extLst>
          </p:cNvPr>
          <p:cNvSpPr txBox="1"/>
          <p:nvPr/>
        </p:nvSpPr>
        <p:spPr>
          <a:xfrm>
            <a:off x="5781797" y="4077072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/>
              <p:nvPr/>
            </p:nvSpPr>
            <p:spPr>
              <a:xfrm>
                <a:off x="4953942" y="4509120"/>
                <a:ext cx="4190058" cy="1941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9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9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US" sz="29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900" i="1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942" y="4509120"/>
                <a:ext cx="4190058" cy="19412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8">
            <a:extLst>
              <a:ext uri="{FF2B5EF4-FFF2-40B4-BE49-F238E27FC236}">
                <a16:creationId xmlns:a16="http://schemas.microsoft.com/office/drawing/2014/main" id="{24A302AC-311E-4205-9A3B-A1CE91A901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62850" y="1497745"/>
            <a:ext cx="657225" cy="322263"/>
            <a:chOff x="1410" y="2496"/>
            <a:chExt cx="414" cy="203"/>
          </a:xfrm>
        </p:grpSpPr>
        <p:sp>
          <p:nvSpPr>
            <p:cNvPr id="66" name="AutoShape 9">
              <a:extLst>
                <a:ext uri="{FF2B5EF4-FFF2-40B4-BE49-F238E27FC236}">
                  <a16:creationId xmlns:a16="http://schemas.microsoft.com/office/drawing/2014/main" id="{96034AC0-F679-4D5A-885E-B179E43BF9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0E3449CB-0110-442C-A595-6A4AEFE3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72B7D68-B819-4888-B70F-F938341DF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27EA1401-E756-4E51-9063-2C5C23038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753BDEF1-188C-4AC2-BE63-84EE95A33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5B4230B-628B-4DA4-8AB2-88A52AF5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7D348BDD-0E51-4F67-AF35-C457879FF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426633F9-0C98-46F2-9DCC-C0FE624C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CD5DD09A-2487-4AB3-BA53-13D08F32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CAC08C34-FB31-497F-9064-28A9A7424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DF62653-0679-4DD3-9077-8D647165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7D257DF3-69F1-4E6F-A0C6-1049AF64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DEB470D3-3407-491C-A3B7-3CF42176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89A7C24-265A-4285-ABA1-306E5E096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FC62062E-7E7A-4FED-BD45-8D4EC4C0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230D5AA-5345-4D74-878B-68F0A480B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AutoShape 47">
            <a:extLst>
              <a:ext uri="{FF2B5EF4-FFF2-40B4-BE49-F238E27FC236}">
                <a16:creationId xmlns:a16="http://schemas.microsoft.com/office/drawing/2014/main" id="{E504F50E-664C-4B16-A15B-A2D578D2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1945180"/>
            <a:ext cx="1143000" cy="396688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FCC00"/>
                </a:solidFill>
              </a:rPr>
              <a:t>public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A7FB30-25A2-4144-8E3F-F27F430CFC6C}"/>
                  </a:ext>
                </a:extLst>
              </p:cNvPr>
              <p:cNvSpPr/>
              <p:nvPr/>
            </p:nvSpPr>
            <p:spPr>
              <a:xfrm>
                <a:off x="953183" y="2918049"/>
                <a:ext cx="1941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A7FB30-25A2-4144-8E3F-F27F430CF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83" y="2918049"/>
                <a:ext cx="194130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9DE43A-CD04-4695-B7AE-1EAEE0749D0F}"/>
              </a:ext>
            </a:extLst>
          </p:cNvPr>
          <p:cNvCxnSpPr/>
          <p:nvPr/>
        </p:nvCxnSpPr>
        <p:spPr bwMode="auto">
          <a:xfrm>
            <a:off x="5338763" y="4249435"/>
            <a:ext cx="0" cy="19878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64002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7912A691-F06D-45AF-8807-18DA2FDBC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7727776" cy="792163"/>
          </a:xfrm>
        </p:spPr>
        <p:txBody>
          <a:bodyPr/>
          <a:lstStyle/>
          <a:p>
            <a:r>
              <a:rPr lang="en-US" altLang="en-US" dirty="0"/>
              <a:t>Advantages of Public-Key Crypto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F5BE955-E5DC-43B9-BED6-99EAEDA5F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458200" cy="4953000"/>
          </a:xfrm>
        </p:spPr>
        <p:txBody>
          <a:bodyPr/>
          <a:lstStyle/>
          <a:p>
            <a:r>
              <a:rPr lang="en-US" altLang="en-US" sz="2600" dirty="0"/>
              <a:t>Confidentiality without shared secrets</a:t>
            </a:r>
          </a:p>
          <a:p>
            <a:pPr lvl="1"/>
            <a:r>
              <a:rPr lang="en-US" altLang="en-US" sz="2600" dirty="0"/>
              <a:t>Very useful in open environments</a:t>
            </a:r>
          </a:p>
          <a:p>
            <a:pPr lvl="1"/>
            <a:r>
              <a:rPr lang="en-US" altLang="en-US" sz="2600" dirty="0"/>
              <a:t>Can use this for key establishment, avoiding the “chicken-or-egg” problem</a:t>
            </a:r>
          </a:p>
          <a:p>
            <a:pPr lvl="2"/>
            <a:r>
              <a:rPr lang="en-US" altLang="en-US" sz="2600" dirty="0"/>
              <a:t>With symmetric crypto, two parties must share a secret before they can exchange secret messages</a:t>
            </a:r>
          </a:p>
          <a:p>
            <a:r>
              <a:rPr lang="en-US" altLang="en-US" sz="2600" dirty="0"/>
              <a:t>Authentication without shared secrets</a:t>
            </a:r>
          </a:p>
          <a:p>
            <a:r>
              <a:rPr lang="en-US" altLang="en-US" sz="2600" dirty="0"/>
              <a:t>Encryption keys are public, but must be sure that Alice’s public key is really </a:t>
            </a:r>
            <a:r>
              <a:rPr lang="en-US" altLang="en-US" sz="2600" u="sng" dirty="0"/>
              <a:t>her</a:t>
            </a:r>
            <a:r>
              <a:rPr lang="en-US" altLang="en-US" sz="2600" dirty="0"/>
              <a:t> public key</a:t>
            </a:r>
          </a:p>
          <a:p>
            <a:pPr lvl="1"/>
            <a:r>
              <a:rPr lang="en-US" altLang="en-US" sz="2600" dirty="0"/>
              <a:t>This is a hard problem… Often solved using public-key certificates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16454D61-133B-402E-8FC5-1EF712A3F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8356600" cy="914400"/>
          </a:xfrm>
        </p:spPr>
        <p:txBody>
          <a:bodyPr/>
          <a:lstStyle/>
          <a:p>
            <a:r>
              <a:rPr lang="en-US" altLang="en-US" dirty="0"/>
              <a:t>Disadvantages of Public-Key Crypto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34FCA9F-BFD1-4834-92B3-EFC22B315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869252" cy="4953000"/>
          </a:xfrm>
        </p:spPr>
        <p:txBody>
          <a:bodyPr/>
          <a:lstStyle/>
          <a:p>
            <a:r>
              <a:rPr lang="en-US" altLang="en-US" sz="2600" dirty="0"/>
              <a:t>Calculations are 2-3 orders of magnitude slower</a:t>
            </a:r>
          </a:p>
          <a:p>
            <a:pPr lvl="1"/>
            <a:r>
              <a:rPr lang="en-US" altLang="en-US" sz="2600" dirty="0"/>
              <a:t>Modular exponentiation is an expensive computation</a:t>
            </a:r>
          </a:p>
          <a:p>
            <a:pPr lvl="1"/>
            <a:r>
              <a:rPr lang="en-US" altLang="en-US" sz="2600" dirty="0"/>
              <a:t>Typical usage: use public-key cryptography to establish a shared secret, then switch to symmetric crypto</a:t>
            </a:r>
          </a:p>
          <a:p>
            <a:pPr lvl="2"/>
            <a:r>
              <a:rPr lang="en-US" altLang="en-US" sz="2600" dirty="0"/>
              <a:t>SSL, IPsec, most other systems based on public crypto</a:t>
            </a:r>
          </a:p>
          <a:p>
            <a:r>
              <a:rPr lang="en-US" altLang="en-US" sz="2600" dirty="0"/>
              <a:t>Keys are longer</a:t>
            </a:r>
          </a:p>
          <a:p>
            <a:pPr lvl="1"/>
            <a:r>
              <a:rPr lang="en-US" altLang="en-US" sz="2600" dirty="0"/>
              <a:t>2048 bits (RSA) rather than 128 bits (AES)</a:t>
            </a:r>
          </a:p>
          <a:p>
            <a:r>
              <a:rPr lang="en-US" altLang="en-US" sz="2600" dirty="0"/>
              <a:t>Relies on unproven number-theoretic assumptions</a:t>
            </a:r>
          </a:p>
          <a:p>
            <a:pPr lvl="1"/>
            <a:r>
              <a:rPr lang="en-US" altLang="en-US" sz="2600" dirty="0"/>
              <a:t>Factoring, RSA problem, discrete logarithm problem, decisional Diffie-Hellman problem…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E2E6BE2D-E158-480A-BE65-0CAF80729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9346"/>
            <a:ext cx="8432800" cy="914400"/>
          </a:xfrm>
        </p:spPr>
        <p:txBody>
          <a:bodyPr/>
          <a:lstStyle/>
          <a:p>
            <a:r>
              <a:rPr lang="en-US" altLang="en-US" dirty="0"/>
              <a:t>Applications of Public-Key Crypto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A987CCA-D257-4D91-9E42-1A6FF2A4F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9776" y="1052736"/>
            <a:ext cx="8604448" cy="4953000"/>
          </a:xfrm>
        </p:spPr>
        <p:txBody>
          <a:bodyPr/>
          <a:lstStyle/>
          <a:p>
            <a:r>
              <a:rPr lang="en-US" altLang="en-US" sz="2500" b="1" dirty="0"/>
              <a:t>Encryption for confidentiality</a:t>
            </a:r>
          </a:p>
          <a:p>
            <a:pPr lvl="1"/>
            <a:r>
              <a:rPr lang="en-US" altLang="en-US" sz="2500" dirty="0"/>
              <a:t>Anyone can encrypt a message using public key;</a:t>
            </a:r>
          </a:p>
          <a:p>
            <a:pPr lvl="1"/>
            <a:r>
              <a:rPr lang="en-US" altLang="en-US" sz="2500" dirty="0"/>
              <a:t>Only someone who knows the private key can decrypt;</a:t>
            </a:r>
          </a:p>
          <a:p>
            <a:pPr lvl="1"/>
            <a:r>
              <a:rPr lang="en-US" altLang="en-US" sz="2500" dirty="0"/>
              <a:t> Secret keys are only stored in one place;</a:t>
            </a:r>
          </a:p>
          <a:p>
            <a:r>
              <a:rPr lang="en-US" altLang="en-US" sz="2500" b="1" dirty="0">
                <a:solidFill>
                  <a:srgbClr val="FF0000"/>
                </a:solidFill>
              </a:rPr>
              <a:t>Digital signatures for authentication</a:t>
            </a:r>
          </a:p>
          <a:p>
            <a:pPr lvl="1"/>
            <a:r>
              <a:rPr lang="en-US" altLang="en-US" sz="2500" dirty="0"/>
              <a:t>Only someone who knows the private key can sign;</a:t>
            </a:r>
          </a:p>
          <a:p>
            <a:pPr lvl="1"/>
            <a:r>
              <a:rPr lang="en-US" altLang="en-US" sz="2500" dirty="0"/>
              <a:t>Anyone can verify the signature using public key;</a:t>
            </a:r>
          </a:p>
          <a:p>
            <a:r>
              <a:rPr lang="en-US" altLang="en-US" sz="2500" b="1" dirty="0">
                <a:solidFill>
                  <a:srgbClr val="FF0000"/>
                </a:solidFill>
              </a:rPr>
              <a:t>Session key establishment</a:t>
            </a:r>
          </a:p>
          <a:p>
            <a:pPr lvl="1"/>
            <a:r>
              <a:rPr lang="en-US" altLang="en-US" sz="2500" dirty="0"/>
              <a:t>Exchange messages to create a secret </a:t>
            </a:r>
            <a:r>
              <a:rPr lang="en-US" altLang="en-US" sz="2500" dirty="0">
                <a:solidFill>
                  <a:srgbClr val="FF0000"/>
                </a:solidFill>
              </a:rPr>
              <a:t>session key</a:t>
            </a:r>
          </a:p>
          <a:p>
            <a:pPr lvl="1"/>
            <a:r>
              <a:rPr lang="en-US" altLang="en-US" sz="2500" dirty="0"/>
              <a:t>Then switch to symmetric cryptography (why?)</a:t>
            </a:r>
          </a:p>
        </p:txBody>
      </p:sp>
    </p:spTree>
    <p:extLst>
      <p:ext uri="{BB962C8B-B14F-4D97-AF65-F5344CB8AC3E}">
        <p14:creationId xmlns:p14="http://schemas.microsoft.com/office/powerpoint/2010/main" val="117026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0477A1C-465C-4921-932C-E9C1BACEEDCF}"/>
              </a:ext>
            </a:extLst>
          </p:cNvPr>
          <p:cNvSpPr txBox="1"/>
          <p:nvPr/>
        </p:nvSpPr>
        <p:spPr>
          <a:xfrm>
            <a:off x="395536" y="1154718"/>
            <a:ext cx="7207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Hardness assumption (One-way function)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0100E30-D609-41F7-B1CC-A71D1936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6632"/>
            <a:ext cx="7704856" cy="707876"/>
          </a:xfr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Factorization problem (review)</a:t>
            </a:r>
            <a:endParaRPr lang="en-US" altLang="en-US" dirty="0">
              <a:ea typeface="ヒラギノ角ゴ Pro W3" charset="-128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E09AB808-0B7B-4BF5-9330-267B5C6F94CA}"/>
              </a:ext>
            </a:extLst>
          </p:cNvPr>
          <p:cNvSpPr/>
          <p:nvPr/>
        </p:nvSpPr>
        <p:spPr bwMode="auto">
          <a:xfrm>
            <a:off x="80160" y="3140968"/>
            <a:ext cx="315376" cy="12374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3D5018-D683-4599-9580-98A78DBEEDE3}"/>
                  </a:ext>
                </a:extLst>
              </p:cNvPr>
              <p:cNvSpPr txBox="1"/>
              <p:nvPr/>
            </p:nvSpPr>
            <p:spPr>
              <a:xfrm>
                <a:off x="323528" y="1772816"/>
                <a:ext cx="845802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Factorization problem</a:t>
                </a:r>
                <a:r>
                  <a:rPr lang="en-US" dirty="0">
                    <a:solidFill>
                      <a:schemeClr val="accent2"/>
                    </a:solidFill>
                  </a:rPr>
                  <a:t>: </a:t>
                </a:r>
                <a:r>
                  <a:rPr lang="en-US" i="1" dirty="0">
                    <a:solidFill>
                      <a:schemeClr val="accent2"/>
                    </a:solidFill>
                  </a:rPr>
                  <a:t>Hard to factor a large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solidFill>
                      <a:schemeClr val="accent2"/>
                    </a:solidFill>
                  </a:rPr>
                  <a:t>i</a:t>
                </a:r>
                <a:r>
                  <a:rPr lang="en-US" b="0" i="1" dirty="0">
                    <a:solidFill>
                      <a:schemeClr val="accent2"/>
                    </a:solidFill>
                  </a:rPr>
                  <a:t>nto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>
                        <a:solidFill>
                          <a:schemeClr val="accent2"/>
                        </a:solidFill>
                      </a:rPr>
                      <m:t>its</m:t>
                    </m:r>
                    <m:r>
                      <m:rPr>
                        <m:nor/>
                      </m:rPr>
                      <a:rPr lang="en-US" i="1">
                        <a:solidFill>
                          <a:schemeClr val="accent2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i="1">
                        <a:solidFill>
                          <a:schemeClr val="accent2"/>
                        </a:solidFill>
                      </a:rPr>
                      <m:t>primes</m:t>
                    </m:r>
                    <m:r>
                      <a:rPr lang="en-US" b="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3D5018-D683-4599-9580-98A78DBEE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772816"/>
                <a:ext cx="8458021" cy="954107"/>
              </a:xfrm>
              <a:prstGeom prst="rect">
                <a:avLst/>
              </a:prstGeom>
              <a:blipFill>
                <a:blip r:embed="rId4"/>
                <a:stretch>
                  <a:fillRect l="-1441" t="-705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4FB416-8F28-4FF0-99F1-696E3534E803}"/>
              </a:ext>
            </a:extLst>
          </p:cNvPr>
          <p:cNvCxnSpPr>
            <a:cxnSpLocks/>
          </p:cNvCxnSpPr>
          <p:nvPr/>
        </p:nvCxnSpPr>
        <p:spPr bwMode="auto">
          <a:xfrm flipV="1">
            <a:off x="3851920" y="3645024"/>
            <a:ext cx="1623790" cy="315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1F27916-726A-42E3-A7C1-91DD9D0BEE63}"/>
              </a:ext>
            </a:extLst>
          </p:cNvPr>
          <p:cNvCxnSpPr>
            <a:cxnSpLocks/>
          </p:cNvCxnSpPr>
          <p:nvPr/>
        </p:nvCxnSpPr>
        <p:spPr bwMode="auto">
          <a:xfrm flipV="1">
            <a:off x="3930828" y="5511714"/>
            <a:ext cx="1073220" cy="118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81F4DD8-B938-4C27-9D7C-19401BF92C6A}"/>
              </a:ext>
            </a:extLst>
          </p:cNvPr>
          <p:cNvSpPr txBox="1"/>
          <p:nvPr/>
        </p:nvSpPr>
        <p:spPr>
          <a:xfrm>
            <a:off x="3772914" y="2636912"/>
            <a:ext cx="14189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Easy to </a:t>
            </a:r>
          </a:p>
          <a:p>
            <a:r>
              <a:rPr lang="en-US" dirty="0"/>
              <a:t>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D8DA55-6E5A-4534-B388-F79D19328633}"/>
              </a:ext>
            </a:extLst>
          </p:cNvPr>
          <p:cNvSpPr txBox="1"/>
          <p:nvPr/>
        </p:nvSpPr>
        <p:spPr>
          <a:xfrm>
            <a:off x="3576419" y="4399901"/>
            <a:ext cx="1787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“Hard” </a:t>
            </a:r>
          </a:p>
          <a:p>
            <a:r>
              <a:rPr lang="en-US" dirty="0"/>
              <a:t>to compute</a:t>
            </a:r>
          </a:p>
        </p:txBody>
      </p:sp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E81AE0D9-5DAB-4C45-B832-3AEABACB50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6395"/>
              </p:ext>
            </p:extLst>
          </p:nvPr>
        </p:nvGraphicFramePr>
        <p:xfrm>
          <a:off x="5724128" y="3419389"/>
          <a:ext cx="344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5" imgW="3441600" imgH="457200" progId="Equation.DSMT4">
                  <p:embed/>
                </p:oleObj>
              </mc:Choice>
              <mc:Fallback>
                <p:oleObj name="Equation" r:id="rId5" imgW="3441600" imgH="4572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E2413E3B-2B95-41C3-8ABF-54163F64C0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4128" y="3419389"/>
                        <a:ext cx="3441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C6B486-BD8A-4B35-9F1B-74573193C4D2}"/>
                  </a:ext>
                </a:extLst>
              </p:cNvPr>
              <p:cNvSpPr txBox="1"/>
              <p:nvPr/>
            </p:nvSpPr>
            <p:spPr>
              <a:xfrm>
                <a:off x="323528" y="3098052"/>
                <a:ext cx="29511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Prime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C6B486-BD8A-4B35-9F1B-74573193C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098052"/>
                <a:ext cx="2951193" cy="523220"/>
              </a:xfrm>
              <a:prstGeom prst="rect">
                <a:avLst/>
              </a:prstGeom>
              <a:blipFill>
                <a:blip r:embed="rId7"/>
                <a:stretch>
                  <a:fillRect l="-413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578D4B0-6890-416D-A396-8FD909950B84}"/>
                  </a:ext>
                </a:extLst>
              </p:cNvPr>
              <p:cNvSpPr txBox="1"/>
              <p:nvPr/>
            </p:nvSpPr>
            <p:spPr>
              <a:xfrm>
                <a:off x="251520" y="3645024"/>
                <a:ext cx="4756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/>
                  <a:t>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𝑔𝑐𝑑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−1).(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578D4B0-6890-416D-A396-8FD909950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645024"/>
                <a:ext cx="4756367" cy="523220"/>
              </a:xfrm>
              <a:prstGeom prst="rect">
                <a:avLst/>
              </a:prstGeom>
              <a:blipFill>
                <a:blip r:embed="rId8"/>
                <a:stretch>
                  <a:fillRect l="-2561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Left Brace 54">
            <a:extLst>
              <a:ext uri="{FF2B5EF4-FFF2-40B4-BE49-F238E27FC236}">
                <a16:creationId xmlns:a16="http://schemas.microsoft.com/office/drawing/2014/main" id="{C4C48C13-5BE8-4049-8C95-695B88C4F520}"/>
              </a:ext>
            </a:extLst>
          </p:cNvPr>
          <p:cNvSpPr/>
          <p:nvPr/>
        </p:nvSpPr>
        <p:spPr bwMode="auto">
          <a:xfrm>
            <a:off x="5258680" y="4801079"/>
            <a:ext cx="315376" cy="12374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589D6E0-BAA3-493A-84F8-FAF4DDD434C8}"/>
                  </a:ext>
                </a:extLst>
              </p:cNvPr>
              <p:cNvSpPr txBox="1"/>
              <p:nvPr/>
            </p:nvSpPr>
            <p:spPr>
              <a:xfrm>
                <a:off x="5508104" y="4759941"/>
                <a:ext cx="33166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Composite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589D6E0-BAA3-493A-84F8-FAF4DDD43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759941"/>
                <a:ext cx="3316677" cy="523220"/>
              </a:xfrm>
              <a:prstGeom prst="rect">
                <a:avLst/>
              </a:prstGeom>
              <a:blipFill>
                <a:blip r:embed="rId9"/>
                <a:stretch>
                  <a:fillRect l="-3860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DE5CACD-6CE4-48E0-B581-EB9DEC20C31E}"/>
                  </a:ext>
                </a:extLst>
              </p:cNvPr>
              <p:cNvSpPr txBox="1"/>
              <p:nvPr/>
            </p:nvSpPr>
            <p:spPr>
              <a:xfrm>
                <a:off x="5508104" y="5405559"/>
                <a:ext cx="4602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DE5CACD-6CE4-48E0-B581-EB9DEC20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405559"/>
                <a:ext cx="46025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5F661DE0-73DC-481B-9E88-820A1A017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081342"/>
              </p:ext>
            </p:extLst>
          </p:nvPr>
        </p:nvGraphicFramePr>
        <p:xfrm>
          <a:off x="251520" y="5208699"/>
          <a:ext cx="344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11" imgW="3441600" imgH="457200" progId="Equation.DSMT4">
                  <p:embed/>
                </p:oleObj>
              </mc:Choice>
              <mc:Fallback>
                <p:oleObj name="Equation" r:id="rId11" imgW="3441600" imgH="457200" progId="Equation.DSMT4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AD9FCD22-21E8-442C-9CE0-4C0D8ACEC9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1520" y="5208699"/>
                        <a:ext cx="3441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50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937AA94-D255-4782-A30E-2D982014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6543" y="-5680"/>
            <a:ext cx="7462838" cy="914400"/>
          </a:xfrm>
          <a:noFill/>
        </p:spPr>
        <p:txBody>
          <a:bodyPr lIns="92075" tIns="46038" rIns="92075" bIns="46038"/>
          <a:lstStyle/>
          <a:p>
            <a:r>
              <a:rPr lang="en-US" altLang="en-US">
                <a:ea typeface="ヒラギノ角ゴ Pro W3" charset="-128"/>
              </a:rPr>
              <a:t>The </a:t>
            </a:r>
            <a:r>
              <a:rPr lang="en-US" altLang="en-US" spc="-450">
                <a:ea typeface="ヒラギノ角ゴ Pro W3" charset="-128"/>
              </a:rPr>
              <a:t>R S </a:t>
            </a:r>
            <a:r>
              <a:rPr lang="en-US" altLang="en-US">
                <a:ea typeface="ヒラギノ角ゴ Pro W3" charset="-128"/>
              </a:rPr>
              <a:t>A review</a:t>
            </a:r>
            <a:endParaRPr lang="en-US" altLang="en-US" dirty="0"/>
          </a:p>
        </p:txBody>
      </p:sp>
      <p:pic>
        <p:nvPicPr>
          <p:cNvPr id="5124" name="Picture 3" descr="PE03749_">
            <a:extLst>
              <a:ext uri="{FF2B5EF4-FFF2-40B4-BE49-F238E27FC236}">
                <a16:creationId xmlns:a16="http://schemas.microsoft.com/office/drawing/2014/main" id="{0231C114-5A34-40DA-B4A2-58B8067F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PE03749_">
            <a:extLst>
              <a:ext uri="{FF2B5EF4-FFF2-40B4-BE49-F238E27FC236}">
                <a16:creationId xmlns:a16="http://schemas.microsoft.com/office/drawing/2014/main" id="{FE58519D-574C-4C04-B517-CAECB8BA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99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 descr="j0139031">
            <a:extLst>
              <a:ext uri="{FF2B5EF4-FFF2-40B4-BE49-F238E27FC236}">
                <a16:creationId xmlns:a16="http://schemas.microsoft.com/office/drawing/2014/main" id="{43188FF8-A657-499B-AF9A-42A8095E2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52736"/>
            <a:ext cx="6905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 Box 7">
            <a:extLst>
              <a:ext uri="{FF2B5EF4-FFF2-40B4-BE49-F238E27FC236}">
                <a16:creationId xmlns:a16="http://schemas.microsoft.com/office/drawing/2014/main" id="{3279262F-DFBF-43DE-9FB7-0A7874C8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63" y="1721074"/>
            <a:ext cx="376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129" name="Group 8">
            <a:extLst>
              <a:ext uri="{FF2B5EF4-FFF2-40B4-BE49-F238E27FC236}">
                <a16:creationId xmlns:a16="http://schemas.microsoft.com/office/drawing/2014/main" id="{C8E79F0A-3140-4B39-BE90-D10A1337C8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71575" y="2529111"/>
            <a:ext cx="657225" cy="322263"/>
            <a:chOff x="1410" y="2496"/>
            <a:chExt cx="414" cy="203"/>
          </a:xfrm>
        </p:grpSpPr>
        <p:sp>
          <p:nvSpPr>
            <p:cNvPr id="5156" name="AutoShape 9">
              <a:extLst>
                <a:ext uri="{FF2B5EF4-FFF2-40B4-BE49-F238E27FC236}">
                  <a16:creationId xmlns:a16="http://schemas.microsoft.com/office/drawing/2014/main" id="{03513D39-356E-4930-94B6-8DBC19DEF0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10">
              <a:extLst>
                <a:ext uri="{FF2B5EF4-FFF2-40B4-BE49-F238E27FC236}">
                  <a16:creationId xmlns:a16="http://schemas.microsoft.com/office/drawing/2014/main" id="{33034FEB-D208-4B56-87D0-16D41643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11">
              <a:extLst>
                <a:ext uri="{FF2B5EF4-FFF2-40B4-BE49-F238E27FC236}">
                  <a16:creationId xmlns:a16="http://schemas.microsoft.com/office/drawing/2014/main" id="{09BD2BA3-4D26-4E1A-98E0-9103F2E33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12">
              <a:extLst>
                <a:ext uri="{FF2B5EF4-FFF2-40B4-BE49-F238E27FC236}">
                  <a16:creationId xmlns:a16="http://schemas.microsoft.com/office/drawing/2014/main" id="{CA0F7793-D55B-41D3-88E2-8030C8B1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13">
              <a:extLst>
                <a:ext uri="{FF2B5EF4-FFF2-40B4-BE49-F238E27FC236}">
                  <a16:creationId xmlns:a16="http://schemas.microsoft.com/office/drawing/2014/main" id="{284F0832-23C3-467A-8E8F-6862F5B1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14">
              <a:extLst>
                <a:ext uri="{FF2B5EF4-FFF2-40B4-BE49-F238E27FC236}">
                  <a16:creationId xmlns:a16="http://schemas.microsoft.com/office/drawing/2014/main" id="{4B1B23C8-305F-46ED-80EC-4DD2407E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15">
              <a:extLst>
                <a:ext uri="{FF2B5EF4-FFF2-40B4-BE49-F238E27FC236}">
                  <a16:creationId xmlns:a16="http://schemas.microsoft.com/office/drawing/2014/main" id="{17882EB7-9D91-4628-8B35-6978B0B67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16">
              <a:extLst>
                <a:ext uri="{FF2B5EF4-FFF2-40B4-BE49-F238E27FC236}">
                  <a16:creationId xmlns:a16="http://schemas.microsoft.com/office/drawing/2014/main" id="{B5A3E975-9190-43C2-A064-C6B8296FC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17">
              <a:extLst>
                <a:ext uri="{FF2B5EF4-FFF2-40B4-BE49-F238E27FC236}">
                  <a16:creationId xmlns:a16="http://schemas.microsoft.com/office/drawing/2014/main" id="{95F056A5-5A36-4C85-9D8F-D17A66CD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18">
              <a:extLst>
                <a:ext uri="{FF2B5EF4-FFF2-40B4-BE49-F238E27FC236}">
                  <a16:creationId xmlns:a16="http://schemas.microsoft.com/office/drawing/2014/main" id="{A924B261-B532-4913-93AA-231AD9D32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19">
              <a:extLst>
                <a:ext uri="{FF2B5EF4-FFF2-40B4-BE49-F238E27FC236}">
                  <a16:creationId xmlns:a16="http://schemas.microsoft.com/office/drawing/2014/main" id="{A356E030-7F0D-4909-AA78-98350319A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20">
              <a:extLst>
                <a:ext uri="{FF2B5EF4-FFF2-40B4-BE49-F238E27FC236}">
                  <a16:creationId xmlns:a16="http://schemas.microsoft.com/office/drawing/2014/main" id="{EA6D6F64-1698-4E53-8C03-198AA36B6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21">
              <a:extLst>
                <a:ext uri="{FF2B5EF4-FFF2-40B4-BE49-F238E27FC236}">
                  <a16:creationId xmlns:a16="http://schemas.microsoft.com/office/drawing/2014/main" id="{E7689563-853C-452E-B8BB-539B3DF5C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22">
              <a:extLst>
                <a:ext uri="{FF2B5EF4-FFF2-40B4-BE49-F238E27FC236}">
                  <a16:creationId xmlns:a16="http://schemas.microsoft.com/office/drawing/2014/main" id="{0E0A0FAB-19F5-4348-AD64-0C0F4F6B9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23">
              <a:extLst>
                <a:ext uri="{FF2B5EF4-FFF2-40B4-BE49-F238E27FC236}">
                  <a16:creationId xmlns:a16="http://schemas.microsoft.com/office/drawing/2014/main" id="{AA177058-4A24-4CD2-AE31-85BD2965E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24">
              <a:extLst>
                <a:ext uri="{FF2B5EF4-FFF2-40B4-BE49-F238E27FC236}">
                  <a16:creationId xmlns:a16="http://schemas.microsoft.com/office/drawing/2014/main" id="{8DF88E02-FF50-4FF3-9041-3D0E55784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AutoShape 26">
            <a:extLst>
              <a:ext uri="{FF2B5EF4-FFF2-40B4-BE49-F238E27FC236}">
                <a16:creationId xmlns:a16="http://schemas.microsoft.com/office/drawing/2014/main" id="{1577317C-BB2C-48FB-A5DC-1B4110B3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005236"/>
            <a:ext cx="1219200" cy="331788"/>
          </a:xfrm>
          <a:prstGeom prst="wedgeRectCallout">
            <a:avLst>
              <a:gd name="adj1" fmla="val -23306"/>
              <a:gd name="adj2" fmla="val 10694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8000"/>
                </a:solidFill>
              </a:rPr>
              <a:t>private key</a:t>
            </a:r>
          </a:p>
        </p:txBody>
      </p:sp>
      <p:grpSp>
        <p:nvGrpSpPr>
          <p:cNvPr id="5133" name="Group 28">
            <a:extLst>
              <a:ext uri="{FF2B5EF4-FFF2-40B4-BE49-F238E27FC236}">
                <a16:creationId xmlns:a16="http://schemas.microsoft.com/office/drawing/2014/main" id="{BE9AA4BD-FEEA-4204-AB24-F7B6895632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38575" y="1301974"/>
            <a:ext cx="657225" cy="322262"/>
            <a:chOff x="1410" y="2496"/>
            <a:chExt cx="414" cy="203"/>
          </a:xfrm>
        </p:grpSpPr>
        <p:sp>
          <p:nvSpPr>
            <p:cNvPr id="5140" name="AutoShape 29">
              <a:extLst>
                <a:ext uri="{FF2B5EF4-FFF2-40B4-BE49-F238E27FC236}">
                  <a16:creationId xmlns:a16="http://schemas.microsoft.com/office/drawing/2014/main" id="{B1AF4743-5752-40C4-8123-7FCB628A8D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30">
              <a:extLst>
                <a:ext uri="{FF2B5EF4-FFF2-40B4-BE49-F238E27FC236}">
                  <a16:creationId xmlns:a16="http://schemas.microsoft.com/office/drawing/2014/main" id="{30009EEF-1319-43CD-A319-FBFEF9A1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31">
              <a:extLst>
                <a:ext uri="{FF2B5EF4-FFF2-40B4-BE49-F238E27FC236}">
                  <a16:creationId xmlns:a16="http://schemas.microsoft.com/office/drawing/2014/main" id="{D8B92DB5-83E2-4BA6-862D-C6FFAD854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32">
              <a:extLst>
                <a:ext uri="{FF2B5EF4-FFF2-40B4-BE49-F238E27FC236}">
                  <a16:creationId xmlns:a16="http://schemas.microsoft.com/office/drawing/2014/main" id="{BD73A024-ADE9-481E-9699-4D815C91E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33">
              <a:extLst>
                <a:ext uri="{FF2B5EF4-FFF2-40B4-BE49-F238E27FC236}">
                  <a16:creationId xmlns:a16="http://schemas.microsoft.com/office/drawing/2014/main" id="{1183088B-B503-413F-89AF-3B6D452E2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34">
              <a:extLst>
                <a:ext uri="{FF2B5EF4-FFF2-40B4-BE49-F238E27FC236}">
                  <a16:creationId xmlns:a16="http://schemas.microsoft.com/office/drawing/2014/main" id="{399B237E-F96A-4767-BBB1-EF2E4E8D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5">
              <a:extLst>
                <a:ext uri="{FF2B5EF4-FFF2-40B4-BE49-F238E27FC236}">
                  <a16:creationId xmlns:a16="http://schemas.microsoft.com/office/drawing/2014/main" id="{FDB3F7A5-2C4E-4AB7-810B-4F108A92E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6">
              <a:extLst>
                <a:ext uri="{FF2B5EF4-FFF2-40B4-BE49-F238E27FC236}">
                  <a16:creationId xmlns:a16="http://schemas.microsoft.com/office/drawing/2014/main" id="{A379B663-2D90-4F01-B4EE-CA0F8B84B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">
              <a:extLst>
                <a:ext uri="{FF2B5EF4-FFF2-40B4-BE49-F238E27FC236}">
                  <a16:creationId xmlns:a16="http://schemas.microsoft.com/office/drawing/2014/main" id="{052111B1-DEDA-4FBB-993D-45FC9922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8">
              <a:extLst>
                <a:ext uri="{FF2B5EF4-FFF2-40B4-BE49-F238E27FC236}">
                  <a16:creationId xmlns:a16="http://schemas.microsoft.com/office/drawing/2014/main" id="{15B51B54-A6A9-438F-A629-2279EB9D1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9">
              <a:extLst>
                <a:ext uri="{FF2B5EF4-FFF2-40B4-BE49-F238E27FC236}">
                  <a16:creationId xmlns:a16="http://schemas.microsoft.com/office/drawing/2014/main" id="{A6D7A1D0-D238-4A59-9B5D-4EDA6F30B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40">
              <a:extLst>
                <a:ext uri="{FF2B5EF4-FFF2-40B4-BE49-F238E27FC236}">
                  <a16:creationId xmlns:a16="http://schemas.microsoft.com/office/drawing/2014/main" id="{55B98F2E-45C5-4CC1-94E9-6856105F8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41">
              <a:extLst>
                <a:ext uri="{FF2B5EF4-FFF2-40B4-BE49-F238E27FC236}">
                  <a16:creationId xmlns:a16="http://schemas.microsoft.com/office/drawing/2014/main" id="{891D0D99-4CCA-4B2E-9C15-7B5E3943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42">
              <a:extLst>
                <a:ext uri="{FF2B5EF4-FFF2-40B4-BE49-F238E27FC236}">
                  <a16:creationId xmlns:a16="http://schemas.microsoft.com/office/drawing/2014/main" id="{C0488B30-4FF0-4704-B535-6C8F7B193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43">
              <a:extLst>
                <a:ext uri="{FF2B5EF4-FFF2-40B4-BE49-F238E27FC236}">
                  <a16:creationId xmlns:a16="http://schemas.microsoft.com/office/drawing/2014/main" id="{80F80425-7260-46B4-8628-251111E11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44">
              <a:extLst>
                <a:ext uri="{FF2B5EF4-FFF2-40B4-BE49-F238E27FC236}">
                  <a16:creationId xmlns:a16="http://schemas.microsoft.com/office/drawing/2014/main" id="{82764AE8-A3A6-4ED2-AD2F-9897B9AF2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34" name="Picture 45" descr="BS00740_">
            <a:extLst>
              <a:ext uri="{FF2B5EF4-FFF2-40B4-BE49-F238E27FC236}">
                <a16:creationId xmlns:a16="http://schemas.microsoft.com/office/drawing/2014/main" id="{EAAB8F56-A0CB-4C54-BC2B-8418B84C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462436"/>
            <a:ext cx="7254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AutoShape 46">
            <a:extLst>
              <a:ext uri="{FF2B5EF4-FFF2-40B4-BE49-F238E27FC236}">
                <a16:creationId xmlns:a16="http://schemas.microsoft.com/office/drawing/2014/main" id="{761027FE-6034-4171-A8F9-CF81F44C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063849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6" name="AutoShape 47">
            <a:extLst>
              <a:ext uri="{FF2B5EF4-FFF2-40B4-BE49-F238E27FC236}">
                <a16:creationId xmlns:a16="http://schemas.microsoft.com/office/drawing/2014/main" id="{C18EDC41-3BD5-4DA8-85DA-9D40388E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88" y="1096710"/>
            <a:ext cx="1143000" cy="396688"/>
          </a:xfrm>
          <a:prstGeom prst="wedgeRectCallout">
            <a:avLst>
              <a:gd name="adj1" fmla="val 5139"/>
              <a:gd name="adj2" fmla="val 109013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7" name="Text Box 48">
            <a:extLst>
              <a:ext uri="{FF2B5EF4-FFF2-40B4-BE49-F238E27FC236}">
                <a16:creationId xmlns:a16="http://schemas.microsoft.com/office/drawing/2014/main" id="{6C01DA71-684C-4352-AFF9-AF67712F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810" y="1164258"/>
            <a:ext cx="8149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5138" name="Text Box 49">
            <a:extLst>
              <a:ext uri="{FF2B5EF4-FFF2-40B4-BE49-F238E27FC236}">
                <a16:creationId xmlns:a16="http://schemas.microsoft.com/office/drawing/2014/main" id="{A7E388FB-93A5-49C7-BEB3-7344AC47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9852" y="1089332"/>
            <a:ext cx="7039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5139" name="Line 6">
            <a:extLst>
              <a:ext uri="{FF2B5EF4-FFF2-40B4-BE49-F238E27FC236}">
                <a16:creationId xmlns:a16="http://schemas.microsoft.com/office/drawing/2014/main" id="{068BA767-6EA3-4AA3-BE68-D43D7F802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491235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/>
              <p:nvPr/>
            </p:nvSpPr>
            <p:spPr>
              <a:xfrm>
                <a:off x="4758788" y="2991768"/>
                <a:ext cx="426603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788" y="2991768"/>
                <a:ext cx="426603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/>
              <p:nvPr/>
            </p:nvSpPr>
            <p:spPr>
              <a:xfrm>
                <a:off x="240077" y="3745017"/>
                <a:ext cx="2479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77" y="3745017"/>
                <a:ext cx="2479590" cy="523220"/>
              </a:xfrm>
              <a:prstGeom prst="rect">
                <a:avLst/>
              </a:prstGeom>
              <a:blipFill>
                <a:blip r:embed="rId6"/>
                <a:stretch>
                  <a:fillRect l="-4914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/>
              <p:nvPr/>
            </p:nvSpPr>
            <p:spPr>
              <a:xfrm>
                <a:off x="204219" y="4388371"/>
                <a:ext cx="44410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Compute: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9" y="4388371"/>
                <a:ext cx="4441024" cy="523220"/>
              </a:xfrm>
              <a:prstGeom prst="rect">
                <a:avLst/>
              </a:prstGeom>
              <a:blipFill>
                <a:blip r:embed="rId7"/>
                <a:stretch>
                  <a:fillRect l="-2885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36757-BB8B-40BA-8B67-ED7E1AD6B96F}"/>
              </a:ext>
            </a:extLst>
          </p:cNvPr>
          <p:cNvCxnSpPr>
            <a:cxnSpLocks/>
          </p:cNvCxnSpPr>
          <p:nvPr/>
        </p:nvCxnSpPr>
        <p:spPr bwMode="auto">
          <a:xfrm flipV="1">
            <a:off x="4151312" y="4369569"/>
            <a:ext cx="2609718" cy="340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/>
              <p:nvPr/>
            </p:nvSpPr>
            <p:spPr>
              <a:xfrm>
                <a:off x="4805303" y="3769876"/>
                <a:ext cx="16174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303" y="3769876"/>
                <a:ext cx="16174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A03461-0160-44A7-AA60-99632B0F48F6}"/>
              </a:ext>
            </a:extLst>
          </p:cNvPr>
          <p:cNvSpPr txBox="1"/>
          <p:nvPr/>
        </p:nvSpPr>
        <p:spPr>
          <a:xfrm>
            <a:off x="5799980" y="4523871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/>
              <p:nvPr/>
            </p:nvSpPr>
            <p:spPr>
              <a:xfrm>
                <a:off x="5937982" y="5114008"/>
                <a:ext cx="3138360" cy="1400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982" y="5114008"/>
                <a:ext cx="3138360" cy="14003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8">
            <a:extLst>
              <a:ext uri="{FF2B5EF4-FFF2-40B4-BE49-F238E27FC236}">
                <a16:creationId xmlns:a16="http://schemas.microsoft.com/office/drawing/2014/main" id="{24A302AC-311E-4205-9A3B-A1CE91A901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62850" y="1497745"/>
            <a:ext cx="657225" cy="322263"/>
            <a:chOff x="1410" y="2496"/>
            <a:chExt cx="414" cy="203"/>
          </a:xfrm>
        </p:grpSpPr>
        <p:sp>
          <p:nvSpPr>
            <p:cNvPr id="66" name="AutoShape 9">
              <a:extLst>
                <a:ext uri="{FF2B5EF4-FFF2-40B4-BE49-F238E27FC236}">
                  <a16:creationId xmlns:a16="http://schemas.microsoft.com/office/drawing/2014/main" id="{96034AC0-F679-4D5A-885E-B179E43BF9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0E3449CB-0110-442C-A595-6A4AEFE3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72B7D68-B819-4888-B70F-F938341DF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27EA1401-E756-4E51-9063-2C5C23038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753BDEF1-188C-4AC2-BE63-84EE95A33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5B4230B-628B-4DA4-8AB2-88A52AF5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7D348BDD-0E51-4F67-AF35-C457879FF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426633F9-0C98-46F2-9DCC-C0FE624C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CD5DD09A-2487-4AB3-BA53-13D08F32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CAC08C34-FB31-497F-9064-28A9A7424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DF62653-0679-4DD3-9077-8D647165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7D257DF3-69F1-4E6F-A0C6-1049AF64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DEB470D3-3407-491C-A3B7-3CF42176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89A7C24-265A-4285-ABA1-306E5E096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FC62062E-7E7A-4FED-BD45-8D4EC4C0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230D5AA-5345-4D74-878B-68F0A480B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AutoShape 47">
            <a:extLst>
              <a:ext uri="{FF2B5EF4-FFF2-40B4-BE49-F238E27FC236}">
                <a16:creationId xmlns:a16="http://schemas.microsoft.com/office/drawing/2014/main" id="{E504F50E-664C-4B16-A15B-A2D578D2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1945180"/>
            <a:ext cx="1143000" cy="396688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FCC00"/>
                </a:solidFill>
              </a:rPr>
              <a:t>public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A7FB30-25A2-4144-8E3F-F27F430CFC6C}"/>
                  </a:ext>
                </a:extLst>
              </p:cNvPr>
              <p:cNvSpPr/>
              <p:nvPr/>
            </p:nvSpPr>
            <p:spPr>
              <a:xfrm>
                <a:off x="912785" y="2994353"/>
                <a:ext cx="23055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A7FB30-25A2-4144-8E3F-F27F430CF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85" y="2994353"/>
                <a:ext cx="230556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51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2B4132EC-8773-4F21-8FCF-327171464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624" y="44624"/>
            <a:ext cx="7344816" cy="792163"/>
          </a:xfrm>
        </p:spPr>
        <p:txBody>
          <a:bodyPr/>
          <a:lstStyle/>
          <a:p>
            <a:r>
              <a:rPr lang="en-US" altLang="en-US" dirty="0"/>
              <a:t>Integrity in RSA Encryption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118D173D-01C4-44C3-8955-E9FF23A5E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31912"/>
            <a:ext cx="8964488" cy="5105400"/>
          </a:xfrm>
        </p:spPr>
        <p:txBody>
          <a:bodyPr/>
          <a:lstStyle/>
          <a:p>
            <a:r>
              <a:rPr lang="en-US" altLang="en-US" sz="2500" dirty="0"/>
              <a:t>“Textbook” RSA does not provide integrity</a:t>
            </a:r>
          </a:p>
          <a:p>
            <a:pPr lvl="1"/>
            <a:r>
              <a:rPr lang="en-US" altLang="en-US" sz="2500" dirty="0"/>
              <a:t>Given encryptions of m</a:t>
            </a:r>
            <a:r>
              <a:rPr lang="en-US" altLang="en-US" sz="2500" baseline="-25000" dirty="0"/>
              <a:t>1</a:t>
            </a:r>
            <a:r>
              <a:rPr lang="en-US" altLang="en-US" sz="2500" dirty="0"/>
              <a:t> and m</a:t>
            </a:r>
            <a:r>
              <a:rPr lang="en-US" altLang="en-US" sz="2500" baseline="-25000" dirty="0"/>
              <a:t>2</a:t>
            </a:r>
            <a:r>
              <a:rPr lang="en-US" altLang="en-US" sz="2500" dirty="0"/>
              <a:t>, attacker can create encryption of m</a:t>
            </a:r>
            <a:r>
              <a:rPr lang="en-US" altLang="en-US" sz="2500" baseline="-25000" dirty="0"/>
              <a:t>1</a:t>
            </a:r>
            <a:r>
              <a:rPr lang="en-US" altLang="en-US" sz="2500" dirty="0">
                <a:sym typeface="Symbol" panose="05050102010706020507" pitchFamily="18" charset="2"/>
              </a:rPr>
              <a:t></a:t>
            </a:r>
            <a:r>
              <a:rPr lang="en-US" altLang="en-US" sz="2500" dirty="0"/>
              <a:t>m</a:t>
            </a:r>
            <a:r>
              <a:rPr lang="en-US" altLang="en-US" sz="2500" baseline="-25000" dirty="0"/>
              <a:t>2</a:t>
            </a:r>
            <a:endParaRPr lang="en-US" altLang="en-US" sz="2500" dirty="0"/>
          </a:p>
          <a:p>
            <a:pPr lvl="2"/>
            <a:r>
              <a:rPr lang="en-US" altLang="en-US" sz="2500" b="1" dirty="0"/>
              <a:t>(m</a:t>
            </a:r>
            <a:r>
              <a:rPr lang="en-US" altLang="en-US" sz="2500" b="1" baseline="-25000" dirty="0"/>
              <a:t>1</a:t>
            </a:r>
            <a:r>
              <a:rPr lang="en-US" altLang="en-US" sz="2500" b="1" baseline="30000" dirty="0"/>
              <a:t>e</a:t>
            </a:r>
            <a:r>
              <a:rPr lang="en-US" altLang="en-US" sz="2500" b="1" dirty="0"/>
              <a:t>) </a:t>
            </a:r>
            <a:r>
              <a:rPr lang="en-US" altLang="en-US" sz="2500" b="1" dirty="0">
                <a:sym typeface="Symbol" panose="05050102010706020507" pitchFamily="18" charset="2"/>
              </a:rPr>
              <a:t> </a:t>
            </a:r>
            <a:r>
              <a:rPr lang="en-US" altLang="en-US" sz="2500" b="1" dirty="0"/>
              <a:t>(m</a:t>
            </a:r>
            <a:r>
              <a:rPr lang="en-US" altLang="en-US" sz="2500" b="1" baseline="-25000" dirty="0"/>
              <a:t>2</a:t>
            </a:r>
            <a:r>
              <a:rPr lang="en-US" altLang="en-US" sz="2500" b="1" baseline="30000" dirty="0"/>
              <a:t>e</a:t>
            </a:r>
            <a:r>
              <a:rPr lang="en-US" altLang="en-US" sz="2500" b="1" dirty="0"/>
              <a:t>) mod n </a:t>
            </a:r>
            <a:r>
              <a:rPr lang="en-US" altLang="en-US" sz="2500" b="1" dirty="0">
                <a:sym typeface="Symbol" panose="05050102010706020507" pitchFamily="18" charset="2"/>
              </a:rPr>
              <a:t></a:t>
            </a:r>
            <a:r>
              <a:rPr lang="en-US" altLang="en-US" sz="2500" b="1" dirty="0"/>
              <a:t> (m</a:t>
            </a:r>
            <a:r>
              <a:rPr lang="en-US" altLang="en-US" sz="2500" b="1" baseline="-25000" dirty="0"/>
              <a:t>1</a:t>
            </a:r>
            <a:r>
              <a:rPr lang="en-US" altLang="en-US" sz="2500" b="1" dirty="0">
                <a:sym typeface="Symbol" panose="05050102010706020507" pitchFamily="18" charset="2"/>
              </a:rPr>
              <a:t></a:t>
            </a:r>
            <a:r>
              <a:rPr lang="en-US" altLang="en-US" sz="2500" b="1" dirty="0"/>
              <a:t>m</a:t>
            </a:r>
            <a:r>
              <a:rPr lang="en-US" altLang="en-US" sz="2500" b="1" baseline="-25000" dirty="0"/>
              <a:t>2</a:t>
            </a:r>
            <a:r>
              <a:rPr lang="en-US" altLang="en-US" sz="2500" b="1" dirty="0"/>
              <a:t>)</a:t>
            </a:r>
            <a:r>
              <a:rPr lang="en-US" altLang="en-US" sz="2500" b="1" baseline="30000" dirty="0"/>
              <a:t>e</a:t>
            </a:r>
            <a:r>
              <a:rPr lang="en-US" altLang="en-US" sz="2500" b="1" dirty="0"/>
              <a:t> mod n</a:t>
            </a:r>
          </a:p>
          <a:p>
            <a:pPr lvl="1"/>
            <a:r>
              <a:rPr lang="en-US" altLang="en-US" sz="2500" dirty="0"/>
              <a:t>Attacker can convert m into </a:t>
            </a:r>
            <a:r>
              <a:rPr lang="en-US" altLang="en-US" sz="2500" dirty="0" err="1"/>
              <a:t>m</a:t>
            </a:r>
            <a:r>
              <a:rPr lang="en-US" altLang="en-US" sz="2500" baseline="30000" dirty="0" err="1"/>
              <a:t>k</a:t>
            </a:r>
            <a:r>
              <a:rPr lang="en-US" altLang="en-US" sz="2500" dirty="0"/>
              <a:t> without decrypting</a:t>
            </a:r>
          </a:p>
          <a:p>
            <a:pPr lvl="2"/>
            <a:r>
              <a:rPr lang="en-US" altLang="en-US" sz="2500" b="1" dirty="0"/>
              <a:t>(m</a:t>
            </a:r>
            <a:r>
              <a:rPr lang="en-US" altLang="en-US" sz="2500" b="1" baseline="30000" dirty="0"/>
              <a:t>e</a:t>
            </a:r>
            <a:r>
              <a:rPr lang="en-US" altLang="en-US" sz="2500" b="1" dirty="0"/>
              <a:t>)</a:t>
            </a:r>
            <a:r>
              <a:rPr lang="en-US" altLang="en-US" sz="2500" b="1" baseline="30000" dirty="0"/>
              <a:t>k</a:t>
            </a:r>
            <a:r>
              <a:rPr lang="en-US" altLang="en-US" sz="2500" b="1" dirty="0"/>
              <a:t> mod n </a:t>
            </a:r>
            <a:r>
              <a:rPr lang="en-US" altLang="en-US" sz="2500" b="1" dirty="0">
                <a:sym typeface="Symbol" panose="05050102010706020507" pitchFamily="18" charset="2"/>
              </a:rPr>
              <a:t></a:t>
            </a:r>
            <a:r>
              <a:rPr lang="en-US" altLang="en-US" sz="2500" b="1" dirty="0"/>
              <a:t> (</a:t>
            </a:r>
            <a:r>
              <a:rPr lang="en-US" altLang="en-US" sz="2500" b="1" dirty="0" err="1"/>
              <a:t>m</a:t>
            </a:r>
            <a:r>
              <a:rPr lang="en-US" altLang="en-US" sz="2500" b="1" baseline="30000" dirty="0" err="1"/>
              <a:t>k</a:t>
            </a:r>
            <a:r>
              <a:rPr lang="en-US" altLang="en-US" sz="2500" b="1" dirty="0"/>
              <a:t>)</a:t>
            </a:r>
            <a:r>
              <a:rPr lang="en-US" altLang="en-US" sz="2500" b="1" baseline="30000" dirty="0"/>
              <a:t>e</a:t>
            </a:r>
            <a:r>
              <a:rPr lang="en-US" altLang="en-US" sz="2500" b="1" dirty="0"/>
              <a:t> mod n</a:t>
            </a:r>
          </a:p>
          <a:p>
            <a:r>
              <a:rPr lang="en-US" altLang="en-US" sz="2500" dirty="0"/>
              <a:t>In practice, OAEP is used: instead of encrypting M</a:t>
            </a:r>
            <a:r>
              <a:rPr lang="en-US" altLang="en-US" sz="2500"/>
              <a:t>, </a:t>
            </a:r>
          </a:p>
          <a:p>
            <a:pPr marL="457200" lvl="1" indent="0">
              <a:buNone/>
            </a:pPr>
            <a:r>
              <a:rPr lang="en-US" altLang="en-US" sz="2500"/>
              <a:t>https://nvlpubs.nist.gov/nistpubs/SpecialPublications/NIST.SP.800-56Br2.pdf</a:t>
            </a:r>
          </a:p>
          <a:p>
            <a:pPr lvl="1"/>
            <a:r>
              <a:rPr lang="en-US" altLang="en-US" sz="2500"/>
              <a:t>Resulting </a:t>
            </a:r>
            <a:r>
              <a:rPr lang="en-US" altLang="en-US" sz="2500" dirty="0"/>
              <a:t>encryption is plaintext-aware: infeasible to compute a valid encryption without knowing plaintext</a:t>
            </a:r>
          </a:p>
          <a:p>
            <a:pPr lvl="2"/>
            <a:r>
              <a:rPr lang="en-US" altLang="en-US" sz="2500"/>
              <a:t>if </a:t>
            </a:r>
            <a:r>
              <a:rPr lang="en-US" altLang="en-US" sz="2500" dirty="0"/>
              <a:t>hash functions are “good” and RSA problem is hard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2B4132EC-8773-4F21-8FCF-327171464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44624"/>
            <a:ext cx="7956376" cy="792163"/>
          </a:xfrm>
        </p:spPr>
        <p:txBody>
          <a:bodyPr/>
          <a:lstStyle/>
          <a:p>
            <a:r>
              <a:rPr lang="en-US"/>
              <a:t>OAEP </a:t>
            </a:r>
            <a:r>
              <a:rPr lang="en-US" altLang="en-US"/>
              <a:t>Padding in RSA </a:t>
            </a:r>
            <a:r>
              <a:rPr lang="en-US" altLang="en-US" dirty="0"/>
              <a:t>Encryption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EDFD10-69FD-430B-803B-93EF9DC2F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74" y="1160984"/>
            <a:ext cx="5112569" cy="4536032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9DB72A69-796D-4D79-8CDF-223A281107DB}"/>
              </a:ext>
            </a:extLst>
          </p:cNvPr>
          <p:cNvSpPr/>
          <p:nvPr/>
        </p:nvSpPr>
        <p:spPr bwMode="auto">
          <a:xfrm>
            <a:off x="2663787" y="5804395"/>
            <a:ext cx="288032" cy="43204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E6D38F8-4A55-4E12-83F7-7EFD776B531D}"/>
              </a:ext>
            </a:extLst>
          </p:cNvPr>
          <p:cNvSpPr/>
          <p:nvPr/>
        </p:nvSpPr>
        <p:spPr bwMode="auto">
          <a:xfrm>
            <a:off x="6516216" y="1268760"/>
            <a:ext cx="288032" cy="43204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DA0B7-DCCA-4682-ACAA-DBF7E535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132385"/>
            <a:ext cx="4037396" cy="34568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563B57-DCB2-4F72-A128-4A014A18CD42}"/>
              </a:ext>
            </a:extLst>
          </p:cNvPr>
          <p:cNvSpPr txBox="1"/>
          <p:nvPr/>
        </p:nvSpPr>
        <p:spPr>
          <a:xfrm>
            <a:off x="221897" y="1673003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88D07D-123A-4532-88F5-FBD12B7488C3}"/>
              </a:ext>
            </a:extLst>
          </p:cNvPr>
          <p:cNvSpPr txBox="1"/>
          <p:nvPr/>
        </p:nvSpPr>
        <p:spPr>
          <a:xfrm>
            <a:off x="4277842" y="1808188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message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36F7DE-98FF-41B0-901C-80FD097DFB11}"/>
              </a:ext>
            </a:extLst>
          </p:cNvPr>
          <p:cNvSpPr txBox="1"/>
          <p:nvPr/>
        </p:nvSpPr>
        <p:spPr>
          <a:xfrm>
            <a:off x="3237141" y="81667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00…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69B53A-C246-4F26-927F-E266242177A0}"/>
              </a:ext>
            </a:extLst>
          </p:cNvPr>
          <p:cNvSpPr txBox="1"/>
          <p:nvPr/>
        </p:nvSpPr>
        <p:spPr>
          <a:xfrm>
            <a:off x="1758105" y="3337828"/>
            <a:ext cx="2127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6898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2B4132EC-8773-4F21-8FCF-327171464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44624"/>
            <a:ext cx="7956376" cy="792163"/>
          </a:xfrm>
        </p:spPr>
        <p:txBody>
          <a:bodyPr/>
          <a:lstStyle/>
          <a:p>
            <a:r>
              <a:rPr lang="en-US"/>
              <a:t>OAEP </a:t>
            </a:r>
            <a:r>
              <a:rPr lang="en-US" altLang="en-US"/>
              <a:t>Padding in RSA </a:t>
            </a:r>
            <a:r>
              <a:rPr lang="en-US" altLang="en-US" dirty="0"/>
              <a:t>Encryption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FDCF6A-EF60-49F5-AE53-ACBDF6B4D9A0}"/>
              </a:ext>
            </a:extLst>
          </p:cNvPr>
          <p:cNvSpPr/>
          <p:nvPr/>
        </p:nvSpPr>
        <p:spPr>
          <a:xfrm>
            <a:off x="435379" y="5786100"/>
            <a:ext cx="4100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/>
              <a:t>G and H are hash functions</a:t>
            </a:r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3A78CD2-67DE-4EF9-A968-7DBF5ADC6E85}"/>
              </a:ext>
            </a:extLst>
          </p:cNvPr>
          <p:cNvSpPr/>
          <p:nvPr/>
        </p:nvSpPr>
        <p:spPr bwMode="auto">
          <a:xfrm>
            <a:off x="6255625" y="1467543"/>
            <a:ext cx="409999" cy="43088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E68FA7B-A658-4F04-AB7C-A6DB6E9B67AD}"/>
              </a:ext>
            </a:extLst>
          </p:cNvPr>
          <p:cNvSpPr/>
          <p:nvPr/>
        </p:nvSpPr>
        <p:spPr bwMode="auto">
          <a:xfrm>
            <a:off x="6086712" y="5229200"/>
            <a:ext cx="409999" cy="43088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990653-7664-4850-A99C-E866925CBDDD}"/>
                  </a:ext>
                </a:extLst>
              </p:cNvPr>
              <p:cNvSpPr txBox="1"/>
              <p:nvPr/>
            </p:nvSpPr>
            <p:spPr>
              <a:xfrm>
                <a:off x="5410728" y="5681672"/>
                <a:ext cx="1559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encrypt</a:t>
                </a:r>
                <a:r>
                  <a:rPr lang="en-US" b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990653-7664-4850-A99C-E866925CB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728" y="5681672"/>
                <a:ext cx="1559722" cy="430887"/>
              </a:xfrm>
              <a:prstGeom prst="rect">
                <a:avLst/>
              </a:prstGeom>
              <a:blipFill>
                <a:blip r:embed="rId7"/>
                <a:stretch>
                  <a:fillRect l="-14118" t="-25352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ACD4737-8C8C-4EF6-B7D6-23ED09EA96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4255" y="1081455"/>
            <a:ext cx="4932309" cy="3997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44E6C1-2406-43DB-BE62-013436A55667}"/>
                  </a:ext>
                </a:extLst>
              </p:cNvPr>
              <p:cNvSpPr txBox="1"/>
              <p:nvPr/>
            </p:nvSpPr>
            <p:spPr>
              <a:xfrm>
                <a:off x="5410728" y="908720"/>
                <a:ext cx="2696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Input: message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44E6C1-2406-43DB-BE62-013436A55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728" y="908720"/>
                <a:ext cx="2696251" cy="523220"/>
              </a:xfrm>
              <a:prstGeom prst="rect">
                <a:avLst/>
              </a:prstGeom>
              <a:blipFill>
                <a:blip r:embed="rId9"/>
                <a:stretch>
                  <a:fillRect l="-4751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BC2F43-9698-4F5F-82B8-DA62631667E7}"/>
                  </a:ext>
                </a:extLst>
              </p:cNvPr>
              <p:cNvSpPr txBox="1"/>
              <p:nvPr/>
            </p:nvSpPr>
            <p:spPr>
              <a:xfrm>
                <a:off x="4368981" y="1863988"/>
                <a:ext cx="42554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)||0000.. ||01||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BC2F43-9698-4F5F-82B8-DA6263166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981" y="1863988"/>
                <a:ext cx="425546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340BB8-81E4-4B71-942C-AF8F9133B482}"/>
                  </a:ext>
                </a:extLst>
              </p:cNvPr>
              <p:cNvSpPr txBox="1"/>
              <p:nvPr/>
            </p:nvSpPr>
            <p:spPr>
              <a:xfrm>
                <a:off x="4196611" y="2420888"/>
                <a:ext cx="496001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Random string mg/seed: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/>
              </a:p>
              <a:p>
                <a:r>
                  <a:rPr lang="en-US"/>
                  <a:t>MGF: approved hash function G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340BB8-81E4-4B71-942C-AF8F9133B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611" y="2420888"/>
                <a:ext cx="4960012" cy="954107"/>
              </a:xfrm>
              <a:prstGeom prst="rect">
                <a:avLst/>
              </a:prstGeom>
              <a:blipFill>
                <a:blip r:embed="rId11"/>
                <a:stretch>
                  <a:fillRect l="-2457" t="-6369" r="-1597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ACDD195-5C74-4E91-88EA-6AFB322B3374}"/>
              </a:ext>
            </a:extLst>
          </p:cNvPr>
          <p:cNvSpPr/>
          <p:nvPr/>
        </p:nvSpPr>
        <p:spPr>
          <a:xfrm>
            <a:off x="4145638" y="3322076"/>
            <a:ext cx="2824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Y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 =</a:t>
            </a:r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 G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en-US"/>
              <a:t>r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)  ⊕  </a:t>
            </a:r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DB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endParaRPr lang="en-US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349DA-3931-46A0-B162-CA14F9F12615}"/>
              </a:ext>
            </a:extLst>
          </p:cNvPr>
          <p:cNvSpPr txBox="1"/>
          <p:nvPr/>
        </p:nvSpPr>
        <p:spPr>
          <a:xfrm>
            <a:off x="3057289" y="513686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9DD4D-E121-4143-B143-E389A8BBCC05}"/>
              </a:ext>
            </a:extLst>
          </p:cNvPr>
          <p:cNvSpPr/>
          <p:nvPr/>
        </p:nvSpPr>
        <p:spPr>
          <a:xfrm>
            <a:off x="1590503" y="5170998"/>
            <a:ext cx="1259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F078E4-FBEF-4522-90A2-A93582AC749B}"/>
                  </a:ext>
                </a:extLst>
              </p:cNvPr>
              <p:cNvSpPr txBox="1"/>
              <p:nvPr/>
            </p:nvSpPr>
            <p:spPr>
              <a:xfrm>
                <a:off x="4427984" y="4726305"/>
                <a:ext cx="34265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/>
                  <a:t>ouput: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00|| </m:t>
                    </m:r>
                    <m:r>
                      <m:rPr>
                        <m:nor/>
                      </m:rPr>
                      <a:rPr lang="en-US" i="1"/>
                      <m:t>X</m:t>
                    </m:r>
                    <m:r>
                      <m:rPr>
                        <m:nor/>
                      </m:rPr>
                      <a:rPr lang="en-US"/>
                      <m:t> || </m:t>
                    </m:r>
                    <m:r>
                      <m:rPr>
                        <m:nor/>
                      </m:rPr>
                      <a:rPr lang="en-US" i="1"/>
                      <m:t>Y</m:t>
                    </m:r>
                    <m:r>
                      <m:rPr>
                        <m:nor/>
                      </m:rPr>
                      <a:rPr lang="en-US"/>
                      <m:t> 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F078E4-FBEF-4522-90A2-A93582AC7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726305"/>
                <a:ext cx="3426579" cy="430887"/>
              </a:xfrm>
              <a:prstGeom prst="rect">
                <a:avLst/>
              </a:prstGeom>
              <a:blipFill>
                <a:blip r:embed="rId12"/>
                <a:stretch>
                  <a:fillRect l="-6228" t="-25352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8E6F611-01E0-4454-8245-E7BF4FB5AB15}"/>
              </a:ext>
            </a:extLst>
          </p:cNvPr>
          <p:cNvSpPr/>
          <p:nvPr/>
        </p:nvSpPr>
        <p:spPr>
          <a:xfrm>
            <a:off x="4245024" y="3985900"/>
            <a:ext cx="2465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X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=</a:t>
            </a:r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 G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(Y)  ⊕  </a:t>
            </a:r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r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endParaRPr lang="en-US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73139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3213B8DB1652AF40BF0416E8930AEF11" ma:contentTypeVersion="4" ma:contentTypeDescription="Tạo tài liệu mới." ma:contentTypeScope="" ma:versionID="2a52b28872705288bd1ca774f8a3db27">
  <xsd:schema xmlns:xsd="http://www.w3.org/2001/XMLSchema" xmlns:xs="http://www.w3.org/2001/XMLSchema" xmlns:p="http://schemas.microsoft.com/office/2006/metadata/properties" xmlns:ns2="6c670adf-b6bb-4f24-a25a-4afb7af7bb84" xmlns:ns3="223923de-675a-44d7-a6fc-5fd4a9cc64f7" targetNamespace="http://schemas.microsoft.com/office/2006/metadata/properties" ma:root="true" ma:fieldsID="2e70427b355a9a99bad48f120541d363" ns2:_="" ns3:_="">
    <xsd:import namespace="6c670adf-b6bb-4f24-a25a-4afb7af7bb84"/>
    <xsd:import namespace="223923de-675a-44d7-a6fc-5fd4a9cc64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670adf-b6bb-4f24-a25a-4afb7af7bb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923de-675a-44d7-a6fc-5fd4a9cc64f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2212E4-4BA7-4456-BB50-D7F0D969DAFE}"/>
</file>

<file path=customXml/itemProps2.xml><?xml version="1.0" encoding="utf-8"?>
<ds:datastoreItem xmlns:ds="http://schemas.openxmlformats.org/officeDocument/2006/customXml" ds:itemID="{6B630441-5B99-4675-A8CE-24D80E8A0619}"/>
</file>

<file path=customXml/itemProps3.xml><?xml version="1.0" encoding="utf-8"?>
<ds:datastoreItem xmlns:ds="http://schemas.openxmlformats.org/officeDocument/2006/customXml" ds:itemID="{B0BFFCC0-83D2-40E1-8559-7BCB889B72B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2778</TotalTime>
  <Words>3695</Words>
  <Application>Microsoft Office PowerPoint</Application>
  <PresentationFormat>Overhead</PresentationFormat>
  <Paragraphs>400</Paragraphs>
  <Slides>34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ＭＳ Ｐゴシック</vt:lpstr>
      <vt:lpstr>宋体</vt:lpstr>
      <vt:lpstr>Arial</vt:lpstr>
      <vt:lpstr>Calibri</vt:lpstr>
      <vt:lpstr>Cambria Math</vt:lpstr>
      <vt:lpstr>Monotype Sorts</vt:lpstr>
      <vt:lpstr>Segoe UI</vt:lpstr>
      <vt:lpstr>Symbol</vt:lpstr>
      <vt:lpstr>Tahoma</vt:lpstr>
      <vt:lpstr>Times</vt:lpstr>
      <vt:lpstr>Times New Roman</vt:lpstr>
      <vt:lpstr>Wingdings</vt:lpstr>
      <vt:lpstr>ヒラギノ角ゴ Pro W3</vt:lpstr>
      <vt:lpstr>2_Standarddesign</vt:lpstr>
      <vt:lpstr>Equation</vt:lpstr>
      <vt:lpstr>  NT2205- Cryptography    </vt:lpstr>
      <vt:lpstr>Outline</vt:lpstr>
      <vt:lpstr>Textbooks and References</vt:lpstr>
      <vt:lpstr>Applications of Public-Key Crypto</vt:lpstr>
      <vt:lpstr>Factorization problem (review)</vt:lpstr>
      <vt:lpstr>The R S A review</vt:lpstr>
      <vt:lpstr>Integrity in RSA Encryption</vt:lpstr>
      <vt:lpstr>OAEP Padding in RSA Encryption</vt:lpstr>
      <vt:lpstr>OAEP Padding in RSA Encryption</vt:lpstr>
      <vt:lpstr>Authentication motivation</vt:lpstr>
      <vt:lpstr>Digital Signatures: Basic Idea</vt:lpstr>
      <vt:lpstr>Two Approaches to Digital Signatures</vt:lpstr>
      <vt:lpstr>RSA Signatures</vt:lpstr>
      <vt:lpstr>Outline</vt:lpstr>
      <vt:lpstr>Discrete Logarithm problem</vt:lpstr>
      <vt:lpstr>N I S T Digital Signature Algorithm</vt:lpstr>
      <vt:lpstr>The Digital Signature Algorithm (D S A)</vt:lpstr>
      <vt:lpstr>The Digital Signature Algorithm (D S A)</vt:lpstr>
      <vt:lpstr>The Digital Signature Algorithm (D S A)</vt:lpstr>
      <vt:lpstr>The Digital Signature Algorithm (D S A)</vt:lpstr>
      <vt:lpstr>DSA: Signing a Message</vt:lpstr>
      <vt:lpstr>DSA: Verifying a Signature</vt:lpstr>
      <vt:lpstr>Security of DSA</vt:lpstr>
      <vt:lpstr>PS3 Epic Fail</vt:lpstr>
      <vt:lpstr>Diffie-Hellman key exchange</vt:lpstr>
      <vt:lpstr>Diffie-Hellman Protocol</vt:lpstr>
      <vt:lpstr>Why Is Diffie-Hellman Secure?</vt:lpstr>
      <vt:lpstr>Properties of Diffie-Hellman</vt:lpstr>
      <vt:lpstr>Outline</vt:lpstr>
      <vt:lpstr> ElGamal cipher</vt:lpstr>
      <vt:lpstr>ElGamal cipher</vt:lpstr>
      <vt:lpstr>ElGamal cipher</vt:lpstr>
      <vt:lpstr>Advantages of Public-Key Crypto</vt:lpstr>
      <vt:lpstr>Disadvantages of Public-Key Crypto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Nguyễn Ngọc Tự</cp:lastModifiedBy>
  <cp:revision>736</cp:revision>
  <cp:lastPrinted>1999-07-26T11:07:16Z</cp:lastPrinted>
  <dcterms:created xsi:type="dcterms:W3CDTF">1999-06-21T09:15:32Z</dcterms:created>
  <dcterms:modified xsi:type="dcterms:W3CDTF">2022-08-12T07:04:53Z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0x0101003213B8DB1652AF40BF0416E8930AEF11</vt:lpwstr>
  </property>
</Properties>
</file>