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34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5.xml" ContentType="application/vnd.openxmlformats-officedocument.presentationml.slide+xml"/>
  <Override PartName="/ppt/slides/slide11.xml" ContentType="application/vnd.openxmlformats-officedocument.presentationml.slide+xml"/>
  <Override PartName="/ppt/slides/slide17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3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media/audio2.bin" ContentType="audio/unknown"/>
  <Override PartName="/docProps/app.xml" ContentType="application/vnd.openxmlformats-officedocument.extended-properties+xml"/>
  <Override PartName="/ppt/media/audio1.bin" ContentType="audio/unknown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7" r:id="rId1"/>
  </p:sldMasterIdLst>
  <p:notesMasterIdLst>
    <p:notesMasterId r:id="rId38"/>
  </p:notesMasterIdLst>
  <p:handoutMasterIdLst>
    <p:handoutMasterId r:id="rId39"/>
  </p:handoutMasterIdLst>
  <p:sldIdLst>
    <p:sldId id="494" r:id="rId2"/>
    <p:sldId id="332" r:id="rId3"/>
    <p:sldId id="507" r:id="rId4"/>
    <p:sldId id="1412" r:id="rId5"/>
    <p:sldId id="1442" r:id="rId6"/>
    <p:sldId id="887" r:id="rId7"/>
    <p:sldId id="1471" r:id="rId8"/>
    <p:sldId id="258" r:id="rId9"/>
    <p:sldId id="1443" r:id="rId10"/>
    <p:sldId id="266" r:id="rId11"/>
    <p:sldId id="267" r:id="rId12"/>
    <p:sldId id="270" r:id="rId13"/>
    <p:sldId id="1459" r:id="rId14"/>
    <p:sldId id="1444" r:id="rId15"/>
    <p:sldId id="1445" r:id="rId16"/>
    <p:sldId id="351" r:id="rId17"/>
    <p:sldId id="1446" r:id="rId18"/>
    <p:sldId id="1447" r:id="rId19"/>
    <p:sldId id="1451" r:id="rId20"/>
    <p:sldId id="272" r:id="rId21"/>
    <p:sldId id="1460" r:id="rId22"/>
    <p:sldId id="287" r:id="rId23"/>
    <p:sldId id="283" r:id="rId24"/>
    <p:sldId id="286" r:id="rId25"/>
    <p:sldId id="288" r:id="rId26"/>
    <p:sldId id="289" r:id="rId27"/>
    <p:sldId id="1448" r:id="rId28"/>
    <p:sldId id="353" r:id="rId29"/>
    <p:sldId id="1450" r:id="rId30"/>
    <p:sldId id="1449" r:id="rId31"/>
    <p:sldId id="271" r:id="rId32"/>
    <p:sldId id="293" r:id="rId33"/>
    <p:sldId id="296" r:id="rId34"/>
    <p:sldId id="297" r:id="rId35"/>
    <p:sldId id="298" r:id="rId36"/>
    <p:sldId id="285" r:id="rId37"/>
  </p:sldIdLst>
  <p:sldSz cx="9144000" cy="6858000" type="overhead"/>
  <p:notesSz cx="9144000" cy="6858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OCTU" initials="N" lastIdx="1" clrIdx="0">
    <p:extLst>
      <p:ext uri="{19B8F6BF-5375-455C-9EA6-DF929625EA0E}">
        <p15:presenceInfo xmlns:p15="http://schemas.microsoft.com/office/powerpoint/2012/main" userId="NGOCT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CC33"/>
    <a:srgbClr val="003366"/>
    <a:srgbClr val="990000"/>
    <a:srgbClr val="006666"/>
    <a:srgbClr val="339966"/>
    <a:srgbClr val="97FFE4"/>
    <a:srgbClr val="FF99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4954" autoAdjust="0"/>
  </p:normalViewPr>
  <p:slideViewPr>
    <p:cSldViewPr>
      <p:cViewPr varScale="1">
        <p:scale>
          <a:sx n="51" d="100"/>
          <a:sy n="51" d="100"/>
        </p:scale>
        <p:origin x="193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94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241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47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45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DBFA35-EFC2-4E0C-8C61-5A61F15CC4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7CE2F6-0387-4D2B-8455-B121F1A8411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49A8A-77DC-4813-A074-2F5920BD117B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07F94-EB59-42D4-9E83-E6458367D2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13A441-DF7C-471E-B7CF-4ABDF4D55C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BAA95-9C46-4AE0-B3EF-9222AB21C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781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9F9BDD6-77D8-4570-AAD0-E568BE7BCFF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C594F78-DFE3-42DE-8B5C-0CAA9A9AA63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A805972B-DC15-40F7-BD10-B99756306F8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532D3062-1C55-490F-86DB-0951D5B78D2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36FDE4E7-31AF-4FCD-BBB1-112CAFB360E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7431C41B-4B40-453A-9DEB-EC6A6E5B3A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43114AD-DAFD-41DA-863F-8D7ADE8A126D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306AA-0BB2-4BB1-B1C4-C766EA4328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140494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D843A82-8B42-455A-963F-ECDF52CC39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866795-4E5F-4182-AB8F-1EB32D2EB706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13AC5205-A7C2-4966-9EB0-7D8CA683FA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9FE27244-61D0-49E1-864E-FFBCB05222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349F4ED-591B-487C-ACC5-6C69A90A06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AE6A65-E16A-4976-8D2E-C8A31A7B4E0B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83BB1AC4-CB9B-447A-A480-300B377BE8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5328325D-760E-4291-B02D-AE37BB8995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96D2AEB-40FE-4E3E-BA14-D83129E4C9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699922-17B0-49BC-A827-6D4A82B7027A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33C8185B-DEB6-45BE-8351-1D18FB887B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BD378F48-4A85-4667-A7DD-D3E3846B81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01A1369-0822-4E30-942B-A4DA9BA76F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8AEDAC-9DD9-4BD1-B60B-64A7CA260491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CFD2F729-8210-4EA7-BDD5-8322551789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E11C5C9A-288A-41B9-A351-FF20EF9593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2A2321-BD90-4EEA-A9CA-DCA69781C3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68421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1143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07E2E4C-EDA8-43EB-8852-7CDDE6B88A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3286CC-0C04-4C85-BD4E-F653CD22E9E4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0647E0D6-CC5F-4F6C-9FBF-007EA143A0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417BD607-6FFB-4484-BFE0-23373BF40B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1C933E2-40C4-4B62-925E-BDEE38435A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5D0954-5847-47AC-B8CA-FE3798C02FC3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9612953A-E24B-4289-A506-8CC5018C16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EDE3FC2B-8206-433A-84F8-86C0E24C84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A1FF9BA-0914-433E-9DFB-66914CE43A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496DFC-E4B6-49F0-906A-95F3A94CC319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7A92AD5B-BBAB-429B-8D9E-90C1B580BA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2BAE5A16-B03E-46DD-9B91-FE08E74C03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D782429-D084-4256-8329-8B9612EF38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63C844-5186-4F60-94F6-224540FA00F2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A6BA5FC2-52C9-48A5-99C8-D05A3C2176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C277F726-97E2-434D-92E5-B7839930A5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83B8324-793C-4590-BC48-CD8C1618D1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FB7428-7240-459B-A630-0FBEB4D26863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D196CA01-F1BD-400E-8051-B7D02C671F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FC77AC9C-D092-411F-8633-B0661F7D84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29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588740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065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81884"/>
            <a:ext cx="6984776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77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60350"/>
            <a:ext cx="1943100" cy="60483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60350"/>
            <a:ext cx="5676900" cy="6048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911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9828" y="260648"/>
            <a:ext cx="6696744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41438"/>
            <a:ext cx="3810000" cy="49672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41438"/>
            <a:ext cx="3810000" cy="240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00488"/>
            <a:ext cx="3810000" cy="2408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76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255D8-ADFF-455C-83F7-4FCFC7C2E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1AB68-E9FA-4FC9-9A9B-EF51530E06E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2B5706-113B-4071-9C90-2E3BD9264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8C75C-5B0C-40C2-B4AB-9035108DCF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6F5C4-7605-45DA-BA8D-6AFEA0F46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A46A99-11D5-465E-BC21-7BBA5E54B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1339005-14BD-4DCC-9588-257F27DCFA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7793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260573"/>
            <a:ext cx="7344816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598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136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265296"/>
            <a:ext cx="6840760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41438"/>
            <a:ext cx="381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381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10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140494"/>
            <a:ext cx="6624736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44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265112"/>
            <a:ext cx="6696029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9110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58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5300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15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835A416-0BA9-4264-8A01-EEB3FFAC9E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11247" y="200794"/>
            <a:ext cx="6751822" cy="79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B2CA537-2676-4E51-AAC8-F0C3E5F1A5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76123"/>
            <a:ext cx="77724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/>
              <a:t>Click to edit Master text styles</a:t>
            </a:r>
          </a:p>
          <a:p>
            <a:pPr lvl="1"/>
            <a:r>
              <a:rPr lang="de-DE" altLang="en-US" dirty="0"/>
              <a:t>Second level</a:t>
            </a:r>
          </a:p>
          <a:p>
            <a:pPr lvl="2"/>
            <a:r>
              <a:rPr lang="de-DE" altLang="en-US" dirty="0"/>
              <a:t>Third level</a:t>
            </a:r>
          </a:p>
          <a:p>
            <a:pPr lvl="3"/>
            <a:r>
              <a:rPr lang="de-DE" altLang="en-US" dirty="0"/>
              <a:t>Fourth level</a:t>
            </a:r>
          </a:p>
          <a:p>
            <a:pPr lvl="4"/>
            <a:r>
              <a:rPr lang="de-DE" altLang="en-US" dirty="0"/>
              <a:t>Fifth level</a:t>
            </a:r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411683D1-7B74-4FD6-AA23-0A865C91835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23850" y="1052736"/>
            <a:ext cx="8382000" cy="0"/>
          </a:xfrm>
          <a:prstGeom prst="line">
            <a:avLst/>
          </a:prstGeom>
          <a:noFill/>
          <a:ln w="38100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093" name="Text Box 5">
            <a:extLst>
              <a:ext uri="{FF2B5EF4-FFF2-40B4-BE49-F238E27FC236}">
                <a16:creationId xmlns:a16="http://schemas.microsoft.com/office/drawing/2014/main" id="{BB2D38F9-5A3D-4000-83B0-1B26F0433CD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732588" y="6508750"/>
            <a:ext cx="2016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>
              <a:defRPr/>
            </a:pPr>
            <a:r>
              <a:rPr lang="en-GB" altLang="en-US" sz="1600">
                <a:latin typeface="Arial" panose="020B0604020202020204" pitchFamily="34" charset="0"/>
              </a:rPr>
              <a:t>Week 5: </a:t>
            </a:r>
            <a:fld id="{F82382A3-3314-49A0-B193-00795800CFEF}" type="slidenum">
              <a:rPr lang="de-DE" altLang="en-US" sz="1600" smtClean="0">
                <a:latin typeface="Arial" panose="020B0604020202020204" pitchFamily="34" charset="0"/>
              </a:rPr>
              <a:pPr algn="r">
                <a:defRPr/>
              </a:pPr>
              <a:t>‹#›</a:t>
            </a:fld>
            <a:r>
              <a:rPr lang="en-GB" altLang="en-US" sz="1600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48E10BD9-0495-4989-B7AE-19AEDC4AB44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23850" y="6505440"/>
            <a:ext cx="8382000" cy="0"/>
          </a:xfrm>
          <a:prstGeom prst="line">
            <a:avLst/>
          </a:prstGeom>
          <a:noFill/>
          <a:ln w="38100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4C2190-5B25-4748-9C0B-4D7F6AD21C27}"/>
              </a:ext>
            </a:extLst>
          </p:cNvPr>
          <p:cNvSpPr txBox="1"/>
          <p:nvPr userDrawn="1"/>
        </p:nvSpPr>
        <p:spPr>
          <a:xfrm>
            <a:off x="304800" y="6503214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09-2022</a:t>
            </a:r>
            <a:endParaRPr lang="en-US" sz="1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611547-FA0D-412F-B507-C266383B699E}"/>
              </a:ext>
            </a:extLst>
          </p:cNvPr>
          <p:cNvSpPr txBox="1"/>
          <p:nvPr userDrawn="1"/>
        </p:nvSpPr>
        <p:spPr>
          <a:xfrm>
            <a:off x="3432935" y="6506383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NT2205–</a:t>
            </a:r>
            <a:r>
              <a:rPr lang="en-US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Cryptography</a:t>
            </a:r>
            <a:endParaRPr lang="en-US" sz="1600" b="1" dirty="0">
              <a:latin typeface="+mn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FDA27E-0E4C-4070-8A6B-A96E3375685D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5496" y="59161"/>
            <a:ext cx="1164505" cy="95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9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6AFC2"/>
        </a:buClr>
        <a:buSzPct val="125000"/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9966"/>
        </a:buClr>
        <a:buSzPct val="85000"/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5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unn@uit.edu.vn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0.png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5.wmf"/><Relationship Id="rId7" Type="http://schemas.openxmlformats.org/officeDocument/2006/relationships/image" Target="../media/image49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0.png"/><Relationship Id="rId5" Type="http://schemas.openxmlformats.org/officeDocument/2006/relationships/image" Target="../media/image270.png"/><Relationship Id="rId10" Type="http://schemas.openxmlformats.org/officeDocument/2006/relationships/image" Target="../media/image52.png"/><Relationship Id="rId4" Type="http://schemas.openxmlformats.org/officeDocument/2006/relationships/image" Target="../media/image6.emf"/><Relationship Id="rId9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audio" Target="../media/audio2.bin"/><Relationship Id="rId7" Type="http://schemas.openxmlformats.org/officeDocument/2006/relationships/image" Target="../media/image43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47.png"/><Relationship Id="rId5" Type="http://schemas.openxmlformats.org/officeDocument/2006/relationships/image" Target="../media/image28.png"/><Relationship Id="rId10" Type="http://schemas.openxmlformats.org/officeDocument/2006/relationships/image" Target="../media/image46.png"/><Relationship Id="rId4" Type="http://schemas.openxmlformats.org/officeDocument/2006/relationships/image" Target="../media/image42.png"/><Relationship Id="rId9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7.jp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48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4" Type="http://schemas.openxmlformats.org/officeDocument/2006/relationships/image" Target="../media/image8.jp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wmf"/><Relationship Id="rId7" Type="http://schemas.openxmlformats.org/officeDocument/2006/relationships/image" Target="../media/image15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emf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1D9A1DF2-0093-44AD-812A-6950BE79B8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68468" y="304949"/>
            <a:ext cx="6984775" cy="792162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/>
              <a:t> NT2205- </a:t>
            </a:r>
            <a:r>
              <a:rPr lang="en-US" dirty="0"/>
              <a:t>Cryptography  	</a:t>
            </a:r>
            <a:br>
              <a:rPr lang="en-US" dirty="0"/>
            </a:br>
            <a:endParaRPr lang="en-GB" altLang="en-US" dirty="0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40C80A85-8428-4F04-9DC5-1372080F8C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512" y="2276774"/>
            <a:ext cx="8496513" cy="1783655"/>
          </a:xfrm>
        </p:spPr>
        <p:txBody>
          <a:bodyPr/>
          <a:lstStyle/>
          <a:p>
            <a:pPr algn="ctr" eaLnBrk="1" hangingPunct="1">
              <a:buNone/>
            </a:pPr>
            <a:r>
              <a:rPr lang="en-GB" altLang="en-US" dirty="0"/>
              <a:t>PhD. Ngoc-Tu Nguyen</a:t>
            </a:r>
          </a:p>
          <a:p>
            <a:pPr algn="ctr" eaLnBrk="1" hangingPunct="1">
              <a:buNone/>
            </a:pPr>
            <a:r>
              <a:rPr lang="en-GB" altLang="en-US" sz="2200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tunn@uit.edu.vn</a:t>
            </a:r>
            <a:endParaRPr lang="en-GB" altLang="en-US" sz="2200" dirty="0">
              <a:solidFill>
                <a:srgbClr val="FF0000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2076DD-4A36-4D39-8891-1036AB868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375" y="933392"/>
            <a:ext cx="8080098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3600" kern="0"/>
              <a:t>Week 5: </a:t>
            </a:r>
            <a:r>
              <a:rPr lang="en-US" altLang="en-US" sz="3600" kern="0" dirty="0"/>
              <a:t>As</a:t>
            </a:r>
            <a:r>
              <a:rPr lang="en-US" sz="3600" dirty="0"/>
              <a:t>ymmetric Cryptography</a:t>
            </a:r>
          </a:p>
          <a:p>
            <a:pPr algn="ctr" eaLnBrk="1" hangingPunct="1"/>
            <a:r>
              <a:rPr lang="en-US" sz="3600" dirty="0"/>
              <a:t> (continues)</a:t>
            </a:r>
            <a:endParaRPr lang="de-DE" altLang="en-US" sz="3600" kern="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8B172C3-4A19-44D7-839F-950EA8B42720}"/>
              </a:ext>
            </a:extLst>
          </p:cNvPr>
          <p:cNvCxnSpPr>
            <a:cxnSpLocks/>
          </p:cNvCxnSpPr>
          <p:nvPr/>
        </p:nvCxnSpPr>
        <p:spPr bwMode="auto">
          <a:xfrm>
            <a:off x="2180537" y="2258101"/>
            <a:ext cx="44076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7685" y="1498541"/>
            <a:ext cx="2863688" cy="688400"/>
          </a:xfrm>
          <a:prstGeom prst="rect">
            <a:avLst/>
          </a:prstGeom>
        </p:spPr>
        <p:txBody>
          <a:bodyPr vert="horz" wrap="square" lIns="0" tIns="9340" rIns="0" bIns="0" rtlCol="0">
            <a:spAutoFit/>
          </a:bodyPr>
          <a:lstStyle/>
          <a:p>
            <a:pPr marL="9340">
              <a:spcBef>
                <a:spcPts val="74"/>
              </a:spcBef>
              <a:tabLst>
                <a:tab pos="2434829" algn="l"/>
              </a:tabLst>
            </a:pPr>
            <a:r>
              <a:rPr sz="4412" dirty="0">
                <a:latin typeface="Segoe UI Light"/>
                <a:cs typeface="Segoe UI Light"/>
              </a:rPr>
              <a:t>can</a:t>
            </a:r>
            <a:r>
              <a:rPr sz="4412" spc="-18" dirty="0">
                <a:latin typeface="Segoe UI Light"/>
                <a:cs typeface="Segoe UI Light"/>
              </a:rPr>
              <a:t> </a:t>
            </a:r>
            <a:r>
              <a:rPr sz="4412" spc="-4" dirty="0">
                <a:latin typeface="Segoe UI Light"/>
                <a:cs typeface="Segoe UI Light"/>
              </a:rPr>
              <a:t>d</a:t>
            </a:r>
            <a:r>
              <a:rPr sz="4412" dirty="0">
                <a:latin typeface="Segoe UI Light"/>
                <a:cs typeface="Segoe UI Light"/>
              </a:rPr>
              <a:t>o</a:t>
            </a:r>
            <a:r>
              <a:rPr sz="4412" spc="-7" dirty="0">
                <a:latin typeface="Segoe UI Light"/>
                <a:cs typeface="Segoe UI Light"/>
              </a:rPr>
              <a:t> </a:t>
            </a:r>
            <a:r>
              <a:rPr sz="4412" dirty="0">
                <a:solidFill>
                  <a:schemeClr val="accent2"/>
                </a:solidFill>
                <a:latin typeface="Cambria Math"/>
                <a:cs typeface="Cambria Math"/>
              </a:rPr>
              <a:t>+</a:t>
            </a:r>
            <a:r>
              <a:rPr sz="4412" dirty="0">
                <a:latin typeface="Cambria Math"/>
                <a:cs typeface="Cambria Math"/>
              </a:rPr>
              <a:t>	−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4188" y="1498541"/>
            <a:ext cx="3751748" cy="2102953"/>
          </a:xfrm>
          <a:prstGeom prst="rect">
            <a:avLst/>
          </a:prstGeom>
        </p:spPr>
        <p:txBody>
          <a:bodyPr vert="horz" wrap="square" lIns="0" tIns="934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340">
              <a:spcBef>
                <a:spcPts val="74"/>
              </a:spcBef>
            </a:pPr>
            <a:r>
              <a:rPr lang="en-US" sz="4412" spc="-22" dirty="0">
                <a:solidFill>
                  <a:schemeClr val="accent2"/>
                </a:solidFill>
              </a:rPr>
              <a:t>G</a:t>
            </a:r>
            <a:r>
              <a:rPr sz="4412" spc="-22" dirty="0">
                <a:solidFill>
                  <a:schemeClr val="accent2"/>
                </a:solidFill>
              </a:rPr>
              <a:t>roup</a:t>
            </a:r>
            <a:r>
              <a:rPr sz="4412" spc="-11" dirty="0">
                <a:solidFill>
                  <a:schemeClr val="accent2"/>
                </a:solidFill>
              </a:rPr>
              <a:t> </a:t>
            </a:r>
            <a:r>
              <a:rPr sz="4412" spc="-4" dirty="0"/>
              <a:t>(G,</a:t>
            </a:r>
            <a:r>
              <a:rPr sz="4412" spc="-4" dirty="0">
                <a:latin typeface="Cambria Math"/>
                <a:cs typeface="Cambria Math"/>
              </a:rPr>
              <a:t>+</a:t>
            </a:r>
            <a:r>
              <a:rPr sz="4412" spc="-4" dirty="0"/>
              <a:t>)</a:t>
            </a:r>
            <a:endParaRPr sz="4412" dirty="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4780" dirty="0"/>
          </a:p>
          <a:p>
            <a:pPr marL="9340">
              <a:tabLst>
                <a:tab pos="1533558" algn="l"/>
              </a:tabLst>
            </a:pPr>
            <a:r>
              <a:rPr lang="en-US" sz="4412" spc="-4" dirty="0"/>
              <a:t>R</a:t>
            </a:r>
            <a:r>
              <a:rPr sz="4412" spc="-4" dirty="0"/>
              <a:t>ing	(R, </a:t>
            </a:r>
            <a:r>
              <a:rPr sz="4412" dirty="0">
                <a:latin typeface="Cambria Math"/>
                <a:cs typeface="Cambria Math"/>
              </a:rPr>
              <a:t>+</a:t>
            </a:r>
            <a:r>
              <a:rPr sz="4412" dirty="0"/>
              <a:t>,</a:t>
            </a:r>
            <a:r>
              <a:rPr sz="4412" spc="-66" dirty="0"/>
              <a:t> </a:t>
            </a:r>
            <a:r>
              <a:rPr sz="4412" spc="-4" dirty="0">
                <a:latin typeface="Cambria Math"/>
                <a:cs typeface="Cambria Math"/>
              </a:rPr>
              <a:t>×</a:t>
            </a:r>
            <a:r>
              <a:rPr sz="4412" spc="-4" dirty="0"/>
              <a:t>)</a:t>
            </a:r>
            <a:endParaRPr sz="4412" dirty="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36100" y="2978711"/>
            <a:ext cx="3512361" cy="688400"/>
          </a:xfrm>
          <a:prstGeom prst="rect">
            <a:avLst/>
          </a:prstGeom>
        </p:spPr>
        <p:txBody>
          <a:bodyPr vert="horz" wrap="square" lIns="0" tIns="9340" rIns="0" bIns="0" rtlCol="0">
            <a:spAutoFit/>
          </a:bodyPr>
          <a:lstStyle/>
          <a:p>
            <a:pPr marL="9340">
              <a:spcBef>
                <a:spcPts val="74"/>
              </a:spcBef>
              <a:tabLst>
                <a:tab pos="2436229" algn="l"/>
                <a:tab pos="3101675" algn="l"/>
              </a:tabLst>
            </a:pPr>
            <a:r>
              <a:rPr sz="4412" dirty="0">
                <a:latin typeface="Segoe UI Light"/>
                <a:cs typeface="Segoe UI Light"/>
              </a:rPr>
              <a:t>can </a:t>
            </a:r>
            <a:r>
              <a:rPr sz="4412" spc="-4" dirty="0">
                <a:latin typeface="Segoe UI Light"/>
                <a:cs typeface="Segoe UI Light"/>
              </a:rPr>
              <a:t>d</a:t>
            </a:r>
            <a:r>
              <a:rPr sz="4412" dirty="0">
                <a:latin typeface="Segoe UI Light"/>
                <a:cs typeface="Segoe UI Light"/>
              </a:rPr>
              <a:t>o</a:t>
            </a:r>
            <a:r>
              <a:rPr sz="4412" spc="-22" dirty="0">
                <a:latin typeface="Segoe UI Light"/>
                <a:cs typeface="Segoe UI Light"/>
              </a:rPr>
              <a:t> </a:t>
            </a:r>
            <a:r>
              <a:rPr sz="4412" dirty="0">
                <a:latin typeface="Cambria Math"/>
                <a:cs typeface="Cambria Math"/>
              </a:rPr>
              <a:t>+	−	</a:t>
            </a:r>
            <a:r>
              <a:rPr sz="4412" dirty="0">
                <a:solidFill>
                  <a:srgbClr val="FF0000"/>
                </a:solidFill>
                <a:latin typeface="Cambria Math"/>
                <a:cs typeface="Cambria Math"/>
              </a:rPr>
              <a:t>×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44188" y="4743979"/>
            <a:ext cx="1593425" cy="688400"/>
          </a:xfrm>
          <a:prstGeom prst="rect">
            <a:avLst/>
          </a:prstGeom>
        </p:spPr>
        <p:txBody>
          <a:bodyPr vert="horz" wrap="square" lIns="0" tIns="9340" rIns="0" bIns="0" rtlCol="0">
            <a:spAutoFit/>
          </a:bodyPr>
          <a:lstStyle/>
          <a:p>
            <a:pPr marL="9340">
              <a:spcBef>
                <a:spcPts val="74"/>
              </a:spcBef>
            </a:pPr>
            <a:r>
              <a:rPr lang="en-US" sz="4412" b="1" dirty="0">
                <a:latin typeface="Segoe UI Light"/>
                <a:cs typeface="Segoe UI Light"/>
              </a:rPr>
              <a:t>F</a:t>
            </a:r>
            <a:r>
              <a:rPr sz="4412" b="1" dirty="0">
                <a:latin typeface="Segoe UI Light"/>
                <a:cs typeface="Segoe UI Light"/>
              </a:rPr>
              <a:t>ield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37613" y="4743979"/>
            <a:ext cx="1904922" cy="688400"/>
          </a:xfrm>
          <a:prstGeom prst="rect">
            <a:avLst/>
          </a:prstGeom>
        </p:spPr>
        <p:txBody>
          <a:bodyPr vert="horz" wrap="square" lIns="0" tIns="9340" rIns="0" bIns="0" rtlCol="0">
            <a:spAutoFit/>
          </a:bodyPr>
          <a:lstStyle/>
          <a:p>
            <a:pPr marL="9340">
              <a:spcBef>
                <a:spcPts val="74"/>
              </a:spcBef>
            </a:pPr>
            <a:r>
              <a:rPr sz="4412" spc="-176" dirty="0">
                <a:latin typeface="Segoe UI Light"/>
                <a:cs typeface="Segoe UI Light"/>
              </a:rPr>
              <a:t>(</a:t>
            </a:r>
            <a:r>
              <a:rPr sz="4412" b="1" spc="-176" dirty="0">
                <a:latin typeface="Segoe UI Light"/>
                <a:cs typeface="Segoe UI Light"/>
              </a:rPr>
              <a:t>F</a:t>
            </a:r>
            <a:r>
              <a:rPr sz="4412" spc="-176" dirty="0">
                <a:latin typeface="Segoe UI Light"/>
                <a:cs typeface="Segoe UI Light"/>
              </a:rPr>
              <a:t>, </a:t>
            </a:r>
            <a:r>
              <a:rPr sz="4412" dirty="0">
                <a:latin typeface="Cambria Math"/>
                <a:cs typeface="Cambria Math"/>
              </a:rPr>
              <a:t>+</a:t>
            </a:r>
            <a:r>
              <a:rPr sz="4412" dirty="0">
                <a:latin typeface="Segoe UI Light"/>
                <a:cs typeface="Segoe UI Light"/>
              </a:rPr>
              <a:t>,</a:t>
            </a:r>
            <a:r>
              <a:rPr sz="4412" spc="114" dirty="0">
                <a:latin typeface="Segoe UI Light"/>
                <a:cs typeface="Segoe UI Light"/>
              </a:rPr>
              <a:t> </a:t>
            </a:r>
            <a:r>
              <a:rPr sz="4412" spc="-4" dirty="0">
                <a:latin typeface="Cambria Math"/>
                <a:cs typeface="Cambria Math"/>
              </a:rPr>
              <a:t>×</a:t>
            </a:r>
            <a:r>
              <a:rPr sz="4412" spc="-4" dirty="0">
                <a:latin typeface="Segoe UI Light"/>
                <a:cs typeface="Segoe UI Light"/>
              </a:rPr>
              <a:t>)</a:t>
            </a:r>
            <a:endParaRPr sz="4412" dirty="0">
              <a:latin typeface="Segoe UI Light"/>
              <a:cs typeface="Segoe U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90026" y="4482830"/>
            <a:ext cx="4201663" cy="1004938"/>
          </a:xfrm>
          <a:prstGeom prst="rect">
            <a:avLst/>
          </a:prstGeom>
        </p:spPr>
        <p:txBody>
          <a:bodyPr vert="horz" wrap="square" lIns="0" tIns="8873" rIns="0" bIns="0" rtlCol="0">
            <a:spAutoFit/>
          </a:bodyPr>
          <a:lstStyle/>
          <a:p>
            <a:pPr marL="9340">
              <a:spcBef>
                <a:spcPts val="70"/>
              </a:spcBef>
              <a:tabLst>
                <a:tab pos="2437163" algn="l"/>
                <a:tab pos="3104009" algn="l"/>
              </a:tabLst>
            </a:pPr>
            <a:r>
              <a:rPr sz="4412" dirty="0">
                <a:latin typeface="Segoe UI Light"/>
                <a:cs typeface="Segoe UI Light"/>
              </a:rPr>
              <a:t>can </a:t>
            </a:r>
            <a:r>
              <a:rPr sz="4412" spc="-4" dirty="0">
                <a:latin typeface="Segoe UI Light"/>
                <a:cs typeface="Segoe UI Light"/>
              </a:rPr>
              <a:t>do</a:t>
            </a:r>
            <a:r>
              <a:rPr sz="4412" spc="-15" dirty="0">
                <a:latin typeface="Segoe UI Light"/>
                <a:cs typeface="Segoe UI Light"/>
              </a:rPr>
              <a:t> </a:t>
            </a:r>
            <a:r>
              <a:rPr sz="4412" dirty="0">
                <a:latin typeface="Cambria Math"/>
                <a:cs typeface="Cambria Math"/>
              </a:rPr>
              <a:t>+	−	</a:t>
            </a:r>
            <a:r>
              <a:rPr sz="4412" dirty="0">
                <a:solidFill>
                  <a:srgbClr val="FF0000"/>
                </a:solidFill>
                <a:latin typeface="Cambria Math"/>
                <a:cs typeface="Cambria Math"/>
              </a:rPr>
              <a:t>×</a:t>
            </a:r>
            <a:r>
              <a:rPr sz="4412" spc="165" dirty="0">
                <a:latin typeface="Cambria Math"/>
                <a:cs typeface="Cambria Math"/>
              </a:rPr>
              <a:t> </a:t>
            </a:r>
            <a:r>
              <a:rPr sz="6472" spc="-4" dirty="0">
                <a:latin typeface="Segoe UI Light"/>
                <a:cs typeface="Segoe UI Light"/>
              </a:rPr>
              <a:t>÷</a:t>
            </a:r>
            <a:endParaRPr sz="6472" dirty="0">
              <a:latin typeface="Segoe UI Light"/>
              <a:cs typeface="Segoe UI Light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0C96137-3E34-471F-B5AD-2949178F6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2113" y="69061"/>
            <a:ext cx="727280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kern="0" dirty="0"/>
              <a:t>Motivations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865EE633-0343-4502-AADD-C3E857D297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6146097"/>
              </p:ext>
            </p:extLst>
          </p:nvPr>
        </p:nvGraphicFramePr>
        <p:xfrm>
          <a:off x="4411663" y="3783013"/>
          <a:ext cx="3530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Equation" r:id="rId3" imgW="3530520" imgH="583920" progId="Equation.DSMT4">
                  <p:embed/>
                </p:oleObj>
              </mc:Choice>
              <mc:Fallback>
                <p:oleObj name="Equation" r:id="rId3" imgW="353052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11663" y="3783013"/>
                        <a:ext cx="35306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A057B57D-A107-4560-A8C8-303549A4D0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4220315"/>
              </p:ext>
            </p:extLst>
          </p:nvPr>
        </p:nvGraphicFramePr>
        <p:xfrm>
          <a:off x="4500563" y="5770563"/>
          <a:ext cx="3352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Equation" r:id="rId5" imgW="3352680" imgH="533160" progId="Equation.DSMT4">
                  <p:embed/>
                </p:oleObj>
              </mc:Choice>
              <mc:Fallback>
                <p:oleObj name="Equation" r:id="rId5" imgW="3352680" imgH="53316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865EE633-0343-4502-AADD-C3E857D297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00563" y="5770563"/>
                        <a:ext cx="33528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3059700-6FBD-45A5-9339-C88DF4698FF2}"/>
              </a:ext>
            </a:extLst>
          </p:cNvPr>
          <p:cNvSpPr txBox="1"/>
          <p:nvPr/>
        </p:nvSpPr>
        <p:spPr>
          <a:xfrm>
            <a:off x="3149520" y="2186941"/>
            <a:ext cx="59218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lightweight computational overhead?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8559" y="2140060"/>
            <a:ext cx="8686333" cy="1288940"/>
          </a:xfrm>
          <a:custGeom>
            <a:avLst/>
            <a:gdLst/>
            <a:ahLst/>
            <a:cxnLst/>
            <a:rect l="l" t="t" r="r" b="b"/>
            <a:pathLst>
              <a:path w="11811000" h="1752600">
                <a:moveTo>
                  <a:pt x="0" y="1752599"/>
                </a:moveTo>
                <a:lnTo>
                  <a:pt x="11811000" y="1752599"/>
                </a:lnTo>
                <a:lnTo>
                  <a:pt x="11811000" y="0"/>
                </a:lnTo>
                <a:lnTo>
                  <a:pt x="0" y="0"/>
                </a:lnTo>
                <a:lnTo>
                  <a:pt x="0" y="17525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9"/>
          </a:p>
        </p:txBody>
      </p:sp>
      <p:sp>
        <p:nvSpPr>
          <p:cNvPr id="3" name="object 3"/>
          <p:cNvSpPr txBox="1"/>
          <p:nvPr/>
        </p:nvSpPr>
        <p:spPr>
          <a:xfrm>
            <a:off x="326606" y="2093434"/>
            <a:ext cx="4441705" cy="1014578"/>
          </a:xfrm>
          <a:prstGeom prst="rect">
            <a:avLst/>
          </a:prstGeom>
        </p:spPr>
        <p:txBody>
          <a:bodyPr vert="horz" wrap="square" lIns="0" tIns="9340" rIns="0" bIns="0" rtlCol="0">
            <a:spAutoFit/>
          </a:bodyPr>
          <a:lstStyle/>
          <a:p>
            <a:pPr marR="3736">
              <a:lnSpc>
                <a:spcPct val="110100"/>
              </a:lnSpc>
              <a:spcBef>
                <a:spcPts val="74"/>
              </a:spcBef>
              <a:tabLst>
                <a:tab pos="2159311" algn="l"/>
                <a:tab pos="2959712" algn="l"/>
              </a:tabLst>
            </a:pPr>
            <a:r>
              <a:rPr sz="3089" dirty="0">
                <a:latin typeface="Segoe UI Light"/>
                <a:cs typeface="Segoe UI Light"/>
              </a:rPr>
              <a:t>elliptic</a:t>
            </a:r>
            <a:r>
              <a:rPr sz="3089" spc="7" dirty="0">
                <a:latin typeface="Segoe UI Light"/>
                <a:cs typeface="Segoe UI Light"/>
              </a:rPr>
              <a:t> </a:t>
            </a:r>
            <a:r>
              <a:rPr sz="3089" spc="33" dirty="0">
                <a:latin typeface="Segoe UI Light"/>
                <a:cs typeface="Segoe UI Light"/>
              </a:rPr>
              <a:t>curve	</a:t>
            </a:r>
            <a:r>
              <a:rPr sz="3089" spc="-15" dirty="0">
                <a:latin typeface="Segoe UI Light"/>
                <a:cs typeface="Segoe UI Light"/>
              </a:rPr>
              <a:t>group </a:t>
            </a:r>
            <a:r>
              <a:rPr sz="3089" spc="18" dirty="0">
                <a:latin typeface="Segoe UI Light"/>
                <a:cs typeface="Segoe UI Light"/>
              </a:rPr>
              <a:t>(</a:t>
            </a:r>
            <a:r>
              <a:rPr sz="3089" spc="18" dirty="0">
                <a:latin typeface="Cambria Math"/>
                <a:cs typeface="Cambria Math"/>
              </a:rPr>
              <a:t>𝐸</a:t>
            </a:r>
            <a:r>
              <a:rPr sz="3089" spc="18" dirty="0">
                <a:latin typeface="Segoe UI Light"/>
                <a:cs typeface="Segoe UI Light"/>
              </a:rPr>
              <a:t>,</a:t>
            </a:r>
            <a:r>
              <a:rPr sz="3089" spc="18" dirty="0">
                <a:latin typeface="Cambria Math"/>
                <a:cs typeface="Cambria Math"/>
              </a:rPr>
              <a:t>⊕</a:t>
            </a:r>
            <a:r>
              <a:rPr sz="3089" spc="18" dirty="0">
                <a:latin typeface="Segoe UI Light"/>
                <a:cs typeface="Segoe UI Light"/>
              </a:rPr>
              <a:t>)  </a:t>
            </a:r>
            <a:r>
              <a:rPr sz="3089" spc="-4" dirty="0">
                <a:latin typeface="Segoe UI Light"/>
                <a:cs typeface="Segoe UI Light"/>
              </a:rPr>
              <a:t>underlying </a:t>
            </a:r>
            <a:r>
              <a:rPr sz="3089" dirty="0">
                <a:latin typeface="Segoe UI Light"/>
                <a:cs typeface="Segoe UI Light"/>
              </a:rPr>
              <a:t>field	</a:t>
            </a:r>
            <a:r>
              <a:rPr sz="3089" spc="33" dirty="0">
                <a:latin typeface="Segoe UI Light"/>
                <a:cs typeface="Segoe UI Light"/>
              </a:rPr>
              <a:t>(</a:t>
            </a:r>
            <a:r>
              <a:rPr sz="3089" spc="33" dirty="0">
                <a:latin typeface="Cambria Math"/>
                <a:cs typeface="Cambria Math"/>
              </a:rPr>
              <a:t>𝐾</a:t>
            </a:r>
            <a:r>
              <a:rPr sz="3089" spc="33" dirty="0">
                <a:latin typeface="Segoe UI Light"/>
                <a:cs typeface="Segoe UI Light"/>
              </a:rPr>
              <a:t>, </a:t>
            </a:r>
            <a:r>
              <a:rPr sz="3089" spc="-4" dirty="0">
                <a:latin typeface="Cambria Math"/>
                <a:cs typeface="Cambria Math"/>
              </a:rPr>
              <a:t>+</a:t>
            </a:r>
            <a:r>
              <a:rPr sz="3089" spc="-4" dirty="0">
                <a:latin typeface="Segoe UI Light"/>
                <a:cs typeface="Segoe UI Light"/>
              </a:rPr>
              <a:t>,</a:t>
            </a:r>
            <a:r>
              <a:rPr sz="3089" spc="-92" dirty="0">
                <a:latin typeface="Segoe UI Light"/>
                <a:cs typeface="Segoe UI Light"/>
              </a:rPr>
              <a:t> </a:t>
            </a:r>
            <a:r>
              <a:rPr sz="3089" spc="-4" dirty="0">
                <a:latin typeface="Cambria Math"/>
                <a:cs typeface="Cambria Math"/>
              </a:rPr>
              <a:t>×</a:t>
            </a:r>
            <a:r>
              <a:rPr sz="3089" spc="-4" dirty="0">
                <a:latin typeface="Segoe UI Light"/>
                <a:cs typeface="Segoe UI Light"/>
              </a:rPr>
              <a:t>)</a:t>
            </a:r>
            <a:endParaRPr sz="3089">
              <a:latin typeface="Segoe UI Light"/>
              <a:cs typeface="Segoe U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15920" y="2093434"/>
            <a:ext cx="2817921" cy="1059601"/>
          </a:xfrm>
          <a:prstGeom prst="rect">
            <a:avLst/>
          </a:prstGeom>
        </p:spPr>
        <p:txBody>
          <a:bodyPr vert="horz" wrap="square" lIns="0" tIns="56975" rIns="0" bIns="0" rtlCol="0">
            <a:spAutoFit/>
          </a:bodyPr>
          <a:lstStyle/>
          <a:p>
            <a:pPr>
              <a:spcBef>
                <a:spcPts val="449"/>
              </a:spcBef>
            </a:pPr>
            <a:r>
              <a:rPr sz="3089" dirty="0">
                <a:latin typeface="Segoe UI Light"/>
                <a:cs typeface="Segoe UI Light"/>
              </a:rPr>
              <a:t>can </a:t>
            </a:r>
            <a:r>
              <a:rPr sz="3089" spc="-4" dirty="0">
                <a:latin typeface="Segoe UI Light"/>
                <a:cs typeface="Segoe UI Light"/>
              </a:rPr>
              <a:t>do </a:t>
            </a:r>
            <a:r>
              <a:rPr sz="3089" dirty="0">
                <a:latin typeface="Cambria Math"/>
                <a:cs typeface="Cambria Math"/>
              </a:rPr>
              <a:t>⊕</a:t>
            </a:r>
            <a:r>
              <a:rPr sz="3089" spc="-29" dirty="0">
                <a:latin typeface="Cambria Math"/>
                <a:cs typeface="Cambria Math"/>
              </a:rPr>
              <a:t> </a:t>
            </a:r>
            <a:r>
              <a:rPr sz="3089" dirty="0">
                <a:latin typeface="Cambria Math"/>
                <a:cs typeface="Cambria Math"/>
              </a:rPr>
              <a:t>⊖</a:t>
            </a:r>
            <a:endParaRPr sz="3089">
              <a:latin typeface="Cambria Math"/>
              <a:cs typeface="Cambria Math"/>
            </a:endParaRPr>
          </a:p>
          <a:p>
            <a:pPr>
              <a:spcBef>
                <a:spcPts val="371"/>
              </a:spcBef>
              <a:tabLst>
                <a:tab pos="1698870" algn="l"/>
                <a:tab pos="2165382" algn="l"/>
              </a:tabLst>
            </a:pPr>
            <a:r>
              <a:rPr sz="3089" dirty="0">
                <a:latin typeface="Segoe UI Light"/>
                <a:cs typeface="Segoe UI Light"/>
              </a:rPr>
              <a:t>can </a:t>
            </a:r>
            <a:r>
              <a:rPr sz="3089" spc="-4" dirty="0">
                <a:latin typeface="Segoe UI Light"/>
                <a:cs typeface="Segoe UI Light"/>
              </a:rPr>
              <a:t>do </a:t>
            </a:r>
            <a:r>
              <a:rPr sz="3089" dirty="0">
                <a:latin typeface="Cambria Math"/>
                <a:cs typeface="Cambria Math"/>
              </a:rPr>
              <a:t>+	−	×</a:t>
            </a:r>
            <a:r>
              <a:rPr sz="3089" spc="99" dirty="0">
                <a:latin typeface="Cambria Math"/>
                <a:cs typeface="Cambria Math"/>
              </a:rPr>
              <a:t> </a:t>
            </a:r>
            <a:r>
              <a:rPr sz="3089" dirty="0">
                <a:latin typeface="Segoe UI Light"/>
                <a:cs typeface="Segoe UI Light"/>
              </a:rPr>
              <a:t>÷</a:t>
            </a:r>
            <a:endParaRPr sz="3089">
              <a:latin typeface="Segoe UI Light"/>
              <a:cs typeface="Segoe UI Ligh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73649" y="378365"/>
            <a:ext cx="8070351" cy="552657"/>
          </a:xfrm>
          <a:prstGeom prst="rect">
            <a:avLst/>
          </a:prstGeom>
        </p:spPr>
        <p:txBody>
          <a:bodyPr vert="horz" wrap="square" lIns="0" tIns="934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340">
              <a:spcBef>
                <a:spcPts val="74"/>
              </a:spcBef>
            </a:pPr>
            <a:r>
              <a:rPr lang="en-US" sz="3530" spc="-74" dirty="0"/>
              <a:t>E</a:t>
            </a:r>
            <a:r>
              <a:rPr sz="3530" spc="-74" dirty="0"/>
              <a:t>lliptic </a:t>
            </a:r>
            <a:r>
              <a:rPr sz="3530" spc="-26" dirty="0"/>
              <a:t>curve</a:t>
            </a:r>
            <a:endParaRPr sz="3530" dirty="0"/>
          </a:p>
        </p:txBody>
      </p:sp>
      <p:sp>
        <p:nvSpPr>
          <p:cNvPr id="6" name="object 6"/>
          <p:cNvSpPr txBox="1"/>
          <p:nvPr/>
        </p:nvSpPr>
        <p:spPr>
          <a:xfrm>
            <a:off x="326606" y="1332762"/>
            <a:ext cx="7688806" cy="440318"/>
          </a:xfrm>
          <a:prstGeom prst="rect">
            <a:avLst/>
          </a:prstGeom>
        </p:spPr>
        <p:txBody>
          <a:bodyPr vert="horz" wrap="square" lIns="0" tIns="9340" rIns="0" bIns="0" rtlCol="0">
            <a:spAutoFit/>
          </a:bodyPr>
          <a:lstStyle/>
          <a:p>
            <a:pPr marL="9340">
              <a:spcBef>
                <a:spcPts val="74"/>
              </a:spcBef>
            </a:pPr>
            <a:r>
              <a:rPr lang="en-US" spc="-44" dirty="0">
                <a:latin typeface="Segoe UI Light"/>
                <a:cs typeface="Segoe UI Light"/>
              </a:rPr>
              <a:t>A</a:t>
            </a:r>
            <a:r>
              <a:rPr spc="-44" dirty="0">
                <a:latin typeface="Segoe UI Light"/>
                <a:cs typeface="Segoe UI Light"/>
              </a:rPr>
              <a:t>n</a:t>
            </a:r>
            <a:r>
              <a:rPr spc="-143" dirty="0">
                <a:latin typeface="Segoe UI Light"/>
                <a:cs typeface="Segoe UI Light"/>
              </a:rPr>
              <a:t> </a:t>
            </a:r>
            <a:r>
              <a:rPr spc="-44" dirty="0">
                <a:latin typeface="Segoe UI Light"/>
                <a:cs typeface="Segoe UI Light"/>
              </a:rPr>
              <a:t>el</a:t>
            </a:r>
            <a:r>
              <a:rPr spc="-331" dirty="0">
                <a:latin typeface="Segoe UI Light"/>
                <a:cs typeface="Segoe UI Light"/>
              </a:rPr>
              <a:t> </a:t>
            </a:r>
            <a:r>
              <a:rPr spc="-66" dirty="0">
                <a:latin typeface="Segoe UI Light"/>
                <a:cs typeface="Segoe UI Light"/>
              </a:rPr>
              <a:t>iptic</a:t>
            </a:r>
            <a:r>
              <a:rPr spc="-136" dirty="0">
                <a:latin typeface="Segoe UI Light"/>
                <a:cs typeface="Segoe UI Light"/>
              </a:rPr>
              <a:t> </a:t>
            </a:r>
            <a:r>
              <a:rPr spc="-33" dirty="0">
                <a:latin typeface="Segoe UI Light"/>
                <a:cs typeface="Segoe UI Light"/>
              </a:rPr>
              <a:t>curve</a:t>
            </a:r>
            <a:r>
              <a:rPr spc="-132" dirty="0">
                <a:latin typeface="Segoe UI Light"/>
                <a:cs typeface="Segoe UI Light"/>
              </a:rPr>
              <a:t> </a:t>
            </a:r>
            <a:r>
              <a:rPr spc="-40" dirty="0">
                <a:latin typeface="Segoe UI Light"/>
                <a:cs typeface="Segoe UI Light"/>
              </a:rPr>
              <a:t>is</a:t>
            </a:r>
            <a:r>
              <a:rPr spc="-150" dirty="0">
                <a:latin typeface="Segoe UI Light"/>
                <a:cs typeface="Segoe UI Light"/>
              </a:rPr>
              <a:t> </a:t>
            </a:r>
            <a:r>
              <a:rPr dirty="0">
                <a:latin typeface="Segoe UI Light"/>
                <a:cs typeface="Segoe UI Light"/>
              </a:rPr>
              <a:t>a</a:t>
            </a:r>
            <a:r>
              <a:rPr spc="-150" dirty="0">
                <a:latin typeface="Segoe UI Light"/>
                <a:cs typeface="Segoe UI Light"/>
              </a:rPr>
              <a:t> </a:t>
            </a:r>
            <a:r>
              <a:rPr spc="-77" dirty="0">
                <a:latin typeface="Segoe UI Light"/>
                <a:cs typeface="Segoe UI Light"/>
              </a:rPr>
              <a:t>group</a:t>
            </a:r>
            <a:r>
              <a:rPr spc="-136" dirty="0">
                <a:latin typeface="Segoe UI Light"/>
                <a:cs typeface="Segoe UI Light"/>
              </a:rPr>
              <a:t> </a:t>
            </a:r>
            <a:r>
              <a:rPr spc="-70" dirty="0">
                <a:latin typeface="Segoe UI Light"/>
                <a:cs typeface="Segoe UI Light"/>
              </a:rPr>
              <a:t>defined</a:t>
            </a:r>
            <a:r>
              <a:rPr spc="-143" dirty="0">
                <a:latin typeface="Segoe UI Light"/>
                <a:cs typeface="Segoe UI Light"/>
              </a:rPr>
              <a:t> </a:t>
            </a:r>
            <a:r>
              <a:rPr spc="-63" dirty="0">
                <a:latin typeface="Segoe UI Light"/>
                <a:cs typeface="Segoe UI Light"/>
              </a:rPr>
              <a:t>over</a:t>
            </a:r>
            <a:r>
              <a:rPr spc="-129" dirty="0">
                <a:latin typeface="Segoe UI Light"/>
                <a:cs typeface="Segoe UI Light"/>
              </a:rPr>
              <a:t> </a:t>
            </a:r>
            <a:r>
              <a:rPr dirty="0">
                <a:latin typeface="Segoe UI Light"/>
                <a:cs typeface="Segoe UI Light"/>
              </a:rPr>
              <a:t>a</a:t>
            </a:r>
            <a:r>
              <a:rPr spc="-150" dirty="0">
                <a:latin typeface="Segoe UI Light"/>
                <a:cs typeface="Segoe UI Light"/>
              </a:rPr>
              <a:t> </a:t>
            </a:r>
            <a:r>
              <a:rPr spc="-66" dirty="0">
                <a:latin typeface="Segoe UI Light"/>
                <a:cs typeface="Segoe UI Light"/>
              </a:rPr>
              <a:t>field</a:t>
            </a:r>
            <a:r>
              <a:rPr lang="en-US" spc="-66" dirty="0">
                <a:latin typeface="Segoe UI Light"/>
                <a:cs typeface="Segoe UI Light"/>
              </a:rPr>
              <a:t> K</a:t>
            </a:r>
            <a:endParaRPr dirty="0">
              <a:latin typeface="Segoe UI Light"/>
              <a:cs typeface="Segoe U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0973" y="3839071"/>
            <a:ext cx="7395058" cy="798967"/>
          </a:xfrm>
          <a:prstGeom prst="rect">
            <a:avLst/>
          </a:prstGeom>
        </p:spPr>
        <p:txBody>
          <a:bodyPr vert="horz" wrap="square" lIns="0" tIns="54640" rIns="0" bIns="0" rtlCol="0">
            <a:spAutoFit/>
          </a:bodyPr>
          <a:lstStyle/>
          <a:p>
            <a:pPr marL="1109542" marR="3736" indent="-1100670">
              <a:lnSpc>
                <a:spcPts val="2861"/>
              </a:lnSpc>
              <a:spcBef>
                <a:spcPts val="430"/>
              </a:spcBef>
            </a:pPr>
            <a:r>
              <a:rPr sz="2647" spc="-74" dirty="0">
                <a:latin typeface="Segoe UI Light"/>
                <a:cs typeface="Segoe UI Light"/>
              </a:rPr>
              <a:t>operations</a:t>
            </a:r>
            <a:r>
              <a:rPr sz="2647" spc="-114" dirty="0">
                <a:latin typeface="Segoe UI Light"/>
                <a:cs typeface="Segoe UI Light"/>
              </a:rPr>
              <a:t> </a:t>
            </a:r>
            <a:r>
              <a:rPr sz="2647" spc="-40" dirty="0">
                <a:latin typeface="Segoe UI Light"/>
                <a:cs typeface="Segoe UI Light"/>
              </a:rPr>
              <a:t>in</a:t>
            </a:r>
            <a:r>
              <a:rPr sz="2647" spc="-147" dirty="0">
                <a:latin typeface="Segoe UI Light"/>
                <a:cs typeface="Segoe UI Light"/>
              </a:rPr>
              <a:t> </a:t>
            </a:r>
            <a:r>
              <a:rPr sz="2647" spc="-74" dirty="0">
                <a:latin typeface="Segoe UI Light"/>
                <a:cs typeface="Segoe UI Light"/>
              </a:rPr>
              <a:t>underlying</a:t>
            </a:r>
            <a:r>
              <a:rPr sz="2647" spc="-136" dirty="0">
                <a:latin typeface="Segoe UI Light"/>
                <a:cs typeface="Segoe UI Light"/>
              </a:rPr>
              <a:t> </a:t>
            </a:r>
            <a:r>
              <a:rPr sz="2647" spc="-66" dirty="0">
                <a:latin typeface="Segoe UI Light"/>
                <a:cs typeface="Segoe UI Light"/>
              </a:rPr>
              <a:t>field</a:t>
            </a:r>
            <a:r>
              <a:rPr sz="2647" spc="-154" dirty="0">
                <a:latin typeface="Segoe UI Light"/>
                <a:cs typeface="Segoe UI Light"/>
              </a:rPr>
              <a:t> </a:t>
            </a:r>
            <a:r>
              <a:rPr sz="2647" spc="-74" dirty="0">
                <a:latin typeface="Segoe UI Light"/>
                <a:cs typeface="Segoe UI Light"/>
              </a:rPr>
              <a:t>are</a:t>
            </a:r>
            <a:r>
              <a:rPr sz="2647" spc="-150" dirty="0">
                <a:latin typeface="Segoe UI Light"/>
                <a:cs typeface="Segoe UI Light"/>
              </a:rPr>
              <a:t> </a:t>
            </a:r>
            <a:r>
              <a:rPr sz="2647" spc="-63" dirty="0">
                <a:latin typeface="Segoe UI Light"/>
                <a:cs typeface="Segoe UI Light"/>
              </a:rPr>
              <a:t>used</a:t>
            </a:r>
            <a:r>
              <a:rPr sz="2647" spc="-136" dirty="0">
                <a:latin typeface="Segoe UI Light"/>
                <a:cs typeface="Segoe UI Light"/>
              </a:rPr>
              <a:t> </a:t>
            </a:r>
            <a:r>
              <a:rPr sz="2647" spc="-55" dirty="0">
                <a:latin typeface="Segoe UI Light"/>
                <a:cs typeface="Segoe UI Light"/>
              </a:rPr>
              <a:t>and</a:t>
            </a:r>
            <a:r>
              <a:rPr sz="2647" spc="-154" dirty="0">
                <a:latin typeface="Segoe UI Light"/>
                <a:cs typeface="Segoe UI Light"/>
              </a:rPr>
              <a:t> </a:t>
            </a:r>
            <a:r>
              <a:rPr sz="2647" spc="-74" dirty="0">
                <a:latin typeface="Segoe UI Light"/>
                <a:cs typeface="Segoe UI Light"/>
              </a:rPr>
              <a:t>combined</a:t>
            </a:r>
            <a:r>
              <a:rPr sz="2647" spc="-125" dirty="0">
                <a:latin typeface="Segoe UI Light"/>
                <a:cs typeface="Segoe UI Light"/>
              </a:rPr>
              <a:t> </a:t>
            </a:r>
            <a:r>
              <a:rPr sz="2647" spc="-40" dirty="0">
                <a:latin typeface="Segoe UI Light"/>
                <a:cs typeface="Segoe UI Light"/>
              </a:rPr>
              <a:t>to  </a:t>
            </a:r>
            <a:r>
              <a:rPr sz="2647" spc="-70" dirty="0">
                <a:latin typeface="Segoe UI Light"/>
                <a:cs typeface="Segoe UI Light"/>
              </a:rPr>
              <a:t>compute</a:t>
            </a:r>
            <a:r>
              <a:rPr sz="2647" spc="-125" dirty="0">
                <a:latin typeface="Segoe UI Light"/>
                <a:cs typeface="Segoe UI Light"/>
              </a:rPr>
              <a:t> </a:t>
            </a:r>
            <a:r>
              <a:rPr sz="2647" spc="-55" dirty="0">
                <a:latin typeface="Segoe UI Light"/>
                <a:cs typeface="Segoe UI Light"/>
              </a:rPr>
              <a:t>the</a:t>
            </a:r>
            <a:r>
              <a:rPr sz="2647" spc="-150" dirty="0">
                <a:latin typeface="Segoe UI Light"/>
                <a:cs typeface="Segoe UI Light"/>
              </a:rPr>
              <a:t> </a:t>
            </a:r>
            <a:r>
              <a:rPr sz="2647" spc="-44" dirty="0">
                <a:latin typeface="Segoe UI Light"/>
                <a:cs typeface="Segoe UI Light"/>
              </a:rPr>
              <a:t>el</a:t>
            </a:r>
            <a:r>
              <a:rPr sz="2647" spc="-331" dirty="0">
                <a:latin typeface="Segoe UI Light"/>
                <a:cs typeface="Segoe UI Light"/>
              </a:rPr>
              <a:t> </a:t>
            </a:r>
            <a:r>
              <a:rPr sz="2647" spc="-66" dirty="0">
                <a:latin typeface="Segoe UI Light"/>
                <a:cs typeface="Segoe UI Light"/>
              </a:rPr>
              <a:t>iptic</a:t>
            </a:r>
            <a:r>
              <a:rPr sz="2647" spc="-132" dirty="0">
                <a:latin typeface="Segoe UI Light"/>
                <a:cs typeface="Segoe UI Light"/>
              </a:rPr>
              <a:t> </a:t>
            </a:r>
            <a:r>
              <a:rPr sz="2647" spc="-33" dirty="0">
                <a:latin typeface="Segoe UI Light"/>
                <a:cs typeface="Segoe UI Light"/>
              </a:rPr>
              <a:t>curve</a:t>
            </a:r>
            <a:r>
              <a:rPr sz="2647" spc="-140" dirty="0">
                <a:latin typeface="Segoe UI Light"/>
                <a:cs typeface="Segoe UI Light"/>
              </a:rPr>
              <a:t> </a:t>
            </a:r>
            <a:r>
              <a:rPr sz="2647" spc="-74" dirty="0">
                <a:latin typeface="Segoe UI Light"/>
                <a:cs typeface="Segoe UI Light"/>
              </a:rPr>
              <a:t>operation</a:t>
            </a:r>
            <a:r>
              <a:rPr sz="2647" spc="-110" dirty="0">
                <a:latin typeface="Segoe UI Light"/>
                <a:cs typeface="Segoe UI Light"/>
              </a:rPr>
              <a:t> </a:t>
            </a:r>
            <a:r>
              <a:rPr sz="2647" dirty="0">
                <a:latin typeface="Cambria Math"/>
                <a:cs typeface="Cambria Math"/>
              </a:rPr>
              <a:t>⊕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5656" y="188640"/>
            <a:ext cx="5733029" cy="624984"/>
          </a:xfrm>
          <a:prstGeom prst="rect">
            <a:avLst/>
          </a:prstGeom>
        </p:spPr>
        <p:txBody>
          <a:bodyPr vert="horz" wrap="square" lIns="0" tIns="934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340">
              <a:spcBef>
                <a:spcPts val="74"/>
              </a:spcBef>
            </a:pPr>
            <a:r>
              <a:rPr spc="-74" dirty="0"/>
              <a:t>Elliptic </a:t>
            </a:r>
            <a:r>
              <a:rPr spc="-37" dirty="0"/>
              <a:t>curves</a:t>
            </a:r>
            <a:endParaRPr spc="-74" dirty="0"/>
          </a:p>
        </p:txBody>
      </p:sp>
      <p:sp>
        <p:nvSpPr>
          <p:cNvPr id="3" name="object 3"/>
          <p:cNvSpPr/>
          <p:nvPr/>
        </p:nvSpPr>
        <p:spPr>
          <a:xfrm>
            <a:off x="858946" y="2692121"/>
            <a:ext cx="2110129" cy="31726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 dirty="0"/>
          </a:p>
        </p:txBody>
      </p:sp>
      <p:sp>
        <p:nvSpPr>
          <p:cNvPr id="4" name="object 4"/>
          <p:cNvSpPr/>
          <p:nvPr/>
        </p:nvSpPr>
        <p:spPr>
          <a:xfrm>
            <a:off x="5809590" y="2771476"/>
            <a:ext cx="1835558" cy="32900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sp>
        <p:nvSpPr>
          <p:cNvPr id="5" name="object 5"/>
          <p:cNvSpPr txBox="1"/>
          <p:nvPr/>
        </p:nvSpPr>
        <p:spPr>
          <a:xfrm>
            <a:off x="852340" y="5855386"/>
            <a:ext cx="2759545" cy="348883"/>
          </a:xfrm>
          <a:prstGeom prst="rect">
            <a:avLst/>
          </a:prstGeom>
        </p:spPr>
        <p:txBody>
          <a:bodyPr vert="horz" wrap="square" lIns="0" tIns="9340" rIns="0" bIns="0" rtlCol="0">
            <a:spAutoFit/>
          </a:bodyPr>
          <a:lstStyle/>
          <a:p>
            <a:pPr marL="28019">
              <a:spcBef>
                <a:spcPts val="74"/>
              </a:spcBef>
              <a:tabLst>
                <a:tab pos="792463" algn="l"/>
              </a:tabLst>
            </a:pPr>
            <a:r>
              <a:rPr sz="2206" spc="26" dirty="0">
                <a:latin typeface="Cambria Math"/>
                <a:cs typeface="Cambria Math"/>
              </a:rPr>
              <a:t>𝐸</a:t>
            </a:r>
            <a:r>
              <a:rPr sz="2206" spc="26" dirty="0">
                <a:latin typeface="Segoe UI"/>
                <a:cs typeface="Segoe UI"/>
              </a:rPr>
              <a:t>/</a:t>
            </a:r>
            <a:r>
              <a:rPr sz="2206" spc="26" dirty="0">
                <a:latin typeface="Cambria Math"/>
                <a:cs typeface="Cambria Math"/>
              </a:rPr>
              <a:t>ℝ</a:t>
            </a:r>
            <a:r>
              <a:rPr sz="2206" spc="11" dirty="0">
                <a:latin typeface="Cambria Math"/>
                <a:cs typeface="Cambria Math"/>
              </a:rPr>
              <a:t> </a:t>
            </a:r>
            <a:r>
              <a:rPr sz="2206" dirty="0">
                <a:latin typeface="Cambria Math"/>
                <a:cs typeface="Cambria Math"/>
              </a:rPr>
              <a:t>:	</a:t>
            </a:r>
            <a:r>
              <a:rPr sz="2206" spc="70" dirty="0">
                <a:latin typeface="Cambria Math"/>
                <a:cs typeface="Cambria Math"/>
              </a:rPr>
              <a:t>𝑦</a:t>
            </a:r>
            <a:r>
              <a:rPr sz="2427" spc="104" baseline="27777" dirty="0">
                <a:latin typeface="Cambria Math"/>
                <a:cs typeface="Cambria Math"/>
              </a:rPr>
              <a:t>2 </a:t>
            </a:r>
            <a:r>
              <a:rPr sz="2206" dirty="0">
                <a:latin typeface="Cambria Math"/>
                <a:cs typeface="Cambria Math"/>
              </a:rPr>
              <a:t>= </a:t>
            </a:r>
            <a:r>
              <a:rPr sz="2206" spc="77" dirty="0">
                <a:latin typeface="Cambria Math"/>
                <a:cs typeface="Cambria Math"/>
              </a:rPr>
              <a:t>𝑥</a:t>
            </a:r>
            <a:r>
              <a:rPr sz="2427" spc="115" baseline="27777" dirty="0">
                <a:latin typeface="Cambria Math"/>
                <a:cs typeface="Cambria Math"/>
              </a:rPr>
              <a:t>3 </a:t>
            </a:r>
            <a:r>
              <a:rPr sz="2206" dirty="0">
                <a:latin typeface="Cambria Math"/>
                <a:cs typeface="Cambria Math"/>
              </a:rPr>
              <a:t>+ 𝑥 +</a:t>
            </a:r>
            <a:r>
              <a:rPr sz="2206" spc="-316" dirty="0">
                <a:latin typeface="Cambria Math"/>
                <a:cs typeface="Cambria Math"/>
              </a:rPr>
              <a:t> </a:t>
            </a:r>
            <a:r>
              <a:rPr sz="2206" dirty="0">
                <a:latin typeface="Cambria Math"/>
                <a:cs typeface="Cambria Math"/>
              </a:rPr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596278" y="5887089"/>
            <a:ext cx="2262183" cy="348883"/>
          </a:xfrm>
          <a:prstGeom prst="rect">
            <a:avLst/>
          </a:prstGeom>
        </p:spPr>
        <p:txBody>
          <a:bodyPr vert="horz" wrap="square" lIns="0" tIns="9340" rIns="0" bIns="0" rtlCol="0">
            <a:spAutoFit/>
          </a:bodyPr>
          <a:lstStyle/>
          <a:p>
            <a:pPr marL="28019">
              <a:spcBef>
                <a:spcPts val="74"/>
              </a:spcBef>
              <a:tabLst>
                <a:tab pos="791996" algn="l"/>
              </a:tabLst>
            </a:pPr>
            <a:r>
              <a:rPr sz="2206" spc="26" dirty="0">
                <a:latin typeface="Cambria Math"/>
                <a:cs typeface="Cambria Math"/>
              </a:rPr>
              <a:t>𝐸</a:t>
            </a:r>
            <a:r>
              <a:rPr sz="2206" spc="26" dirty="0">
                <a:latin typeface="Segoe UI"/>
                <a:cs typeface="Segoe UI"/>
              </a:rPr>
              <a:t>/</a:t>
            </a:r>
            <a:r>
              <a:rPr sz="2206" spc="26" dirty="0">
                <a:latin typeface="Cambria Math"/>
                <a:cs typeface="Cambria Math"/>
              </a:rPr>
              <a:t>ℝ</a:t>
            </a:r>
            <a:r>
              <a:rPr sz="2206" spc="11" dirty="0">
                <a:latin typeface="Cambria Math"/>
                <a:cs typeface="Cambria Math"/>
              </a:rPr>
              <a:t> </a:t>
            </a:r>
            <a:r>
              <a:rPr sz="2206" dirty="0">
                <a:latin typeface="Cambria Math"/>
                <a:cs typeface="Cambria Math"/>
              </a:rPr>
              <a:t>:	</a:t>
            </a:r>
            <a:r>
              <a:rPr sz="2206" spc="70" dirty="0">
                <a:latin typeface="Cambria Math"/>
                <a:cs typeface="Cambria Math"/>
              </a:rPr>
              <a:t>𝑦</a:t>
            </a:r>
            <a:r>
              <a:rPr sz="2427" spc="104" baseline="27777" dirty="0">
                <a:latin typeface="Cambria Math"/>
                <a:cs typeface="Cambria Math"/>
              </a:rPr>
              <a:t>2 </a:t>
            </a:r>
            <a:r>
              <a:rPr sz="2206" dirty="0">
                <a:latin typeface="Cambria Math"/>
                <a:cs typeface="Cambria Math"/>
              </a:rPr>
              <a:t>= </a:t>
            </a:r>
            <a:r>
              <a:rPr sz="2206" spc="77" dirty="0">
                <a:latin typeface="Cambria Math"/>
                <a:cs typeface="Cambria Math"/>
              </a:rPr>
              <a:t>𝑥</a:t>
            </a:r>
            <a:r>
              <a:rPr sz="2427" spc="115" baseline="27777" dirty="0">
                <a:latin typeface="Cambria Math"/>
                <a:cs typeface="Cambria Math"/>
              </a:rPr>
              <a:t>3 </a:t>
            </a:r>
            <a:r>
              <a:rPr sz="2206" dirty="0">
                <a:latin typeface="Cambria Math"/>
                <a:cs typeface="Cambria Math"/>
              </a:rPr>
              <a:t>−</a:t>
            </a:r>
            <a:r>
              <a:rPr sz="2206" spc="48" dirty="0">
                <a:latin typeface="Cambria Math"/>
                <a:cs typeface="Cambria Math"/>
              </a:rPr>
              <a:t> </a:t>
            </a:r>
            <a:r>
              <a:rPr sz="2206" dirty="0">
                <a:latin typeface="Cambria Math"/>
                <a:cs typeface="Cambria Math"/>
              </a:rPr>
              <a:t>𝑥</a:t>
            </a: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919C9695-89B2-4E1E-8F6B-381B812BE8FA}"/>
              </a:ext>
            </a:extLst>
          </p:cNvPr>
          <p:cNvSpPr txBox="1"/>
          <p:nvPr/>
        </p:nvSpPr>
        <p:spPr>
          <a:xfrm>
            <a:off x="6125500" y="1568842"/>
            <a:ext cx="2121535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dirty="0">
                <a:solidFill>
                  <a:srgbClr val="00AF50"/>
                </a:solidFill>
                <a:latin typeface="Cambria Math"/>
                <a:cs typeface="Cambria Math"/>
              </a:rPr>
              <a:t>𝐸 </a:t>
            </a:r>
            <a:r>
              <a:rPr sz="3600" b="0" spc="-5" dirty="0">
                <a:solidFill>
                  <a:srgbClr val="00AF50"/>
                </a:solidFill>
                <a:latin typeface="Segoe UI Light"/>
                <a:cs typeface="Segoe UI Light"/>
              </a:rPr>
              <a:t>specified  by </a:t>
            </a:r>
            <a:r>
              <a:rPr sz="3600" spc="55" dirty="0">
                <a:solidFill>
                  <a:srgbClr val="00AF50"/>
                </a:solidFill>
                <a:latin typeface="Cambria Math"/>
                <a:cs typeface="Cambria Math"/>
              </a:rPr>
              <a:t>𝐾, </a:t>
            </a:r>
            <a:r>
              <a:rPr sz="3600" spc="40" dirty="0">
                <a:solidFill>
                  <a:srgbClr val="00AF50"/>
                </a:solidFill>
                <a:latin typeface="Cambria Math"/>
                <a:cs typeface="Cambria Math"/>
              </a:rPr>
              <a:t>𝑎,</a:t>
            </a:r>
            <a:r>
              <a:rPr sz="3600" spc="-490" dirty="0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sz="3600" dirty="0">
                <a:solidFill>
                  <a:srgbClr val="00AF50"/>
                </a:solidFill>
                <a:latin typeface="Cambria Math"/>
                <a:cs typeface="Cambria Math"/>
              </a:rPr>
              <a:t>𝑏</a:t>
            </a:r>
            <a:endParaRPr sz="3600" dirty="0">
              <a:latin typeface="Cambria Math"/>
              <a:cs typeface="Cambria Math"/>
            </a:endParaRPr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52924982-726D-4AEF-8FED-6D438289041F}"/>
              </a:ext>
            </a:extLst>
          </p:cNvPr>
          <p:cNvSpPr/>
          <p:nvPr/>
        </p:nvSpPr>
        <p:spPr>
          <a:xfrm>
            <a:off x="5139078" y="1805556"/>
            <a:ext cx="914400" cy="422275"/>
          </a:xfrm>
          <a:custGeom>
            <a:avLst/>
            <a:gdLst/>
            <a:ahLst/>
            <a:cxnLst/>
            <a:rect l="l" t="t" r="r" b="b"/>
            <a:pathLst>
              <a:path w="914400" h="422275">
                <a:moveTo>
                  <a:pt x="211074" y="0"/>
                </a:moveTo>
                <a:lnTo>
                  <a:pt x="0" y="211074"/>
                </a:lnTo>
                <a:lnTo>
                  <a:pt x="211074" y="422148"/>
                </a:lnTo>
                <a:lnTo>
                  <a:pt x="211074" y="316611"/>
                </a:lnTo>
                <a:lnTo>
                  <a:pt x="914400" y="316611"/>
                </a:lnTo>
                <a:lnTo>
                  <a:pt x="914400" y="105537"/>
                </a:lnTo>
                <a:lnTo>
                  <a:pt x="211074" y="105537"/>
                </a:lnTo>
                <a:lnTo>
                  <a:pt x="211074" y="0"/>
                </a:lnTo>
                <a:close/>
              </a:path>
            </a:pathLst>
          </a:custGeom>
          <a:solidFill>
            <a:srgbClr val="009E48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02FA07-1D2F-410C-BDDB-F3917AACAE91}"/>
                  </a:ext>
                </a:extLst>
              </p:cNvPr>
              <p:cNvSpPr txBox="1"/>
              <p:nvPr/>
            </p:nvSpPr>
            <p:spPr>
              <a:xfrm>
                <a:off x="417081" y="1710580"/>
                <a:ext cx="4730654" cy="595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/>
                  <a:t>𝐸/𝐾: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02FA07-1D2F-410C-BDDB-F3917AACA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081" y="1710580"/>
                <a:ext cx="4730654" cy="595932"/>
              </a:xfrm>
              <a:prstGeom prst="rect">
                <a:avLst/>
              </a:prstGeom>
              <a:blipFill>
                <a:blip r:embed="rId4"/>
                <a:stretch>
                  <a:fillRect l="-3222" t="-12371" b="-32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690700E8-A5C5-45BE-8323-795BF2EF4A8D}"/>
              </a:ext>
            </a:extLst>
          </p:cNvPr>
          <p:cNvSpPr/>
          <p:nvPr/>
        </p:nvSpPr>
        <p:spPr>
          <a:xfrm>
            <a:off x="332563" y="1113801"/>
            <a:ext cx="28242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Weierstrass</a:t>
            </a:r>
            <a:r>
              <a:rPr lang="en-US" b="1" dirty="0"/>
              <a:t> form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5656" y="188640"/>
            <a:ext cx="5733029" cy="624984"/>
          </a:xfrm>
          <a:prstGeom prst="rect">
            <a:avLst/>
          </a:prstGeom>
        </p:spPr>
        <p:txBody>
          <a:bodyPr vert="horz" wrap="square" lIns="0" tIns="934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340">
              <a:spcBef>
                <a:spcPts val="74"/>
              </a:spcBef>
            </a:pPr>
            <a:r>
              <a:rPr spc="-74" dirty="0"/>
              <a:t>Elliptic </a:t>
            </a:r>
            <a:r>
              <a:rPr spc="-37" dirty="0"/>
              <a:t>curves</a:t>
            </a:r>
            <a:endParaRPr spc="-74" dirty="0"/>
          </a:p>
        </p:txBody>
      </p:sp>
      <p:sp>
        <p:nvSpPr>
          <p:cNvPr id="3" name="object 3"/>
          <p:cNvSpPr/>
          <p:nvPr/>
        </p:nvSpPr>
        <p:spPr>
          <a:xfrm>
            <a:off x="706308" y="2461266"/>
            <a:ext cx="2110129" cy="31726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 dirty="0"/>
          </a:p>
        </p:txBody>
      </p:sp>
      <p:sp>
        <p:nvSpPr>
          <p:cNvPr id="5" name="object 5"/>
          <p:cNvSpPr txBox="1"/>
          <p:nvPr/>
        </p:nvSpPr>
        <p:spPr>
          <a:xfrm>
            <a:off x="381601" y="1660386"/>
            <a:ext cx="2759545" cy="348883"/>
          </a:xfrm>
          <a:prstGeom prst="rect">
            <a:avLst/>
          </a:prstGeom>
        </p:spPr>
        <p:txBody>
          <a:bodyPr vert="horz" wrap="square" lIns="0" tIns="9340" rIns="0" bIns="0" rtlCol="0">
            <a:spAutoFit/>
          </a:bodyPr>
          <a:lstStyle/>
          <a:p>
            <a:pPr marL="28019">
              <a:spcBef>
                <a:spcPts val="74"/>
              </a:spcBef>
              <a:tabLst>
                <a:tab pos="792463" algn="l"/>
              </a:tabLst>
            </a:pPr>
            <a:r>
              <a:rPr sz="2206" spc="26" dirty="0">
                <a:latin typeface="Cambria Math"/>
                <a:cs typeface="Cambria Math"/>
              </a:rPr>
              <a:t>𝐸</a:t>
            </a:r>
            <a:r>
              <a:rPr sz="2206" spc="26" dirty="0">
                <a:latin typeface="Segoe UI"/>
                <a:cs typeface="Segoe UI"/>
              </a:rPr>
              <a:t>/</a:t>
            </a:r>
            <a:r>
              <a:rPr sz="2206" spc="26" dirty="0">
                <a:latin typeface="Cambria Math"/>
                <a:cs typeface="Cambria Math"/>
              </a:rPr>
              <a:t>ℝ</a:t>
            </a:r>
            <a:r>
              <a:rPr sz="2206" spc="11" dirty="0">
                <a:latin typeface="Cambria Math"/>
                <a:cs typeface="Cambria Math"/>
              </a:rPr>
              <a:t> </a:t>
            </a:r>
            <a:r>
              <a:rPr sz="2206" dirty="0">
                <a:latin typeface="Cambria Math"/>
                <a:cs typeface="Cambria Math"/>
              </a:rPr>
              <a:t>:	</a:t>
            </a:r>
            <a:r>
              <a:rPr sz="2206" spc="70" dirty="0">
                <a:latin typeface="Cambria Math"/>
                <a:cs typeface="Cambria Math"/>
              </a:rPr>
              <a:t>𝑦</a:t>
            </a:r>
            <a:r>
              <a:rPr sz="2427" spc="104" baseline="27777" dirty="0">
                <a:latin typeface="Cambria Math"/>
                <a:cs typeface="Cambria Math"/>
              </a:rPr>
              <a:t>2 </a:t>
            </a:r>
            <a:r>
              <a:rPr sz="2206" dirty="0">
                <a:latin typeface="Cambria Math"/>
                <a:cs typeface="Cambria Math"/>
              </a:rPr>
              <a:t>= </a:t>
            </a:r>
            <a:r>
              <a:rPr sz="2206" spc="77" dirty="0">
                <a:latin typeface="Cambria Math"/>
                <a:cs typeface="Cambria Math"/>
              </a:rPr>
              <a:t>𝑥</a:t>
            </a:r>
            <a:r>
              <a:rPr sz="2427" spc="115" baseline="27777" dirty="0">
                <a:latin typeface="Cambria Math"/>
                <a:cs typeface="Cambria Math"/>
              </a:rPr>
              <a:t>3 </a:t>
            </a:r>
            <a:r>
              <a:rPr sz="2206" dirty="0">
                <a:latin typeface="Cambria Math"/>
                <a:cs typeface="Cambria Math"/>
              </a:rPr>
              <a:t>+ 𝑥 +</a:t>
            </a:r>
            <a:r>
              <a:rPr sz="2206" spc="-316" dirty="0">
                <a:latin typeface="Cambria Math"/>
                <a:cs typeface="Cambria Math"/>
              </a:rPr>
              <a:t> </a:t>
            </a:r>
            <a:r>
              <a:rPr sz="2206" dirty="0">
                <a:latin typeface="Cambria Math"/>
                <a:cs typeface="Cambria Math"/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0700E8-A5C5-45BE-8323-795BF2EF4A8D}"/>
              </a:ext>
            </a:extLst>
          </p:cNvPr>
          <p:cNvSpPr/>
          <p:nvPr/>
        </p:nvSpPr>
        <p:spPr>
          <a:xfrm>
            <a:off x="332563" y="980728"/>
            <a:ext cx="28242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Weierstrass</a:t>
            </a:r>
            <a:r>
              <a:rPr lang="en-US" b="1" dirty="0"/>
              <a:t>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5">
                <a:extLst>
                  <a:ext uri="{FF2B5EF4-FFF2-40B4-BE49-F238E27FC236}">
                    <a16:creationId xmlns:a16="http://schemas.microsoft.com/office/drawing/2014/main" id="{D53AABCE-8776-4177-8AD5-0E0711C0A018}"/>
                  </a:ext>
                </a:extLst>
              </p:cNvPr>
              <p:cNvSpPr txBox="1"/>
              <p:nvPr/>
            </p:nvSpPr>
            <p:spPr>
              <a:xfrm>
                <a:off x="4932040" y="1485944"/>
                <a:ext cx="3470319" cy="348883"/>
              </a:xfrm>
              <a:prstGeom prst="rect">
                <a:avLst/>
              </a:prstGeom>
            </p:spPr>
            <p:txBody>
              <a:bodyPr vert="horz" wrap="square" lIns="0" tIns="9340" rIns="0" bIns="0" rtlCol="0">
                <a:spAutoFit/>
              </a:bodyPr>
              <a:lstStyle/>
              <a:p>
                <a:pPr marL="28019">
                  <a:spcBef>
                    <a:spcPts val="74"/>
                  </a:spcBef>
                  <a:tabLst>
                    <a:tab pos="792463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6" i="1" spc="26" smtClean="0">
                          <a:latin typeface="Cambria Math" panose="02040503050406030204" pitchFamily="18" charset="0"/>
                          <a:cs typeface="Cambria Math"/>
                        </a:rPr>
                        <m:t>𝐸</m:t>
                      </m:r>
                      <m:r>
                        <a:rPr lang="en-US" sz="2206" b="0" i="1" spc="26" smtClean="0">
                          <a:latin typeface="Cambria Math" panose="02040503050406030204" pitchFamily="18" charset="0"/>
                          <a:cs typeface="Cambria Math"/>
                        </a:rPr>
                        <m:t> /</m:t>
                      </m:r>
                      <m:sSub>
                        <m:sSubPr>
                          <m:ctrlPr>
                            <a:rPr lang="en-US" sz="2206" b="0" i="1" spc="1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/>
                            </a:rPr>
                          </m:ctrlPr>
                        </m:sSubPr>
                        <m:e>
                          <m:r>
                            <a:rPr lang="en-US" sz="2206" i="1" spc="26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/>
                            </a:rPr>
                            <m:t>ℤ</m:t>
                          </m:r>
                        </m:e>
                        <m:sub>
                          <m:r>
                            <a:rPr lang="en-US" sz="2206" b="0" i="1" spc="11" smtClean="0">
                              <a:latin typeface="Cambria Math" panose="02040503050406030204" pitchFamily="18" charset="0"/>
                              <a:cs typeface="Cambria Math"/>
                            </a:rPr>
                            <m:t>7</m:t>
                          </m:r>
                        </m:sub>
                      </m:sSub>
                      <m:r>
                        <a:rPr lang="en-US" sz="2206" b="0" i="1" spc="11" smtClean="0">
                          <a:latin typeface="Cambria Math" panose="02040503050406030204" pitchFamily="18" charset="0"/>
                          <a:cs typeface="Cambria Math"/>
                        </a:rPr>
                        <m:t> </m:t>
                      </m:r>
                      <m:r>
                        <a:rPr lang="en-US" sz="2206" i="1" dirty="0">
                          <a:latin typeface="Cambria Math" panose="02040503050406030204" pitchFamily="18" charset="0"/>
                          <a:cs typeface="Cambria Math"/>
                        </a:rPr>
                        <m:t>:	</m:t>
                      </m:r>
                      <m:r>
                        <a:rPr lang="en-US" sz="2206" i="1" spc="70" dirty="0">
                          <a:latin typeface="Cambria Math" panose="02040503050406030204" pitchFamily="18" charset="0"/>
                          <a:cs typeface="Cambria Math"/>
                        </a:rPr>
                        <m:t>𝑦</m:t>
                      </m:r>
                      <m:r>
                        <a:rPr lang="en-US" sz="2427" i="1" spc="104" baseline="27777" dirty="0">
                          <a:latin typeface="Cambria Math" panose="02040503050406030204" pitchFamily="18" charset="0"/>
                          <a:cs typeface="Cambria Math"/>
                        </a:rPr>
                        <m:t>2 </m:t>
                      </m:r>
                      <m:r>
                        <a:rPr lang="en-US" sz="2206" i="1" dirty="0">
                          <a:latin typeface="Cambria Math" panose="02040503050406030204" pitchFamily="18" charset="0"/>
                          <a:cs typeface="Cambria Math"/>
                        </a:rPr>
                        <m:t>= </m:t>
                      </m:r>
                      <m:r>
                        <a:rPr lang="en-US" sz="2206" i="1" spc="77" dirty="0">
                          <a:latin typeface="Cambria Math" panose="02040503050406030204" pitchFamily="18" charset="0"/>
                          <a:cs typeface="Cambria Math"/>
                        </a:rPr>
                        <m:t>𝑥</m:t>
                      </m:r>
                      <m:r>
                        <a:rPr lang="en-US" sz="2427" i="1" spc="115" baseline="27777" dirty="0">
                          <a:latin typeface="Cambria Math" panose="02040503050406030204" pitchFamily="18" charset="0"/>
                          <a:cs typeface="Cambria Math"/>
                        </a:rPr>
                        <m:t>3 </m:t>
                      </m:r>
                      <m:r>
                        <a:rPr lang="en-US" sz="2206" i="1" dirty="0">
                          <a:latin typeface="Cambria Math" panose="02040503050406030204" pitchFamily="18" charset="0"/>
                          <a:cs typeface="Cambria Math"/>
                        </a:rPr>
                        <m:t>+ </m:t>
                      </m:r>
                      <m:r>
                        <a:rPr lang="en-US" sz="2206" i="1" dirty="0">
                          <a:latin typeface="Cambria Math" panose="02040503050406030204" pitchFamily="18" charset="0"/>
                          <a:cs typeface="Cambria Math"/>
                        </a:rPr>
                        <m:t>𝑥</m:t>
                      </m:r>
                      <m:r>
                        <a:rPr lang="en-US" sz="2206" i="1" dirty="0">
                          <a:latin typeface="Cambria Math" panose="02040503050406030204" pitchFamily="18" charset="0"/>
                          <a:cs typeface="Cambria Math"/>
                        </a:rPr>
                        <m:t> + 1</m:t>
                      </m:r>
                    </m:oMath>
                  </m:oMathPara>
                </a14:m>
                <a:endParaRPr sz="2206" dirty="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6" name="object 5">
                <a:extLst>
                  <a:ext uri="{FF2B5EF4-FFF2-40B4-BE49-F238E27FC236}">
                    <a16:creationId xmlns:a16="http://schemas.microsoft.com/office/drawing/2014/main" id="{D53AABCE-8776-4177-8AD5-0E0711C0A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1485944"/>
                <a:ext cx="3470319" cy="348883"/>
              </a:xfrm>
              <a:prstGeom prst="rect">
                <a:avLst/>
              </a:prstGeom>
              <a:blipFill>
                <a:blip r:embed="rId3"/>
                <a:stretch>
                  <a:fillRect b="-3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5142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5656" y="188640"/>
            <a:ext cx="5733029" cy="624984"/>
          </a:xfrm>
          <a:prstGeom prst="rect">
            <a:avLst/>
          </a:prstGeom>
        </p:spPr>
        <p:txBody>
          <a:bodyPr vert="horz" wrap="square" lIns="0" tIns="934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340">
              <a:spcBef>
                <a:spcPts val="74"/>
              </a:spcBef>
            </a:pPr>
            <a:r>
              <a:rPr spc="-74" dirty="0"/>
              <a:t>Elliptic </a:t>
            </a:r>
            <a:r>
              <a:rPr spc="-37" dirty="0"/>
              <a:t>curves</a:t>
            </a:r>
            <a:endParaRPr spc="-74" dirty="0"/>
          </a:p>
        </p:txBody>
      </p:sp>
      <p:sp>
        <p:nvSpPr>
          <p:cNvPr id="6" name="object 6"/>
          <p:cNvSpPr txBox="1"/>
          <p:nvPr/>
        </p:nvSpPr>
        <p:spPr>
          <a:xfrm>
            <a:off x="5642368" y="3580818"/>
            <a:ext cx="3222037" cy="440318"/>
          </a:xfrm>
          <a:prstGeom prst="rect">
            <a:avLst/>
          </a:prstGeom>
        </p:spPr>
        <p:txBody>
          <a:bodyPr vert="horz" wrap="square" lIns="0" tIns="9340" rIns="0" bIns="0" rtlCol="0">
            <a:spAutoFit/>
          </a:bodyPr>
          <a:lstStyle/>
          <a:p>
            <a:pPr marL="28019">
              <a:spcBef>
                <a:spcPts val="74"/>
              </a:spcBef>
              <a:tabLst>
                <a:tab pos="791996" algn="l"/>
              </a:tabLst>
            </a:pPr>
            <a:r>
              <a:rPr spc="26" dirty="0">
                <a:latin typeface="Cambria Math"/>
                <a:cs typeface="Cambria Math"/>
              </a:rPr>
              <a:t>𝐸</a:t>
            </a:r>
            <a:r>
              <a:rPr spc="26" dirty="0">
                <a:latin typeface="Segoe UI"/>
                <a:cs typeface="Segoe UI"/>
              </a:rPr>
              <a:t>/</a:t>
            </a:r>
            <a:r>
              <a:rPr spc="26" dirty="0">
                <a:latin typeface="Cambria Math"/>
                <a:cs typeface="Cambria Math"/>
              </a:rPr>
              <a:t>ℝ</a:t>
            </a:r>
            <a:r>
              <a:rPr spc="11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:</a:t>
            </a:r>
            <a:endParaRPr lang="en-US" dirty="0">
              <a:latin typeface="Cambria Math"/>
              <a:cs typeface="Cambria Math"/>
            </a:endParaRP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919C9695-89B2-4E1E-8F6B-381B812BE8FA}"/>
              </a:ext>
            </a:extLst>
          </p:cNvPr>
          <p:cNvSpPr txBox="1"/>
          <p:nvPr/>
        </p:nvSpPr>
        <p:spPr>
          <a:xfrm>
            <a:off x="6704710" y="1528964"/>
            <a:ext cx="2121535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dirty="0">
                <a:solidFill>
                  <a:srgbClr val="00AF50"/>
                </a:solidFill>
                <a:latin typeface="Cambria Math"/>
                <a:cs typeface="Cambria Math"/>
              </a:rPr>
              <a:t>𝐸 </a:t>
            </a:r>
            <a:r>
              <a:rPr sz="3600" b="0" spc="-5" dirty="0">
                <a:solidFill>
                  <a:srgbClr val="00AF50"/>
                </a:solidFill>
                <a:latin typeface="Segoe UI Light"/>
                <a:cs typeface="Segoe UI Light"/>
              </a:rPr>
              <a:t>specified  by </a:t>
            </a:r>
            <a:r>
              <a:rPr sz="3600" spc="55" dirty="0">
                <a:solidFill>
                  <a:srgbClr val="00AF50"/>
                </a:solidFill>
                <a:latin typeface="Cambria Math"/>
                <a:cs typeface="Cambria Math"/>
              </a:rPr>
              <a:t>𝐾, </a:t>
            </a:r>
            <a:r>
              <a:rPr lang="en-US" sz="3600" spc="40" dirty="0">
                <a:solidFill>
                  <a:srgbClr val="00AF50"/>
                </a:solidFill>
                <a:latin typeface="Cambria Math"/>
                <a:cs typeface="Cambria Math"/>
              </a:rPr>
              <a:t>A</a:t>
            </a:r>
            <a:r>
              <a:rPr sz="3600" spc="40" dirty="0">
                <a:solidFill>
                  <a:srgbClr val="00AF50"/>
                </a:solidFill>
                <a:latin typeface="Cambria Math"/>
                <a:cs typeface="Cambria Math"/>
              </a:rPr>
              <a:t>,</a:t>
            </a:r>
            <a:r>
              <a:rPr sz="3600" spc="-490" dirty="0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lang="en-US" sz="3600" spc="-490" dirty="0">
                <a:solidFill>
                  <a:srgbClr val="00AF50"/>
                </a:solidFill>
                <a:latin typeface="Cambria Math"/>
                <a:cs typeface="Cambria Math"/>
              </a:rPr>
              <a:t>B</a:t>
            </a:r>
            <a:endParaRPr sz="3600" dirty="0">
              <a:latin typeface="Cambria Math"/>
              <a:cs typeface="Cambria Math"/>
            </a:endParaRPr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52924982-726D-4AEF-8FED-6D438289041F}"/>
              </a:ext>
            </a:extLst>
          </p:cNvPr>
          <p:cNvSpPr/>
          <p:nvPr/>
        </p:nvSpPr>
        <p:spPr>
          <a:xfrm>
            <a:off x="5596278" y="1797408"/>
            <a:ext cx="914400" cy="422275"/>
          </a:xfrm>
          <a:custGeom>
            <a:avLst/>
            <a:gdLst/>
            <a:ahLst/>
            <a:cxnLst/>
            <a:rect l="l" t="t" r="r" b="b"/>
            <a:pathLst>
              <a:path w="914400" h="422275">
                <a:moveTo>
                  <a:pt x="211074" y="0"/>
                </a:moveTo>
                <a:lnTo>
                  <a:pt x="0" y="211074"/>
                </a:lnTo>
                <a:lnTo>
                  <a:pt x="211074" y="422148"/>
                </a:lnTo>
                <a:lnTo>
                  <a:pt x="211074" y="316611"/>
                </a:lnTo>
                <a:lnTo>
                  <a:pt x="914400" y="316611"/>
                </a:lnTo>
                <a:lnTo>
                  <a:pt x="914400" y="105537"/>
                </a:lnTo>
                <a:lnTo>
                  <a:pt x="211074" y="105537"/>
                </a:lnTo>
                <a:lnTo>
                  <a:pt x="211074" y="0"/>
                </a:lnTo>
                <a:close/>
              </a:path>
            </a:pathLst>
          </a:custGeom>
          <a:solidFill>
            <a:srgbClr val="009E48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02FA07-1D2F-410C-BDDB-F3917AACAE91}"/>
                  </a:ext>
                </a:extLst>
              </p:cNvPr>
              <p:cNvSpPr txBox="1"/>
              <p:nvPr/>
            </p:nvSpPr>
            <p:spPr>
              <a:xfrm>
                <a:off x="417081" y="1628800"/>
                <a:ext cx="5099729" cy="595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/>
                  <a:t>𝐸/𝐾: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𝐵𝑦</m:t>
                        </m:r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02FA07-1D2F-410C-BDDB-F3917AACA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081" y="1628800"/>
                <a:ext cx="5099729" cy="595932"/>
              </a:xfrm>
              <a:prstGeom prst="rect">
                <a:avLst/>
              </a:prstGeom>
              <a:blipFill>
                <a:blip r:embed="rId2"/>
                <a:stretch>
                  <a:fillRect l="-2987" t="-14286" b="-29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690700E8-A5C5-45BE-8323-795BF2EF4A8D}"/>
              </a:ext>
            </a:extLst>
          </p:cNvPr>
          <p:cNvSpPr/>
          <p:nvPr/>
        </p:nvSpPr>
        <p:spPr>
          <a:xfrm>
            <a:off x="332563" y="1113801"/>
            <a:ext cx="30267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Montgomery form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5B57A7-8FD5-416D-AE32-D36814F5F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53" y="2219683"/>
            <a:ext cx="5191125" cy="42576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3A38CD4-1D6D-4517-8629-A686493BA990}"/>
                  </a:ext>
                </a:extLst>
              </p:cNvPr>
              <p:cNvSpPr/>
              <p:nvPr/>
            </p:nvSpPr>
            <p:spPr>
              <a:xfrm>
                <a:off x="5508104" y="4145652"/>
                <a:ext cx="3821559" cy="13386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pc="70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pc="7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pc="70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en-US" b="0" i="1" spc="70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pc="70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pc="7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3A38CD4-1D6D-4517-8629-A686493BA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4145652"/>
                <a:ext cx="3821559" cy="1338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8334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5656" y="188640"/>
            <a:ext cx="5733029" cy="624984"/>
          </a:xfrm>
          <a:prstGeom prst="rect">
            <a:avLst/>
          </a:prstGeom>
        </p:spPr>
        <p:txBody>
          <a:bodyPr vert="horz" wrap="square" lIns="0" tIns="934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340">
              <a:spcBef>
                <a:spcPts val="74"/>
              </a:spcBef>
            </a:pPr>
            <a:r>
              <a:rPr lang="en-US" spc="-37" dirty="0"/>
              <a:t>C</a:t>
            </a:r>
            <a:r>
              <a:rPr spc="-37" dirty="0"/>
              <a:t>urve</a:t>
            </a:r>
            <a:r>
              <a:rPr lang="en-US" spc="-37" dirty="0"/>
              <a:t>25519</a:t>
            </a:r>
            <a:endParaRPr spc="-74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02FA07-1D2F-410C-BDDB-F3917AACAE91}"/>
                  </a:ext>
                </a:extLst>
              </p:cNvPr>
              <p:cNvSpPr txBox="1"/>
              <p:nvPr/>
            </p:nvSpPr>
            <p:spPr>
              <a:xfrm>
                <a:off x="395536" y="1268760"/>
                <a:ext cx="587519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/>
                  <a:t>𝐸/𝐾: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 +486662</m:t>
                    </m:r>
                    <m:sSup>
                      <m:sSup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02FA07-1D2F-410C-BDDB-F3917AACA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268760"/>
                <a:ext cx="5875198" cy="584775"/>
              </a:xfrm>
              <a:prstGeom prst="rect">
                <a:avLst/>
              </a:prstGeom>
              <a:blipFill>
                <a:blip r:embed="rId2"/>
                <a:stretch>
                  <a:fillRect l="-2697" t="-14583" b="-3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CE7939-F4CA-45F2-A4E7-DF42B696A895}"/>
                  </a:ext>
                </a:extLst>
              </p:cNvPr>
              <p:cNvSpPr txBox="1"/>
              <p:nvPr/>
            </p:nvSpPr>
            <p:spPr>
              <a:xfrm>
                <a:off x="395536" y="1988840"/>
                <a:ext cx="4767972" cy="5671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600" dirty="0"/>
                  <a:t>w</a:t>
                </a:r>
                <a:r>
                  <a:rPr lang="en-US" sz="3600" b="0" dirty="0"/>
                  <a:t>here </a:t>
                </a:r>
                <a:r>
                  <a:rPr lang="en-US" sz="3600" dirty="0"/>
                  <a:t>f</a:t>
                </a:r>
                <a:r>
                  <a:rPr lang="en-US" sz="3600" b="0" dirty="0"/>
                  <a:t>ield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255</m:t>
                            </m:r>
                          </m:sup>
                        </m:s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−19</m:t>
                        </m:r>
                      </m:sub>
                    </m:sSub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CE7939-F4CA-45F2-A4E7-DF42B696A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988840"/>
                <a:ext cx="4767972" cy="567143"/>
              </a:xfrm>
              <a:prstGeom prst="rect">
                <a:avLst/>
              </a:prstGeom>
              <a:blipFill>
                <a:blip r:embed="rId3"/>
                <a:stretch>
                  <a:fillRect l="-5882" t="-25806" b="-45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3B411E5-6F0A-403C-927A-AA4CC2D81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939" y="2708577"/>
            <a:ext cx="7926461" cy="368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045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610" name="Picture 2">
            <a:extLst>
              <a:ext uri="{FF2B5EF4-FFF2-40B4-BE49-F238E27FC236}">
                <a16:creationId xmlns:a16="http://schemas.microsoft.com/office/drawing/2014/main" id="{D6A6BF3A-E1BC-45A4-B15B-7E286CAC9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43200"/>
            <a:ext cx="289560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6612" name="Rectangle 4">
            <a:extLst>
              <a:ext uri="{FF2B5EF4-FFF2-40B4-BE49-F238E27FC236}">
                <a16:creationId xmlns:a16="http://schemas.microsoft.com/office/drawing/2014/main" id="{22A9F284-375F-4539-993A-980F386394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27475" y="1992313"/>
            <a:ext cx="5029200" cy="35814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If </a:t>
            </a:r>
            <a:r>
              <a:rPr lang="en-US" altLang="en-US" sz="2800" dirty="0">
                <a:latin typeface="Courier" pitchFamily="49" charset="0"/>
              </a:rPr>
              <a:t>P</a:t>
            </a:r>
            <a:r>
              <a:rPr lang="en-US" altLang="en-US" sz="2800" baseline="-25000" dirty="0">
                <a:latin typeface="Courier" pitchFamily="49" charset="0"/>
              </a:rPr>
              <a:t>1</a:t>
            </a:r>
            <a:r>
              <a:rPr lang="en-US" altLang="en-US" sz="2800" dirty="0"/>
              <a:t> and </a:t>
            </a:r>
            <a:r>
              <a:rPr lang="en-US" altLang="en-US" sz="2800" dirty="0">
                <a:latin typeface="Courier" pitchFamily="49" charset="0"/>
              </a:rPr>
              <a:t>P</a:t>
            </a:r>
            <a:r>
              <a:rPr lang="en-US" altLang="en-US" sz="2800" baseline="-25000" dirty="0">
                <a:latin typeface="Courier" pitchFamily="49" charset="0"/>
              </a:rPr>
              <a:t>2</a:t>
            </a:r>
            <a:r>
              <a:rPr lang="en-US" altLang="en-US" sz="2800" dirty="0"/>
              <a:t> are on </a:t>
            </a:r>
            <a:r>
              <a:rPr lang="en-US" altLang="en-US" sz="2800" dirty="0">
                <a:latin typeface="Courier" pitchFamily="49" charset="0"/>
              </a:rPr>
              <a:t>E</a:t>
            </a:r>
            <a:r>
              <a:rPr lang="en-US" altLang="en-US" sz="2800" dirty="0"/>
              <a:t>, we can define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>
                <a:latin typeface="Courier" pitchFamily="49" charset="0"/>
              </a:rPr>
              <a:t>		P</a:t>
            </a:r>
            <a:r>
              <a:rPr lang="en-US" altLang="en-US" sz="2800" baseline="-25000" dirty="0">
                <a:latin typeface="Courier" pitchFamily="49" charset="0"/>
              </a:rPr>
              <a:t>3</a:t>
            </a:r>
            <a:r>
              <a:rPr lang="en-US" altLang="en-US" sz="2800" dirty="0">
                <a:latin typeface="Courier" pitchFamily="49" charset="0"/>
              </a:rPr>
              <a:t> = P</a:t>
            </a:r>
            <a:r>
              <a:rPr lang="en-US" altLang="en-US" sz="2800" baseline="-25000" dirty="0">
                <a:latin typeface="Courier" pitchFamily="49" charset="0"/>
              </a:rPr>
              <a:t>1</a:t>
            </a:r>
            <a:r>
              <a:rPr lang="en-US" altLang="en-US" sz="2800" dirty="0">
                <a:latin typeface="Courier" pitchFamily="49" charset="0"/>
              </a:rPr>
              <a:t> + P</a:t>
            </a:r>
            <a:r>
              <a:rPr lang="en-US" altLang="en-US" sz="2800" baseline="-25000" dirty="0">
                <a:latin typeface="Courier" pitchFamily="49" charset="0"/>
              </a:rPr>
              <a:t>2</a:t>
            </a:r>
            <a:r>
              <a:rPr lang="en-US" altLang="en-US" sz="2800" dirty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/>
              <a:t>	as shown in picture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Addition is all we need</a:t>
            </a:r>
          </a:p>
        </p:txBody>
      </p:sp>
      <p:sp>
        <p:nvSpPr>
          <p:cNvPr id="196613" name="Line 5">
            <a:extLst>
              <a:ext uri="{FF2B5EF4-FFF2-40B4-BE49-F238E27FC236}">
                <a16:creationId xmlns:a16="http://schemas.microsoft.com/office/drawing/2014/main" id="{F1FECA86-6482-408B-A260-4D71FE3B1D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" y="3276600"/>
            <a:ext cx="2971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14" name="Oval 6">
            <a:extLst>
              <a:ext uri="{FF2B5EF4-FFF2-40B4-BE49-F238E27FC236}">
                <a16:creationId xmlns:a16="http://schemas.microsoft.com/office/drawing/2014/main" id="{9BB5DCA4-624A-4A1B-A793-7FD93583D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8" y="3673475"/>
            <a:ext cx="109537" cy="1095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15" name="Oval 7">
            <a:extLst>
              <a:ext uri="{FF2B5EF4-FFF2-40B4-BE49-F238E27FC236}">
                <a16:creationId xmlns:a16="http://schemas.microsoft.com/office/drawing/2014/main" id="{757417D9-DF53-4174-8972-298EFA0A2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613" y="3471863"/>
            <a:ext cx="109537" cy="1095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16" name="Oval 8">
            <a:extLst>
              <a:ext uri="{FF2B5EF4-FFF2-40B4-BE49-F238E27FC236}">
                <a16:creationId xmlns:a16="http://schemas.microsoft.com/office/drawing/2014/main" id="{C02F1064-1D89-4FB1-900B-59584242F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5063" y="3352800"/>
            <a:ext cx="109537" cy="1095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17" name="Line 9">
            <a:extLst>
              <a:ext uri="{FF2B5EF4-FFF2-40B4-BE49-F238E27FC236}">
                <a16:creationId xmlns:a16="http://schemas.microsoft.com/office/drawing/2014/main" id="{D461C791-0AA8-4A08-A594-6C2505F8076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7450" y="23622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18" name="Oval 10">
            <a:extLst>
              <a:ext uri="{FF2B5EF4-FFF2-40B4-BE49-F238E27FC236}">
                <a16:creationId xmlns:a16="http://schemas.microsoft.com/office/drawing/2014/main" id="{13514B72-AEE0-48F5-84E4-D4095F5C2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5063" y="4572000"/>
            <a:ext cx="109537" cy="1095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19" name="Rectangle 11">
            <a:extLst>
              <a:ext uri="{FF2B5EF4-FFF2-40B4-BE49-F238E27FC236}">
                <a16:creationId xmlns:a16="http://schemas.microsoft.com/office/drawing/2014/main" id="{9B47BCDC-5D98-4A4C-9FDC-071ED39FF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76600"/>
            <a:ext cx="434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000">
                <a:latin typeface="Courier" pitchFamily="49" charset="0"/>
              </a:rPr>
              <a:t>P</a:t>
            </a:r>
            <a:r>
              <a:rPr lang="en-US" altLang="en-US" sz="2000" baseline="-25000">
                <a:latin typeface="Courier" pitchFamily="49" charset="0"/>
              </a:rPr>
              <a:t>1</a:t>
            </a:r>
          </a:p>
        </p:txBody>
      </p:sp>
      <p:sp>
        <p:nvSpPr>
          <p:cNvPr id="196620" name="Rectangle 12">
            <a:extLst>
              <a:ext uri="{FF2B5EF4-FFF2-40B4-BE49-F238E27FC236}">
                <a16:creationId xmlns:a16="http://schemas.microsoft.com/office/drawing/2014/main" id="{C50EB1E7-B7C4-4FEB-8E2E-20A928FCF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048000"/>
            <a:ext cx="434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000">
                <a:latin typeface="Courier" pitchFamily="49" charset="0"/>
              </a:rPr>
              <a:t>P</a:t>
            </a:r>
            <a:r>
              <a:rPr lang="en-US" altLang="en-US" sz="2000" baseline="-25000">
                <a:latin typeface="Courier" pitchFamily="49" charset="0"/>
              </a:rPr>
              <a:t>2</a:t>
            </a:r>
          </a:p>
        </p:txBody>
      </p:sp>
      <p:sp>
        <p:nvSpPr>
          <p:cNvPr id="196621" name="Rectangle 13">
            <a:extLst>
              <a:ext uri="{FF2B5EF4-FFF2-40B4-BE49-F238E27FC236}">
                <a16:creationId xmlns:a16="http://schemas.microsoft.com/office/drawing/2014/main" id="{077C8CD2-E1B2-4EB6-AEE6-0CDF5BCE7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267200"/>
            <a:ext cx="434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000">
                <a:latin typeface="Courier" pitchFamily="49" charset="0"/>
              </a:rPr>
              <a:t>P</a:t>
            </a:r>
            <a:r>
              <a:rPr lang="en-US" altLang="en-US" sz="2000" baseline="-25000">
                <a:latin typeface="Courier" pitchFamily="49" charset="0"/>
              </a:rPr>
              <a:t>3</a:t>
            </a:r>
          </a:p>
        </p:txBody>
      </p:sp>
      <p:sp>
        <p:nvSpPr>
          <p:cNvPr id="196622" name="Line 14">
            <a:extLst>
              <a:ext uri="{FF2B5EF4-FFF2-40B4-BE49-F238E27FC236}">
                <a16:creationId xmlns:a16="http://schemas.microsoft.com/office/drawing/2014/main" id="{EF026604-B6FD-4A56-ACE1-9E45CB8BE7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" y="3984625"/>
            <a:ext cx="3352800" cy="44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23" name="Line 15">
            <a:extLst>
              <a:ext uri="{FF2B5EF4-FFF2-40B4-BE49-F238E27FC236}">
                <a16:creationId xmlns:a16="http://schemas.microsoft.com/office/drawing/2014/main" id="{BDE25743-E010-4297-A416-8CF6735C8000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3622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24" name="Rectangle 16">
            <a:extLst>
              <a:ext uri="{FF2B5EF4-FFF2-40B4-BE49-F238E27FC236}">
                <a16:creationId xmlns:a16="http://schemas.microsoft.com/office/drawing/2014/main" id="{9E8DF6B8-6579-4C03-8A3D-FC8950052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7250" y="3746500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000">
                <a:latin typeface="Courier" pitchFamily="49" charset="0"/>
              </a:rPr>
              <a:t>x</a:t>
            </a:r>
            <a:endParaRPr lang="en-US" altLang="en-US" sz="2000" baseline="-25000">
              <a:latin typeface="Courier" pitchFamily="49" charset="0"/>
            </a:endParaRPr>
          </a:p>
        </p:txBody>
      </p:sp>
      <p:sp>
        <p:nvSpPr>
          <p:cNvPr id="196625" name="Rectangle 17">
            <a:extLst>
              <a:ext uri="{FF2B5EF4-FFF2-40B4-BE49-F238E27FC236}">
                <a16:creationId xmlns:a16="http://schemas.microsoft.com/office/drawing/2014/main" id="{2684DE06-4B7A-408B-8604-8B7D4B0B1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981200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000">
                <a:latin typeface="Courier" pitchFamily="49" charset="0"/>
              </a:rPr>
              <a:t>y</a:t>
            </a:r>
            <a:endParaRPr lang="en-US" altLang="en-US" sz="2000" baseline="-25000">
              <a:latin typeface="Courier" pitchFamily="49" charset="0"/>
            </a:endParaRP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F1E28D36-4550-4E66-A3C4-DE32B94A7D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75656" y="188640"/>
            <a:ext cx="7144591" cy="624984"/>
          </a:xfrm>
          <a:prstGeom prst="rect">
            <a:avLst/>
          </a:prstGeom>
        </p:spPr>
        <p:txBody>
          <a:bodyPr vert="horz" wrap="square" lIns="0" tIns="934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340">
              <a:spcBef>
                <a:spcPts val="74"/>
              </a:spcBef>
            </a:pPr>
            <a:r>
              <a:rPr lang="en-US" altLang="en-US" b="1" dirty="0"/>
              <a:t>Elliptic group</a:t>
            </a:r>
            <a:endParaRPr b="1" spc="-74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680FD5-DCF8-4FF9-B684-833B9E834F03}"/>
              </a:ext>
            </a:extLst>
          </p:cNvPr>
          <p:cNvSpPr/>
          <p:nvPr/>
        </p:nvSpPr>
        <p:spPr>
          <a:xfrm>
            <a:off x="3733800" y="1141358"/>
            <a:ext cx="46426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</a:rPr>
              <a:t>Addition of two points: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0" presetClass="entr" presetSubtype="3406911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0" presetClass="entr" presetSubtype="34068995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9" grpId="0" autoUpdateAnimBg="0"/>
      <p:bldP spid="196620" grpId="0" autoUpdateAnimBg="0"/>
      <p:bldP spid="19662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">
            <a:extLst>
              <a:ext uri="{FF2B5EF4-FFF2-40B4-BE49-F238E27FC236}">
                <a16:creationId xmlns:a16="http://schemas.microsoft.com/office/drawing/2014/main" id="{F1E28D36-4550-4E66-A3C4-DE32B94A7D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75656" y="188640"/>
            <a:ext cx="7144591" cy="624984"/>
          </a:xfrm>
          <a:prstGeom prst="rect">
            <a:avLst/>
          </a:prstGeom>
        </p:spPr>
        <p:txBody>
          <a:bodyPr vert="horz" wrap="square" lIns="0" tIns="934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340">
              <a:spcBef>
                <a:spcPts val="74"/>
              </a:spcBef>
            </a:pPr>
            <a:r>
              <a:rPr lang="en-US" altLang="en-US" b="1" dirty="0"/>
              <a:t>Elliptic group</a:t>
            </a:r>
            <a:endParaRPr b="1" spc="-74" dirty="0"/>
          </a:p>
        </p:txBody>
      </p:sp>
      <p:sp>
        <p:nvSpPr>
          <p:cNvPr id="21" name="object 7">
            <a:extLst>
              <a:ext uri="{FF2B5EF4-FFF2-40B4-BE49-F238E27FC236}">
                <a16:creationId xmlns:a16="http://schemas.microsoft.com/office/drawing/2014/main" id="{2AEE9C49-458C-453D-BEBD-7BF257B2EAA1}"/>
              </a:ext>
            </a:extLst>
          </p:cNvPr>
          <p:cNvSpPr/>
          <p:nvPr/>
        </p:nvSpPr>
        <p:spPr>
          <a:xfrm>
            <a:off x="462318" y="1844824"/>
            <a:ext cx="4104456" cy="4181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8">
            <a:extLst>
              <a:ext uri="{FF2B5EF4-FFF2-40B4-BE49-F238E27FC236}">
                <a16:creationId xmlns:a16="http://schemas.microsoft.com/office/drawing/2014/main" id="{BBE9FE09-B1AA-4790-8AC4-F15932CF8113}"/>
              </a:ext>
            </a:extLst>
          </p:cNvPr>
          <p:cNvSpPr txBox="1"/>
          <p:nvPr/>
        </p:nvSpPr>
        <p:spPr>
          <a:xfrm>
            <a:off x="927333" y="1225084"/>
            <a:ext cx="2636555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latin typeface="Arial"/>
                <a:cs typeface="Arial"/>
              </a:rPr>
              <a:t>Point</a:t>
            </a:r>
            <a:r>
              <a:rPr sz="2200" b="1" spc="-15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Doubling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23" name="object 11">
            <a:extLst>
              <a:ext uri="{FF2B5EF4-FFF2-40B4-BE49-F238E27FC236}">
                <a16:creationId xmlns:a16="http://schemas.microsoft.com/office/drawing/2014/main" id="{CE26F7F2-B693-4C8C-85B1-398A7C18F9B4}"/>
              </a:ext>
            </a:extLst>
          </p:cNvPr>
          <p:cNvSpPr txBox="1"/>
          <p:nvPr/>
        </p:nvSpPr>
        <p:spPr>
          <a:xfrm>
            <a:off x="3582210" y="4995247"/>
            <a:ext cx="1012947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i="1" dirty="0">
                <a:latin typeface="Times New Roman"/>
                <a:cs typeface="Times New Roman"/>
              </a:rPr>
              <a:t>=P+P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24" name="object 8">
            <a:extLst>
              <a:ext uri="{FF2B5EF4-FFF2-40B4-BE49-F238E27FC236}">
                <a16:creationId xmlns:a16="http://schemas.microsoft.com/office/drawing/2014/main" id="{8AB6359D-CC5A-48A1-92C6-BC29DD143447}"/>
              </a:ext>
            </a:extLst>
          </p:cNvPr>
          <p:cNvSpPr txBox="1"/>
          <p:nvPr/>
        </p:nvSpPr>
        <p:spPr>
          <a:xfrm>
            <a:off x="5047951" y="1277135"/>
            <a:ext cx="2636555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200" b="1" spc="-5" dirty="0">
                <a:latin typeface="Arial"/>
                <a:cs typeface="Arial"/>
              </a:rPr>
              <a:t>Special case</a:t>
            </a:r>
            <a:endParaRPr sz="2200" dirty="0">
              <a:latin typeface="Arial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5B9350-F715-4932-80C8-45BF10149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951" y="1899069"/>
            <a:ext cx="2952328" cy="3122655"/>
          </a:xfrm>
          <a:prstGeom prst="rect">
            <a:avLst/>
          </a:prstGeom>
        </p:spPr>
      </p:pic>
      <p:sp>
        <p:nvSpPr>
          <p:cNvPr id="27" name="object 11">
            <a:extLst>
              <a:ext uri="{FF2B5EF4-FFF2-40B4-BE49-F238E27FC236}">
                <a16:creationId xmlns:a16="http://schemas.microsoft.com/office/drawing/2014/main" id="{5E8107DE-9217-4C08-9789-8BC01A84988A}"/>
              </a:ext>
            </a:extLst>
          </p:cNvPr>
          <p:cNvSpPr txBox="1"/>
          <p:nvPr/>
        </p:nvSpPr>
        <p:spPr>
          <a:xfrm>
            <a:off x="5576716" y="5374398"/>
            <a:ext cx="2595683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i="1" dirty="0">
                <a:latin typeface="Times New Roman"/>
                <a:cs typeface="Times New Roman"/>
              </a:rPr>
              <a:t>P+P</a:t>
            </a:r>
            <a:r>
              <a:rPr lang="en-US" sz="2600" b="1" i="1" dirty="0">
                <a:latin typeface="Times New Roman"/>
                <a:cs typeface="Times New Roman"/>
              </a:rPr>
              <a:t>= </a:t>
            </a:r>
            <a:r>
              <a:rPr lang="en-US" sz="2600" b="1" i="1" dirty="0">
                <a:latin typeface="Times New Roman"/>
                <a:cs typeface="Times New Roman"/>
                <a:sym typeface="Euclid Math One" panose="05050601010101010101" pitchFamily="18" charset="2"/>
              </a:rPr>
              <a:t> (infinity)</a:t>
            </a:r>
            <a:endParaRPr sz="26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45084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">
            <a:extLst>
              <a:ext uri="{FF2B5EF4-FFF2-40B4-BE49-F238E27FC236}">
                <a16:creationId xmlns:a16="http://schemas.microsoft.com/office/drawing/2014/main" id="{F1E28D36-4550-4E66-A3C4-DE32B94A7D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75656" y="188640"/>
            <a:ext cx="7144591" cy="624984"/>
          </a:xfrm>
          <a:prstGeom prst="rect">
            <a:avLst/>
          </a:prstGeom>
        </p:spPr>
        <p:txBody>
          <a:bodyPr vert="horz" wrap="square" lIns="0" tIns="934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340">
              <a:spcBef>
                <a:spcPts val="74"/>
              </a:spcBef>
            </a:pPr>
            <a:r>
              <a:rPr lang="en-US" altLang="en-US" b="1" dirty="0"/>
              <a:t>Elliptic group</a:t>
            </a:r>
            <a:endParaRPr b="1" spc="-74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278169-B69C-4FDF-9548-673588A27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7" y="1196752"/>
            <a:ext cx="5760640" cy="5029200"/>
          </a:xfrm>
          <a:prstGeom prst="rect">
            <a:avLst/>
          </a:prstGeom>
        </p:spPr>
      </p:pic>
      <p:sp>
        <p:nvSpPr>
          <p:cNvPr id="10" name="object 11">
            <a:extLst>
              <a:ext uri="{FF2B5EF4-FFF2-40B4-BE49-F238E27FC236}">
                <a16:creationId xmlns:a16="http://schemas.microsoft.com/office/drawing/2014/main" id="{9772CA50-4F63-4C4A-8602-51DF880B9B51}"/>
              </a:ext>
            </a:extLst>
          </p:cNvPr>
          <p:cNvSpPr txBox="1"/>
          <p:nvPr/>
        </p:nvSpPr>
        <p:spPr>
          <a:xfrm>
            <a:off x="5292080" y="4293096"/>
            <a:ext cx="3024335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i="1" dirty="0">
                <a:latin typeface="Times New Roman"/>
                <a:cs typeface="Times New Roman"/>
              </a:rPr>
              <a:t>P+</a:t>
            </a:r>
            <a:r>
              <a:rPr lang="en-US" sz="2600" b="1" i="1" dirty="0">
                <a:latin typeface="Times New Roman"/>
                <a:cs typeface="Times New Roman"/>
              </a:rPr>
              <a:t>(-</a:t>
            </a:r>
            <a:r>
              <a:rPr sz="2600" b="1" i="1" dirty="0">
                <a:latin typeface="Times New Roman"/>
                <a:cs typeface="Times New Roman"/>
              </a:rPr>
              <a:t>P</a:t>
            </a:r>
            <a:r>
              <a:rPr lang="en-US" sz="2600" b="1" i="1" dirty="0">
                <a:latin typeface="Times New Roman"/>
                <a:cs typeface="Times New Roman"/>
              </a:rPr>
              <a:t>)= </a:t>
            </a:r>
            <a:r>
              <a:rPr lang="en-US" sz="2600" b="1" i="1" dirty="0">
                <a:latin typeface="Times New Roman"/>
                <a:cs typeface="Times New Roman"/>
                <a:sym typeface="Euclid Math One" panose="05050601010101010101" pitchFamily="18" charset="2"/>
              </a:rPr>
              <a:t> (infinity)</a:t>
            </a:r>
            <a:endParaRPr sz="26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55542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">
            <a:extLst>
              <a:ext uri="{FF2B5EF4-FFF2-40B4-BE49-F238E27FC236}">
                <a16:creationId xmlns:a16="http://schemas.microsoft.com/office/drawing/2014/main" id="{F1E28D36-4550-4E66-A3C4-DE32B94A7D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75656" y="188640"/>
            <a:ext cx="7144591" cy="624984"/>
          </a:xfrm>
          <a:prstGeom prst="rect">
            <a:avLst/>
          </a:prstGeom>
        </p:spPr>
        <p:txBody>
          <a:bodyPr vert="horz" wrap="square" lIns="0" tIns="934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340">
              <a:spcBef>
                <a:spcPts val="74"/>
              </a:spcBef>
            </a:pPr>
            <a:r>
              <a:rPr lang="en-US" altLang="en-US" b="1" dirty="0"/>
              <a:t>Elliptic group</a:t>
            </a:r>
            <a:endParaRPr b="1" spc="-74" dirty="0"/>
          </a:p>
        </p:txBody>
      </p:sp>
      <p:pic>
        <p:nvPicPr>
          <p:cNvPr id="2050" name="Picture 2" descr="https://www.esat.kuleuven.be/cosic/wp-content/uploads/2017/05/ellcurve_anim.gif">
            <a:extLst>
              <a:ext uri="{FF2B5EF4-FFF2-40B4-BE49-F238E27FC236}">
                <a16:creationId xmlns:a16="http://schemas.microsoft.com/office/drawing/2014/main" id="{41A99462-F874-4530-B85B-EE9F6A5328A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90724"/>
            <a:ext cx="5328617" cy="4257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416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Outline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268760"/>
            <a:ext cx="8278688" cy="4967287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 dirty="0"/>
              <a:t>Why asymmetric cryptography?</a:t>
            </a:r>
          </a:p>
          <a:p>
            <a:pPr eaLnBrk="1" hangingPunct="1">
              <a:spcBef>
                <a:spcPct val="25000"/>
              </a:spcBef>
            </a:pPr>
            <a:r>
              <a:rPr lang="en-US" dirty="0"/>
              <a:t>Factoring Based Cryptography (P1)</a:t>
            </a:r>
          </a:p>
          <a:p>
            <a:pPr lvl="1" eaLnBrk="1" hangingPunct="1">
              <a:spcBef>
                <a:spcPct val="25000"/>
              </a:spcBef>
            </a:pPr>
            <a:r>
              <a:rPr lang="en-US" dirty="0"/>
              <a:t>RSA</a:t>
            </a:r>
          </a:p>
          <a:p>
            <a:pPr lvl="1" eaLnBrk="1" hangingPunct="1">
              <a:spcBef>
                <a:spcPct val="25000"/>
              </a:spcBef>
            </a:pPr>
            <a:r>
              <a:rPr lang="en-US" i="1" dirty="0"/>
              <a:t>Rabin</a:t>
            </a:r>
            <a:endParaRPr lang="en-US" dirty="0"/>
          </a:p>
          <a:p>
            <a:pPr eaLnBrk="1" hangingPunct="1">
              <a:spcBef>
                <a:spcPct val="25000"/>
              </a:spcBef>
            </a:pPr>
            <a:r>
              <a:rPr lang="en-GB" altLang="en-US" dirty="0"/>
              <a:t>Logarithm Based Cryptography (P2)</a:t>
            </a:r>
          </a:p>
          <a:p>
            <a:pPr eaLnBrk="1" hangingPunct="1">
              <a:spcBef>
                <a:spcPct val="25000"/>
              </a:spcBef>
            </a:pPr>
            <a:r>
              <a:rPr lang="en-US" dirty="0">
                <a:solidFill>
                  <a:srgbClr val="FF0000"/>
                </a:solidFill>
              </a:rPr>
              <a:t>Elliptic Curve Cryptography (P3)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en-US" dirty="0">
                <a:solidFill>
                  <a:srgbClr val="FF0000"/>
                </a:solidFill>
              </a:rPr>
              <a:t>Some advanced c</a:t>
            </a:r>
            <a:r>
              <a:rPr lang="en-US" dirty="0">
                <a:solidFill>
                  <a:srgbClr val="FF0000"/>
                </a:solidFill>
              </a:rPr>
              <a:t>ryptography system (quantum resistance)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endParaRPr lang="en-GB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>
            <a:extLst>
              <a:ext uri="{FF2B5EF4-FFF2-40B4-BE49-F238E27FC236}">
                <a16:creationId xmlns:a16="http://schemas.microsoft.com/office/drawing/2014/main" id="{45864081-E66E-40DC-87A5-7B0560299C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1142" y="2852936"/>
            <a:ext cx="8229600" cy="3306763"/>
          </a:xfrm>
        </p:spPr>
        <p:txBody>
          <a:bodyPr/>
          <a:lstStyle/>
          <a:p>
            <a:pPr>
              <a:spcBef>
                <a:spcPct val="80000"/>
              </a:spcBef>
            </a:pPr>
            <a:r>
              <a:rPr lang="en-US" altLang="en-US" sz="2800" i="1" dirty="0"/>
              <a:t>P</a:t>
            </a:r>
            <a:r>
              <a:rPr lang="en-US" altLang="en-US" sz="2800" dirty="0"/>
              <a:t> + </a:t>
            </a:r>
            <a:r>
              <a:rPr lang="en-US" altLang="en-US" sz="2800" i="1" dirty="0"/>
              <a:t>Q</a:t>
            </a:r>
            <a:r>
              <a:rPr lang="en-US" altLang="en-US" sz="2800" dirty="0"/>
              <a:t> = </a:t>
            </a:r>
            <a:r>
              <a:rPr lang="en-US" altLang="en-US" sz="2800" i="1" dirty="0"/>
              <a:t>Q</a:t>
            </a:r>
            <a:r>
              <a:rPr lang="en-US" altLang="en-US" sz="2800" dirty="0"/>
              <a:t> + </a:t>
            </a:r>
            <a:r>
              <a:rPr lang="en-US" altLang="en-US" sz="2800" i="1" dirty="0"/>
              <a:t>P</a:t>
            </a:r>
            <a:r>
              <a:rPr lang="en-US" altLang="en-US" sz="2800" dirty="0"/>
              <a:t> </a:t>
            </a:r>
            <a:r>
              <a:rPr lang="en-US" altLang="en-US" sz="2000" dirty="0"/>
              <a:t>(</a:t>
            </a:r>
            <a:r>
              <a:rPr lang="en-US" altLang="en-US" sz="2000" i="1" dirty="0">
                <a:solidFill>
                  <a:srgbClr val="FF3300"/>
                </a:solidFill>
              </a:rPr>
              <a:t>commutativity</a:t>
            </a:r>
            <a:r>
              <a:rPr lang="en-US" altLang="en-US" sz="2000" dirty="0"/>
              <a:t>)</a:t>
            </a:r>
            <a:r>
              <a:rPr lang="en-US" altLang="en-US" sz="2800" dirty="0"/>
              <a:t> </a:t>
            </a:r>
          </a:p>
          <a:p>
            <a:pPr>
              <a:spcBef>
                <a:spcPct val="80000"/>
              </a:spcBef>
            </a:pPr>
            <a:r>
              <a:rPr lang="en-US" altLang="en-US" sz="2800" dirty="0"/>
              <a:t>(</a:t>
            </a:r>
            <a:r>
              <a:rPr lang="en-US" altLang="en-US" sz="2800" i="1" dirty="0"/>
              <a:t>P</a:t>
            </a:r>
            <a:r>
              <a:rPr lang="en-US" altLang="en-US" sz="2800" dirty="0"/>
              <a:t> + </a:t>
            </a:r>
            <a:r>
              <a:rPr lang="en-US" altLang="en-US" sz="2800" i="1" dirty="0"/>
              <a:t>Q</a:t>
            </a:r>
            <a:r>
              <a:rPr lang="en-US" altLang="en-US" sz="2800" dirty="0"/>
              <a:t>) + </a:t>
            </a:r>
            <a:r>
              <a:rPr lang="en-US" altLang="en-US" sz="2800" i="1" dirty="0"/>
              <a:t>R</a:t>
            </a:r>
            <a:r>
              <a:rPr lang="en-US" altLang="en-US" sz="2800" dirty="0"/>
              <a:t> = </a:t>
            </a:r>
            <a:r>
              <a:rPr lang="en-US" altLang="en-US" sz="2800" i="1" dirty="0"/>
              <a:t>P</a:t>
            </a:r>
            <a:r>
              <a:rPr lang="en-US" altLang="en-US" sz="2800" dirty="0"/>
              <a:t> + (</a:t>
            </a:r>
            <a:r>
              <a:rPr lang="en-US" altLang="en-US" sz="2800" i="1" dirty="0"/>
              <a:t>Q</a:t>
            </a:r>
            <a:r>
              <a:rPr lang="en-US" altLang="en-US" sz="2800" dirty="0"/>
              <a:t> + </a:t>
            </a:r>
            <a:r>
              <a:rPr lang="en-US" altLang="en-US" sz="2800" i="1" dirty="0"/>
              <a:t>R</a:t>
            </a:r>
            <a:r>
              <a:rPr lang="en-US" altLang="en-US" sz="2800" dirty="0"/>
              <a:t>) </a:t>
            </a:r>
            <a:r>
              <a:rPr lang="en-US" altLang="en-US" sz="2000" dirty="0"/>
              <a:t>(</a:t>
            </a:r>
            <a:r>
              <a:rPr lang="en-US" altLang="en-US" sz="2000" i="1" dirty="0">
                <a:solidFill>
                  <a:srgbClr val="FF3300"/>
                </a:solidFill>
              </a:rPr>
              <a:t>associativity</a:t>
            </a:r>
            <a:r>
              <a:rPr lang="en-US" altLang="en-US" sz="2000" dirty="0"/>
              <a:t>)</a:t>
            </a:r>
            <a:r>
              <a:rPr lang="en-US" altLang="en-US" sz="2800" dirty="0"/>
              <a:t> </a:t>
            </a:r>
          </a:p>
          <a:p>
            <a:pPr>
              <a:spcBef>
                <a:spcPct val="80000"/>
              </a:spcBef>
            </a:pPr>
            <a:r>
              <a:rPr lang="en-US" altLang="en-US" sz="2800" i="1" dirty="0"/>
              <a:t>P</a:t>
            </a:r>
            <a:r>
              <a:rPr lang="en-US" altLang="en-US" sz="2800" dirty="0"/>
              <a:t> + </a:t>
            </a:r>
            <a:r>
              <a:rPr lang="en-US" altLang="en-US" sz="2800" i="1" dirty="0"/>
              <a:t>O</a:t>
            </a:r>
            <a:r>
              <a:rPr lang="en-US" altLang="en-US" sz="2800" dirty="0"/>
              <a:t> = </a:t>
            </a:r>
            <a:r>
              <a:rPr lang="en-US" altLang="en-US" sz="2800" i="1" dirty="0"/>
              <a:t>O</a:t>
            </a:r>
            <a:r>
              <a:rPr lang="en-US" altLang="en-US" sz="2800" dirty="0"/>
              <a:t> + </a:t>
            </a:r>
            <a:r>
              <a:rPr lang="en-US" altLang="en-US" sz="2800" i="1" dirty="0"/>
              <a:t>P</a:t>
            </a:r>
            <a:r>
              <a:rPr lang="en-US" altLang="en-US" sz="2800" dirty="0"/>
              <a:t> = </a:t>
            </a:r>
            <a:r>
              <a:rPr lang="en-US" altLang="en-US" sz="2800" i="1" dirty="0"/>
              <a:t>P</a:t>
            </a:r>
            <a:r>
              <a:rPr lang="en-US" altLang="en-US" sz="2800" dirty="0"/>
              <a:t> </a:t>
            </a:r>
            <a:r>
              <a:rPr lang="en-US" altLang="en-US" sz="2000" dirty="0"/>
              <a:t>(</a:t>
            </a:r>
            <a:r>
              <a:rPr lang="en-US" altLang="en-US" sz="2000" i="1" dirty="0">
                <a:solidFill>
                  <a:srgbClr val="FF3300"/>
                </a:solidFill>
              </a:rPr>
              <a:t>existence of an identity element</a:t>
            </a:r>
            <a:r>
              <a:rPr lang="en-US" altLang="en-US" sz="2000" dirty="0"/>
              <a:t>) </a:t>
            </a:r>
          </a:p>
          <a:p>
            <a:pPr>
              <a:spcBef>
                <a:spcPct val="80000"/>
              </a:spcBef>
            </a:pPr>
            <a:r>
              <a:rPr lang="en-US" altLang="en-US" sz="2800" dirty="0"/>
              <a:t>there exists ( − </a:t>
            </a:r>
            <a:r>
              <a:rPr lang="en-US" altLang="en-US" sz="2800" i="1" dirty="0"/>
              <a:t>P</a:t>
            </a:r>
            <a:r>
              <a:rPr lang="en-US" altLang="en-US" sz="2800" dirty="0"/>
              <a:t>) such that − </a:t>
            </a:r>
            <a:r>
              <a:rPr lang="en-US" altLang="en-US" sz="2800" i="1" dirty="0"/>
              <a:t>P</a:t>
            </a:r>
            <a:r>
              <a:rPr lang="en-US" altLang="en-US" sz="2800" dirty="0"/>
              <a:t> + </a:t>
            </a:r>
            <a:r>
              <a:rPr lang="en-US" altLang="en-US" sz="2800" i="1" dirty="0"/>
              <a:t>P</a:t>
            </a:r>
            <a:r>
              <a:rPr lang="en-US" altLang="en-US" sz="2800" dirty="0"/>
              <a:t> = </a:t>
            </a:r>
            <a:r>
              <a:rPr lang="en-US" altLang="en-US" sz="2800" i="1" dirty="0"/>
              <a:t>P</a:t>
            </a:r>
            <a:r>
              <a:rPr lang="en-US" altLang="en-US" sz="2800" dirty="0"/>
              <a:t> + ( − </a:t>
            </a:r>
            <a:r>
              <a:rPr lang="en-US" altLang="en-US" sz="2800" i="1" dirty="0"/>
              <a:t>P</a:t>
            </a:r>
            <a:r>
              <a:rPr lang="en-US" altLang="en-US" sz="2800" dirty="0"/>
              <a:t>) = </a:t>
            </a:r>
            <a:r>
              <a:rPr lang="en-US" altLang="en-US" sz="2800" i="1" dirty="0"/>
              <a:t>O</a:t>
            </a:r>
            <a:r>
              <a:rPr lang="en-US" altLang="en-US" sz="2800" dirty="0"/>
              <a:t> </a:t>
            </a:r>
            <a:r>
              <a:rPr lang="en-US" altLang="en-US" sz="2000" dirty="0"/>
              <a:t>(</a:t>
            </a:r>
            <a:r>
              <a:rPr lang="en-US" altLang="en-US" sz="2000" i="1" dirty="0">
                <a:solidFill>
                  <a:srgbClr val="FF3300"/>
                </a:solidFill>
              </a:rPr>
              <a:t>existence of inverses</a:t>
            </a:r>
            <a:r>
              <a:rPr lang="en-US" altLang="en-US" sz="2000" dirty="0"/>
              <a:t>)</a:t>
            </a:r>
            <a:r>
              <a:rPr lang="en-US" altLang="en-US" sz="2800" dirty="0"/>
              <a:t> </a:t>
            </a:r>
          </a:p>
        </p:txBody>
      </p:sp>
      <p:sp>
        <p:nvSpPr>
          <p:cNvPr id="34820" name="Text Box 4">
            <a:extLst>
              <a:ext uri="{FF2B5EF4-FFF2-40B4-BE49-F238E27FC236}">
                <a16:creationId xmlns:a16="http://schemas.microsoft.com/office/drawing/2014/main" id="{9056EF59-FD24-4ACF-A68A-984A325FC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142" y="1314450"/>
            <a:ext cx="8001000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800" dirty="0"/>
              <a:t>Given two </a:t>
            </a:r>
            <a:r>
              <a:rPr lang="en-US" altLang="en-US" sz="2800"/>
              <a:t>points P, Q </a:t>
            </a:r>
            <a:r>
              <a:rPr lang="en-US" altLang="en-US" sz="2800" dirty="0"/>
              <a:t>in </a:t>
            </a:r>
            <a:r>
              <a:rPr lang="en-US" altLang="en-US" sz="2800" i="1" dirty="0"/>
              <a:t>E(</a:t>
            </a:r>
            <a:r>
              <a:rPr lang="en-US" altLang="en-US" sz="2800" i="1" dirty="0" err="1"/>
              <a:t>Fp</a:t>
            </a:r>
            <a:r>
              <a:rPr lang="en-US" altLang="en-US" sz="2800" i="1" dirty="0"/>
              <a:t>)</a:t>
            </a:r>
            <a:r>
              <a:rPr lang="en-US" altLang="en-US" sz="2800" dirty="0"/>
              <a:t>, there is a third point, denoted </a:t>
            </a:r>
            <a:r>
              <a:rPr lang="en-US" altLang="en-US" sz="2800"/>
              <a:t>by </a:t>
            </a:r>
            <a:r>
              <a:rPr lang="en-US" altLang="en-US" sz="2800" i="1"/>
              <a:t>P </a:t>
            </a:r>
            <a:r>
              <a:rPr lang="en-US" altLang="en-US" sz="2800"/>
              <a:t>+ </a:t>
            </a:r>
            <a:r>
              <a:rPr lang="en-US" altLang="en-US" sz="2800" i="1"/>
              <a:t>Q</a:t>
            </a:r>
            <a:r>
              <a:rPr lang="en-US" altLang="en-US" sz="2800"/>
              <a:t> </a:t>
            </a:r>
            <a:r>
              <a:rPr lang="en-US" altLang="en-US" sz="2800" dirty="0"/>
              <a:t>on  </a:t>
            </a:r>
            <a:r>
              <a:rPr lang="en-US" altLang="en-US" sz="2800" i="1" dirty="0"/>
              <a:t>E(</a:t>
            </a:r>
            <a:r>
              <a:rPr lang="en-US" altLang="en-US" sz="2800" i="1" dirty="0" err="1"/>
              <a:t>Fp</a:t>
            </a:r>
            <a:r>
              <a:rPr lang="en-US" altLang="en-US" sz="2800" i="1" dirty="0"/>
              <a:t>)</a:t>
            </a:r>
            <a:r>
              <a:rPr lang="en-US" altLang="en-US" sz="2800" dirty="0"/>
              <a:t>, and the following relations hold for all  </a:t>
            </a:r>
            <a:r>
              <a:rPr lang="en-US" altLang="en-US" sz="2800"/>
              <a:t>P, Q, R </a:t>
            </a:r>
            <a:r>
              <a:rPr lang="en-US" altLang="en-US" sz="2800" dirty="0"/>
              <a:t>in </a:t>
            </a:r>
            <a:r>
              <a:rPr lang="en-US" altLang="en-US" sz="2800" i="1" dirty="0"/>
              <a:t>E(</a:t>
            </a:r>
            <a:r>
              <a:rPr lang="en-US" altLang="en-US" sz="2800" i="1" dirty="0" err="1"/>
              <a:t>Fp</a:t>
            </a:r>
            <a:r>
              <a:rPr lang="en-US" altLang="en-US" sz="2800" i="1" dirty="0"/>
              <a:t>)</a:t>
            </a:r>
            <a:endParaRPr lang="en-US" altLang="en-US" sz="2800" dirty="0"/>
          </a:p>
          <a:p>
            <a:pPr eaLnBrk="1" hangingPunct="1">
              <a:spcBef>
                <a:spcPct val="50000"/>
              </a:spcBef>
            </a:pPr>
            <a:endParaRPr lang="en-US" altLang="en-US" sz="280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39539E53-AF68-4CC8-BFD0-666BA250EE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87450" y="343939"/>
            <a:ext cx="7345363" cy="624984"/>
          </a:xfrm>
          <a:prstGeom prst="rect">
            <a:avLst/>
          </a:prstGeom>
        </p:spPr>
        <p:txBody>
          <a:bodyPr vert="horz" wrap="square" lIns="0" tIns="934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340">
              <a:spcBef>
                <a:spcPts val="74"/>
              </a:spcBef>
            </a:pPr>
            <a:r>
              <a:rPr lang="en-US" altLang="en-US" b="1" dirty="0"/>
              <a:t>Elliptic group</a:t>
            </a:r>
            <a:endParaRPr b="1" spc="-74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">
            <a:extLst>
              <a:ext uri="{FF2B5EF4-FFF2-40B4-BE49-F238E27FC236}">
                <a16:creationId xmlns:a16="http://schemas.microsoft.com/office/drawing/2014/main" id="{F1E28D36-4550-4E66-A3C4-DE32B94A7D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75656" y="188640"/>
            <a:ext cx="7144591" cy="624984"/>
          </a:xfrm>
          <a:prstGeom prst="rect">
            <a:avLst/>
          </a:prstGeom>
        </p:spPr>
        <p:txBody>
          <a:bodyPr vert="horz" wrap="square" lIns="0" tIns="934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340">
              <a:spcBef>
                <a:spcPts val="74"/>
              </a:spcBef>
            </a:pPr>
            <a:r>
              <a:rPr lang="en-US" altLang="en-US" b="1" dirty="0"/>
              <a:t>Elliptic group</a:t>
            </a:r>
            <a:endParaRPr b="1" spc="-74" dirty="0"/>
          </a:p>
        </p:txBody>
      </p:sp>
      <p:pic>
        <p:nvPicPr>
          <p:cNvPr id="2050" name="Picture 2" descr="https://www.esat.kuleuven.be/cosic/wp-content/uploads/2017/05/ellcurve_anim.gif">
            <a:extLst>
              <a:ext uri="{FF2B5EF4-FFF2-40B4-BE49-F238E27FC236}">
                <a16:creationId xmlns:a16="http://schemas.microsoft.com/office/drawing/2014/main" id="{41A99462-F874-4530-B85B-EE9F6A5328A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91" y="2320542"/>
            <a:ext cx="5328617" cy="4257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5D1B5BC-9BAC-47A8-9550-C7F2F3B01FC2}"/>
                  </a:ext>
                </a:extLst>
              </p:cNvPr>
              <p:cNvSpPr/>
              <p:nvPr/>
            </p:nvSpPr>
            <p:spPr>
              <a:xfrm>
                <a:off x="755576" y="1427153"/>
                <a:ext cx="66595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>
                    <a:latin typeface="arial" panose="020B0604020202020204" pitchFamily="34" charset="0"/>
                  </a:rPr>
                  <a:t>Subgroup generated by a point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5D1B5BC-9BAC-47A8-9550-C7F2F3B01F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427153"/>
                <a:ext cx="6659580" cy="584775"/>
              </a:xfrm>
              <a:prstGeom prst="rect">
                <a:avLst/>
              </a:prstGeom>
              <a:blipFill>
                <a:blip r:embed="rId3"/>
                <a:stretch>
                  <a:fillRect l="-2106" t="-14583" b="-3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2959102-BB1A-4CD5-BAE5-C11E93670418}"/>
                  </a:ext>
                </a:extLst>
              </p:cNvPr>
              <p:cNvSpPr txBox="1"/>
              <p:nvPr/>
            </p:nvSpPr>
            <p:spPr>
              <a:xfrm>
                <a:off x="755576" y="2088276"/>
                <a:ext cx="670266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,….,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nor/>
                            </m:rPr>
                            <a:rPr lang="en-US" b="1"/>
                            <m:t>𝐾</m:t>
                          </m: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2959102-BB1A-4CD5-BAE5-C11E93670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088276"/>
                <a:ext cx="670266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D6686AF-B778-445A-8237-505BC8E4D65E}"/>
              </a:ext>
            </a:extLst>
          </p:cNvPr>
          <p:cNvSpPr txBox="1"/>
          <p:nvPr/>
        </p:nvSpPr>
        <p:spPr>
          <a:xfrm>
            <a:off x="755576" y="900009"/>
            <a:ext cx="37230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/>
              <a:t>Group points 𝐸/𝐾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4BFA9B-EDC4-4F55-A842-574122D77568}"/>
                  </a:ext>
                </a:extLst>
              </p:cNvPr>
              <p:cNvSpPr txBox="1"/>
              <p:nvPr/>
            </p:nvSpPr>
            <p:spPr>
              <a:xfrm>
                <a:off x="1691680" y="2939688"/>
                <a:ext cx="509981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4BFA9B-EDC4-4F55-A842-574122D77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2939688"/>
                <a:ext cx="50998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CACDEA-6B8D-46AA-A8A9-1A085C026D38}"/>
                  </a:ext>
                </a:extLst>
              </p:cNvPr>
              <p:cNvSpPr txBox="1"/>
              <p:nvPr/>
            </p:nvSpPr>
            <p:spPr>
              <a:xfrm>
                <a:off x="1844080" y="2939688"/>
                <a:ext cx="509981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CACDEA-6B8D-46AA-A8A9-1A085C026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080" y="2939688"/>
                <a:ext cx="50998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FDD333-3196-48AE-A0D3-7159DE553364}"/>
                  </a:ext>
                </a:extLst>
              </p:cNvPr>
              <p:cNvSpPr txBox="1"/>
              <p:nvPr/>
            </p:nvSpPr>
            <p:spPr>
              <a:xfrm>
                <a:off x="5972053" y="5553109"/>
                <a:ext cx="509981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FDD333-3196-48AE-A0D3-7159DE553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053" y="5553109"/>
                <a:ext cx="50998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E7F7BF-4358-4AB9-B7F1-5BCF268E3C7E}"/>
                  </a:ext>
                </a:extLst>
              </p:cNvPr>
              <p:cNvSpPr txBox="1"/>
              <p:nvPr/>
            </p:nvSpPr>
            <p:spPr>
              <a:xfrm>
                <a:off x="4051353" y="3568710"/>
                <a:ext cx="509981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E7F7BF-4358-4AB9-B7F1-5BCF268E3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353" y="3568710"/>
                <a:ext cx="50998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43A728-1AB9-4053-80E6-1460D8D9F877}"/>
                  </a:ext>
                </a:extLst>
              </p:cNvPr>
              <p:cNvSpPr txBox="1"/>
              <p:nvPr/>
            </p:nvSpPr>
            <p:spPr>
              <a:xfrm>
                <a:off x="3779912" y="4816202"/>
                <a:ext cx="509981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43A728-1AB9-4053-80E6-1460D8D9F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4816202"/>
                <a:ext cx="509981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95178D3-B4CA-442E-A1ED-0452287C59EC}"/>
                  </a:ext>
                </a:extLst>
              </p:cNvPr>
              <p:cNvSpPr txBox="1"/>
              <p:nvPr/>
            </p:nvSpPr>
            <p:spPr>
              <a:xfrm>
                <a:off x="4998123" y="3933056"/>
                <a:ext cx="509981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95178D3-B4CA-442E-A1ED-0452287C5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123" y="3933056"/>
                <a:ext cx="50998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0AE26A-4B96-49BA-BFA2-51C6E666DC2B}"/>
                  </a:ext>
                </a:extLst>
              </p:cNvPr>
              <p:cNvSpPr txBox="1"/>
              <p:nvPr/>
            </p:nvSpPr>
            <p:spPr>
              <a:xfrm>
                <a:off x="2947991" y="5315952"/>
                <a:ext cx="509981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0AE26A-4B96-49BA-BFA2-51C6E666D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991" y="5315952"/>
                <a:ext cx="509981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C2F34EE-9037-4906-9CE3-41D35967645A}"/>
              </a:ext>
            </a:extLst>
          </p:cNvPr>
          <p:cNvSpPr txBox="1"/>
          <p:nvPr/>
        </p:nvSpPr>
        <p:spPr>
          <a:xfrm>
            <a:off x="5647930" y="5734327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•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BF2F04-280B-422A-BF5B-919029ABBF23}"/>
              </a:ext>
            </a:extLst>
          </p:cNvPr>
          <p:cNvSpPr txBox="1"/>
          <p:nvPr/>
        </p:nvSpPr>
        <p:spPr>
          <a:xfrm>
            <a:off x="3817999" y="3834884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•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E4D0F4-1F71-4323-8512-C75749348510}"/>
              </a:ext>
            </a:extLst>
          </p:cNvPr>
          <p:cNvSpPr txBox="1"/>
          <p:nvPr/>
        </p:nvSpPr>
        <p:spPr>
          <a:xfrm>
            <a:off x="4144778" y="4456276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•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4BBE04-D4BB-488E-9458-C6E8DB70E51C}"/>
              </a:ext>
            </a:extLst>
          </p:cNvPr>
          <p:cNvSpPr txBox="1"/>
          <p:nvPr/>
        </p:nvSpPr>
        <p:spPr>
          <a:xfrm>
            <a:off x="4807623" y="3569034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•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D2A7F8-2FA8-43C5-9A09-F5D156E027BF}"/>
              </a:ext>
            </a:extLst>
          </p:cNvPr>
          <p:cNvSpPr txBox="1"/>
          <p:nvPr/>
        </p:nvSpPr>
        <p:spPr>
          <a:xfrm>
            <a:off x="2814409" y="5016827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•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479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6EEDD559-7975-4C81-A0C8-56406BB553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3608" y="-67235"/>
            <a:ext cx="8100392" cy="1143000"/>
          </a:xfrm>
        </p:spPr>
        <p:txBody>
          <a:bodyPr/>
          <a:lstStyle/>
          <a:p>
            <a:r>
              <a:rPr lang="en-US" altLang="en-US" sz="3400" b="1" dirty="0">
                <a:solidFill>
                  <a:schemeClr val="accent2"/>
                </a:solidFill>
              </a:rPr>
              <a:t>Using Elliptic Curves In Cryptography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373B5E78-983A-4F6A-A923-B01A3E6AFD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66019"/>
            <a:ext cx="8229600" cy="4525962"/>
          </a:xfrm>
        </p:spPr>
        <p:txBody>
          <a:bodyPr/>
          <a:lstStyle/>
          <a:p>
            <a:r>
              <a:rPr lang="en-US" altLang="en-US" sz="2800" dirty="0"/>
              <a:t>The central part of any cryptosystem involving elliptic curves is the </a:t>
            </a:r>
            <a:r>
              <a:rPr lang="en-US" altLang="en-US" sz="2800" b="1" u="sng" dirty="0"/>
              <a:t>elliptic group</a:t>
            </a:r>
            <a:r>
              <a:rPr lang="en-US" altLang="en-US" sz="2800" dirty="0"/>
              <a:t>.</a:t>
            </a:r>
          </a:p>
          <a:p>
            <a:r>
              <a:rPr lang="en-US" altLang="en-US" sz="2800" dirty="0"/>
              <a:t>Underlying mathematical operation.</a:t>
            </a:r>
          </a:p>
          <a:p>
            <a:pPr marL="457200" lvl="1" indent="0">
              <a:buNone/>
            </a:pPr>
            <a:endParaRPr lang="en-US" alt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256615-E082-4FB0-BBF3-900F6D9B4D71}"/>
              </a:ext>
            </a:extLst>
          </p:cNvPr>
          <p:cNvSpPr/>
          <p:nvPr/>
        </p:nvSpPr>
        <p:spPr>
          <a:xfrm>
            <a:off x="914400" y="2736503"/>
            <a:ext cx="8229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Elliptic curve discrete logarithm problem (ECDLP)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78B997A-E827-47CB-932F-255592CAF1CC}"/>
                  </a:ext>
                </a:extLst>
              </p:cNvPr>
              <p:cNvSpPr/>
              <p:nvPr/>
            </p:nvSpPr>
            <p:spPr>
              <a:xfrm>
                <a:off x="2374473" y="3931780"/>
                <a:ext cx="2403222" cy="6155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88265" algn="ctr">
                  <a:lnSpc>
                    <a:spcPct val="100000"/>
                  </a:lnSpc>
                  <a:spcBef>
                    <a:spcPts val="95"/>
                  </a:spcBef>
                  <a:buSzPct val="89285"/>
                  <a:tabLst>
                    <a:tab pos="431800" algn="l"/>
                    <a:tab pos="432434" algn="l"/>
                    <a:tab pos="1002474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00" b="0" i="1" spc="20" dirty="0" smtClean="0">
                          <a:latin typeface="Cambria Math" panose="02040503050406030204" pitchFamily="18" charset="0"/>
                          <a:cs typeface="Cambria Math"/>
                        </a:rPr>
                        <m:t>𝐺</m:t>
                      </m:r>
                      <m:r>
                        <a:rPr lang="en-US" sz="3400" i="1" spc="20" dirty="0" smtClean="0">
                          <a:latin typeface="Cambria Math" panose="02040503050406030204" pitchFamily="18" charset="0"/>
                          <a:cs typeface="Cambria Math"/>
                        </a:rPr>
                        <m:t>, </m:t>
                      </m:r>
                      <m:r>
                        <a:rPr lang="en-US" sz="3400" i="1" spc="20" dirty="0" err="1" smtClean="0">
                          <a:latin typeface="Cambria Math" panose="02040503050406030204" pitchFamily="18" charset="0"/>
                          <a:cs typeface="Cambria Math"/>
                        </a:rPr>
                        <m:t>𝑛</m:t>
                      </m:r>
                      <m:r>
                        <a:rPr lang="en-US" sz="3400" b="0" i="1" spc="20" dirty="0" smtClean="0">
                          <a:latin typeface="Cambria Math" panose="02040503050406030204" pitchFamily="18" charset="0"/>
                          <a:cs typeface="Cambria Math"/>
                        </a:rPr>
                        <m:t>𝐺</m:t>
                      </m:r>
                      <m:r>
                        <a:rPr lang="en-US" sz="3400" i="1" spc="165" baseline="27100" dirty="0" smtClean="0">
                          <a:latin typeface="Cambria Math" panose="02040503050406030204" pitchFamily="18" charset="0"/>
                          <a:cs typeface="Cambria Math"/>
                        </a:rPr>
                        <m:t> </m:t>
                      </m:r>
                      <m:r>
                        <a:rPr lang="en-US" sz="3400" i="1" spc="-5" dirty="0">
                          <a:latin typeface="Cambria Math" panose="02040503050406030204" pitchFamily="18" charset="0"/>
                          <a:cs typeface="Cambria Math"/>
                        </a:rPr>
                        <m:t>↦</m:t>
                      </m:r>
                      <m:r>
                        <a:rPr lang="en-US" sz="3400" i="1" spc="-225" dirty="0">
                          <a:latin typeface="Cambria Math" panose="02040503050406030204" pitchFamily="18" charset="0"/>
                          <a:cs typeface="Cambria Math"/>
                        </a:rPr>
                        <m:t> </m:t>
                      </m:r>
                      <m:r>
                        <a:rPr lang="en-US" sz="3400" i="1" spc="-5" dirty="0" smtClean="0">
                          <a:latin typeface="Cambria Math" panose="02040503050406030204" pitchFamily="18" charset="0"/>
                          <a:cs typeface="Cambria Math"/>
                        </a:rPr>
                        <m:t>𝑛</m:t>
                      </m:r>
                    </m:oMath>
                  </m:oMathPara>
                </a14:m>
                <a:endParaRPr lang="en-US" sz="3400" dirty="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78B997A-E827-47CB-932F-255592CAF1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473" y="3931780"/>
                <a:ext cx="2403222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79C8423-588D-42A9-A9F4-BDE83D561E99}"/>
              </a:ext>
            </a:extLst>
          </p:cNvPr>
          <p:cNvCxnSpPr/>
          <p:nvPr/>
        </p:nvCxnSpPr>
        <p:spPr bwMode="auto">
          <a:xfrm flipH="1">
            <a:off x="3815770" y="3933056"/>
            <a:ext cx="144016" cy="4966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D20242E-A29D-4006-A70F-B1179F9518ED}"/>
                  </a:ext>
                </a:extLst>
              </p:cNvPr>
              <p:cNvSpPr/>
              <p:nvPr/>
            </p:nvSpPr>
            <p:spPr>
              <a:xfrm>
                <a:off x="1895051" y="4797152"/>
                <a:ext cx="480638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where</a:t>
                </a:r>
                <a:r>
                  <a:rPr lang="en-US" b="1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202124"/>
                        </a:solidFill>
                        <a:latin typeface="Cambria Math" panose="02040503050406030204" pitchFamily="18" charset="0"/>
                      </a:rPr>
                      <m:t>𝒏𝑮</m:t>
                    </m:r>
                    <m:r>
                      <a:rPr lang="en-US" b="1" i="1" dirty="0" smtClean="0">
                        <a:solidFill>
                          <a:srgbClr val="202124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1" i="1" dirty="0" smtClean="0">
                        <a:solidFill>
                          <a:srgbClr val="202124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b="1" i="1" dirty="0" smtClean="0">
                        <a:solidFill>
                          <a:srgbClr val="202124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202124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b="1" i="1" dirty="0" smtClean="0">
                        <a:solidFill>
                          <a:srgbClr val="202124"/>
                        </a:solidFill>
                        <a:latin typeface="Cambria Math" panose="02040503050406030204" pitchFamily="18" charset="0"/>
                      </a:rPr>
                      <m:t>+….+</m:t>
                    </m:r>
                    <m:r>
                      <a:rPr lang="en-US" b="1" i="1" dirty="0" smtClean="0">
                        <a:solidFill>
                          <a:srgbClr val="202124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b="1" i="1" dirty="0" smtClean="0">
                        <a:solidFill>
                          <a:srgbClr val="202124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D20242E-A29D-4006-A70F-B1179F9518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051" y="4797152"/>
                <a:ext cx="4806380" cy="523220"/>
              </a:xfrm>
              <a:prstGeom prst="rect">
                <a:avLst/>
              </a:prstGeom>
              <a:blipFill>
                <a:blip r:embed="rId4"/>
                <a:stretch>
                  <a:fillRect l="-2665" t="-13953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Brace 6">
            <a:extLst>
              <a:ext uri="{FF2B5EF4-FFF2-40B4-BE49-F238E27FC236}">
                <a16:creationId xmlns:a16="http://schemas.microsoft.com/office/drawing/2014/main" id="{2C34FEBD-FFA4-46E4-89FE-10E0FFD8844E}"/>
              </a:ext>
            </a:extLst>
          </p:cNvPr>
          <p:cNvSpPr/>
          <p:nvPr/>
        </p:nvSpPr>
        <p:spPr bwMode="auto">
          <a:xfrm rot="16200000">
            <a:off x="5332259" y="4167123"/>
            <a:ext cx="279392" cy="2448271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CCBCAF9-722E-4FF1-8AE1-582AC537955C}"/>
                  </a:ext>
                </a:extLst>
              </p:cNvPr>
              <p:cNvSpPr txBox="1"/>
              <p:nvPr/>
            </p:nvSpPr>
            <p:spPr>
              <a:xfrm>
                <a:off x="5004048" y="5493005"/>
                <a:ext cx="112376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time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CCBCAF9-722E-4FF1-8AE1-582AC5379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5493005"/>
                <a:ext cx="1123769" cy="523220"/>
              </a:xfrm>
              <a:prstGeom prst="rect">
                <a:avLst/>
              </a:prstGeom>
              <a:blipFill>
                <a:blip r:embed="rId5"/>
                <a:stretch>
                  <a:fillRect t="-11628" r="-8696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4">
            <a:extLst>
              <a:ext uri="{FF2B5EF4-FFF2-40B4-BE49-F238E27FC236}">
                <a16:creationId xmlns:a16="http://schemas.microsoft.com/office/drawing/2014/main" id="{75EA9D26-ED7E-421C-A569-69E4FCDC11F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71600" y="-101219"/>
            <a:ext cx="7560840" cy="1470025"/>
          </a:xfrm>
        </p:spPr>
        <p:txBody>
          <a:bodyPr anchor="ctr"/>
          <a:lstStyle/>
          <a:p>
            <a:r>
              <a:rPr lang="en-US" altLang="en-US" sz="3400" b="1" dirty="0">
                <a:solidFill>
                  <a:srgbClr val="CC3300"/>
                </a:solidFill>
              </a:rPr>
              <a:t>Elliptic Curve Cryptosystems (ECC)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59D317C-FE5D-471F-ABE6-D47B4B6543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217800"/>
              </p:ext>
            </p:extLst>
          </p:nvPr>
        </p:nvGraphicFramePr>
        <p:xfrm>
          <a:off x="251520" y="1243485"/>
          <a:ext cx="8640960" cy="513784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94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8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7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09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79308">
                <a:tc>
                  <a:txBody>
                    <a:bodyPr/>
                    <a:lstStyle/>
                    <a:p>
                      <a:pPr algn="ctr"/>
                      <a:r>
                        <a:rPr lang="en-IN" sz="22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Algorithm</a:t>
                      </a:r>
                      <a:endParaRPr lang="en-IN" sz="2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Encryption/Decryption</a:t>
                      </a:r>
                      <a:endParaRPr lang="en-IN" sz="2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Digital Signature</a:t>
                      </a:r>
                      <a:endParaRPr lang="en-IN" sz="2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Key Exchange</a:t>
                      </a:r>
                      <a:endParaRPr lang="en-IN" sz="2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9308"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RSA</a:t>
                      </a:r>
                      <a:endParaRPr lang="en-IN" sz="2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IN" sz="2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IN" sz="2200" dirty="0"/>
                    </a:p>
                    <a:p>
                      <a:pPr algn="ctr"/>
                      <a:endParaRPr lang="en-IN" sz="2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IN" sz="2200" dirty="0"/>
                    </a:p>
                    <a:p>
                      <a:pPr algn="ctr"/>
                      <a:endParaRPr lang="en-IN" sz="2200" i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7728"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Elliptic Curve</a:t>
                      </a:r>
                      <a:endParaRPr lang="en-IN" sz="2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IN" sz="22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IN" sz="2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IN" sz="22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IN" sz="2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IN" sz="22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IN" sz="2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2191"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Diffie–Hellman</a:t>
                      </a:r>
                      <a:endParaRPr lang="en-IN" sz="2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No</a:t>
                      </a:r>
                      <a:endParaRPr lang="en-IN" sz="2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No</a:t>
                      </a:r>
                      <a:endParaRPr lang="en-IN" sz="2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IN" sz="2200" dirty="0"/>
                    </a:p>
                    <a:p>
                      <a:pPr algn="ctr"/>
                      <a:endParaRPr lang="en-IN" sz="2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9308"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DSS</a:t>
                      </a:r>
                      <a:endParaRPr lang="en-IN" sz="2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No</a:t>
                      </a:r>
                      <a:endParaRPr lang="en-IN" sz="2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IN" sz="2200" dirty="0"/>
                    </a:p>
                    <a:p>
                      <a:pPr algn="ctr"/>
                      <a:endParaRPr lang="en-IN" sz="2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No</a:t>
                      </a:r>
                      <a:endParaRPr lang="en-IN" sz="2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68F79148-B3D0-4A16-ABDE-A84CC5CC03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00617" y="218508"/>
            <a:ext cx="7956376" cy="792163"/>
          </a:xfrm>
        </p:spPr>
        <p:txBody>
          <a:bodyPr/>
          <a:lstStyle/>
          <a:p>
            <a:r>
              <a:rPr lang="en-US" altLang="en-US" sz="4000" b="1" dirty="0">
                <a:solidFill>
                  <a:schemeClr val="accent2"/>
                </a:solidFill>
              </a:rPr>
              <a:t>What Is ECC?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D3A34FDF-88A2-4D82-83AB-00A5CC10B9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660" y="1124744"/>
            <a:ext cx="8206680" cy="4967287"/>
          </a:xfrm>
        </p:spPr>
        <p:txBody>
          <a:bodyPr/>
          <a:lstStyle/>
          <a:p>
            <a:r>
              <a:rPr lang="en-US" altLang="en-US" sz="2800" dirty="0"/>
              <a:t>Elliptic curve cryptography [ECC] is a </a:t>
            </a:r>
            <a:r>
              <a:rPr lang="en-US" altLang="en-US" sz="2800" b="1" u="sng" dirty="0"/>
              <a:t>public-key</a:t>
            </a:r>
            <a:r>
              <a:rPr lang="en-US" altLang="en-US" sz="2800" dirty="0"/>
              <a:t> cryptosystem just like RSA, Rabin, and El Gamal.</a:t>
            </a:r>
          </a:p>
          <a:p>
            <a:r>
              <a:rPr lang="en-US" altLang="en-US" sz="2800" dirty="0"/>
              <a:t>Every user has a </a:t>
            </a:r>
            <a:r>
              <a:rPr lang="en-US" altLang="en-US" sz="2800" b="1" u="sng" dirty="0"/>
              <a:t>public</a:t>
            </a:r>
            <a:r>
              <a:rPr lang="en-US" altLang="en-US" sz="2800" dirty="0"/>
              <a:t> and a </a:t>
            </a:r>
            <a:r>
              <a:rPr lang="en-US" altLang="en-US" sz="2800" b="1" u="sng" dirty="0"/>
              <a:t>private</a:t>
            </a:r>
            <a:r>
              <a:rPr lang="en-US" altLang="en-US" sz="2800" dirty="0"/>
              <a:t> key.</a:t>
            </a:r>
          </a:p>
          <a:p>
            <a:pPr lvl="1"/>
            <a:r>
              <a:rPr lang="en-US" altLang="en-US" sz="2400" dirty="0"/>
              <a:t>Public key is used for encryption/signature verification.</a:t>
            </a:r>
          </a:p>
          <a:p>
            <a:pPr lvl="1"/>
            <a:r>
              <a:rPr lang="en-US" altLang="en-US" sz="2400" dirty="0"/>
              <a:t>Private key is used for decryption/signature generation.</a:t>
            </a:r>
          </a:p>
          <a:p>
            <a:r>
              <a:rPr lang="en-US" altLang="en-US" sz="2800" dirty="0"/>
              <a:t>Elliptic curves are used as an extension to other current cryptosystems.</a:t>
            </a:r>
          </a:p>
          <a:p>
            <a:pPr lvl="1"/>
            <a:r>
              <a:rPr lang="en-US" altLang="en-US" sz="2400" dirty="0"/>
              <a:t>Elliptic Curve Diffie-Hellman Key Exchange</a:t>
            </a:r>
          </a:p>
          <a:p>
            <a:pPr lvl="1"/>
            <a:r>
              <a:rPr lang="en-US" altLang="en-US" sz="2400" dirty="0"/>
              <a:t>Elliptic Curve Digital Signature Algorithm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B4F0FF34-0BFD-4394-8696-7AFB7222EF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chemeClr val="accent2"/>
                </a:solidFill>
              </a:rPr>
              <a:t>Generic Procedures of ECC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827" name="Rectangle 3">
                <a:extLst>
                  <a:ext uri="{FF2B5EF4-FFF2-40B4-BE49-F238E27FC236}">
                    <a16:creationId xmlns:a16="http://schemas.microsoft.com/office/drawing/2014/main" id="{1E797B06-7E4A-4150-8EB5-3C8F05BB5841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-96978" y="1084367"/>
                <a:ext cx="9217024" cy="4967287"/>
              </a:xfrm>
            </p:spPr>
            <p:txBody>
              <a:bodyPr/>
              <a:lstStyle/>
              <a:p>
                <a:r>
                  <a:rPr lang="en-US" altLang="en-US" sz="2400" dirty="0"/>
                  <a:t>Both parties agree to some publicly-known data items</a:t>
                </a:r>
              </a:p>
              <a:p>
                <a:pPr lvl="1"/>
                <a:r>
                  <a:rPr lang="en-US" altLang="en-US" sz="2400" dirty="0"/>
                  <a:t>The </a:t>
                </a:r>
                <a:r>
                  <a:rPr lang="en-US" altLang="en-US" sz="2400" b="1" u="sng" dirty="0"/>
                  <a:t>elliptic curve equation</a:t>
                </a:r>
                <a:r>
                  <a:rPr lang="en-US" altLang="en-US" sz="2400" dirty="0"/>
                  <a:t> </a:t>
                </a:r>
              </a:p>
              <a:p>
                <a:pPr lvl="2"/>
                <a:r>
                  <a:rPr lang="en-US" altLang="en-US" dirty="0"/>
                  <a:t>values of </a:t>
                </a:r>
                <a:r>
                  <a:rPr lang="en-US" altLang="en-US" b="1" i="1" dirty="0"/>
                  <a:t>a</a:t>
                </a:r>
                <a:r>
                  <a:rPr lang="en-US" altLang="en-US" dirty="0"/>
                  <a:t> and </a:t>
                </a:r>
                <a:r>
                  <a:rPr lang="en-US" altLang="en-US" b="1" i="1" dirty="0"/>
                  <a:t>b</a:t>
                </a:r>
                <a:r>
                  <a:rPr lang="en-US" altLang="en-US" dirty="0"/>
                  <a:t> </a:t>
                </a:r>
              </a:p>
              <a:p>
                <a:pPr lvl="2"/>
                <a:r>
                  <a:rPr lang="en-US" altLang="en-US" dirty="0"/>
                  <a:t>prime, </a:t>
                </a:r>
                <a:r>
                  <a:rPr lang="en-US" altLang="en-US" b="1" i="1" dirty="0"/>
                  <a:t>p</a:t>
                </a:r>
                <a:endParaRPr lang="en-US" altLang="en-US" b="1" dirty="0"/>
              </a:p>
              <a:p>
                <a:pPr lvl="1"/>
                <a:r>
                  <a:rPr lang="en-US" altLang="en-US" sz="2400" dirty="0"/>
                  <a:t>The </a:t>
                </a:r>
                <a:r>
                  <a:rPr lang="en-US" altLang="en-US" sz="2400" b="1" u="sng" dirty="0"/>
                  <a:t>elliptic group</a:t>
                </a:r>
                <a:r>
                  <a:rPr lang="en-US" altLang="en-US" sz="2400" dirty="0"/>
                  <a:t> computed from the elliptic curve equation</a:t>
                </a:r>
              </a:p>
              <a:p>
                <a:pPr lvl="1"/>
                <a:r>
                  <a:rPr lang="en-US" altLang="en-US" sz="2400"/>
                  <a:t> A </a:t>
                </a:r>
                <a:r>
                  <a:rPr lang="en-US" altLang="en-US" sz="2400" b="1" u="sng" dirty="0"/>
                  <a:t>base point</a:t>
                </a:r>
                <a:r>
                  <a:rPr lang="en-US" altLang="en-US" sz="2400" dirty="0"/>
                  <a:t>,</a:t>
                </a:r>
                <a14:m>
                  <m:oMath xmlns:m="http://schemas.openxmlformats.org/officeDocument/2006/math">
                    <m:r>
                      <a:rPr lang="en-US" altLang="en-US" sz="26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6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600" b="1" i="1" dirty="0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altLang="en-US" sz="2600" b="1" dirty="0"/>
                  <a:t>, </a:t>
                </a:r>
                <a:r>
                  <a:rPr lang="en-US" altLang="en-US" sz="2400" dirty="0"/>
                  <a:t>taken from the elliptic group</a:t>
                </a:r>
              </a:p>
              <a:p>
                <a:r>
                  <a:rPr lang="en-US" altLang="en-US" sz="2400" dirty="0"/>
                  <a:t>Each user generates their public/private key pair</a:t>
                </a:r>
              </a:p>
              <a:p>
                <a:pPr lvl="1"/>
                <a:r>
                  <a:rPr lang="en-US" altLang="en-US" sz="2400" dirty="0"/>
                  <a:t>Private Key: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∈ [1,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altLang="en-US" dirty="0"/>
              </a:p>
              <a:p>
                <a:pPr lvl="1"/>
                <a:r>
                  <a:rPr lang="en-US" altLang="en-US" sz="2400"/>
                  <a:t>Public Key:</a:t>
                </a:r>
                <a:r>
                  <a:rPr lang="en-US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altLang="en-US" dirty="0"/>
              </a:p>
              <a:p>
                <a:pPr lvl="1"/>
                <a:endParaRPr lang="en-US" altLang="en-US" sz="2400" dirty="0"/>
              </a:p>
              <a:p>
                <a:pPr lvl="1"/>
                <a:endParaRPr lang="en-US" altLang="en-US" sz="2400" dirty="0"/>
              </a:p>
              <a:p>
                <a:endParaRPr lang="en-US" altLang="en-US" sz="2400" dirty="0"/>
              </a:p>
              <a:p>
                <a:pPr lvl="1"/>
                <a:endParaRPr lang="en-US" altLang="en-US" sz="2400" dirty="0"/>
              </a:p>
            </p:txBody>
          </p:sp>
        </mc:Choice>
        <mc:Fallback xmlns="">
          <p:sp>
            <p:nvSpPr>
              <p:cNvPr id="77827" name="Rectangle 3">
                <a:extLst>
                  <a:ext uri="{FF2B5EF4-FFF2-40B4-BE49-F238E27FC236}">
                    <a16:creationId xmlns:a16="http://schemas.microsoft.com/office/drawing/2014/main" id="{1E797B06-7E4A-4150-8EB5-3C8F05BB58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-96978" y="1084367"/>
                <a:ext cx="9217024" cy="4967287"/>
              </a:xfrm>
              <a:blipFill>
                <a:blip r:embed="rId3"/>
                <a:stretch>
                  <a:fillRect l="-1323" t="-23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B0C830A5-7A85-463F-BE22-B6F2905A6B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218508"/>
            <a:ext cx="7772400" cy="792163"/>
          </a:xfrm>
        </p:spPr>
        <p:txBody>
          <a:bodyPr/>
          <a:lstStyle/>
          <a:p>
            <a:r>
              <a:rPr lang="en-US" altLang="en-US" sz="3600" b="1" dirty="0">
                <a:solidFill>
                  <a:schemeClr val="accent2"/>
                </a:solidFill>
              </a:rPr>
              <a:t>Elliptic Curve Cryptosystem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875" name="Rectangle 3">
                <a:extLst>
                  <a:ext uri="{FF2B5EF4-FFF2-40B4-BE49-F238E27FC236}">
                    <a16:creationId xmlns:a16="http://schemas.microsoft.com/office/drawing/2014/main" id="{6F609193-844A-45E0-885B-27DB93DC2855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39552" y="1010671"/>
                <a:ext cx="7772400" cy="4967287"/>
              </a:xfrm>
            </p:spPr>
            <p:txBody>
              <a:bodyPr/>
              <a:lstStyle/>
              <a:p>
                <a:r>
                  <a:rPr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</a:t>
                </a:r>
                <a:r>
                  <a:rPr lang="en-US" altLang="en-US" sz="2800" dirty="0">
                    <a:solidFill>
                      <a:srgbClr val="FF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Alice </a:t>
                </a:r>
                <a:r>
                  <a:rPr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wants to send to </a:t>
                </a:r>
                <a:r>
                  <a:rPr lang="en-US" altLang="en-US" sz="2800" dirty="0">
                    <a:solidFill>
                      <a:srgbClr val="FF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Bob</a:t>
                </a:r>
                <a:r>
                  <a:rPr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 encrypted message.</a:t>
                </a:r>
              </a:p>
              <a:p>
                <a:pPr lvl="1"/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Both agree on a </a:t>
                </a:r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base point </a:t>
                </a:r>
                <a14:m>
                  <m:oMath xmlns:m="http://schemas.openxmlformats.org/officeDocument/2006/math">
                    <m:r>
                      <a:rPr lang="en-US" altLang="en-US" b="1" i="1" dirty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  <a:endPara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Alice and Bob create public/private keys.</a:t>
                </a:r>
              </a:p>
              <a:p>
                <a:pPr lvl="2"/>
                <a:r>
                  <a:rPr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Alice</a:t>
                </a:r>
              </a:p>
              <a:p>
                <a:pPr lvl="3"/>
                <a:r>
                  <a:rPr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Private Key = a</a:t>
                </a:r>
              </a:p>
              <a:p>
                <a:pPr lvl="3"/>
                <a:r>
                  <a:rPr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Public Key </a:t>
                </a:r>
                <a:r>
                  <a:rPr lang="en-US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Q</a:t>
                </a:r>
                <a:r>
                  <a:rPr lang="en-US" altLang="en-US" sz="28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a</a:t>
                </a:r>
                <a:r>
                  <a:rPr lang="en-US" altLang="en-US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14:m>
                  <m:oMath xmlns:m="http://schemas.openxmlformats.org/officeDocument/2006/math">
                    <m:r>
                      <a:rPr lang="en-US" altLang="en-US" sz="2800" b="1" i="1" dirty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endParaRPr lang="en-US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Bob</a:t>
                </a:r>
              </a:p>
              <a:p>
                <a:pPr lvl="3"/>
                <a:r>
                  <a:rPr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Private Key = b</a:t>
                </a:r>
              </a:p>
              <a:p>
                <a:pPr lvl="3"/>
                <a:r>
                  <a:rPr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Public Key </a:t>
                </a:r>
                <a:r>
                  <a:rPr lang="en-US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Q</a:t>
                </a:r>
                <a:r>
                  <a:rPr lang="en-US" altLang="en-US" sz="28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b </a:t>
                </a:r>
                <a:r>
                  <a:rPr lang="en-US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 </a:t>
                </a:r>
                <a14:m>
                  <m:oMath xmlns:m="http://schemas.openxmlformats.org/officeDocument/2006/math">
                    <m:r>
                      <a:rPr lang="en-US" altLang="en-US" sz="2800" b="1" i="1" dirty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endParaRPr lang="en-US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9875" name="Rectangle 3">
                <a:extLst>
                  <a:ext uri="{FF2B5EF4-FFF2-40B4-BE49-F238E27FC236}">
                    <a16:creationId xmlns:a16="http://schemas.microsoft.com/office/drawing/2014/main" id="{6F609193-844A-45E0-885B-27DB93DC28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9552" y="1010671"/>
                <a:ext cx="7772400" cy="4967287"/>
              </a:xfrm>
              <a:blipFill>
                <a:blip r:embed="rId3"/>
                <a:stretch>
                  <a:fillRect l="-2039" t="-2822" r="-78" b="-4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3937AA94-D255-4782-A30E-2D982014E0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0200" y="138906"/>
            <a:ext cx="6570663" cy="914400"/>
          </a:xfrm>
          <a:noFill/>
        </p:spPr>
        <p:txBody>
          <a:bodyPr lIns="92075" tIns="46038" rIns="92075" bIns="46038"/>
          <a:lstStyle/>
          <a:p>
            <a:r>
              <a:rPr lang="en-US" altLang="en-US" dirty="0"/>
              <a:t>ECC Cipher</a:t>
            </a:r>
          </a:p>
        </p:txBody>
      </p:sp>
      <p:pic>
        <p:nvPicPr>
          <p:cNvPr id="5124" name="Picture 3" descr="PE03749_">
            <a:extLst>
              <a:ext uri="{FF2B5EF4-FFF2-40B4-BE49-F238E27FC236}">
                <a16:creationId xmlns:a16="http://schemas.microsoft.com/office/drawing/2014/main" id="{0231C114-5A34-40DA-B4A2-58B8067FD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238" y="1690911"/>
            <a:ext cx="7159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4" descr="PE03749_">
            <a:extLst>
              <a:ext uri="{FF2B5EF4-FFF2-40B4-BE49-F238E27FC236}">
                <a16:creationId xmlns:a16="http://schemas.microsoft.com/office/drawing/2014/main" id="{FE58519D-574C-4C04-B517-CAECB8BAB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99238" y="1690911"/>
            <a:ext cx="7159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5" descr="j0139031">
            <a:extLst>
              <a:ext uri="{FF2B5EF4-FFF2-40B4-BE49-F238E27FC236}">
                <a16:creationId xmlns:a16="http://schemas.microsoft.com/office/drawing/2014/main" id="{43188FF8-A657-499B-AF9A-42A8095E2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052736"/>
            <a:ext cx="690563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Line 6">
            <a:extLst>
              <a:ext uri="{FF2B5EF4-FFF2-40B4-BE49-F238E27FC236}">
                <a16:creationId xmlns:a16="http://schemas.microsoft.com/office/drawing/2014/main" id="{25444A06-1D79-453E-BF4D-DA92355F35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300511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8" name="Text Box 7">
            <a:extLst>
              <a:ext uri="{FF2B5EF4-FFF2-40B4-BE49-F238E27FC236}">
                <a16:creationId xmlns:a16="http://schemas.microsoft.com/office/drawing/2014/main" id="{3279262F-DFBF-43DE-9FB7-0A7874C8C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1963" y="1721074"/>
            <a:ext cx="3762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3200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5129" name="Group 8">
            <a:extLst>
              <a:ext uri="{FF2B5EF4-FFF2-40B4-BE49-F238E27FC236}">
                <a16:creationId xmlns:a16="http://schemas.microsoft.com/office/drawing/2014/main" id="{C8E79F0A-3140-4B39-BE90-D10A1337C8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71575" y="2529111"/>
            <a:ext cx="657225" cy="322263"/>
            <a:chOff x="1410" y="2496"/>
            <a:chExt cx="414" cy="203"/>
          </a:xfrm>
        </p:grpSpPr>
        <p:sp>
          <p:nvSpPr>
            <p:cNvPr id="5156" name="AutoShape 9">
              <a:extLst>
                <a:ext uri="{FF2B5EF4-FFF2-40B4-BE49-F238E27FC236}">
                  <a16:creationId xmlns:a16="http://schemas.microsoft.com/office/drawing/2014/main" id="{03513D39-356E-4930-94B6-8DBC19DEF08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10" y="2496"/>
              <a:ext cx="414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7" name="Freeform 10">
              <a:extLst>
                <a:ext uri="{FF2B5EF4-FFF2-40B4-BE49-F238E27FC236}">
                  <a16:creationId xmlns:a16="http://schemas.microsoft.com/office/drawing/2014/main" id="{33034FEB-D208-4B56-87D0-16D41643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3" y="2615"/>
              <a:ext cx="72" cy="75"/>
            </a:xfrm>
            <a:custGeom>
              <a:avLst/>
              <a:gdLst>
                <a:gd name="T0" fmla="*/ 0 w 579"/>
                <a:gd name="T1" fmla="*/ 0 h 605"/>
                <a:gd name="T2" fmla="*/ 0 w 579"/>
                <a:gd name="T3" fmla="*/ 0 h 605"/>
                <a:gd name="T4" fmla="*/ 0 w 579"/>
                <a:gd name="T5" fmla="*/ 0 h 605"/>
                <a:gd name="T6" fmla="*/ 0 w 579"/>
                <a:gd name="T7" fmla="*/ 0 h 605"/>
                <a:gd name="T8" fmla="*/ 0 w 579"/>
                <a:gd name="T9" fmla="*/ 0 h 605"/>
                <a:gd name="T10" fmla="*/ 0 w 579"/>
                <a:gd name="T11" fmla="*/ 0 h 605"/>
                <a:gd name="T12" fmla="*/ 0 w 579"/>
                <a:gd name="T13" fmla="*/ 0 h 605"/>
                <a:gd name="T14" fmla="*/ 0 w 579"/>
                <a:gd name="T15" fmla="*/ 0 h 60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9"/>
                <a:gd name="T25" fmla="*/ 0 h 605"/>
                <a:gd name="T26" fmla="*/ 579 w 579"/>
                <a:gd name="T27" fmla="*/ 605 h 60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9" h="605">
                  <a:moveTo>
                    <a:pt x="136" y="12"/>
                  </a:moveTo>
                  <a:lnTo>
                    <a:pt x="136" y="309"/>
                  </a:lnTo>
                  <a:lnTo>
                    <a:pt x="0" y="314"/>
                  </a:lnTo>
                  <a:lnTo>
                    <a:pt x="12" y="605"/>
                  </a:lnTo>
                  <a:lnTo>
                    <a:pt x="567" y="599"/>
                  </a:lnTo>
                  <a:lnTo>
                    <a:pt x="579" y="0"/>
                  </a:lnTo>
                  <a:lnTo>
                    <a:pt x="136" y="12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8" name="Freeform 11">
              <a:extLst>
                <a:ext uri="{FF2B5EF4-FFF2-40B4-BE49-F238E27FC236}">
                  <a16:creationId xmlns:a16="http://schemas.microsoft.com/office/drawing/2014/main" id="{09BD2BA3-4D26-4E1A-98E0-9103F2E33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" y="2618"/>
              <a:ext cx="54" cy="30"/>
            </a:xfrm>
            <a:custGeom>
              <a:avLst/>
              <a:gdLst>
                <a:gd name="T0" fmla="*/ 0 w 437"/>
                <a:gd name="T1" fmla="*/ 0 h 243"/>
                <a:gd name="T2" fmla="*/ 0 w 437"/>
                <a:gd name="T3" fmla="*/ 0 h 243"/>
                <a:gd name="T4" fmla="*/ 0 w 437"/>
                <a:gd name="T5" fmla="*/ 0 h 243"/>
                <a:gd name="T6" fmla="*/ 0 w 437"/>
                <a:gd name="T7" fmla="*/ 0 h 243"/>
                <a:gd name="T8" fmla="*/ 0 w 437"/>
                <a:gd name="T9" fmla="*/ 0 h 243"/>
                <a:gd name="T10" fmla="*/ 0 w 437"/>
                <a:gd name="T11" fmla="*/ 0 h 2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7"/>
                <a:gd name="T19" fmla="*/ 0 h 243"/>
                <a:gd name="T20" fmla="*/ 437 w 437"/>
                <a:gd name="T21" fmla="*/ 243 h 2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7" h="243">
                  <a:moveTo>
                    <a:pt x="0" y="18"/>
                  </a:moveTo>
                  <a:lnTo>
                    <a:pt x="35" y="243"/>
                  </a:lnTo>
                  <a:lnTo>
                    <a:pt x="437" y="243"/>
                  </a:lnTo>
                  <a:lnTo>
                    <a:pt x="396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9" name="Freeform 12">
              <a:extLst>
                <a:ext uri="{FF2B5EF4-FFF2-40B4-BE49-F238E27FC236}">
                  <a16:creationId xmlns:a16="http://schemas.microsoft.com/office/drawing/2014/main" id="{CA0F7793-D55B-41D3-88E2-8030C8B1F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" y="2669"/>
              <a:ext cx="72" cy="17"/>
            </a:xfrm>
            <a:custGeom>
              <a:avLst/>
              <a:gdLst>
                <a:gd name="T0" fmla="*/ 0 w 573"/>
                <a:gd name="T1" fmla="*/ 0 h 136"/>
                <a:gd name="T2" fmla="*/ 0 w 573"/>
                <a:gd name="T3" fmla="*/ 0 h 136"/>
                <a:gd name="T4" fmla="*/ 0 w 573"/>
                <a:gd name="T5" fmla="*/ 0 h 136"/>
                <a:gd name="T6" fmla="*/ 0 w 573"/>
                <a:gd name="T7" fmla="*/ 0 h 136"/>
                <a:gd name="T8" fmla="*/ 0 w 573"/>
                <a:gd name="T9" fmla="*/ 0 h 136"/>
                <a:gd name="T10" fmla="*/ 0 w 573"/>
                <a:gd name="T11" fmla="*/ 0 h 1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3"/>
                <a:gd name="T19" fmla="*/ 0 h 136"/>
                <a:gd name="T20" fmla="*/ 573 w 573"/>
                <a:gd name="T21" fmla="*/ 136 h 1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3" h="136">
                  <a:moveTo>
                    <a:pt x="24" y="0"/>
                  </a:moveTo>
                  <a:lnTo>
                    <a:pt x="573" y="0"/>
                  </a:lnTo>
                  <a:lnTo>
                    <a:pt x="555" y="136"/>
                  </a:lnTo>
                  <a:lnTo>
                    <a:pt x="0" y="11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0" name="Freeform 13">
              <a:extLst>
                <a:ext uri="{FF2B5EF4-FFF2-40B4-BE49-F238E27FC236}">
                  <a16:creationId xmlns:a16="http://schemas.microsoft.com/office/drawing/2014/main" id="{284F0832-23C3-467A-8E8F-6862F5B12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08"/>
              <a:ext cx="67" cy="40"/>
            </a:xfrm>
            <a:custGeom>
              <a:avLst/>
              <a:gdLst>
                <a:gd name="T0" fmla="*/ 0 w 537"/>
                <a:gd name="T1" fmla="*/ 0 h 326"/>
                <a:gd name="T2" fmla="*/ 0 w 537"/>
                <a:gd name="T3" fmla="*/ 0 h 326"/>
                <a:gd name="T4" fmla="*/ 0 w 537"/>
                <a:gd name="T5" fmla="*/ 0 h 326"/>
                <a:gd name="T6" fmla="*/ 0 w 537"/>
                <a:gd name="T7" fmla="*/ 0 h 326"/>
                <a:gd name="T8" fmla="*/ 0 w 537"/>
                <a:gd name="T9" fmla="*/ 0 h 326"/>
                <a:gd name="T10" fmla="*/ 0 w 537"/>
                <a:gd name="T11" fmla="*/ 0 h 3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7"/>
                <a:gd name="T19" fmla="*/ 0 h 326"/>
                <a:gd name="T20" fmla="*/ 537 w 537"/>
                <a:gd name="T21" fmla="*/ 326 h 3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7" h="326">
                  <a:moveTo>
                    <a:pt x="0" y="0"/>
                  </a:moveTo>
                  <a:lnTo>
                    <a:pt x="0" y="326"/>
                  </a:lnTo>
                  <a:lnTo>
                    <a:pt x="537" y="296"/>
                  </a:lnTo>
                  <a:lnTo>
                    <a:pt x="501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1" name="Freeform 14">
              <a:extLst>
                <a:ext uri="{FF2B5EF4-FFF2-40B4-BE49-F238E27FC236}">
                  <a16:creationId xmlns:a16="http://schemas.microsoft.com/office/drawing/2014/main" id="{4B1B23C8-305F-46ED-80EC-4DD2407EA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" y="2505"/>
              <a:ext cx="378" cy="181"/>
            </a:xfrm>
            <a:custGeom>
              <a:avLst/>
              <a:gdLst>
                <a:gd name="T0" fmla="*/ 0 w 3031"/>
                <a:gd name="T1" fmla="*/ 0 h 1448"/>
                <a:gd name="T2" fmla="*/ 0 w 3031"/>
                <a:gd name="T3" fmla="*/ 0 h 1448"/>
                <a:gd name="T4" fmla="*/ 0 w 3031"/>
                <a:gd name="T5" fmla="*/ 0 h 1448"/>
                <a:gd name="T6" fmla="*/ 0 w 3031"/>
                <a:gd name="T7" fmla="*/ 0 h 1448"/>
                <a:gd name="T8" fmla="*/ 0 w 3031"/>
                <a:gd name="T9" fmla="*/ 0 h 1448"/>
                <a:gd name="T10" fmla="*/ 0 w 3031"/>
                <a:gd name="T11" fmla="*/ 0 h 1448"/>
                <a:gd name="T12" fmla="*/ 0 w 3031"/>
                <a:gd name="T13" fmla="*/ 0 h 1448"/>
                <a:gd name="T14" fmla="*/ 0 w 3031"/>
                <a:gd name="T15" fmla="*/ 0 h 1448"/>
                <a:gd name="T16" fmla="*/ 0 w 3031"/>
                <a:gd name="T17" fmla="*/ 0 h 1448"/>
                <a:gd name="T18" fmla="*/ 0 w 3031"/>
                <a:gd name="T19" fmla="*/ 0 h 1448"/>
                <a:gd name="T20" fmla="*/ 0 w 3031"/>
                <a:gd name="T21" fmla="*/ 0 h 1448"/>
                <a:gd name="T22" fmla="*/ 0 w 3031"/>
                <a:gd name="T23" fmla="*/ 0 h 1448"/>
                <a:gd name="T24" fmla="*/ 0 w 3031"/>
                <a:gd name="T25" fmla="*/ 0 h 1448"/>
                <a:gd name="T26" fmla="*/ 0 w 3031"/>
                <a:gd name="T27" fmla="*/ 0 h 1448"/>
                <a:gd name="T28" fmla="*/ 0 w 3031"/>
                <a:gd name="T29" fmla="*/ 0 h 14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031"/>
                <a:gd name="T46" fmla="*/ 0 h 1448"/>
                <a:gd name="T47" fmla="*/ 3031 w 3031"/>
                <a:gd name="T48" fmla="*/ 1448 h 144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031" h="1448">
                  <a:moveTo>
                    <a:pt x="24" y="0"/>
                  </a:moveTo>
                  <a:lnTo>
                    <a:pt x="0" y="1424"/>
                  </a:lnTo>
                  <a:lnTo>
                    <a:pt x="845" y="1448"/>
                  </a:lnTo>
                  <a:lnTo>
                    <a:pt x="868" y="897"/>
                  </a:lnTo>
                  <a:lnTo>
                    <a:pt x="3013" y="873"/>
                  </a:lnTo>
                  <a:lnTo>
                    <a:pt x="3031" y="594"/>
                  </a:lnTo>
                  <a:lnTo>
                    <a:pt x="863" y="582"/>
                  </a:lnTo>
                  <a:lnTo>
                    <a:pt x="851" y="7"/>
                  </a:lnTo>
                  <a:lnTo>
                    <a:pt x="597" y="19"/>
                  </a:lnTo>
                  <a:lnTo>
                    <a:pt x="574" y="1175"/>
                  </a:lnTo>
                  <a:lnTo>
                    <a:pt x="308" y="1170"/>
                  </a:lnTo>
                  <a:lnTo>
                    <a:pt x="296" y="286"/>
                  </a:lnTo>
                  <a:lnTo>
                    <a:pt x="284" y="1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2" name="Freeform 15">
              <a:extLst>
                <a:ext uri="{FF2B5EF4-FFF2-40B4-BE49-F238E27FC236}">
                  <a16:creationId xmlns:a16="http://schemas.microsoft.com/office/drawing/2014/main" id="{17882EB7-9D91-4628-8B35-6978B0B67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6" y="2510"/>
              <a:ext cx="19" cy="79"/>
            </a:xfrm>
            <a:custGeom>
              <a:avLst/>
              <a:gdLst>
                <a:gd name="T0" fmla="*/ 0 w 154"/>
                <a:gd name="T1" fmla="*/ 0 h 634"/>
                <a:gd name="T2" fmla="*/ 0 w 154"/>
                <a:gd name="T3" fmla="*/ 0 h 634"/>
                <a:gd name="T4" fmla="*/ 0 w 154"/>
                <a:gd name="T5" fmla="*/ 0 h 634"/>
                <a:gd name="T6" fmla="*/ 0 w 154"/>
                <a:gd name="T7" fmla="*/ 0 h 634"/>
                <a:gd name="T8" fmla="*/ 0 w 154"/>
                <a:gd name="T9" fmla="*/ 0 h 634"/>
                <a:gd name="T10" fmla="*/ 0 w 154"/>
                <a:gd name="T11" fmla="*/ 0 h 634"/>
                <a:gd name="T12" fmla="*/ 0 w 154"/>
                <a:gd name="T13" fmla="*/ 0 h 6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4"/>
                <a:gd name="T22" fmla="*/ 0 h 634"/>
                <a:gd name="T23" fmla="*/ 154 w 154"/>
                <a:gd name="T24" fmla="*/ 634 h 6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4" h="634">
                  <a:moveTo>
                    <a:pt x="88" y="47"/>
                  </a:moveTo>
                  <a:lnTo>
                    <a:pt x="0" y="124"/>
                  </a:lnTo>
                  <a:lnTo>
                    <a:pt x="6" y="634"/>
                  </a:lnTo>
                  <a:lnTo>
                    <a:pt x="154" y="623"/>
                  </a:lnTo>
                  <a:lnTo>
                    <a:pt x="148" y="0"/>
                  </a:lnTo>
                  <a:lnTo>
                    <a:pt x="88" y="47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3" name="Freeform 16">
              <a:extLst>
                <a:ext uri="{FF2B5EF4-FFF2-40B4-BE49-F238E27FC236}">
                  <a16:creationId xmlns:a16="http://schemas.microsoft.com/office/drawing/2014/main" id="{B5A3E975-9190-43C2-A064-C6B8296FC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" y="2526"/>
              <a:ext cx="71" cy="143"/>
            </a:xfrm>
            <a:custGeom>
              <a:avLst/>
              <a:gdLst>
                <a:gd name="T0" fmla="*/ 0 w 567"/>
                <a:gd name="T1" fmla="*/ 0 h 1151"/>
                <a:gd name="T2" fmla="*/ 0 w 567"/>
                <a:gd name="T3" fmla="*/ 0 h 1151"/>
                <a:gd name="T4" fmla="*/ 0 w 567"/>
                <a:gd name="T5" fmla="*/ 0 h 1151"/>
                <a:gd name="T6" fmla="*/ 0 w 567"/>
                <a:gd name="T7" fmla="*/ 0 h 1151"/>
                <a:gd name="T8" fmla="*/ 0 w 567"/>
                <a:gd name="T9" fmla="*/ 0 h 1151"/>
                <a:gd name="T10" fmla="*/ 0 w 567"/>
                <a:gd name="T11" fmla="*/ 0 h 1151"/>
                <a:gd name="T12" fmla="*/ 0 w 567"/>
                <a:gd name="T13" fmla="*/ 0 h 1151"/>
                <a:gd name="T14" fmla="*/ 0 w 567"/>
                <a:gd name="T15" fmla="*/ 0 h 11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7"/>
                <a:gd name="T25" fmla="*/ 0 h 1151"/>
                <a:gd name="T26" fmla="*/ 567 w 567"/>
                <a:gd name="T27" fmla="*/ 1151 h 115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7" h="1151">
                  <a:moveTo>
                    <a:pt x="0" y="18"/>
                  </a:moveTo>
                  <a:lnTo>
                    <a:pt x="0" y="1151"/>
                  </a:lnTo>
                  <a:lnTo>
                    <a:pt x="89" y="1074"/>
                  </a:lnTo>
                  <a:lnTo>
                    <a:pt x="124" y="118"/>
                  </a:lnTo>
                  <a:lnTo>
                    <a:pt x="490" y="101"/>
                  </a:lnTo>
                  <a:lnTo>
                    <a:pt x="56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4" name="Freeform 17">
              <a:extLst>
                <a:ext uri="{FF2B5EF4-FFF2-40B4-BE49-F238E27FC236}">
                  <a16:creationId xmlns:a16="http://schemas.microsoft.com/office/drawing/2014/main" id="{95F056A5-5A36-4C85-9D8F-D17A66CD7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2" y="2598"/>
              <a:ext cx="373" cy="85"/>
            </a:xfrm>
            <a:custGeom>
              <a:avLst/>
              <a:gdLst>
                <a:gd name="T0" fmla="*/ 0 w 2983"/>
                <a:gd name="T1" fmla="*/ 0 h 682"/>
                <a:gd name="T2" fmla="*/ 0 w 2983"/>
                <a:gd name="T3" fmla="*/ 0 h 682"/>
                <a:gd name="T4" fmla="*/ 0 w 2983"/>
                <a:gd name="T5" fmla="*/ 0 h 682"/>
                <a:gd name="T6" fmla="*/ 0 w 2983"/>
                <a:gd name="T7" fmla="*/ 0 h 682"/>
                <a:gd name="T8" fmla="*/ 0 w 2983"/>
                <a:gd name="T9" fmla="*/ 0 h 682"/>
                <a:gd name="T10" fmla="*/ 0 w 2983"/>
                <a:gd name="T11" fmla="*/ 0 h 682"/>
                <a:gd name="T12" fmla="*/ 0 w 2983"/>
                <a:gd name="T13" fmla="*/ 0 h 682"/>
                <a:gd name="T14" fmla="*/ 0 w 2983"/>
                <a:gd name="T15" fmla="*/ 0 h 682"/>
                <a:gd name="T16" fmla="*/ 0 w 2983"/>
                <a:gd name="T17" fmla="*/ 0 h 682"/>
                <a:gd name="T18" fmla="*/ 0 w 2983"/>
                <a:gd name="T19" fmla="*/ 0 h 6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983"/>
                <a:gd name="T31" fmla="*/ 0 h 682"/>
                <a:gd name="T32" fmla="*/ 2983 w 2983"/>
                <a:gd name="T33" fmla="*/ 682 h 68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983" h="682">
                  <a:moveTo>
                    <a:pt x="690" y="0"/>
                  </a:moveTo>
                  <a:lnTo>
                    <a:pt x="690" y="570"/>
                  </a:lnTo>
                  <a:lnTo>
                    <a:pt x="123" y="564"/>
                  </a:lnTo>
                  <a:lnTo>
                    <a:pt x="0" y="665"/>
                  </a:lnTo>
                  <a:lnTo>
                    <a:pt x="821" y="682"/>
                  </a:lnTo>
                  <a:lnTo>
                    <a:pt x="844" y="137"/>
                  </a:lnTo>
                  <a:lnTo>
                    <a:pt x="2948" y="137"/>
                  </a:lnTo>
                  <a:lnTo>
                    <a:pt x="2983" y="0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5" name="Freeform 18">
              <a:extLst>
                <a:ext uri="{FF2B5EF4-FFF2-40B4-BE49-F238E27FC236}">
                  <a16:creationId xmlns:a16="http://schemas.microsoft.com/office/drawing/2014/main" id="{A924B261-B532-4913-93AA-231AD9D323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571"/>
              <a:ext cx="304" cy="89"/>
            </a:xfrm>
            <a:custGeom>
              <a:avLst/>
              <a:gdLst>
                <a:gd name="T0" fmla="*/ 0 w 2432"/>
                <a:gd name="T1" fmla="*/ 0 h 719"/>
                <a:gd name="T2" fmla="*/ 0 w 2432"/>
                <a:gd name="T3" fmla="*/ 0 h 719"/>
                <a:gd name="T4" fmla="*/ 0 w 2432"/>
                <a:gd name="T5" fmla="*/ 0 h 719"/>
                <a:gd name="T6" fmla="*/ 0 w 2432"/>
                <a:gd name="T7" fmla="*/ 0 h 719"/>
                <a:gd name="T8" fmla="*/ 0 w 2432"/>
                <a:gd name="T9" fmla="*/ 0 h 719"/>
                <a:gd name="T10" fmla="*/ 0 w 2432"/>
                <a:gd name="T11" fmla="*/ 0 h 719"/>
                <a:gd name="T12" fmla="*/ 0 w 2432"/>
                <a:gd name="T13" fmla="*/ 0 h 719"/>
                <a:gd name="T14" fmla="*/ 0 w 2432"/>
                <a:gd name="T15" fmla="*/ 0 h 719"/>
                <a:gd name="T16" fmla="*/ 0 w 2432"/>
                <a:gd name="T17" fmla="*/ 0 h 719"/>
                <a:gd name="T18" fmla="*/ 0 w 2432"/>
                <a:gd name="T19" fmla="*/ 0 h 719"/>
                <a:gd name="T20" fmla="*/ 0 w 2432"/>
                <a:gd name="T21" fmla="*/ 0 h 719"/>
                <a:gd name="T22" fmla="*/ 0 w 2432"/>
                <a:gd name="T23" fmla="*/ 0 h 719"/>
                <a:gd name="T24" fmla="*/ 0 w 2432"/>
                <a:gd name="T25" fmla="*/ 0 h 719"/>
                <a:gd name="T26" fmla="*/ 0 w 2432"/>
                <a:gd name="T27" fmla="*/ 0 h 719"/>
                <a:gd name="T28" fmla="*/ 0 w 2432"/>
                <a:gd name="T29" fmla="*/ 0 h 719"/>
                <a:gd name="T30" fmla="*/ 0 w 2432"/>
                <a:gd name="T31" fmla="*/ 0 h 71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432"/>
                <a:gd name="T49" fmla="*/ 0 h 719"/>
                <a:gd name="T50" fmla="*/ 2432 w 2432"/>
                <a:gd name="T51" fmla="*/ 719 h 71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432" h="719">
                  <a:moveTo>
                    <a:pt x="0" y="0"/>
                  </a:moveTo>
                  <a:lnTo>
                    <a:pt x="2288" y="0"/>
                  </a:lnTo>
                  <a:lnTo>
                    <a:pt x="2432" y="215"/>
                  </a:lnTo>
                  <a:lnTo>
                    <a:pt x="2288" y="431"/>
                  </a:lnTo>
                  <a:lnTo>
                    <a:pt x="2288" y="719"/>
                  </a:lnTo>
                  <a:lnTo>
                    <a:pt x="1717" y="719"/>
                  </a:lnTo>
                  <a:lnTo>
                    <a:pt x="1717" y="575"/>
                  </a:lnTo>
                  <a:lnTo>
                    <a:pt x="2145" y="575"/>
                  </a:lnTo>
                  <a:lnTo>
                    <a:pt x="2145" y="431"/>
                  </a:lnTo>
                  <a:lnTo>
                    <a:pt x="1860" y="431"/>
                  </a:lnTo>
                  <a:lnTo>
                    <a:pt x="1860" y="288"/>
                  </a:lnTo>
                  <a:lnTo>
                    <a:pt x="2145" y="288"/>
                  </a:lnTo>
                  <a:lnTo>
                    <a:pt x="2145" y="144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6" name="Freeform 19">
              <a:extLst>
                <a:ext uri="{FF2B5EF4-FFF2-40B4-BE49-F238E27FC236}">
                  <a16:creationId xmlns:a16="http://schemas.microsoft.com/office/drawing/2014/main" id="{A356E030-7F0D-4909-AA78-98350319A9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606"/>
              <a:ext cx="215" cy="18"/>
            </a:xfrm>
            <a:custGeom>
              <a:avLst/>
              <a:gdLst>
                <a:gd name="T0" fmla="*/ 0 w 1717"/>
                <a:gd name="T1" fmla="*/ 0 h 143"/>
                <a:gd name="T2" fmla="*/ 0 w 1717"/>
                <a:gd name="T3" fmla="*/ 0 h 143"/>
                <a:gd name="T4" fmla="*/ 0 w 1717"/>
                <a:gd name="T5" fmla="*/ 0 h 143"/>
                <a:gd name="T6" fmla="*/ 0 w 1717"/>
                <a:gd name="T7" fmla="*/ 0 h 143"/>
                <a:gd name="T8" fmla="*/ 0 w 1717"/>
                <a:gd name="T9" fmla="*/ 0 h 143"/>
                <a:gd name="T10" fmla="*/ 0 w 1717"/>
                <a:gd name="T11" fmla="*/ 0 h 143"/>
                <a:gd name="T12" fmla="*/ 0 w 1717"/>
                <a:gd name="T13" fmla="*/ 0 h 1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17"/>
                <a:gd name="T22" fmla="*/ 0 h 143"/>
                <a:gd name="T23" fmla="*/ 1717 w 1717"/>
                <a:gd name="T24" fmla="*/ 143 h 1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17" h="143">
                  <a:moveTo>
                    <a:pt x="143" y="0"/>
                  </a:moveTo>
                  <a:lnTo>
                    <a:pt x="1717" y="0"/>
                  </a:lnTo>
                  <a:lnTo>
                    <a:pt x="1717" y="143"/>
                  </a:lnTo>
                  <a:lnTo>
                    <a:pt x="107" y="143"/>
                  </a:lnTo>
                  <a:lnTo>
                    <a:pt x="0" y="0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7" name="Freeform 20">
              <a:extLst>
                <a:ext uri="{FF2B5EF4-FFF2-40B4-BE49-F238E27FC236}">
                  <a16:creationId xmlns:a16="http://schemas.microsoft.com/office/drawing/2014/main" id="{EA6D6F64-1698-4E53-8C03-198AA36B6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0" y="2499"/>
              <a:ext cx="125" cy="197"/>
            </a:xfrm>
            <a:custGeom>
              <a:avLst/>
              <a:gdLst>
                <a:gd name="T0" fmla="*/ 0 w 1001"/>
                <a:gd name="T1" fmla="*/ 0 h 1580"/>
                <a:gd name="T2" fmla="*/ 0 w 1001"/>
                <a:gd name="T3" fmla="*/ 0 h 1580"/>
                <a:gd name="T4" fmla="*/ 0 w 1001"/>
                <a:gd name="T5" fmla="*/ 0 h 1580"/>
                <a:gd name="T6" fmla="*/ 0 w 1001"/>
                <a:gd name="T7" fmla="*/ 0 h 1580"/>
                <a:gd name="T8" fmla="*/ 0 w 1001"/>
                <a:gd name="T9" fmla="*/ 0 h 1580"/>
                <a:gd name="T10" fmla="*/ 0 w 1001"/>
                <a:gd name="T11" fmla="*/ 0 h 1580"/>
                <a:gd name="T12" fmla="*/ 0 w 1001"/>
                <a:gd name="T13" fmla="*/ 0 h 1580"/>
                <a:gd name="T14" fmla="*/ 0 w 1001"/>
                <a:gd name="T15" fmla="*/ 0 h 1580"/>
                <a:gd name="T16" fmla="*/ 0 w 1001"/>
                <a:gd name="T17" fmla="*/ 0 h 1580"/>
                <a:gd name="T18" fmla="*/ 0 w 1001"/>
                <a:gd name="T19" fmla="*/ 0 h 1580"/>
                <a:gd name="T20" fmla="*/ 0 w 1001"/>
                <a:gd name="T21" fmla="*/ 0 h 1580"/>
                <a:gd name="T22" fmla="*/ 0 w 1001"/>
                <a:gd name="T23" fmla="*/ 0 h 158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01"/>
                <a:gd name="T37" fmla="*/ 0 h 1580"/>
                <a:gd name="T38" fmla="*/ 1001 w 1001"/>
                <a:gd name="T39" fmla="*/ 1580 h 158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01" h="1580">
                  <a:moveTo>
                    <a:pt x="0" y="0"/>
                  </a:moveTo>
                  <a:lnTo>
                    <a:pt x="0" y="1580"/>
                  </a:lnTo>
                  <a:lnTo>
                    <a:pt x="1001" y="1580"/>
                  </a:lnTo>
                  <a:lnTo>
                    <a:pt x="1001" y="862"/>
                  </a:lnTo>
                  <a:lnTo>
                    <a:pt x="858" y="862"/>
                  </a:lnTo>
                  <a:lnTo>
                    <a:pt x="858" y="1436"/>
                  </a:lnTo>
                  <a:lnTo>
                    <a:pt x="143" y="1436"/>
                  </a:lnTo>
                  <a:lnTo>
                    <a:pt x="143" y="143"/>
                  </a:lnTo>
                  <a:lnTo>
                    <a:pt x="1001" y="143"/>
                  </a:lnTo>
                  <a:lnTo>
                    <a:pt x="10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8" name="Freeform 21">
              <a:extLst>
                <a:ext uri="{FF2B5EF4-FFF2-40B4-BE49-F238E27FC236}">
                  <a16:creationId xmlns:a16="http://schemas.microsoft.com/office/drawing/2014/main" id="{E7689563-853C-452E-B8BB-539B3DF5C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25"/>
            </a:xfrm>
            <a:custGeom>
              <a:avLst/>
              <a:gdLst>
                <a:gd name="T0" fmla="*/ 0 w 428"/>
                <a:gd name="T1" fmla="*/ 0 h 1007"/>
                <a:gd name="T2" fmla="*/ 0 w 428"/>
                <a:gd name="T3" fmla="*/ 0 h 1007"/>
                <a:gd name="T4" fmla="*/ 0 w 428"/>
                <a:gd name="T5" fmla="*/ 0 h 1007"/>
                <a:gd name="T6" fmla="*/ 0 w 428"/>
                <a:gd name="T7" fmla="*/ 0 h 1007"/>
                <a:gd name="T8" fmla="*/ 0 w 428"/>
                <a:gd name="T9" fmla="*/ 0 h 1007"/>
                <a:gd name="T10" fmla="*/ 0 w 428"/>
                <a:gd name="T11" fmla="*/ 0 h 1007"/>
                <a:gd name="T12" fmla="*/ 0 w 428"/>
                <a:gd name="T13" fmla="*/ 0 h 1007"/>
                <a:gd name="T14" fmla="*/ 0 w 428"/>
                <a:gd name="T15" fmla="*/ 0 h 1007"/>
                <a:gd name="T16" fmla="*/ 0 w 428"/>
                <a:gd name="T17" fmla="*/ 0 h 1007"/>
                <a:gd name="T18" fmla="*/ 0 w 428"/>
                <a:gd name="T19" fmla="*/ 0 h 10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28"/>
                <a:gd name="T31" fmla="*/ 0 h 1007"/>
                <a:gd name="T32" fmla="*/ 428 w 428"/>
                <a:gd name="T33" fmla="*/ 1007 h 100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28" h="1007">
                  <a:moveTo>
                    <a:pt x="0" y="0"/>
                  </a:moveTo>
                  <a:lnTo>
                    <a:pt x="0" y="1007"/>
                  </a:lnTo>
                  <a:lnTo>
                    <a:pt x="428" y="1007"/>
                  </a:lnTo>
                  <a:lnTo>
                    <a:pt x="428" y="0"/>
                  </a:lnTo>
                  <a:lnTo>
                    <a:pt x="285" y="0"/>
                  </a:lnTo>
                  <a:lnTo>
                    <a:pt x="285" y="863"/>
                  </a:lnTo>
                  <a:lnTo>
                    <a:pt x="143" y="863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9" name="Freeform 22">
              <a:extLst>
                <a:ext uri="{FF2B5EF4-FFF2-40B4-BE49-F238E27FC236}">
                  <a16:creationId xmlns:a16="http://schemas.microsoft.com/office/drawing/2014/main" id="{0E0A0FAB-19F5-4348-AD64-0C0F4F6B9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8"/>
            </a:xfrm>
            <a:custGeom>
              <a:avLst/>
              <a:gdLst>
                <a:gd name="T0" fmla="*/ 0 w 428"/>
                <a:gd name="T1" fmla="*/ 0 h 145"/>
                <a:gd name="T2" fmla="*/ 0 w 428"/>
                <a:gd name="T3" fmla="*/ 0 h 145"/>
                <a:gd name="T4" fmla="*/ 0 w 428"/>
                <a:gd name="T5" fmla="*/ 0 h 145"/>
                <a:gd name="T6" fmla="*/ 0 w 428"/>
                <a:gd name="T7" fmla="*/ 0 h 145"/>
                <a:gd name="T8" fmla="*/ 0 w 428"/>
                <a:gd name="T9" fmla="*/ 0 h 145"/>
                <a:gd name="T10" fmla="*/ 0 w 428"/>
                <a:gd name="T11" fmla="*/ 0 h 1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8"/>
                <a:gd name="T19" fmla="*/ 0 h 145"/>
                <a:gd name="T20" fmla="*/ 428 w 428"/>
                <a:gd name="T21" fmla="*/ 145 h 1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8" h="145">
                  <a:moveTo>
                    <a:pt x="0" y="145"/>
                  </a:moveTo>
                  <a:lnTo>
                    <a:pt x="428" y="145"/>
                  </a:lnTo>
                  <a:lnTo>
                    <a:pt x="428" y="0"/>
                  </a:lnTo>
                  <a:lnTo>
                    <a:pt x="0" y="0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0" name="Freeform 23">
              <a:extLst>
                <a:ext uri="{FF2B5EF4-FFF2-40B4-BE49-F238E27FC236}">
                  <a16:creationId xmlns:a16="http://schemas.microsoft.com/office/drawing/2014/main" id="{AA177058-4A24-4CD2-AE31-85BD2965E4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499"/>
              <a:ext cx="18" cy="90"/>
            </a:xfrm>
            <a:custGeom>
              <a:avLst/>
              <a:gdLst>
                <a:gd name="T0" fmla="*/ 0 w 143"/>
                <a:gd name="T1" fmla="*/ 0 h 718"/>
                <a:gd name="T2" fmla="*/ 0 w 143"/>
                <a:gd name="T3" fmla="*/ 0 h 718"/>
                <a:gd name="T4" fmla="*/ 0 w 143"/>
                <a:gd name="T5" fmla="*/ 0 h 718"/>
                <a:gd name="T6" fmla="*/ 0 w 143"/>
                <a:gd name="T7" fmla="*/ 0 h 718"/>
                <a:gd name="T8" fmla="*/ 0 w 143"/>
                <a:gd name="T9" fmla="*/ 0 h 718"/>
                <a:gd name="T10" fmla="*/ 0 w 143"/>
                <a:gd name="T11" fmla="*/ 0 h 7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3"/>
                <a:gd name="T19" fmla="*/ 0 h 718"/>
                <a:gd name="T20" fmla="*/ 143 w 143"/>
                <a:gd name="T21" fmla="*/ 718 h 7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3" h="718">
                  <a:moveTo>
                    <a:pt x="0" y="0"/>
                  </a:moveTo>
                  <a:lnTo>
                    <a:pt x="0" y="718"/>
                  </a:lnTo>
                  <a:lnTo>
                    <a:pt x="143" y="718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1" name="Freeform 24">
              <a:extLst>
                <a:ext uri="{FF2B5EF4-FFF2-40B4-BE49-F238E27FC236}">
                  <a16:creationId xmlns:a16="http://schemas.microsoft.com/office/drawing/2014/main" id="{8DF88E02-FF50-4FF3-9041-3D0E55784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" y="2606"/>
              <a:ext cx="89" cy="90"/>
            </a:xfrm>
            <a:custGeom>
              <a:avLst/>
              <a:gdLst>
                <a:gd name="T0" fmla="*/ 0 w 714"/>
                <a:gd name="T1" fmla="*/ 0 h 718"/>
                <a:gd name="T2" fmla="*/ 0 w 714"/>
                <a:gd name="T3" fmla="*/ 0 h 718"/>
                <a:gd name="T4" fmla="*/ 0 w 714"/>
                <a:gd name="T5" fmla="*/ 0 h 718"/>
                <a:gd name="T6" fmla="*/ 0 w 714"/>
                <a:gd name="T7" fmla="*/ 0 h 718"/>
                <a:gd name="T8" fmla="*/ 0 w 714"/>
                <a:gd name="T9" fmla="*/ 0 h 718"/>
                <a:gd name="T10" fmla="*/ 0 w 714"/>
                <a:gd name="T11" fmla="*/ 0 h 718"/>
                <a:gd name="T12" fmla="*/ 0 w 714"/>
                <a:gd name="T13" fmla="*/ 0 h 718"/>
                <a:gd name="T14" fmla="*/ 0 w 714"/>
                <a:gd name="T15" fmla="*/ 0 h 718"/>
                <a:gd name="T16" fmla="*/ 0 w 714"/>
                <a:gd name="T17" fmla="*/ 0 h 718"/>
                <a:gd name="T18" fmla="*/ 0 w 714"/>
                <a:gd name="T19" fmla="*/ 0 h 718"/>
                <a:gd name="T20" fmla="*/ 0 w 714"/>
                <a:gd name="T21" fmla="*/ 0 h 718"/>
                <a:gd name="T22" fmla="*/ 0 w 714"/>
                <a:gd name="T23" fmla="*/ 0 h 718"/>
                <a:gd name="T24" fmla="*/ 0 w 714"/>
                <a:gd name="T25" fmla="*/ 0 h 718"/>
                <a:gd name="T26" fmla="*/ 0 w 714"/>
                <a:gd name="T27" fmla="*/ 0 h 71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14"/>
                <a:gd name="T43" fmla="*/ 0 h 718"/>
                <a:gd name="T44" fmla="*/ 714 w 714"/>
                <a:gd name="T45" fmla="*/ 718 h 71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14" h="718">
                  <a:moveTo>
                    <a:pt x="0" y="287"/>
                  </a:moveTo>
                  <a:lnTo>
                    <a:pt x="0" y="718"/>
                  </a:lnTo>
                  <a:lnTo>
                    <a:pt x="714" y="718"/>
                  </a:lnTo>
                  <a:lnTo>
                    <a:pt x="714" y="287"/>
                  </a:lnTo>
                  <a:lnTo>
                    <a:pt x="571" y="287"/>
                  </a:lnTo>
                  <a:lnTo>
                    <a:pt x="571" y="574"/>
                  </a:lnTo>
                  <a:lnTo>
                    <a:pt x="143" y="574"/>
                  </a:lnTo>
                  <a:lnTo>
                    <a:pt x="143" y="431"/>
                  </a:lnTo>
                  <a:lnTo>
                    <a:pt x="286" y="431"/>
                  </a:lnTo>
                  <a:lnTo>
                    <a:pt x="286" y="0"/>
                  </a:lnTo>
                  <a:lnTo>
                    <a:pt x="143" y="0"/>
                  </a:lnTo>
                  <a:lnTo>
                    <a:pt x="143" y="28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31" name="AutoShape 26">
            <a:extLst>
              <a:ext uri="{FF2B5EF4-FFF2-40B4-BE49-F238E27FC236}">
                <a16:creationId xmlns:a16="http://schemas.microsoft.com/office/drawing/2014/main" id="{1577317C-BB2C-48FB-A5DC-1B4110B3F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005236"/>
            <a:ext cx="1219200" cy="331788"/>
          </a:xfrm>
          <a:prstGeom prst="wedgeRectCallout">
            <a:avLst>
              <a:gd name="adj1" fmla="val -23306"/>
              <a:gd name="adj2" fmla="val 106940"/>
            </a:avLst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8000"/>
                </a:solidFill>
              </a:rPr>
              <a:t>private key</a:t>
            </a:r>
          </a:p>
        </p:txBody>
      </p:sp>
      <p:grpSp>
        <p:nvGrpSpPr>
          <p:cNvPr id="5133" name="Group 28">
            <a:extLst>
              <a:ext uri="{FF2B5EF4-FFF2-40B4-BE49-F238E27FC236}">
                <a16:creationId xmlns:a16="http://schemas.microsoft.com/office/drawing/2014/main" id="{BE9AA4BD-FEEA-4204-AB24-F7B68956327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38575" y="1301974"/>
            <a:ext cx="657225" cy="322262"/>
            <a:chOff x="1410" y="2496"/>
            <a:chExt cx="414" cy="203"/>
          </a:xfrm>
        </p:grpSpPr>
        <p:sp>
          <p:nvSpPr>
            <p:cNvPr id="5140" name="AutoShape 29">
              <a:extLst>
                <a:ext uri="{FF2B5EF4-FFF2-40B4-BE49-F238E27FC236}">
                  <a16:creationId xmlns:a16="http://schemas.microsoft.com/office/drawing/2014/main" id="{B1AF4743-5752-40C4-8123-7FCB628A8D3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10" y="2496"/>
              <a:ext cx="414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1" name="Freeform 30">
              <a:extLst>
                <a:ext uri="{FF2B5EF4-FFF2-40B4-BE49-F238E27FC236}">
                  <a16:creationId xmlns:a16="http://schemas.microsoft.com/office/drawing/2014/main" id="{30009EEF-1319-43CD-A319-FBFEF9A146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3" y="2615"/>
              <a:ext cx="72" cy="75"/>
            </a:xfrm>
            <a:custGeom>
              <a:avLst/>
              <a:gdLst>
                <a:gd name="T0" fmla="*/ 0 w 579"/>
                <a:gd name="T1" fmla="*/ 0 h 605"/>
                <a:gd name="T2" fmla="*/ 0 w 579"/>
                <a:gd name="T3" fmla="*/ 0 h 605"/>
                <a:gd name="T4" fmla="*/ 0 w 579"/>
                <a:gd name="T5" fmla="*/ 0 h 605"/>
                <a:gd name="T6" fmla="*/ 0 w 579"/>
                <a:gd name="T7" fmla="*/ 0 h 605"/>
                <a:gd name="T8" fmla="*/ 0 w 579"/>
                <a:gd name="T9" fmla="*/ 0 h 605"/>
                <a:gd name="T10" fmla="*/ 0 w 579"/>
                <a:gd name="T11" fmla="*/ 0 h 605"/>
                <a:gd name="T12" fmla="*/ 0 w 579"/>
                <a:gd name="T13" fmla="*/ 0 h 605"/>
                <a:gd name="T14" fmla="*/ 0 w 579"/>
                <a:gd name="T15" fmla="*/ 0 h 60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9"/>
                <a:gd name="T25" fmla="*/ 0 h 605"/>
                <a:gd name="T26" fmla="*/ 579 w 579"/>
                <a:gd name="T27" fmla="*/ 605 h 60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9" h="605">
                  <a:moveTo>
                    <a:pt x="136" y="12"/>
                  </a:moveTo>
                  <a:lnTo>
                    <a:pt x="136" y="309"/>
                  </a:lnTo>
                  <a:lnTo>
                    <a:pt x="0" y="314"/>
                  </a:lnTo>
                  <a:lnTo>
                    <a:pt x="12" y="605"/>
                  </a:lnTo>
                  <a:lnTo>
                    <a:pt x="567" y="599"/>
                  </a:lnTo>
                  <a:lnTo>
                    <a:pt x="579" y="0"/>
                  </a:lnTo>
                  <a:lnTo>
                    <a:pt x="136" y="12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2" name="Freeform 31">
              <a:extLst>
                <a:ext uri="{FF2B5EF4-FFF2-40B4-BE49-F238E27FC236}">
                  <a16:creationId xmlns:a16="http://schemas.microsoft.com/office/drawing/2014/main" id="{D8B92DB5-83E2-4BA6-862D-C6FFAD854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" y="2618"/>
              <a:ext cx="54" cy="30"/>
            </a:xfrm>
            <a:custGeom>
              <a:avLst/>
              <a:gdLst>
                <a:gd name="T0" fmla="*/ 0 w 437"/>
                <a:gd name="T1" fmla="*/ 0 h 243"/>
                <a:gd name="T2" fmla="*/ 0 w 437"/>
                <a:gd name="T3" fmla="*/ 0 h 243"/>
                <a:gd name="T4" fmla="*/ 0 w 437"/>
                <a:gd name="T5" fmla="*/ 0 h 243"/>
                <a:gd name="T6" fmla="*/ 0 w 437"/>
                <a:gd name="T7" fmla="*/ 0 h 243"/>
                <a:gd name="T8" fmla="*/ 0 w 437"/>
                <a:gd name="T9" fmla="*/ 0 h 243"/>
                <a:gd name="T10" fmla="*/ 0 w 437"/>
                <a:gd name="T11" fmla="*/ 0 h 2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7"/>
                <a:gd name="T19" fmla="*/ 0 h 243"/>
                <a:gd name="T20" fmla="*/ 437 w 437"/>
                <a:gd name="T21" fmla="*/ 243 h 2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7" h="243">
                  <a:moveTo>
                    <a:pt x="0" y="18"/>
                  </a:moveTo>
                  <a:lnTo>
                    <a:pt x="35" y="243"/>
                  </a:lnTo>
                  <a:lnTo>
                    <a:pt x="437" y="243"/>
                  </a:lnTo>
                  <a:lnTo>
                    <a:pt x="396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3" name="Freeform 32">
              <a:extLst>
                <a:ext uri="{FF2B5EF4-FFF2-40B4-BE49-F238E27FC236}">
                  <a16:creationId xmlns:a16="http://schemas.microsoft.com/office/drawing/2014/main" id="{BD73A024-ADE9-481E-9699-4D815C91E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" y="2669"/>
              <a:ext cx="72" cy="17"/>
            </a:xfrm>
            <a:custGeom>
              <a:avLst/>
              <a:gdLst>
                <a:gd name="T0" fmla="*/ 0 w 573"/>
                <a:gd name="T1" fmla="*/ 0 h 136"/>
                <a:gd name="T2" fmla="*/ 0 w 573"/>
                <a:gd name="T3" fmla="*/ 0 h 136"/>
                <a:gd name="T4" fmla="*/ 0 w 573"/>
                <a:gd name="T5" fmla="*/ 0 h 136"/>
                <a:gd name="T6" fmla="*/ 0 w 573"/>
                <a:gd name="T7" fmla="*/ 0 h 136"/>
                <a:gd name="T8" fmla="*/ 0 w 573"/>
                <a:gd name="T9" fmla="*/ 0 h 136"/>
                <a:gd name="T10" fmla="*/ 0 w 573"/>
                <a:gd name="T11" fmla="*/ 0 h 1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3"/>
                <a:gd name="T19" fmla="*/ 0 h 136"/>
                <a:gd name="T20" fmla="*/ 573 w 573"/>
                <a:gd name="T21" fmla="*/ 136 h 1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3" h="136">
                  <a:moveTo>
                    <a:pt x="24" y="0"/>
                  </a:moveTo>
                  <a:lnTo>
                    <a:pt x="573" y="0"/>
                  </a:lnTo>
                  <a:lnTo>
                    <a:pt x="555" y="136"/>
                  </a:lnTo>
                  <a:lnTo>
                    <a:pt x="0" y="11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4" name="Freeform 33">
              <a:extLst>
                <a:ext uri="{FF2B5EF4-FFF2-40B4-BE49-F238E27FC236}">
                  <a16:creationId xmlns:a16="http://schemas.microsoft.com/office/drawing/2014/main" id="{1183088B-B503-413F-89AF-3B6D452E2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08"/>
              <a:ext cx="67" cy="40"/>
            </a:xfrm>
            <a:custGeom>
              <a:avLst/>
              <a:gdLst>
                <a:gd name="T0" fmla="*/ 0 w 537"/>
                <a:gd name="T1" fmla="*/ 0 h 326"/>
                <a:gd name="T2" fmla="*/ 0 w 537"/>
                <a:gd name="T3" fmla="*/ 0 h 326"/>
                <a:gd name="T4" fmla="*/ 0 w 537"/>
                <a:gd name="T5" fmla="*/ 0 h 326"/>
                <a:gd name="T6" fmla="*/ 0 w 537"/>
                <a:gd name="T7" fmla="*/ 0 h 326"/>
                <a:gd name="T8" fmla="*/ 0 w 537"/>
                <a:gd name="T9" fmla="*/ 0 h 326"/>
                <a:gd name="T10" fmla="*/ 0 w 537"/>
                <a:gd name="T11" fmla="*/ 0 h 3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7"/>
                <a:gd name="T19" fmla="*/ 0 h 326"/>
                <a:gd name="T20" fmla="*/ 537 w 537"/>
                <a:gd name="T21" fmla="*/ 326 h 3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7" h="326">
                  <a:moveTo>
                    <a:pt x="0" y="0"/>
                  </a:moveTo>
                  <a:lnTo>
                    <a:pt x="0" y="326"/>
                  </a:lnTo>
                  <a:lnTo>
                    <a:pt x="537" y="296"/>
                  </a:lnTo>
                  <a:lnTo>
                    <a:pt x="501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5" name="Freeform 34">
              <a:extLst>
                <a:ext uri="{FF2B5EF4-FFF2-40B4-BE49-F238E27FC236}">
                  <a16:creationId xmlns:a16="http://schemas.microsoft.com/office/drawing/2014/main" id="{399B237E-F96A-4767-BBB1-EF2E4E8D4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" y="2505"/>
              <a:ext cx="378" cy="181"/>
            </a:xfrm>
            <a:custGeom>
              <a:avLst/>
              <a:gdLst>
                <a:gd name="T0" fmla="*/ 0 w 3031"/>
                <a:gd name="T1" fmla="*/ 0 h 1448"/>
                <a:gd name="T2" fmla="*/ 0 w 3031"/>
                <a:gd name="T3" fmla="*/ 0 h 1448"/>
                <a:gd name="T4" fmla="*/ 0 w 3031"/>
                <a:gd name="T5" fmla="*/ 0 h 1448"/>
                <a:gd name="T6" fmla="*/ 0 w 3031"/>
                <a:gd name="T7" fmla="*/ 0 h 1448"/>
                <a:gd name="T8" fmla="*/ 0 w 3031"/>
                <a:gd name="T9" fmla="*/ 0 h 1448"/>
                <a:gd name="T10" fmla="*/ 0 w 3031"/>
                <a:gd name="T11" fmla="*/ 0 h 1448"/>
                <a:gd name="T12" fmla="*/ 0 w 3031"/>
                <a:gd name="T13" fmla="*/ 0 h 1448"/>
                <a:gd name="T14" fmla="*/ 0 w 3031"/>
                <a:gd name="T15" fmla="*/ 0 h 1448"/>
                <a:gd name="T16" fmla="*/ 0 w 3031"/>
                <a:gd name="T17" fmla="*/ 0 h 1448"/>
                <a:gd name="T18" fmla="*/ 0 w 3031"/>
                <a:gd name="T19" fmla="*/ 0 h 1448"/>
                <a:gd name="T20" fmla="*/ 0 w 3031"/>
                <a:gd name="T21" fmla="*/ 0 h 1448"/>
                <a:gd name="T22" fmla="*/ 0 w 3031"/>
                <a:gd name="T23" fmla="*/ 0 h 1448"/>
                <a:gd name="T24" fmla="*/ 0 w 3031"/>
                <a:gd name="T25" fmla="*/ 0 h 1448"/>
                <a:gd name="T26" fmla="*/ 0 w 3031"/>
                <a:gd name="T27" fmla="*/ 0 h 1448"/>
                <a:gd name="T28" fmla="*/ 0 w 3031"/>
                <a:gd name="T29" fmla="*/ 0 h 14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031"/>
                <a:gd name="T46" fmla="*/ 0 h 1448"/>
                <a:gd name="T47" fmla="*/ 3031 w 3031"/>
                <a:gd name="T48" fmla="*/ 1448 h 144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031" h="1448">
                  <a:moveTo>
                    <a:pt x="24" y="0"/>
                  </a:moveTo>
                  <a:lnTo>
                    <a:pt x="0" y="1424"/>
                  </a:lnTo>
                  <a:lnTo>
                    <a:pt x="845" y="1448"/>
                  </a:lnTo>
                  <a:lnTo>
                    <a:pt x="868" y="897"/>
                  </a:lnTo>
                  <a:lnTo>
                    <a:pt x="3013" y="873"/>
                  </a:lnTo>
                  <a:lnTo>
                    <a:pt x="3031" y="594"/>
                  </a:lnTo>
                  <a:lnTo>
                    <a:pt x="863" y="582"/>
                  </a:lnTo>
                  <a:lnTo>
                    <a:pt x="851" y="7"/>
                  </a:lnTo>
                  <a:lnTo>
                    <a:pt x="597" y="19"/>
                  </a:lnTo>
                  <a:lnTo>
                    <a:pt x="574" y="1175"/>
                  </a:lnTo>
                  <a:lnTo>
                    <a:pt x="308" y="1170"/>
                  </a:lnTo>
                  <a:lnTo>
                    <a:pt x="296" y="286"/>
                  </a:lnTo>
                  <a:lnTo>
                    <a:pt x="284" y="1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6" name="Freeform 35">
              <a:extLst>
                <a:ext uri="{FF2B5EF4-FFF2-40B4-BE49-F238E27FC236}">
                  <a16:creationId xmlns:a16="http://schemas.microsoft.com/office/drawing/2014/main" id="{FDB3F7A5-2C4E-4AB7-810B-4F108A92E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6" y="2510"/>
              <a:ext cx="19" cy="79"/>
            </a:xfrm>
            <a:custGeom>
              <a:avLst/>
              <a:gdLst>
                <a:gd name="T0" fmla="*/ 0 w 154"/>
                <a:gd name="T1" fmla="*/ 0 h 634"/>
                <a:gd name="T2" fmla="*/ 0 w 154"/>
                <a:gd name="T3" fmla="*/ 0 h 634"/>
                <a:gd name="T4" fmla="*/ 0 w 154"/>
                <a:gd name="T5" fmla="*/ 0 h 634"/>
                <a:gd name="T6" fmla="*/ 0 w 154"/>
                <a:gd name="T7" fmla="*/ 0 h 634"/>
                <a:gd name="T8" fmla="*/ 0 w 154"/>
                <a:gd name="T9" fmla="*/ 0 h 634"/>
                <a:gd name="T10" fmla="*/ 0 w 154"/>
                <a:gd name="T11" fmla="*/ 0 h 634"/>
                <a:gd name="T12" fmla="*/ 0 w 154"/>
                <a:gd name="T13" fmla="*/ 0 h 6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4"/>
                <a:gd name="T22" fmla="*/ 0 h 634"/>
                <a:gd name="T23" fmla="*/ 154 w 154"/>
                <a:gd name="T24" fmla="*/ 634 h 6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4" h="634">
                  <a:moveTo>
                    <a:pt x="88" y="47"/>
                  </a:moveTo>
                  <a:lnTo>
                    <a:pt x="0" y="124"/>
                  </a:lnTo>
                  <a:lnTo>
                    <a:pt x="6" y="634"/>
                  </a:lnTo>
                  <a:lnTo>
                    <a:pt x="154" y="623"/>
                  </a:lnTo>
                  <a:lnTo>
                    <a:pt x="148" y="0"/>
                  </a:lnTo>
                  <a:lnTo>
                    <a:pt x="88" y="47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7" name="Freeform 36">
              <a:extLst>
                <a:ext uri="{FF2B5EF4-FFF2-40B4-BE49-F238E27FC236}">
                  <a16:creationId xmlns:a16="http://schemas.microsoft.com/office/drawing/2014/main" id="{A379B663-2D90-4F01-B4EE-CA0F8B84BD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" y="2526"/>
              <a:ext cx="71" cy="143"/>
            </a:xfrm>
            <a:custGeom>
              <a:avLst/>
              <a:gdLst>
                <a:gd name="T0" fmla="*/ 0 w 567"/>
                <a:gd name="T1" fmla="*/ 0 h 1151"/>
                <a:gd name="T2" fmla="*/ 0 w 567"/>
                <a:gd name="T3" fmla="*/ 0 h 1151"/>
                <a:gd name="T4" fmla="*/ 0 w 567"/>
                <a:gd name="T5" fmla="*/ 0 h 1151"/>
                <a:gd name="T6" fmla="*/ 0 w 567"/>
                <a:gd name="T7" fmla="*/ 0 h 1151"/>
                <a:gd name="T8" fmla="*/ 0 w 567"/>
                <a:gd name="T9" fmla="*/ 0 h 1151"/>
                <a:gd name="T10" fmla="*/ 0 w 567"/>
                <a:gd name="T11" fmla="*/ 0 h 1151"/>
                <a:gd name="T12" fmla="*/ 0 w 567"/>
                <a:gd name="T13" fmla="*/ 0 h 1151"/>
                <a:gd name="T14" fmla="*/ 0 w 567"/>
                <a:gd name="T15" fmla="*/ 0 h 11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7"/>
                <a:gd name="T25" fmla="*/ 0 h 1151"/>
                <a:gd name="T26" fmla="*/ 567 w 567"/>
                <a:gd name="T27" fmla="*/ 1151 h 115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7" h="1151">
                  <a:moveTo>
                    <a:pt x="0" y="18"/>
                  </a:moveTo>
                  <a:lnTo>
                    <a:pt x="0" y="1151"/>
                  </a:lnTo>
                  <a:lnTo>
                    <a:pt x="89" y="1074"/>
                  </a:lnTo>
                  <a:lnTo>
                    <a:pt x="124" y="118"/>
                  </a:lnTo>
                  <a:lnTo>
                    <a:pt x="490" y="101"/>
                  </a:lnTo>
                  <a:lnTo>
                    <a:pt x="56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8" name="Freeform 37">
              <a:extLst>
                <a:ext uri="{FF2B5EF4-FFF2-40B4-BE49-F238E27FC236}">
                  <a16:creationId xmlns:a16="http://schemas.microsoft.com/office/drawing/2014/main" id="{052111B1-DEDA-4FBB-993D-45FC99222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2" y="2598"/>
              <a:ext cx="373" cy="85"/>
            </a:xfrm>
            <a:custGeom>
              <a:avLst/>
              <a:gdLst>
                <a:gd name="T0" fmla="*/ 0 w 2983"/>
                <a:gd name="T1" fmla="*/ 0 h 682"/>
                <a:gd name="T2" fmla="*/ 0 w 2983"/>
                <a:gd name="T3" fmla="*/ 0 h 682"/>
                <a:gd name="T4" fmla="*/ 0 w 2983"/>
                <a:gd name="T5" fmla="*/ 0 h 682"/>
                <a:gd name="T6" fmla="*/ 0 w 2983"/>
                <a:gd name="T7" fmla="*/ 0 h 682"/>
                <a:gd name="T8" fmla="*/ 0 w 2983"/>
                <a:gd name="T9" fmla="*/ 0 h 682"/>
                <a:gd name="T10" fmla="*/ 0 w 2983"/>
                <a:gd name="T11" fmla="*/ 0 h 682"/>
                <a:gd name="T12" fmla="*/ 0 w 2983"/>
                <a:gd name="T13" fmla="*/ 0 h 682"/>
                <a:gd name="T14" fmla="*/ 0 w 2983"/>
                <a:gd name="T15" fmla="*/ 0 h 682"/>
                <a:gd name="T16" fmla="*/ 0 w 2983"/>
                <a:gd name="T17" fmla="*/ 0 h 682"/>
                <a:gd name="T18" fmla="*/ 0 w 2983"/>
                <a:gd name="T19" fmla="*/ 0 h 6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983"/>
                <a:gd name="T31" fmla="*/ 0 h 682"/>
                <a:gd name="T32" fmla="*/ 2983 w 2983"/>
                <a:gd name="T33" fmla="*/ 682 h 68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983" h="682">
                  <a:moveTo>
                    <a:pt x="690" y="0"/>
                  </a:moveTo>
                  <a:lnTo>
                    <a:pt x="690" y="570"/>
                  </a:lnTo>
                  <a:lnTo>
                    <a:pt x="123" y="564"/>
                  </a:lnTo>
                  <a:lnTo>
                    <a:pt x="0" y="665"/>
                  </a:lnTo>
                  <a:lnTo>
                    <a:pt x="821" y="682"/>
                  </a:lnTo>
                  <a:lnTo>
                    <a:pt x="844" y="137"/>
                  </a:lnTo>
                  <a:lnTo>
                    <a:pt x="2948" y="137"/>
                  </a:lnTo>
                  <a:lnTo>
                    <a:pt x="2983" y="0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9" name="Freeform 38">
              <a:extLst>
                <a:ext uri="{FF2B5EF4-FFF2-40B4-BE49-F238E27FC236}">
                  <a16:creationId xmlns:a16="http://schemas.microsoft.com/office/drawing/2014/main" id="{15B51B54-A6A9-438F-A629-2279EB9D13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571"/>
              <a:ext cx="304" cy="89"/>
            </a:xfrm>
            <a:custGeom>
              <a:avLst/>
              <a:gdLst>
                <a:gd name="T0" fmla="*/ 0 w 2432"/>
                <a:gd name="T1" fmla="*/ 0 h 719"/>
                <a:gd name="T2" fmla="*/ 0 w 2432"/>
                <a:gd name="T3" fmla="*/ 0 h 719"/>
                <a:gd name="T4" fmla="*/ 0 w 2432"/>
                <a:gd name="T5" fmla="*/ 0 h 719"/>
                <a:gd name="T6" fmla="*/ 0 w 2432"/>
                <a:gd name="T7" fmla="*/ 0 h 719"/>
                <a:gd name="T8" fmla="*/ 0 w 2432"/>
                <a:gd name="T9" fmla="*/ 0 h 719"/>
                <a:gd name="T10" fmla="*/ 0 w 2432"/>
                <a:gd name="T11" fmla="*/ 0 h 719"/>
                <a:gd name="T12" fmla="*/ 0 w 2432"/>
                <a:gd name="T13" fmla="*/ 0 h 719"/>
                <a:gd name="T14" fmla="*/ 0 w 2432"/>
                <a:gd name="T15" fmla="*/ 0 h 719"/>
                <a:gd name="T16" fmla="*/ 0 w 2432"/>
                <a:gd name="T17" fmla="*/ 0 h 719"/>
                <a:gd name="T18" fmla="*/ 0 w 2432"/>
                <a:gd name="T19" fmla="*/ 0 h 719"/>
                <a:gd name="T20" fmla="*/ 0 w 2432"/>
                <a:gd name="T21" fmla="*/ 0 h 719"/>
                <a:gd name="T22" fmla="*/ 0 w 2432"/>
                <a:gd name="T23" fmla="*/ 0 h 719"/>
                <a:gd name="T24" fmla="*/ 0 w 2432"/>
                <a:gd name="T25" fmla="*/ 0 h 719"/>
                <a:gd name="T26" fmla="*/ 0 w 2432"/>
                <a:gd name="T27" fmla="*/ 0 h 719"/>
                <a:gd name="T28" fmla="*/ 0 w 2432"/>
                <a:gd name="T29" fmla="*/ 0 h 719"/>
                <a:gd name="T30" fmla="*/ 0 w 2432"/>
                <a:gd name="T31" fmla="*/ 0 h 71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432"/>
                <a:gd name="T49" fmla="*/ 0 h 719"/>
                <a:gd name="T50" fmla="*/ 2432 w 2432"/>
                <a:gd name="T51" fmla="*/ 719 h 71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432" h="719">
                  <a:moveTo>
                    <a:pt x="0" y="0"/>
                  </a:moveTo>
                  <a:lnTo>
                    <a:pt x="2288" y="0"/>
                  </a:lnTo>
                  <a:lnTo>
                    <a:pt x="2432" y="215"/>
                  </a:lnTo>
                  <a:lnTo>
                    <a:pt x="2288" y="431"/>
                  </a:lnTo>
                  <a:lnTo>
                    <a:pt x="2288" y="719"/>
                  </a:lnTo>
                  <a:lnTo>
                    <a:pt x="1717" y="719"/>
                  </a:lnTo>
                  <a:lnTo>
                    <a:pt x="1717" y="575"/>
                  </a:lnTo>
                  <a:lnTo>
                    <a:pt x="2145" y="575"/>
                  </a:lnTo>
                  <a:lnTo>
                    <a:pt x="2145" y="431"/>
                  </a:lnTo>
                  <a:lnTo>
                    <a:pt x="1860" y="431"/>
                  </a:lnTo>
                  <a:lnTo>
                    <a:pt x="1860" y="288"/>
                  </a:lnTo>
                  <a:lnTo>
                    <a:pt x="2145" y="288"/>
                  </a:lnTo>
                  <a:lnTo>
                    <a:pt x="2145" y="144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0" name="Freeform 39">
              <a:extLst>
                <a:ext uri="{FF2B5EF4-FFF2-40B4-BE49-F238E27FC236}">
                  <a16:creationId xmlns:a16="http://schemas.microsoft.com/office/drawing/2014/main" id="{A6D7A1D0-D238-4A59-9B5D-4EDA6F30B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606"/>
              <a:ext cx="215" cy="18"/>
            </a:xfrm>
            <a:custGeom>
              <a:avLst/>
              <a:gdLst>
                <a:gd name="T0" fmla="*/ 0 w 1717"/>
                <a:gd name="T1" fmla="*/ 0 h 143"/>
                <a:gd name="T2" fmla="*/ 0 w 1717"/>
                <a:gd name="T3" fmla="*/ 0 h 143"/>
                <a:gd name="T4" fmla="*/ 0 w 1717"/>
                <a:gd name="T5" fmla="*/ 0 h 143"/>
                <a:gd name="T6" fmla="*/ 0 w 1717"/>
                <a:gd name="T7" fmla="*/ 0 h 143"/>
                <a:gd name="T8" fmla="*/ 0 w 1717"/>
                <a:gd name="T9" fmla="*/ 0 h 143"/>
                <a:gd name="T10" fmla="*/ 0 w 1717"/>
                <a:gd name="T11" fmla="*/ 0 h 143"/>
                <a:gd name="T12" fmla="*/ 0 w 1717"/>
                <a:gd name="T13" fmla="*/ 0 h 1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17"/>
                <a:gd name="T22" fmla="*/ 0 h 143"/>
                <a:gd name="T23" fmla="*/ 1717 w 1717"/>
                <a:gd name="T24" fmla="*/ 143 h 1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17" h="143">
                  <a:moveTo>
                    <a:pt x="143" y="0"/>
                  </a:moveTo>
                  <a:lnTo>
                    <a:pt x="1717" y="0"/>
                  </a:lnTo>
                  <a:lnTo>
                    <a:pt x="1717" y="143"/>
                  </a:lnTo>
                  <a:lnTo>
                    <a:pt x="107" y="143"/>
                  </a:lnTo>
                  <a:lnTo>
                    <a:pt x="0" y="0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1" name="Freeform 40">
              <a:extLst>
                <a:ext uri="{FF2B5EF4-FFF2-40B4-BE49-F238E27FC236}">
                  <a16:creationId xmlns:a16="http://schemas.microsoft.com/office/drawing/2014/main" id="{55B98F2E-45C5-4CC1-94E9-6856105F8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0" y="2499"/>
              <a:ext cx="125" cy="197"/>
            </a:xfrm>
            <a:custGeom>
              <a:avLst/>
              <a:gdLst>
                <a:gd name="T0" fmla="*/ 0 w 1001"/>
                <a:gd name="T1" fmla="*/ 0 h 1580"/>
                <a:gd name="T2" fmla="*/ 0 w 1001"/>
                <a:gd name="T3" fmla="*/ 0 h 1580"/>
                <a:gd name="T4" fmla="*/ 0 w 1001"/>
                <a:gd name="T5" fmla="*/ 0 h 1580"/>
                <a:gd name="T6" fmla="*/ 0 w 1001"/>
                <a:gd name="T7" fmla="*/ 0 h 1580"/>
                <a:gd name="T8" fmla="*/ 0 w 1001"/>
                <a:gd name="T9" fmla="*/ 0 h 1580"/>
                <a:gd name="T10" fmla="*/ 0 w 1001"/>
                <a:gd name="T11" fmla="*/ 0 h 1580"/>
                <a:gd name="T12" fmla="*/ 0 w 1001"/>
                <a:gd name="T13" fmla="*/ 0 h 1580"/>
                <a:gd name="T14" fmla="*/ 0 w 1001"/>
                <a:gd name="T15" fmla="*/ 0 h 1580"/>
                <a:gd name="T16" fmla="*/ 0 w 1001"/>
                <a:gd name="T17" fmla="*/ 0 h 1580"/>
                <a:gd name="T18" fmla="*/ 0 w 1001"/>
                <a:gd name="T19" fmla="*/ 0 h 1580"/>
                <a:gd name="T20" fmla="*/ 0 w 1001"/>
                <a:gd name="T21" fmla="*/ 0 h 1580"/>
                <a:gd name="T22" fmla="*/ 0 w 1001"/>
                <a:gd name="T23" fmla="*/ 0 h 158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01"/>
                <a:gd name="T37" fmla="*/ 0 h 1580"/>
                <a:gd name="T38" fmla="*/ 1001 w 1001"/>
                <a:gd name="T39" fmla="*/ 1580 h 158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01" h="1580">
                  <a:moveTo>
                    <a:pt x="0" y="0"/>
                  </a:moveTo>
                  <a:lnTo>
                    <a:pt x="0" y="1580"/>
                  </a:lnTo>
                  <a:lnTo>
                    <a:pt x="1001" y="1580"/>
                  </a:lnTo>
                  <a:lnTo>
                    <a:pt x="1001" y="862"/>
                  </a:lnTo>
                  <a:lnTo>
                    <a:pt x="858" y="862"/>
                  </a:lnTo>
                  <a:lnTo>
                    <a:pt x="858" y="1436"/>
                  </a:lnTo>
                  <a:lnTo>
                    <a:pt x="143" y="1436"/>
                  </a:lnTo>
                  <a:lnTo>
                    <a:pt x="143" y="143"/>
                  </a:lnTo>
                  <a:lnTo>
                    <a:pt x="1001" y="143"/>
                  </a:lnTo>
                  <a:lnTo>
                    <a:pt x="10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2" name="Freeform 41">
              <a:extLst>
                <a:ext uri="{FF2B5EF4-FFF2-40B4-BE49-F238E27FC236}">
                  <a16:creationId xmlns:a16="http://schemas.microsoft.com/office/drawing/2014/main" id="{891D0D99-4CCA-4B2E-9C15-7B5E3943C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25"/>
            </a:xfrm>
            <a:custGeom>
              <a:avLst/>
              <a:gdLst>
                <a:gd name="T0" fmla="*/ 0 w 428"/>
                <a:gd name="T1" fmla="*/ 0 h 1007"/>
                <a:gd name="T2" fmla="*/ 0 w 428"/>
                <a:gd name="T3" fmla="*/ 0 h 1007"/>
                <a:gd name="T4" fmla="*/ 0 w 428"/>
                <a:gd name="T5" fmla="*/ 0 h 1007"/>
                <a:gd name="T6" fmla="*/ 0 w 428"/>
                <a:gd name="T7" fmla="*/ 0 h 1007"/>
                <a:gd name="T8" fmla="*/ 0 w 428"/>
                <a:gd name="T9" fmla="*/ 0 h 1007"/>
                <a:gd name="T10" fmla="*/ 0 w 428"/>
                <a:gd name="T11" fmla="*/ 0 h 1007"/>
                <a:gd name="T12" fmla="*/ 0 w 428"/>
                <a:gd name="T13" fmla="*/ 0 h 1007"/>
                <a:gd name="T14" fmla="*/ 0 w 428"/>
                <a:gd name="T15" fmla="*/ 0 h 1007"/>
                <a:gd name="T16" fmla="*/ 0 w 428"/>
                <a:gd name="T17" fmla="*/ 0 h 1007"/>
                <a:gd name="T18" fmla="*/ 0 w 428"/>
                <a:gd name="T19" fmla="*/ 0 h 10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28"/>
                <a:gd name="T31" fmla="*/ 0 h 1007"/>
                <a:gd name="T32" fmla="*/ 428 w 428"/>
                <a:gd name="T33" fmla="*/ 1007 h 100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28" h="1007">
                  <a:moveTo>
                    <a:pt x="0" y="0"/>
                  </a:moveTo>
                  <a:lnTo>
                    <a:pt x="0" y="1007"/>
                  </a:lnTo>
                  <a:lnTo>
                    <a:pt x="428" y="1007"/>
                  </a:lnTo>
                  <a:lnTo>
                    <a:pt x="428" y="0"/>
                  </a:lnTo>
                  <a:lnTo>
                    <a:pt x="285" y="0"/>
                  </a:lnTo>
                  <a:lnTo>
                    <a:pt x="285" y="863"/>
                  </a:lnTo>
                  <a:lnTo>
                    <a:pt x="143" y="863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3" name="Freeform 42">
              <a:extLst>
                <a:ext uri="{FF2B5EF4-FFF2-40B4-BE49-F238E27FC236}">
                  <a16:creationId xmlns:a16="http://schemas.microsoft.com/office/drawing/2014/main" id="{C0488B30-4FF0-4704-B535-6C8F7B193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8"/>
            </a:xfrm>
            <a:custGeom>
              <a:avLst/>
              <a:gdLst>
                <a:gd name="T0" fmla="*/ 0 w 428"/>
                <a:gd name="T1" fmla="*/ 0 h 145"/>
                <a:gd name="T2" fmla="*/ 0 w 428"/>
                <a:gd name="T3" fmla="*/ 0 h 145"/>
                <a:gd name="T4" fmla="*/ 0 w 428"/>
                <a:gd name="T5" fmla="*/ 0 h 145"/>
                <a:gd name="T6" fmla="*/ 0 w 428"/>
                <a:gd name="T7" fmla="*/ 0 h 145"/>
                <a:gd name="T8" fmla="*/ 0 w 428"/>
                <a:gd name="T9" fmla="*/ 0 h 145"/>
                <a:gd name="T10" fmla="*/ 0 w 428"/>
                <a:gd name="T11" fmla="*/ 0 h 1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8"/>
                <a:gd name="T19" fmla="*/ 0 h 145"/>
                <a:gd name="T20" fmla="*/ 428 w 428"/>
                <a:gd name="T21" fmla="*/ 145 h 1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8" h="145">
                  <a:moveTo>
                    <a:pt x="0" y="145"/>
                  </a:moveTo>
                  <a:lnTo>
                    <a:pt x="428" y="145"/>
                  </a:lnTo>
                  <a:lnTo>
                    <a:pt x="428" y="0"/>
                  </a:lnTo>
                  <a:lnTo>
                    <a:pt x="0" y="0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4" name="Freeform 43">
              <a:extLst>
                <a:ext uri="{FF2B5EF4-FFF2-40B4-BE49-F238E27FC236}">
                  <a16:creationId xmlns:a16="http://schemas.microsoft.com/office/drawing/2014/main" id="{80F80425-7260-46B4-8628-251111E11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499"/>
              <a:ext cx="18" cy="90"/>
            </a:xfrm>
            <a:custGeom>
              <a:avLst/>
              <a:gdLst>
                <a:gd name="T0" fmla="*/ 0 w 143"/>
                <a:gd name="T1" fmla="*/ 0 h 718"/>
                <a:gd name="T2" fmla="*/ 0 w 143"/>
                <a:gd name="T3" fmla="*/ 0 h 718"/>
                <a:gd name="T4" fmla="*/ 0 w 143"/>
                <a:gd name="T5" fmla="*/ 0 h 718"/>
                <a:gd name="T6" fmla="*/ 0 w 143"/>
                <a:gd name="T7" fmla="*/ 0 h 718"/>
                <a:gd name="T8" fmla="*/ 0 w 143"/>
                <a:gd name="T9" fmla="*/ 0 h 718"/>
                <a:gd name="T10" fmla="*/ 0 w 143"/>
                <a:gd name="T11" fmla="*/ 0 h 7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3"/>
                <a:gd name="T19" fmla="*/ 0 h 718"/>
                <a:gd name="T20" fmla="*/ 143 w 143"/>
                <a:gd name="T21" fmla="*/ 718 h 7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3" h="718">
                  <a:moveTo>
                    <a:pt x="0" y="0"/>
                  </a:moveTo>
                  <a:lnTo>
                    <a:pt x="0" y="718"/>
                  </a:lnTo>
                  <a:lnTo>
                    <a:pt x="143" y="718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5" name="Freeform 44">
              <a:extLst>
                <a:ext uri="{FF2B5EF4-FFF2-40B4-BE49-F238E27FC236}">
                  <a16:creationId xmlns:a16="http://schemas.microsoft.com/office/drawing/2014/main" id="{82764AE8-A3A6-4ED2-AD2F-9897B9AF2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" y="2606"/>
              <a:ext cx="89" cy="90"/>
            </a:xfrm>
            <a:custGeom>
              <a:avLst/>
              <a:gdLst>
                <a:gd name="T0" fmla="*/ 0 w 714"/>
                <a:gd name="T1" fmla="*/ 0 h 718"/>
                <a:gd name="T2" fmla="*/ 0 w 714"/>
                <a:gd name="T3" fmla="*/ 0 h 718"/>
                <a:gd name="T4" fmla="*/ 0 w 714"/>
                <a:gd name="T5" fmla="*/ 0 h 718"/>
                <a:gd name="T6" fmla="*/ 0 w 714"/>
                <a:gd name="T7" fmla="*/ 0 h 718"/>
                <a:gd name="T8" fmla="*/ 0 w 714"/>
                <a:gd name="T9" fmla="*/ 0 h 718"/>
                <a:gd name="T10" fmla="*/ 0 w 714"/>
                <a:gd name="T11" fmla="*/ 0 h 718"/>
                <a:gd name="T12" fmla="*/ 0 w 714"/>
                <a:gd name="T13" fmla="*/ 0 h 718"/>
                <a:gd name="T14" fmla="*/ 0 w 714"/>
                <a:gd name="T15" fmla="*/ 0 h 718"/>
                <a:gd name="T16" fmla="*/ 0 w 714"/>
                <a:gd name="T17" fmla="*/ 0 h 718"/>
                <a:gd name="T18" fmla="*/ 0 w 714"/>
                <a:gd name="T19" fmla="*/ 0 h 718"/>
                <a:gd name="T20" fmla="*/ 0 w 714"/>
                <a:gd name="T21" fmla="*/ 0 h 718"/>
                <a:gd name="T22" fmla="*/ 0 w 714"/>
                <a:gd name="T23" fmla="*/ 0 h 718"/>
                <a:gd name="T24" fmla="*/ 0 w 714"/>
                <a:gd name="T25" fmla="*/ 0 h 718"/>
                <a:gd name="T26" fmla="*/ 0 w 714"/>
                <a:gd name="T27" fmla="*/ 0 h 71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14"/>
                <a:gd name="T43" fmla="*/ 0 h 718"/>
                <a:gd name="T44" fmla="*/ 714 w 714"/>
                <a:gd name="T45" fmla="*/ 718 h 71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14" h="718">
                  <a:moveTo>
                    <a:pt x="0" y="287"/>
                  </a:moveTo>
                  <a:lnTo>
                    <a:pt x="0" y="718"/>
                  </a:lnTo>
                  <a:lnTo>
                    <a:pt x="714" y="718"/>
                  </a:lnTo>
                  <a:lnTo>
                    <a:pt x="714" y="287"/>
                  </a:lnTo>
                  <a:lnTo>
                    <a:pt x="571" y="287"/>
                  </a:lnTo>
                  <a:lnTo>
                    <a:pt x="571" y="574"/>
                  </a:lnTo>
                  <a:lnTo>
                    <a:pt x="143" y="574"/>
                  </a:lnTo>
                  <a:lnTo>
                    <a:pt x="143" y="431"/>
                  </a:lnTo>
                  <a:lnTo>
                    <a:pt x="286" y="431"/>
                  </a:lnTo>
                  <a:lnTo>
                    <a:pt x="286" y="0"/>
                  </a:lnTo>
                  <a:lnTo>
                    <a:pt x="143" y="0"/>
                  </a:lnTo>
                  <a:lnTo>
                    <a:pt x="143" y="28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134" name="Picture 45" descr="BS00740_">
            <a:extLst>
              <a:ext uri="{FF2B5EF4-FFF2-40B4-BE49-F238E27FC236}">
                <a16:creationId xmlns:a16="http://schemas.microsoft.com/office/drawing/2014/main" id="{EAAB8F56-A0CB-4C54-BC2B-8418B84C3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462436"/>
            <a:ext cx="725488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5" name="AutoShape 46">
            <a:extLst>
              <a:ext uri="{FF2B5EF4-FFF2-40B4-BE49-F238E27FC236}">
                <a16:creationId xmlns:a16="http://schemas.microsoft.com/office/drawing/2014/main" id="{761027FE-6034-4171-A8F9-CF81F44C0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1063849"/>
            <a:ext cx="1143000" cy="331787"/>
          </a:xfrm>
          <a:prstGeom prst="wedgeRectCallout">
            <a:avLst>
              <a:gd name="adj1" fmla="val 58472"/>
              <a:gd name="adj2" fmla="val 95454"/>
            </a:avLst>
          </a:prstGeom>
          <a:noFill/>
          <a:ln w="19050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FFCC00"/>
                </a:solidFill>
              </a:rPr>
              <a:t>public key</a:t>
            </a:r>
          </a:p>
        </p:txBody>
      </p:sp>
      <p:sp>
        <p:nvSpPr>
          <p:cNvPr id="5136" name="AutoShape 47">
            <a:extLst>
              <a:ext uri="{FF2B5EF4-FFF2-40B4-BE49-F238E27FC236}">
                <a16:creationId xmlns:a16="http://schemas.microsoft.com/office/drawing/2014/main" id="{C18EDC41-3BD5-4DA8-85DA-9D40388E1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1288" y="1096710"/>
            <a:ext cx="1143000" cy="396688"/>
          </a:xfrm>
          <a:prstGeom prst="wedgeRectCallout">
            <a:avLst>
              <a:gd name="adj1" fmla="val 5139"/>
              <a:gd name="adj2" fmla="val 109013"/>
            </a:avLst>
          </a:prstGeom>
          <a:noFill/>
          <a:ln w="19050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FFCC00"/>
                </a:solidFill>
              </a:rPr>
              <a:t>public key</a:t>
            </a:r>
          </a:p>
        </p:txBody>
      </p:sp>
      <p:sp>
        <p:nvSpPr>
          <p:cNvPr id="5137" name="Text Box 48">
            <a:extLst>
              <a:ext uri="{FF2B5EF4-FFF2-40B4-BE49-F238E27FC236}">
                <a16:creationId xmlns:a16="http://schemas.microsoft.com/office/drawing/2014/main" id="{6C01DA71-684C-4352-AFF9-AF67712F8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7810" y="1164258"/>
            <a:ext cx="8149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Alice</a:t>
            </a:r>
          </a:p>
        </p:txBody>
      </p:sp>
      <p:sp>
        <p:nvSpPr>
          <p:cNvPr id="5138" name="Text Box 49">
            <a:extLst>
              <a:ext uri="{FF2B5EF4-FFF2-40B4-BE49-F238E27FC236}">
                <a16:creationId xmlns:a16="http://schemas.microsoft.com/office/drawing/2014/main" id="{A7E388FB-93A5-49C7-BEB3-7344AC479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9852" y="1089332"/>
            <a:ext cx="7039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5139" name="Line 6">
            <a:extLst>
              <a:ext uri="{FF2B5EF4-FFF2-40B4-BE49-F238E27FC236}">
                <a16:creationId xmlns:a16="http://schemas.microsoft.com/office/drawing/2014/main" id="{068BA767-6EA3-4AA3-BE68-D43D7F802F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2676749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65FC8A5-2D97-4FD3-90DC-240671370497}"/>
                  </a:ext>
                </a:extLst>
              </p:cNvPr>
              <p:cNvSpPr txBox="1"/>
              <p:nvPr/>
            </p:nvSpPr>
            <p:spPr>
              <a:xfrm>
                <a:off x="4877962" y="2926105"/>
                <a:ext cx="426603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𝑏𝐺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𝑆𝐾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65FC8A5-2D97-4FD3-90DC-240671370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7962" y="2926105"/>
                <a:ext cx="4266038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584631-33FD-46B7-A56B-2D3486FECFAD}"/>
                  </a:ext>
                </a:extLst>
              </p:cNvPr>
              <p:cNvSpPr txBox="1"/>
              <p:nvPr/>
            </p:nvSpPr>
            <p:spPr>
              <a:xfrm>
                <a:off x="179512" y="3555720"/>
                <a:ext cx="32087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Input: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584631-33FD-46B7-A56B-2D3486FEC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555720"/>
                <a:ext cx="3208764" cy="523220"/>
              </a:xfrm>
              <a:prstGeom prst="rect">
                <a:avLst/>
              </a:prstGeom>
              <a:blipFill>
                <a:blip r:embed="rId6"/>
                <a:stretch>
                  <a:fillRect l="-3416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2060EC-063C-46CB-8F75-B6A8CE39F4D2}"/>
                  </a:ext>
                </a:extLst>
              </p:cNvPr>
              <p:cNvSpPr txBox="1"/>
              <p:nvPr/>
            </p:nvSpPr>
            <p:spPr>
              <a:xfrm>
                <a:off x="494210" y="5494356"/>
                <a:ext cx="395601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2060EC-063C-46CB-8F75-B6A8CE39F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10" y="5494356"/>
                <a:ext cx="3956019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B36757-BB8B-40BA-8B67-ED7E1AD6B96F}"/>
              </a:ext>
            </a:extLst>
          </p:cNvPr>
          <p:cNvCxnSpPr>
            <a:cxnSpLocks/>
          </p:cNvCxnSpPr>
          <p:nvPr/>
        </p:nvCxnSpPr>
        <p:spPr bwMode="auto">
          <a:xfrm>
            <a:off x="4460081" y="5494356"/>
            <a:ext cx="1264047" cy="149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0E0226E-E929-49D4-A9C7-5DE684AD8A65}"/>
                  </a:ext>
                </a:extLst>
              </p:cNvPr>
              <p:cNvSpPr/>
              <p:nvPr/>
            </p:nvSpPr>
            <p:spPr>
              <a:xfrm>
                <a:off x="4403636" y="4986057"/>
                <a:ext cx="117647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0E0226E-E929-49D4-A9C7-5DE684AD8A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636" y="4986057"/>
                <a:ext cx="117647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BA03461-0160-44A7-AA60-99632B0F48F6}"/>
              </a:ext>
            </a:extLst>
          </p:cNvPr>
          <p:cNvSpPr txBox="1"/>
          <p:nvPr/>
        </p:nvSpPr>
        <p:spPr>
          <a:xfrm>
            <a:off x="5940152" y="4365104"/>
            <a:ext cx="1882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/>
              <a:t>Decrypt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3E9D78A-CCED-4742-944E-3CAD47CE32F9}"/>
                  </a:ext>
                </a:extLst>
              </p:cNvPr>
              <p:cNvSpPr/>
              <p:nvPr/>
            </p:nvSpPr>
            <p:spPr>
              <a:xfrm>
                <a:off x="5940152" y="4941168"/>
                <a:ext cx="3255891" cy="1384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𝑘𝑏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𝑏𝑘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3E9D78A-CCED-4742-944E-3CAD47CE32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4941168"/>
                <a:ext cx="3255891" cy="138499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8">
            <a:extLst>
              <a:ext uri="{FF2B5EF4-FFF2-40B4-BE49-F238E27FC236}">
                <a16:creationId xmlns:a16="http://schemas.microsoft.com/office/drawing/2014/main" id="{24A302AC-311E-4205-9A3B-A1CE91A9016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562850" y="1497745"/>
            <a:ext cx="657225" cy="322263"/>
            <a:chOff x="1410" y="2496"/>
            <a:chExt cx="414" cy="203"/>
          </a:xfrm>
        </p:grpSpPr>
        <p:sp>
          <p:nvSpPr>
            <p:cNvPr id="66" name="AutoShape 9">
              <a:extLst>
                <a:ext uri="{FF2B5EF4-FFF2-40B4-BE49-F238E27FC236}">
                  <a16:creationId xmlns:a16="http://schemas.microsoft.com/office/drawing/2014/main" id="{96034AC0-F679-4D5A-885E-B179E43BF9C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10" y="2496"/>
              <a:ext cx="414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10">
              <a:extLst>
                <a:ext uri="{FF2B5EF4-FFF2-40B4-BE49-F238E27FC236}">
                  <a16:creationId xmlns:a16="http://schemas.microsoft.com/office/drawing/2014/main" id="{0E3449CB-0110-442C-A595-6A4AEFE39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3" y="2615"/>
              <a:ext cx="72" cy="75"/>
            </a:xfrm>
            <a:custGeom>
              <a:avLst/>
              <a:gdLst>
                <a:gd name="T0" fmla="*/ 0 w 579"/>
                <a:gd name="T1" fmla="*/ 0 h 605"/>
                <a:gd name="T2" fmla="*/ 0 w 579"/>
                <a:gd name="T3" fmla="*/ 0 h 605"/>
                <a:gd name="T4" fmla="*/ 0 w 579"/>
                <a:gd name="T5" fmla="*/ 0 h 605"/>
                <a:gd name="T6" fmla="*/ 0 w 579"/>
                <a:gd name="T7" fmla="*/ 0 h 605"/>
                <a:gd name="T8" fmla="*/ 0 w 579"/>
                <a:gd name="T9" fmla="*/ 0 h 605"/>
                <a:gd name="T10" fmla="*/ 0 w 579"/>
                <a:gd name="T11" fmla="*/ 0 h 605"/>
                <a:gd name="T12" fmla="*/ 0 w 579"/>
                <a:gd name="T13" fmla="*/ 0 h 605"/>
                <a:gd name="T14" fmla="*/ 0 w 579"/>
                <a:gd name="T15" fmla="*/ 0 h 60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9"/>
                <a:gd name="T25" fmla="*/ 0 h 605"/>
                <a:gd name="T26" fmla="*/ 579 w 579"/>
                <a:gd name="T27" fmla="*/ 605 h 60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9" h="605">
                  <a:moveTo>
                    <a:pt x="136" y="12"/>
                  </a:moveTo>
                  <a:lnTo>
                    <a:pt x="136" y="309"/>
                  </a:lnTo>
                  <a:lnTo>
                    <a:pt x="0" y="314"/>
                  </a:lnTo>
                  <a:lnTo>
                    <a:pt x="12" y="605"/>
                  </a:lnTo>
                  <a:lnTo>
                    <a:pt x="567" y="599"/>
                  </a:lnTo>
                  <a:lnTo>
                    <a:pt x="579" y="0"/>
                  </a:lnTo>
                  <a:lnTo>
                    <a:pt x="136" y="12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11">
              <a:extLst>
                <a:ext uri="{FF2B5EF4-FFF2-40B4-BE49-F238E27FC236}">
                  <a16:creationId xmlns:a16="http://schemas.microsoft.com/office/drawing/2014/main" id="{572B7D68-B819-4888-B70F-F938341DF6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" y="2618"/>
              <a:ext cx="54" cy="30"/>
            </a:xfrm>
            <a:custGeom>
              <a:avLst/>
              <a:gdLst>
                <a:gd name="T0" fmla="*/ 0 w 437"/>
                <a:gd name="T1" fmla="*/ 0 h 243"/>
                <a:gd name="T2" fmla="*/ 0 w 437"/>
                <a:gd name="T3" fmla="*/ 0 h 243"/>
                <a:gd name="T4" fmla="*/ 0 w 437"/>
                <a:gd name="T5" fmla="*/ 0 h 243"/>
                <a:gd name="T6" fmla="*/ 0 w 437"/>
                <a:gd name="T7" fmla="*/ 0 h 243"/>
                <a:gd name="T8" fmla="*/ 0 w 437"/>
                <a:gd name="T9" fmla="*/ 0 h 243"/>
                <a:gd name="T10" fmla="*/ 0 w 437"/>
                <a:gd name="T11" fmla="*/ 0 h 2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7"/>
                <a:gd name="T19" fmla="*/ 0 h 243"/>
                <a:gd name="T20" fmla="*/ 437 w 437"/>
                <a:gd name="T21" fmla="*/ 243 h 2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7" h="243">
                  <a:moveTo>
                    <a:pt x="0" y="18"/>
                  </a:moveTo>
                  <a:lnTo>
                    <a:pt x="35" y="243"/>
                  </a:lnTo>
                  <a:lnTo>
                    <a:pt x="437" y="243"/>
                  </a:lnTo>
                  <a:lnTo>
                    <a:pt x="396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12">
              <a:extLst>
                <a:ext uri="{FF2B5EF4-FFF2-40B4-BE49-F238E27FC236}">
                  <a16:creationId xmlns:a16="http://schemas.microsoft.com/office/drawing/2014/main" id="{27EA1401-E756-4E51-9063-2C5C230381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" y="2669"/>
              <a:ext cx="72" cy="17"/>
            </a:xfrm>
            <a:custGeom>
              <a:avLst/>
              <a:gdLst>
                <a:gd name="T0" fmla="*/ 0 w 573"/>
                <a:gd name="T1" fmla="*/ 0 h 136"/>
                <a:gd name="T2" fmla="*/ 0 w 573"/>
                <a:gd name="T3" fmla="*/ 0 h 136"/>
                <a:gd name="T4" fmla="*/ 0 w 573"/>
                <a:gd name="T5" fmla="*/ 0 h 136"/>
                <a:gd name="T6" fmla="*/ 0 w 573"/>
                <a:gd name="T7" fmla="*/ 0 h 136"/>
                <a:gd name="T8" fmla="*/ 0 w 573"/>
                <a:gd name="T9" fmla="*/ 0 h 136"/>
                <a:gd name="T10" fmla="*/ 0 w 573"/>
                <a:gd name="T11" fmla="*/ 0 h 1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3"/>
                <a:gd name="T19" fmla="*/ 0 h 136"/>
                <a:gd name="T20" fmla="*/ 573 w 573"/>
                <a:gd name="T21" fmla="*/ 136 h 1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3" h="136">
                  <a:moveTo>
                    <a:pt x="24" y="0"/>
                  </a:moveTo>
                  <a:lnTo>
                    <a:pt x="573" y="0"/>
                  </a:lnTo>
                  <a:lnTo>
                    <a:pt x="555" y="136"/>
                  </a:lnTo>
                  <a:lnTo>
                    <a:pt x="0" y="11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13">
              <a:extLst>
                <a:ext uri="{FF2B5EF4-FFF2-40B4-BE49-F238E27FC236}">
                  <a16:creationId xmlns:a16="http://schemas.microsoft.com/office/drawing/2014/main" id="{753BDEF1-188C-4AC2-BE63-84EE95A33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08"/>
              <a:ext cx="67" cy="40"/>
            </a:xfrm>
            <a:custGeom>
              <a:avLst/>
              <a:gdLst>
                <a:gd name="T0" fmla="*/ 0 w 537"/>
                <a:gd name="T1" fmla="*/ 0 h 326"/>
                <a:gd name="T2" fmla="*/ 0 w 537"/>
                <a:gd name="T3" fmla="*/ 0 h 326"/>
                <a:gd name="T4" fmla="*/ 0 w 537"/>
                <a:gd name="T5" fmla="*/ 0 h 326"/>
                <a:gd name="T6" fmla="*/ 0 w 537"/>
                <a:gd name="T7" fmla="*/ 0 h 326"/>
                <a:gd name="T8" fmla="*/ 0 w 537"/>
                <a:gd name="T9" fmla="*/ 0 h 326"/>
                <a:gd name="T10" fmla="*/ 0 w 537"/>
                <a:gd name="T11" fmla="*/ 0 h 3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7"/>
                <a:gd name="T19" fmla="*/ 0 h 326"/>
                <a:gd name="T20" fmla="*/ 537 w 537"/>
                <a:gd name="T21" fmla="*/ 326 h 3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7" h="326">
                  <a:moveTo>
                    <a:pt x="0" y="0"/>
                  </a:moveTo>
                  <a:lnTo>
                    <a:pt x="0" y="326"/>
                  </a:lnTo>
                  <a:lnTo>
                    <a:pt x="537" y="296"/>
                  </a:lnTo>
                  <a:lnTo>
                    <a:pt x="501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14">
              <a:extLst>
                <a:ext uri="{FF2B5EF4-FFF2-40B4-BE49-F238E27FC236}">
                  <a16:creationId xmlns:a16="http://schemas.microsoft.com/office/drawing/2014/main" id="{C5B4230B-628B-4DA4-8AB2-88A52AF5D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" y="2505"/>
              <a:ext cx="378" cy="181"/>
            </a:xfrm>
            <a:custGeom>
              <a:avLst/>
              <a:gdLst>
                <a:gd name="T0" fmla="*/ 0 w 3031"/>
                <a:gd name="T1" fmla="*/ 0 h 1448"/>
                <a:gd name="T2" fmla="*/ 0 w 3031"/>
                <a:gd name="T3" fmla="*/ 0 h 1448"/>
                <a:gd name="T4" fmla="*/ 0 w 3031"/>
                <a:gd name="T5" fmla="*/ 0 h 1448"/>
                <a:gd name="T6" fmla="*/ 0 w 3031"/>
                <a:gd name="T7" fmla="*/ 0 h 1448"/>
                <a:gd name="T8" fmla="*/ 0 w 3031"/>
                <a:gd name="T9" fmla="*/ 0 h 1448"/>
                <a:gd name="T10" fmla="*/ 0 w 3031"/>
                <a:gd name="T11" fmla="*/ 0 h 1448"/>
                <a:gd name="T12" fmla="*/ 0 w 3031"/>
                <a:gd name="T13" fmla="*/ 0 h 1448"/>
                <a:gd name="T14" fmla="*/ 0 w 3031"/>
                <a:gd name="T15" fmla="*/ 0 h 1448"/>
                <a:gd name="T16" fmla="*/ 0 w 3031"/>
                <a:gd name="T17" fmla="*/ 0 h 1448"/>
                <a:gd name="T18" fmla="*/ 0 w 3031"/>
                <a:gd name="T19" fmla="*/ 0 h 1448"/>
                <a:gd name="T20" fmla="*/ 0 w 3031"/>
                <a:gd name="T21" fmla="*/ 0 h 1448"/>
                <a:gd name="T22" fmla="*/ 0 w 3031"/>
                <a:gd name="T23" fmla="*/ 0 h 1448"/>
                <a:gd name="T24" fmla="*/ 0 w 3031"/>
                <a:gd name="T25" fmla="*/ 0 h 1448"/>
                <a:gd name="T26" fmla="*/ 0 w 3031"/>
                <a:gd name="T27" fmla="*/ 0 h 1448"/>
                <a:gd name="T28" fmla="*/ 0 w 3031"/>
                <a:gd name="T29" fmla="*/ 0 h 14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031"/>
                <a:gd name="T46" fmla="*/ 0 h 1448"/>
                <a:gd name="T47" fmla="*/ 3031 w 3031"/>
                <a:gd name="T48" fmla="*/ 1448 h 144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031" h="1448">
                  <a:moveTo>
                    <a:pt x="24" y="0"/>
                  </a:moveTo>
                  <a:lnTo>
                    <a:pt x="0" y="1424"/>
                  </a:lnTo>
                  <a:lnTo>
                    <a:pt x="845" y="1448"/>
                  </a:lnTo>
                  <a:lnTo>
                    <a:pt x="868" y="897"/>
                  </a:lnTo>
                  <a:lnTo>
                    <a:pt x="3013" y="873"/>
                  </a:lnTo>
                  <a:lnTo>
                    <a:pt x="3031" y="594"/>
                  </a:lnTo>
                  <a:lnTo>
                    <a:pt x="863" y="582"/>
                  </a:lnTo>
                  <a:lnTo>
                    <a:pt x="851" y="7"/>
                  </a:lnTo>
                  <a:lnTo>
                    <a:pt x="597" y="19"/>
                  </a:lnTo>
                  <a:lnTo>
                    <a:pt x="574" y="1175"/>
                  </a:lnTo>
                  <a:lnTo>
                    <a:pt x="308" y="1170"/>
                  </a:lnTo>
                  <a:lnTo>
                    <a:pt x="296" y="286"/>
                  </a:lnTo>
                  <a:lnTo>
                    <a:pt x="284" y="1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15">
              <a:extLst>
                <a:ext uri="{FF2B5EF4-FFF2-40B4-BE49-F238E27FC236}">
                  <a16:creationId xmlns:a16="http://schemas.microsoft.com/office/drawing/2014/main" id="{7D348BDD-0E51-4F67-AF35-C457879FF1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6" y="2510"/>
              <a:ext cx="19" cy="79"/>
            </a:xfrm>
            <a:custGeom>
              <a:avLst/>
              <a:gdLst>
                <a:gd name="T0" fmla="*/ 0 w 154"/>
                <a:gd name="T1" fmla="*/ 0 h 634"/>
                <a:gd name="T2" fmla="*/ 0 w 154"/>
                <a:gd name="T3" fmla="*/ 0 h 634"/>
                <a:gd name="T4" fmla="*/ 0 w 154"/>
                <a:gd name="T5" fmla="*/ 0 h 634"/>
                <a:gd name="T6" fmla="*/ 0 w 154"/>
                <a:gd name="T7" fmla="*/ 0 h 634"/>
                <a:gd name="T8" fmla="*/ 0 w 154"/>
                <a:gd name="T9" fmla="*/ 0 h 634"/>
                <a:gd name="T10" fmla="*/ 0 w 154"/>
                <a:gd name="T11" fmla="*/ 0 h 634"/>
                <a:gd name="T12" fmla="*/ 0 w 154"/>
                <a:gd name="T13" fmla="*/ 0 h 6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4"/>
                <a:gd name="T22" fmla="*/ 0 h 634"/>
                <a:gd name="T23" fmla="*/ 154 w 154"/>
                <a:gd name="T24" fmla="*/ 634 h 6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4" h="634">
                  <a:moveTo>
                    <a:pt x="88" y="47"/>
                  </a:moveTo>
                  <a:lnTo>
                    <a:pt x="0" y="124"/>
                  </a:lnTo>
                  <a:lnTo>
                    <a:pt x="6" y="634"/>
                  </a:lnTo>
                  <a:lnTo>
                    <a:pt x="154" y="623"/>
                  </a:lnTo>
                  <a:lnTo>
                    <a:pt x="148" y="0"/>
                  </a:lnTo>
                  <a:lnTo>
                    <a:pt x="88" y="47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16">
              <a:extLst>
                <a:ext uri="{FF2B5EF4-FFF2-40B4-BE49-F238E27FC236}">
                  <a16:creationId xmlns:a16="http://schemas.microsoft.com/office/drawing/2014/main" id="{426633F9-0C98-46F2-9DCC-C0FE624C9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" y="2526"/>
              <a:ext cx="71" cy="143"/>
            </a:xfrm>
            <a:custGeom>
              <a:avLst/>
              <a:gdLst>
                <a:gd name="T0" fmla="*/ 0 w 567"/>
                <a:gd name="T1" fmla="*/ 0 h 1151"/>
                <a:gd name="T2" fmla="*/ 0 w 567"/>
                <a:gd name="T3" fmla="*/ 0 h 1151"/>
                <a:gd name="T4" fmla="*/ 0 w 567"/>
                <a:gd name="T5" fmla="*/ 0 h 1151"/>
                <a:gd name="T6" fmla="*/ 0 w 567"/>
                <a:gd name="T7" fmla="*/ 0 h 1151"/>
                <a:gd name="T8" fmla="*/ 0 w 567"/>
                <a:gd name="T9" fmla="*/ 0 h 1151"/>
                <a:gd name="T10" fmla="*/ 0 w 567"/>
                <a:gd name="T11" fmla="*/ 0 h 1151"/>
                <a:gd name="T12" fmla="*/ 0 w 567"/>
                <a:gd name="T13" fmla="*/ 0 h 1151"/>
                <a:gd name="T14" fmla="*/ 0 w 567"/>
                <a:gd name="T15" fmla="*/ 0 h 11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7"/>
                <a:gd name="T25" fmla="*/ 0 h 1151"/>
                <a:gd name="T26" fmla="*/ 567 w 567"/>
                <a:gd name="T27" fmla="*/ 1151 h 115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7" h="1151">
                  <a:moveTo>
                    <a:pt x="0" y="18"/>
                  </a:moveTo>
                  <a:lnTo>
                    <a:pt x="0" y="1151"/>
                  </a:lnTo>
                  <a:lnTo>
                    <a:pt x="89" y="1074"/>
                  </a:lnTo>
                  <a:lnTo>
                    <a:pt x="124" y="118"/>
                  </a:lnTo>
                  <a:lnTo>
                    <a:pt x="490" y="101"/>
                  </a:lnTo>
                  <a:lnTo>
                    <a:pt x="56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17">
              <a:extLst>
                <a:ext uri="{FF2B5EF4-FFF2-40B4-BE49-F238E27FC236}">
                  <a16:creationId xmlns:a16="http://schemas.microsoft.com/office/drawing/2014/main" id="{CD5DD09A-2487-4AB3-BA53-13D08F321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2" y="2598"/>
              <a:ext cx="373" cy="85"/>
            </a:xfrm>
            <a:custGeom>
              <a:avLst/>
              <a:gdLst>
                <a:gd name="T0" fmla="*/ 0 w 2983"/>
                <a:gd name="T1" fmla="*/ 0 h 682"/>
                <a:gd name="T2" fmla="*/ 0 w 2983"/>
                <a:gd name="T3" fmla="*/ 0 h 682"/>
                <a:gd name="T4" fmla="*/ 0 w 2983"/>
                <a:gd name="T5" fmla="*/ 0 h 682"/>
                <a:gd name="T6" fmla="*/ 0 w 2983"/>
                <a:gd name="T7" fmla="*/ 0 h 682"/>
                <a:gd name="T8" fmla="*/ 0 w 2983"/>
                <a:gd name="T9" fmla="*/ 0 h 682"/>
                <a:gd name="T10" fmla="*/ 0 w 2983"/>
                <a:gd name="T11" fmla="*/ 0 h 682"/>
                <a:gd name="T12" fmla="*/ 0 w 2983"/>
                <a:gd name="T13" fmla="*/ 0 h 682"/>
                <a:gd name="T14" fmla="*/ 0 w 2983"/>
                <a:gd name="T15" fmla="*/ 0 h 682"/>
                <a:gd name="T16" fmla="*/ 0 w 2983"/>
                <a:gd name="T17" fmla="*/ 0 h 682"/>
                <a:gd name="T18" fmla="*/ 0 w 2983"/>
                <a:gd name="T19" fmla="*/ 0 h 6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983"/>
                <a:gd name="T31" fmla="*/ 0 h 682"/>
                <a:gd name="T32" fmla="*/ 2983 w 2983"/>
                <a:gd name="T33" fmla="*/ 682 h 68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983" h="682">
                  <a:moveTo>
                    <a:pt x="690" y="0"/>
                  </a:moveTo>
                  <a:lnTo>
                    <a:pt x="690" y="570"/>
                  </a:lnTo>
                  <a:lnTo>
                    <a:pt x="123" y="564"/>
                  </a:lnTo>
                  <a:lnTo>
                    <a:pt x="0" y="665"/>
                  </a:lnTo>
                  <a:lnTo>
                    <a:pt x="821" y="682"/>
                  </a:lnTo>
                  <a:lnTo>
                    <a:pt x="844" y="137"/>
                  </a:lnTo>
                  <a:lnTo>
                    <a:pt x="2948" y="137"/>
                  </a:lnTo>
                  <a:lnTo>
                    <a:pt x="2983" y="0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18">
              <a:extLst>
                <a:ext uri="{FF2B5EF4-FFF2-40B4-BE49-F238E27FC236}">
                  <a16:creationId xmlns:a16="http://schemas.microsoft.com/office/drawing/2014/main" id="{CAC08C34-FB31-497F-9064-28A9A7424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571"/>
              <a:ext cx="304" cy="89"/>
            </a:xfrm>
            <a:custGeom>
              <a:avLst/>
              <a:gdLst>
                <a:gd name="T0" fmla="*/ 0 w 2432"/>
                <a:gd name="T1" fmla="*/ 0 h 719"/>
                <a:gd name="T2" fmla="*/ 0 w 2432"/>
                <a:gd name="T3" fmla="*/ 0 h 719"/>
                <a:gd name="T4" fmla="*/ 0 w 2432"/>
                <a:gd name="T5" fmla="*/ 0 h 719"/>
                <a:gd name="T6" fmla="*/ 0 w 2432"/>
                <a:gd name="T7" fmla="*/ 0 h 719"/>
                <a:gd name="T8" fmla="*/ 0 w 2432"/>
                <a:gd name="T9" fmla="*/ 0 h 719"/>
                <a:gd name="T10" fmla="*/ 0 w 2432"/>
                <a:gd name="T11" fmla="*/ 0 h 719"/>
                <a:gd name="T12" fmla="*/ 0 w 2432"/>
                <a:gd name="T13" fmla="*/ 0 h 719"/>
                <a:gd name="T14" fmla="*/ 0 w 2432"/>
                <a:gd name="T15" fmla="*/ 0 h 719"/>
                <a:gd name="T16" fmla="*/ 0 w 2432"/>
                <a:gd name="T17" fmla="*/ 0 h 719"/>
                <a:gd name="T18" fmla="*/ 0 w 2432"/>
                <a:gd name="T19" fmla="*/ 0 h 719"/>
                <a:gd name="T20" fmla="*/ 0 w 2432"/>
                <a:gd name="T21" fmla="*/ 0 h 719"/>
                <a:gd name="T22" fmla="*/ 0 w 2432"/>
                <a:gd name="T23" fmla="*/ 0 h 719"/>
                <a:gd name="T24" fmla="*/ 0 w 2432"/>
                <a:gd name="T25" fmla="*/ 0 h 719"/>
                <a:gd name="T26" fmla="*/ 0 w 2432"/>
                <a:gd name="T27" fmla="*/ 0 h 719"/>
                <a:gd name="T28" fmla="*/ 0 w 2432"/>
                <a:gd name="T29" fmla="*/ 0 h 719"/>
                <a:gd name="T30" fmla="*/ 0 w 2432"/>
                <a:gd name="T31" fmla="*/ 0 h 71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432"/>
                <a:gd name="T49" fmla="*/ 0 h 719"/>
                <a:gd name="T50" fmla="*/ 2432 w 2432"/>
                <a:gd name="T51" fmla="*/ 719 h 71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432" h="719">
                  <a:moveTo>
                    <a:pt x="0" y="0"/>
                  </a:moveTo>
                  <a:lnTo>
                    <a:pt x="2288" y="0"/>
                  </a:lnTo>
                  <a:lnTo>
                    <a:pt x="2432" y="215"/>
                  </a:lnTo>
                  <a:lnTo>
                    <a:pt x="2288" y="431"/>
                  </a:lnTo>
                  <a:lnTo>
                    <a:pt x="2288" y="719"/>
                  </a:lnTo>
                  <a:lnTo>
                    <a:pt x="1717" y="719"/>
                  </a:lnTo>
                  <a:lnTo>
                    <a:pt x="1717" y="575"/>
                  </a:lnTo>
                  <a:lnTo>
                    <a:pt x="2145" y="575"/>
                  </a:lnTo>
                  <a:lnTo>
                    <a:pt x="2145" y="431"/>
                  </a:lnTo>
                  <a:lnTo>
                    <a:pt x="1860" y="431"/>
                  </a:lnTo>
                  <a:lnTo>
                    <a:pt x="1860" y="288"/>
                  </a:lnTo>
                  <a:lnTo>
                    <a:pt x="2145" y="288"/>
                  </a:lnTo>
                  <a:lnTo>
                    <a:pt x="2145" y="144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19">
              <a:extLst>
                <a:ext uri="{FF2B5EF4-FFF2-40B4-BE49-F238E27FC236}">
                  <a16:creationId xmlns:a16="http://schemas.microsoft.com/office/drawing/2014/main" id="{2DF62653-0679-4DD3-9077-8D6471654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606"/>
              <a:ext cx="215" cy="18"/>
            </a:xfrm>
            <a:custGeom>
              <a:avLst/>
              <a:gdLst>
                <a:gd name="T0" fmla="*/ 0 w 1717"/>
                <a:gd name="T1" fmla="*/ 0 h 143"/>
                <a:gd name="T2" fmla="*/ 0 w 1717"/>
                <a:gd name="T3" fmla="*/ 0 h 143"/>
                <a:gd name="T4" fmla="*/ 0 w 1717"/>
                <a:gd name="T5" fmla="*/ 0 h 143"/>
                <a:gd name="T6" fmla="*/ 0 w 1717"/>
                <a:gd name="T7" fmla="*/ 0 h 143"/>
                <a:gd name="T8" fmla="*/ 0 w 1717"/>
                <a:gd name="T9" fmla="*/ 0 h 143"/>
                <a:gd name="T10" fmla="*/ 0 w 1717"/>
                <a:gd name="T11" fmla="*/ 0 h 143"/>
                <a:gd name="T12" fmla="*/ 0 w 1717"/>
                <a:gd name="T13" fmla="*/ 0 h 1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17"/>
                <a:gd name="T22" fmla="*/ 0 h 143"/>
                <a:gd name="T23" fmla="*/ 1717 w 1717"/>
                <a:gd name="T24" fmla="*/ 143 h 1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17" h="143">
                  <a:moveTo>
                    <a:pt x="143" y="0"/>
                  </a:moveTo>
                  <a:lnTo>
                    <a:pt x="1717" y="0"/>
                  </a:lnTo>
                  <a:lnTo>
                    <a:pt x="1717" y="143"/>
                  </a:lnTo>
                  <a:lnTo>
                    <a:pt x="107" y="143"/>
                  </a:lnTo>
                  <a:lnTo>
                    <a:pt x="0" y="0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20">
              <a:extLst>
                <a:ext uri="{FF2B5EF4-FFF2-40B4-BE49-F238E27FC236}">
                  <a16:creationId xmlns:a16="http://schemas.microsoft.com/office/drawing/2014/main" id="{7D257DF3-69F1-4E6F-A0C6-1049AF641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0" y="2499"/>
              <a:ext cx="125" cy="197"/>
            </a:xfrm>
            <a:custGeom>
              <a:avLst/>
              <a:gdLst>
                <a:gd name="T0" fmla="*/ 0 w 1001"/>
                <a:gd name="T1" fmla="*/ 0 h 1580"/>
                <a:gd name="T2" fmla="*/ 0 w 1001"/>
                <a:gd name="T3" fmla="*/ 0 h 1580"/>
                <a:gd name="T4" fmla="*/ 0 w 1001"/>
                <a:gd name="T5" fmla="*/ 0 h 1580"/>
                <a:gd name="T6" fmla="*/ 0 w 1001"/>
                <a:gd name="T7" fmla="*/ 0 h 1580"/>
                <a:gd name="T8" fmla="*/ 0 w 1001"/>
                <a:gd name="T9" fmla="*/ 0 h 1580"/>
                <a:gd name="T10" fmla="*/ 0 w 1001"/>
                <a:gd name="T11" fmla="*/ 0 h 1580"/>
                <a:gd name="T12" fmla="*/ 0 w 1001"/>
                <a:gd name="T13" fmla="*/ 0 h 1580"/>
                <a:gd name="T14" fmla="*/ 0 w 1001"/>
                <a:gd name="T15" fmla="*/ 0 h 1580"/>
                <a:gd name="T16" fmla="*/ 0 w 1001"/>
                <a:gd name="T17" fmla="*/ 0 h 1580"/>
                <a:gd name="T18" fmla="*/ 0 w 1001"/>
                <a:gd name="T19" fmla="*/ 0 h 1580"/>
                <a:gd name="T20" fmla="*/ 0 w 1001"/>
                <a:gd name="T21" fmla="*/ 0 h 1580"/>
                <a:gd name="T22" fmla="*/ 0 w 1001"/>
                <a:gd name="T23" fmla="*/ 0 h 158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01"/>
                <a:gd name="T37" fmla="*/ 0 h 1580"/>
                <a:gd name="T38" fmla="*/ 1001 w 1001"/>
                <a:gd name="T39" fmla="*/ 1580 h 158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01" h="1580">
                  <a:moveTo>
                    <a:pt x="0" y="0"/>
                  </a:moveTo>
                  <a:lnTo>
                    <a:pt x="0" y="1580"/>
                  </a:lnTo>
                  <a:lnTo>
                    <a:pt x="1001" y="1580"/>
                  </a:lnTo>
                  <a:lnTo>
                    <a:pt x="1001" y="862"/>
                  </a:lnTo>
                  <a:lnTo>
                    <a:pt x="858" y="862"/>
                  </a:lnTo>
                  <a:lnTo>
                    <a:pt x="858" y="1436"/>
                  </a:lnTo>
                  <a:lnTo>
                    <a:pt x="143" y="1436"/>
                  </a:lnTo>
                  <a:lnTo>
                    <a:pt x="143" y="143"/>
                  </a:lnTo>
                  <a:lnTo>
                    <a:pt x="1001" y="143"/>
                  </a:lnTo>
                  <a:lnTo>
                    <a:pt x="10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21">
              <a:extLst>
                <a:ext uri="{FF2B5EF4-FFF2-40B4-BE49-F238E27FC236}">
                  <a16:creationId xmlns:a16="http://schemas.microsoft.com/office/drawing/2014/main" id="{DEB470D3-3407-491C-A3B7-3CF42176B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25"/>
            </a:xfrm>
            <a:custGeom>
              <a:avLst/>
              <a:gdLst>
                <a:gd name="T0" fmla="*/ 0 w 428"/>
                <a:gd name="T1" fmla="*/ 0 h 1007"/>
                <a:gd name="T2" fmla="*/ 0 w 428"/>
                <a:gd name="T3" fmla="*/ 0 h 1007"/>
                <a:gd name="T4" fmla="*/ 0 w 428"/>
                <a:gd name="T5" fmla="*/ 0 h 1007"/>
                <a:gd name="T6" fmla="*/ 0 w 428"/>
                <a:gd name="T7" fmla="*/ 0 h 1007"/>
                <a:gd name="T8" fmla="*/ 0 w 428"/>
                <a:gd name="T9" fmla="*/ 0 h 1007"/>
                <a:gd name="T10" fmla="*/ 0 w 428"/>
                <a:gd name="T11" fmla="*/ 0 h 1007"/>
                <a:gd name="T12" fmla="*/ 0 w 428"/>
                <a:gd name="T13" fmla="*/ 0 h 1007"/>
                <a:gd name="T14" fmla="*/ 0 w 428"/>
                <a:gd name="T15" fmla="*/ 0 h 1007"/>
                <a:gd name="T16" fmla="*/ 0 w 428"/>
                <a:gd name="T17" fmla="*/ 0 h 1007"/>
                <a:gd name="T18" fmla="*/ 0 w 428"/>
                <a:gd name="T19" fmla="*/ 0 h 10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28"/>
                <a:gd name="T31" fmla="*/ 0 h 1007"/>
                <a:gd name="T32" fmla="*/ 428 w 428"/>
                <a:gd name="T33" fmla="*/ 1007 h 100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28" h="1007">
                  <a:moveTo>
                    <a:pt x="0" y="0"/>
                  </a:moveTo>
                  <a:lnTo>
                    <a:pt x="0" y="1007"/>
                  </a:lnTo>
                  <a:lnTo>
                    <a:pt x="428" y="1007"/>
                  </a:lnTo>
                  <a:lnTo>
                    <a:pt x="428" y="0"/>
                  </a:lnTo>
                  <a:lnTo>
                    <a:pt x="285" y="0"/>
                  </a:lnTo>
                  <a:lnTo>
                    <a:pt x="285" y="863"/>
                  </a:lnTo>
                  <a:lnTo>
                    <a:pt x="143" y="863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22">
              <a:extLst>
                <a:ext uri="{FF2B5EF4-FFF2-40B4-BE49-F238E27FC236}">
                  <a16:creationId xmlns:a16="http://schemas.microsoft.com/office/drawing/2014/main" id="{E89A7C24-265A-4285-ABA1-306E5E096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8"/>
            </a:xfrm>
            <a:custGeom>
              <a:avLst/>
              <a:gdLst>
                <a:gd name="T0" fmla="*/ 0 w 428"/>
                <a:gd name="T1" fmla="*/ 0 h 145"/>
                <a:gd name="T2" fmla="*/ 0 w 428"/>
                <a:gd name="T3" fmla="*/ 0 h 145"/>
                <a:gd name="T4" fmla="*/ 0 w 428"/>
                <a:gd name="T5" fmla="*/ 0 h 145"/>
                <a:gd name="T6" fmla="*/ 0 w 428"/>
                <a:gd name="T7" fmla="*/ 0 h 145"/>
                <a:gd name="T8" fmla="*/ 0 w 428"/>
                <a:gd name="T9" fmla="*/ 0 h 145"/>
                <a:gd name="T10" fmla="*/ 0 w 428"/>
                <a:gd name="T11" fmla="*/ 0 h 1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8"/>
                <a:gd name="T19" fmla="*/ 0 h 145"/>
                <a:gd name="T20" fmla="*/ 428 w 428"/>
                <a:gd name="T21" fmla="*/ 145 h 1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8" h="145">
                  <a:moveTo>
                    <a:pt x="0" y="145"/>
                  </a:moveTo>
                  <a:lnTo>
                    <a:pt x="428" y="145"/>
                  </a:lnTo>
                  <a:lnTo>
                    <a:pt x="428" y="0"/>
                  </a:lnTo>
                  <a:lnTo>
                    <a:pt x="0" y="0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23">
              <a:extLst>
                <a:ext uri="{FF2B5EF4-FFF2-40B4-BE49-F238E27FC236}">
                  <a16:creationId xmlns:a16="http://schemas.microsoft.com/office/drawing/2014/main" id="{FC62062E-7E7A-4FED-BD45-8D4EC4C0A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499"/>
              <a:ext cx="18" cy="90"/>
            </a:xfrm>
            <a:custGeom>
              <a:avLst/>
              <a:gdLst>
                <a:gd name="T0" fmla="*/ 0 w 143"/>
                <a:gd name="T1" fmla="*/ 0 h 718"/>
                <a:gd name="T2" fmla="*/ 0 w 143"/>
                <a:gd name="T3" fmla="*/ 0 h 718"/>
                <a:gd name="T4" fmla="*/ 0 w 143"/>
                <a:gd name="T5" fmla="*/ 0 h 718"/>
                <a:gd name="T6" fmla="*/ 0 w 143"/>
                <a:gd name="T7" fmla="*/ 0 h 718"/>
                <a:gd name="T8" fmla="*/ 0 w 143"/>
                <a:gd name="T9" fmla="*/ 0 h 718"/>
                <a:gd name="T10" fmla="*/ 0 w 143"/>
                <a:gd name="T11" fmla="*/ 0 h 7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3"/>
                <a:gd name="T19" fmla="*/ 0 h 718"/>
                <a:gd name="T20" fmla="*/ 143 w 143"/>
                <a:gd name="T21" fmla="*/ 718 h 7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3" h="718">
                  <a:moveTo>
                    <a:pt x="0" y="0"/>
                  </a:moveTo>
                  <a:lnTo>
                    <a:pt x="0" y="718"/>
                  </a:lnTo>
                  <a:lnTo>
                    <a:pt x="143" y="718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24">
              <a:extLst>
                <a:ext uri="{FF2B5EF4-FFF2-40B4-BE49-F238E27FC236}">
                  <a16:creationId xmlns:a16="http://schemas.microsoft.com/office/drawing/2014/main" id="{B230D5AA-5345-4D74-878B-68F0A480B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" y="2606"/>
              <a:ext cx="89" cy="90"/>
            </a:xfrm>
            <a:custGeom>
              <a:avLst/>
              <a:gdLst>
                <a:gd name="T0" fmla="*/ 0 w 714"/>
                <a:gd name="T1" fmla="*/ 0 h 718"/>
                <a:gd name="T2" fmla="*/ 0 w 714"/>
                <a:gd name="T3" fmla="*/ 0 h 718"/>
                <a:gd name="T4" fmla="*/ 0 w 714"/>
                <a:gd name="T5" fmla="*/ 0 h 718"/>
                <a:gd name="T6" fmla="*/ 0 w 714"/>
                <a:gd name="T7" fmla="*/ 0 h 718"/>
                <a:gd name="T8" fmla="*/ 0 w 714"/>
                <a:gd name="T9" fmla="*/ 0 h 718"/>
                <a:gd name="T10" fmla="*/ 0 w 714"/>
                <a:gd name="T11" fmla="*/ 0 h 718"/>
                <a:gd name="T12" fmla="*/ 0 w 714"/>
                <a:gd name="T13" fmla="*/ 0 h 718"/>
                <a:gd name="T14" fmla="*/ 0 w 714"/>
                <a:gd name="T15" fmla="*/ 0 h 718"/>
                <a:gd name="T16" fmla="*/ 0 w 714"/>
                <a:gd name="T17" fmla="*/ 0 h 718"/>
                <a:gd name="T18" fmla="*/ 0 w 714"/>
                <a:gd name="T19" fmla="*/ 0 h 718"/>
                <a:gd name="T20" fmla="*/ 0 w 714"/>
                <a:gd name="T21" fmla="*/ 0 h 718"/>
                <a:gd name="T22" fmla="*/ 0 w 714"/>
                <a:gd name="T23" fmla="*/ 0 h 718"/>
                <a:gd name="T24" fmla="*/ 0 w 714"/>
                <a:gd name="T25" fmla="*/ 0 h 718"/>
                <a:gd name="T26" fmla="*/ 0 w 714"/>
                <a:gd name="T27" fmla="*/ 0 h 71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14"/>
                <a:gd name="T43" fmla="*/ 0 h 718"/>
                <a:gd name="T44" fmla="*/ 714 w 714"/>
                <a:gd name="T45" fmla="*/ 718 h 71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14" h="718">
                  <a:moveTo>
                    <a:pt x="0" y="287"/>
                  </a:moveTo>
                  <a:lnTo>
                    <a:pt x="0" y="718"/>
                  </a:lnTo>
                  <a:lnTo>
                    <a:pt x="714" y="718"/>
                  </a:lnTo>
                  <a:lnTo>
                    <a:pt x="714" y="287"/>
                  </a:lnTo>
                  <a:lnTo>
                    <a:pt x="571" y="287"/>
                  </a:lnTo>
                  <a:lnTo>
                    <a:pt x="571" y="574"/>
                  </a:lnTo>
                  <a:lnTo>
                    <a:pt x="143" y="574"/>
                  </a:lnTo>
                  <a:lnTo>
                    <a:pt x="143" y="431"/>
                  </a:lnTo>
                  <a:lnTo>
                    <a:pt x="286" y="431"/>
                  </a:lnTo>
                  <a:lnTo>
                    <a:pt x="286" y="0"/>
                  </a:lnTo>
                  <a:lnTo>
                    <a:pt x="143" y="0"/>
                  </a:lnTo>
                  <a:lnTo>
                    <a:pt x="143" y="28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" name="AutoShape 47">
            <a:extLst>
              <a:ext uri="{FF2B5EF4-FFF2-40B4-BE49-F238E27FC236}">
                <a16:creationId xmlns:a16="http://schemas.microsoft.com/office/drawing/2014/main" id="{E504F50E-664C-4B16-A15B-A2D578D29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238" y="1945180"/>
            <a:ext cx="1143000" cy="396688"/>
          </a:xfrm>
          <a:prstGeom prst="wedgeRectCallout">
            <a:avLst>
              <a:gd name="adj1" fmla="val 58472"/>
              <a:gd name="adj2" fmla="val 95454"/>
            </a:avLst>
          </a:prstGeom>
          <a:noFill/>
          <a:ln w="19050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FFCC00"/>
                </a:solidFill>
              </a:rPr>
              <a:t>public key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151D183-F6EF-407A-9B49-5489CEB3482A}"/>
                  </a:ext>
                </a:extLst>
              </p:cNvPr>
              <p:cNvSpPr/>
              <p:nvPr/>
            </p:nvSpPr>
            <p:spPr>
              <a:xfrm>
                <a:off x="-257420" y="4183562"/>
                <a:ext cx="5100211" cy="892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altLang="en-US" sz="2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Select a </a:t>
                </a:r>
                <a:r>
                  <a:rPr lang="en-US" altLang="en-US" sz="26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random integer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sz="260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 </m:t>
                    </m:r>
                    <m:r>
                      <a:rPr lang="en-US" altLang="en-US" sz="2600" i="1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𝑘</m:t>
                    </m:r>
                    <m:r>
                      <a:rPr lang="en-US" altLang="en-US" sz="26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∈</m:t>
                    </m:r>
                    <m:r>
                      <a:rPr lang="en-US" altLang="en-US" sz="260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[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1, </m:t>
                    </m:r>
                    <m:r>
                      <a:rPr lang="en-US" altLang="en-US" sz="2600" i="1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𝑝</m:t>
                    </m:r>
                    <m:r>
                      <a:rPr lang="en-US" altLang="en-US" sz="2600" i="1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−1]</m:t>
                    </m:r>
                  </m:oMath>
                </a14:m>
                <a:r>
                  <a:rPr lang="en-US" altLang="en-US" sz="26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, </a:t>
                </a:r>
                <a:r>
                  <a:rPr lang="en-US" altLang="en-US" sz="26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compute </a:t>
                </a:r>
                <a:endParaRPr lang="en-US" altLang="en-US" sz="26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151D183-F6EF-407A-9B49-5489CEB348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7420" y="4183562"/>
                <a:ext cx="5100211" cy="892552"/>
              </a:xfrm>
              <a:prstGeom prst="rect">
                <a:avLst/>
              </a:prstGeom>
              <a:blipFill>
                <a:blip r:embed="rId10"/>
                <a:stretch>
                  <a:fillRect t="-6122" b="-15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Rectangle 82">
            <a:extLst>
              <a:ext uri="{FF2B5EF4-FFF2-40B4-BE49-F238E27FC236}">
                <a16:creationId xmlns:a16="http://schemas.microsoft.com/office/drawing/2014/main" id="{22E3DB36-207E-4EF0-BA55-C1A14C0C983B}"/>
              </a:ext>
            </a:extLst>
          </p:cNvPr>
          <p:cNvSpPr/>
          <p:nvPr/>
        </p:nvSpPr>
        <p:spPr>
          <a:xfrm>
            <a:off x="-257886" y="5028884"/>
            <a:ext cx="510021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Encrypt</a:t>
            </a:r>
            <a:endParaRPr lang="en-US" altLang="en-US" sz="2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6380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>
            <a:extLst>
              <a:ext uri="{FF2B5EF4-FFF2-40B4-BE49-F238E27FC236}">
                <a16:creationId xmlns:a16="http://schemas.microsoft.com/office/drawing/2014/main" id="{7AB79D5E-71B4-49C0-AA15-77B5FF9C1E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-5556"/>
            <a:ext cx="7772400" cy="1143000"/>
          </a:xfrm>
        </p:spPr>
        <p:txBody>
          <a:bodyPr/>
          <a:lstStyle/>
          <a:p>
            <a:r>
              <a:rPr lang="en-US" altLang="en-US" b="1" dirty="0">
                <a:solidFill>
                  <a:schemeClr val="tx1"/>
                </a:solidFill>
              </a:rPr>
              <a:t>ECC Diffie-Hellman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8659" name="Rectangle 3">
                <a:extLst>
                  <a:ext uri="{FF2B5EF4-FFF2-40B4-BE49-F238E27FC236}">
                    <a16:creationId xmlns:a16="http://schemas.microsoft.com/office/drawing/2014/main" id="{5F1EB3EE-59F9-4B25-80C0-E0EC157BFC6B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2000" y="1108077"/>
                <a:ext cx="7924800" cy="9144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en-US" sz="2400" b="1" dirty="0"/>
                  <a:t>Public:</a:t>
                </a:r>
                <a:r>
                  <a:rPr lang="en-US" altLang="en-US" sz="2400" dirty="0"/>
                  <a:t> Elliptic curve and </a:t>
                </a:r>
                <a:r>
                  <a:rPr lang="en-US" altLang="en-US" sz="2400"/>
                  <a:t>point </a:t>
                </a:r>
                <a14:m>
                  <m:oMath xmlns:m="http://schemas.openxmlformats.org/officeDocument/2006/math">
                    <m:r>
                      <a:rPr lang="en-US" altLang="en-US" sz="2400" b="1" i="1" dirty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en-US" sz="24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400"/>
                  <a:t>=</a:t>
                </a:r>
                <a:r>
                  <a:rPr lang="en-US" altLang="en-US" sz="2400">
                    <a:latin typeface="Times-Roman" charset="0"/>
                  </a:rPr>
                  <a:t>(</a:t>
                </a:r>
                <a:r>
                  <a:rPr lang="en-US" altLang="en-US" sz="2400" dirty="0" err="1">
                    <a:latin typeface="Times-Roman" charset="0"/>
                  </a:rPr>
                  <a:t>x,y</a:t>
                </a:r>
                <a:r>
                  <a:rPr lang="en-US" altLang="en-US" sz="2400" dirty="0">
                    <a:latin typeface="Times-Roman" charset="0"/>
                  </a:rPr>
                  <a:t>)</a:t>
                </a:r>
                <a:r>
                  <a:rPr lang="en-US" altLang="en-US" sz="2400" dirty="0"/>
                  <a:t> on curve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en-US" sz="2400" b="1" dirty="0"/>
                  <a:t>Secret:</a:t>
                </a:r>
                <a:r>
                  <a:rPr lang="en-US" altLang="en-US" sz="2400" dirty="0"/>
                  <a:t> Alice’s </a:t>
                </a:r>
                <a:r>
                  <a:rPr lang="en-US" altLang="en-US" sz="2800" dirty="0">
                    <a:solidFill>
                      <a:srgbClr val="FF0000"/>
                    </a:solidFill>
                    <a:latin typeface="Times-Roman" charset="0"/>
                  </a:rPr>
                  <a:t>a</a:t>
                </a:r>
                <a:r>
                  <a:rPr lang="en-US" altLang="en-US" sz="2400" dirty="0"/>
                  <a:t> and Bob’s </a:t>
                </a:r>
                <a:r>
                  <a:rPr lang="en-US" altLang="en-US" sz="2800" dirty="0">
                    <a:solidFill>
                      <a:srgbClr val="FF0000"/>
                    </a:solidFill>
                    <a:latin typeface="Times-Roman" charset="0"/>
                  </a:rPr>
                  <a:t>b</a:t>
                </a:r>
                <a:endParaRPr lang="en-US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8659" name="Rectangle 3">
                <a:extLst>
                  <a:ext uri="{FF2B5EF4-FFF2-40B4-BE49-F238E27FC236}">
                    <a16:creationId xmlns:a16="http://schemas.microsoft.com/office/drawing/2014/main" id="{5F1EB3EE-59F9-4B25-80C0-E0EC157BFC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2000" y="1108077"/>
                <a:ext cx="7924800" cy="914400"/>
              </a:xfrm>
              <a:blipFill>
                <a:blip r:embed="rId4"/>
                <a:stretch>
                  <a:fillRect l="-1615" t="-17333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8660" name="Line 4">
            <a:extLst>
              <a:ext uri="{FF2B5EF4-FFF2-40B4-BE49-F238E27FC236}">
                <a16:creationId xmlns:a16="http://schemas.microsoft.com/office/drawing/2014/main" id="{D324B89B-A3E2-4FBA-8CA4-F87F524CBB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3038475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61" name="Line 5">
            <a:extLst>
              <a:ext uri="{FF2B5EF4-FFF2-40B4-BE49-F238E27FC236}">
                <a16:creationId xmlns:a16="http://schemas.microsoft.com/office/drawing/2014/main" id="{9E95DE4B-F952-4855-8DA0-BD8FD9312BE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05000" y="35956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62" name="Rectangle 6">
            <a:extLst>
              <a:ext uri="{FF2B5EF4-FFF2-40B4-BE49-F238E27FC236}">
                <a16:creationId xmlns:a16="http://schemas.microsoft.com/office/drawing/2014/main" id="{86B952B2-B990-4A9D-B75E-A790A50BF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119463"/>
            <a:ext cx="12682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400">
                <a:latin typeface="Comic Sans MS" panose="030F0702030302020204" pitchFamily="66" charset="0"/>
              </a:rPr>
              <a:t>Alice, </a:t>
            </a:r>
            <a:r>
              <a:rPr lang="en-US" altLang="en-US" sz="2400">
                <a:latin typeface="Courier" pitchFamily="49" charset="0"/>
              </a:rPr>
              <a:t>A</a:t>
            </a: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198663" name="Rectangle 7">
            <a:extLst>
              <a:ext uri="{FF2B5EF4-FFF2-40B4-BE49-F238E27FC236}">
                <a16:creationId xmlns:a16="http://schemas.microsoft.com/office/drawing/2014/main" id="{845D27CA-A296-4D87-93F5-F87741335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191471"/>
            <a:ext cx="10839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400">
                <a:latin typeface="Comic Sans MS" panose="030F0702030302020204" pitchFamily="66" charset="0"/>
              </a:rPr>
              <a:t>Bob, </a:t>
            </a:r>
            <a:r>
              <a:rPr lang="en-US" altLang="en-US" sz="2400">
                <a:latin typeface="Courier" pitchFamily="49" charset="0"/>
              </a:rPr>
              <a:t>B</a:t>
            </a:r>
            <a:endParaRPr lang="en-US" altLang="en-US" sz="240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8664" name="Rectangle 8">
                <a:extLst>
                  <a:ext uri="{FF2B5EF4-FFF2-40B4-BE49-F238E27FC236}">
                    <a16:creationId xmlns:a16="http://schemas.microsoft.com/office/drawing/2014/main" id="{232BB691-8A84-40B0-B336-D93A67695E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5188" y="2541588"/>
                <a:ext cx="153920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en-US" sz="240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𝑄</m:t>
                          </m:r>
                        </m:e>
                        <m:sub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𝐴</m:t>
                          </m:r>
                        </m:sub>
                      </m:sSub>
                      <m:r>
                        <a:rPr lang="en-US" altLang="en-US" sz="240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a:rPr lang="en-US" altLang="en-US" sz="2400" i="1" dirty="0" err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𝑎</m:t>
                      </m:r>
                      <m:r>
                        <a:rPr lang="en-US" altLang="en-US" sz="2400" i="1" dirty="0" err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.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altLang="en-US" sz="24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98664" name="Rectangle 8">
                <a:extLst>
                  <a:ext uri="{FF2B5EF4-FFF2-40B4-BE49-F238E27FC236}">
                    <a16:creationId xmlns:a16="http://schemas.microsoft.com/office/drawing/2014/main" id="{232BB691-8A84-40B0-B336-D93A67695E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05188" y="2541588"/>
                <a:ext cx="1539204" cy="461665"/>
              </a:xfrm>
              <a:prstGeom prst="rect">
                <a:avLst/>
              </a:prstGeom>
              <a:blipFill>
                <a:blip r:embed="rId5"/>
                <a:stretch>
                  <a:fillRect b="-1184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665" name="Rectangle 9">
                <a:extLst>
                  <a:ext uri="{FF2B5EF4-FFF2-40B4-BE49-F238E27FC236}">
                    <a16:creationId xmlns:a16="http://schemas.microsoft.com/office/drawing/2014/main" id="{636BF5F1-747B-44DC-BC29-4601CACF51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0" y="3124200"/>
                <a:ext cx="1540678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altLang="en-US" sz="24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98665" name="Rectangle 9">
                <a:extLst>
                  <a:ext uri="{FF2B5EF4-FFF2-40B4-BE49-F238E27FC236}">
                    <a16:creationId xmlns:a16="http://schemas.microsoft.com/office/drawing/2014/main" id="{636BF5F1-747B-44DC-BC29-4601CACF51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29000" y="3124200"/>
                <a:ext cx="1540678" cy="461665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666" name="Rectangle 10">
                <a:extLst>
                  <a:ext uri="{FF2B5EF4-FFF2-40B4-BE49-F238E27FC236}">
                    <a16:creationId xmlns:a16="http://schemas.microsoft.com/office/drawing/2014/main" id="{C173AFFE-162F-46CD-97C7-09B8632411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800" y="4572000"/>
                <a:ext cx="7848600" cy="1524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800" dirty="0"/>
                  <a:t>Alice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altLang="en-US" sz="2800" dirty="0"/>
              </a:p>
              <a:p>
                <a:pPr eaLnBrk="1" hangingPunct="1"/>
                <a:r>
                  <a:rPr lang="en-US" altLang="en-US" sz="2800" dirty="0"/>
                  <a:t>Bob computes </a:t>
                </a:r>
                <a:r>
                  <a:rPr lang="en-US" altLang="en-US" sz="2800" dirty="0">
                    <a:latin typeface="Times-Roman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2800" i="1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800" i="1">
                        <a:latin typeface="Cambria Math" panose="02040503050406030204" pitchFamily="18" charset="0"/>
                      </a:rPr>
                      <m:t>𝑏𝑎</m:t>
                    </m:r>
                    <m:r>
                      <a:rPr lang="en-US" altLang="en-US" sz="2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altLang="en-US" sz="2800" dirty="0">
                  <a:latin typeface="Times-Roman" charset="0"/>
                </a:endParaRPr>
              </a:p>
              <a:p>
                <a:pPr eaLnBrk="1" hangingPunct="1"/>
                <a:r>
                  <a:rPr lang="en-US" altLang="en-US" sz="2800" dirty="0"/>
                  <a:t>These are the same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800" b="0" i="1" dirty="0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800" b="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altLang="en-US" sz="2800" dirty="0">
                  <a:latin typeface="Times-Roman" charset="0"/>
                </a:endParaRPr>
              </a:p>
            </p:txBody>
          </p:sp>
        </mc:Choice>
        <mc:Fallback xmlns="">
          <p:sp>
            <p:nvSpPr>
              <p:cNvPr id="198666" name="Rectangle 10">
                <a:extLst>
                  <a:ext uri="{FF2B5EF4-FFF2-40B4-BE49-F238E27FC236}">
                    <a16:creationId xmlns:a16="http://schemas.microsoft.com/office/drawing/2014/main" id="{C173AFFE-162F-46CD-97C7-09B8632411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4572000"/>
                <a:ext cx="7848600" cy="1524000"/>
              </a:xfrm>
              <a:prstGeom prst="rect">
                <a:avLst/>
              </a:prstGeom>
              <a:blipFill>
                <a:blip r:embed="rId7"/>
                <a:stretch>
                  <a:fillRect l="-1399" t="-4000" b="-12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8667" name="Picture 11">
            <a:extLst>
              <a:ext uri="{FF2B5EF4-FFF2-40B4-BE49-F238E27FC236}">
                <a16:creationId xmlns:a16="http://schemas.microsoft.com/office/drawing/2014/main" id="{A04A098E-265B-4C68-A7E7-32BB67F88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97076"/>
            <a:ext cx="946150" cy="162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668" name="Picture 12">
            <a:extLst>
              <a:ext uri="{FF2B5EF4-FFF2-40B4-BE49-F238E27FC236}">
                <a16:creationId xmlns:a16="http://schemas.microsoft.com/office/drawing/2014/main" id="{FAE1F2F4-B697-436E-BDF7-D3E7A3A26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675" y="2555800"/>
            <a:ext cx="1076325" cy="166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9D45F06-4FEF-44D3-BCAF-A3F302D1010E}"/>
                  </a:ext>
                </a:extLst>
              </p:cNvPr>
              <p:cNvSpPr txBox="1"/>
              <p:nvPr/>
            </p:nvSpPr>
            <p:spPr>
              <a:xfrm>
                <a:off x="709624" y="2113692"/>
                <a:ext cx="14861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9D45F06-4FEF-44D3-BCAF-A3F302D10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624" y="2113692"/>
                <a:ext cx="1486112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F88550F-BA5C-48C4-9C22-4B180ED40F31}"/>
                  </a:ext>
                </a:extLst>
              </p:cNvPr>
              <p:cNvSpPr txBox="1"/>
              <p:nvPr/>
            </p:nvSpPr>
            <p:spPr>
              <a:xfrm>
                <a:off x="6804248" y="2113692"/>
                <a:ext cx="14881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F88550F-BA5C-48C4-9C22-4B180ED40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2113692"/>
                <a:ext cx="1488100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entr" presetSubtype="2741559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986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4" grpId="0" autoUpdateAnimBg="0"/>
      <p:bldP spid="198665" grpId="0" autoUpdateAnimBg="0"/>
      <p:bldP spid="198666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7003" y="216237"/>
            <a:ext cx="7836520" cy="552657"/>
          </a:xfrm>
          <a:prstGeom prst="rect">
            <a:avLst/>
          </a:prstGeom>
        </p:spPr>
        <p:txBody>
          <a:bodyPr vert="horz" wrap="square" lIns="0" tIns="934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340">
              <a:spcBef>
                <a:spcPts val="74"/>
              </a:spcBef>
            </a:pPr>
            <a:r>
              <a:rPr sz="3530" spc="-74" dirty="0"/>
              <a:t>Diffie-Hellman </a:t>
            </a:r>
            <a:r>
              <a:rPr sz="3530" spc="-55" dirty="0"/>
              <a:t>key </a:t>
            </a:r>
            <a:r>
              <a:rPr sz="3530" spc="-70"/>
              <a:t>exchange </a:t>
            </a:r>
            <a:r>
              <a:rPr lang="en-US" sz="3530" spc="-81"/>
              <a:t>attack</a:t>
            </a:r>
            <a:endParaRPr sz="3530" dirty="0"/>
          </a:p>
        </p:txBody>
      </p:sp>
      <p:sp>
        <p:nvSpPr>
          <p:cNvPr id="4" name="object 4"/>
          <p:cNvSpPr/>
          <p:nvPr/>
        </p:nvSpPr>
        <p:spPr>
          <a:xfrm>
            <a:off x="7415538" y="1079305"/>
            <a:ext cx="1349464" cy="1531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sp>
        <p:nvSpPr>
          <p:cNvPr id="5" name="object 5"/>
          <p:cNvSpPr/>
          <p:nvPr/>
        </p:nvSpPr>
        <p:spPr>
          <a:xfrm>
            <a:off x="133587" y="1248986"/>
            <a:ext cx="1249711" cy="15131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5CCA19-6A84-406A-9963-716A34F40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8928" y="4309696"/>
            <a:ext cx="1343025" cy="12287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14B106-4650-4ED1-9D41-98BBC9E8516E}"/>
              </a:ext>
            </a:extLst>
          </p:cNvPr>
          <p:cNvSpPr txBox="1"/>
          <p:nvPr/>
        </p:nvSpPr>
        <p:spPr>
          <a:xfrm>
            <a:off x="2381724" y="3536248"/>
            <a:ext cx="4230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man-in-the-middle attack!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65530A-2CF8-4BAB-ACD0-D942F84FC2A8}"/>
                  </a:ext>
                </a:extLst>
              </p:cNvPr>
              <p:cNvSpPr txBox="1"/>
              <p:nvPr/>
            </p:nvSpPr>
            <p:spPr>
              <a:xfrm>
                <a:off x="1237003" y="1894755"/>
                <a:ext cx="13258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65530A-2CF8-4BAB-ACD0-D942F84FC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003" y="1894755"/>
                <a:ext cx="132587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2B11B4-F84F-4588-A58B-B79A8002963C}"/>
                  </a:ext>
                </a:extLst>
              </p:cNvPr>
              <p:cNvSpPr txBox="1"/>
              <p:nvPr/>
            </p:nvSpPr>
            <p:spPr>
              <a:xfrm>
                <a:off x="5965894" y="1769283"/>
                <a:ext cx="131279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2B11B4-F84F-4588-A58B-B79A80029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894" y="1769283"/>
                <a:ext cx="1312795" cy="5309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3B12014-F924-4ED8-B959-63405E0F2B6D}"/>
              </a:ext>
            </a:extLst>
          </p:cNvPr>
          <p:cNvCxnSpPr>
            <a:cxnSpLocks/>
          </p:cNvCxnSpPr>
          <p:nvPr/>
        </p:nvCxnSpPr>
        <p:spPr bwMode="auto">
          <a:xfrm>
            <a:off x="1237003" y="4854078"/>
            <a:ext cx="247299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>
                <a:extLst>
                  <a:ext uri="{FF2B5EF4-FFF2-40B4-BE49-F238E27FC236}">
                    <a16:creationId xmlns:a16="http://schemas.microsoft.com/office/drawing/2014/main" id="{5E64FAB2-A57B-4E55-82AB-47BBB11F72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3877" y="4310127"/>
                <a:ext cx="1217128" cy="453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altLang="en-US" i="1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 xmlns="">
          <p:sp>
            <p:nvSpPr>
              <p:cNvPr id="12" name="Text Box 13">
                <a:extLst>
                  <a:ext uri="{FF2B5EF4-FFF2-40B4-BE49-F238E27FC236}">
                    <a16:creationId xmlns:a16="http://schemas.microsoft.com/office/drawing/2014/main" id="{5E64FAB2-A57B-4E55-82AB-47BBB11F7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33877" y="4310127"/>
                <a:ext cx="1217128" cy="453137"/>
              </a:xfrm>
              <a:prstGeom prst="rect">
                <a:avLst/>
              </a:prstGeom>
              <a:blipFill>
                <a:blip r:embed="rId8"/>
                <a:stretch>
                  <a:fillRect b="-1486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22EF3A-AB8B-42DD-8833-AF3B6C5CA95B}"/>
              </a:ext>
            </a:extLst>
          </p:cNvPr>
          <p:cNvCxnSpPr>
            <a:cxnSpLocks/>
          </p:cNvCxnSpPr>
          <p:nvPr/>
        </p:nvCxnSpPr>
        <p:spPr bwMode="auto">
          <a:xfrm flipV="1">
            <a:off x="2762031" y="2479381"/>
            <a:ext cx="3250365" cy="13893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13">
                <a:extLst>
                  <a:ext uri="{FF2B5EF4-FFF2-40B4-BE49-F238E27FC236}">
                    <a16:creationId xmlns:a16="http://schemas.microsoft.com/office/drawing/2014/main" id="{CE9560BF-1C86-4A9D-966F-798CC7C9B5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3180" y="2011176"/>
                <a:ext cx="1211293" cy="468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altLang="en-US" i="1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 xmlns="">
          <p:sp>
            <p:nvSpPr>
              <p:cNvPr id="15" name="Text Box 13">
                <a:extLst>
                  <a:ext uri="{FF2B5EF4-FFF2-40B4-BE49-F238E27FC236}">
                    <a16:creationId xmlns:a16="http://schemas.microsoft.com/office/drawing/2014/main" id="{CE9560BF-1C86-4A9D-966F-798CC7C9B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03180" y="2011176"/>
                <a:ext cx="1211293" cy="4682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499896-3B58-4269-8CCA-3B0B7C28F10F}"/>
                  </a:ext>
                </a:extLst>
              </p:cNvPr>
              <p:cNvSpPr txBox="1"/>
              <p:nvPr/>
            </p:nvSpPr>
            <p:spPr>
              <a:xfrm>
                <a:off x="1835664" y="2825503"/>
                <a:ext cx="5389552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499896-3B58-4269-8CCA-3B0B7C28F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64" y="2825503"/>
                <a:ext cx="5389552" cy="5309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718E43-B302-4494-BE1C-F71FBBB134B6}"/>
              </a:ext>
            </a:extLst>
          </p:cNvPr>
          <p:cNvCxnSpPr>
            <a:cxnSpLocks/>
          </p:cNvCxnSpPr>
          <p:nvPr/>
        </p:nvCxnSpPr>
        <p:spPr bwMode="auto">
          <a:xfrm>
            <a:off x="2786440" y="1649286"/>
            <a:ext cx="322595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13">
                <a:extLst>
                  <a:ext uri="{FF2B5EF4-FFF2-40B4-BE49-F238E27FC236}">
                    <a16:creationId xmlns:a16="http://schemas.microsoft.com/office/drawing/2014/main" id="{DC89C470-FD3F-48F6-94A6-EBACA32941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2698" y="1165356"/>
                <a:ext cx="1217128" cy="453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altLang="en-US" i="1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 xmlns="">
          <p:sp>
            <p:nvSpPr>
              <p:cNvPr id="23" name="Text Box 13">
                <a:extLst>
                  <a:ext uri="{FF2B5EF4-FFF2-40B4-BE49-F238E27FC236}">
                    <a16:creationId xmlns:a16="http://schemas.microsoft.com/office/drawing/2014/main" id="{DC89C470-FD3F-48F6-94A6-EBACA3294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72698" y="1165356"/>
                <a:ext cx="1217128" cy="453137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947ED71-47FB-4F8F-B37C-B1A38A499777}"/>
              </a:ext>
            </a:extLst>
          </p:cNvPr>
          <p:cNvCxnSpPr>
            <a:cxnSpLocks/>
          </p:cNvCxnSpPr>
          <p:nvPr/>
        </p:nvCxnSpPr>
        <p:spPr bwMode="auto">
          <a:xfrm>
            <a:off x="1274300" y="5499979"/>
            <a:ext cx="2435695" cy="1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13">
                <a:extLst>
                  <a:ext uri="{FF2B5EF4-FFF2-40B4-BE49-F238E27FC236}">
                    <a16:creationId xmlns:a16="http://schemas.microsoft.com/office/drawing/2014/main" id="{20FE7265-438B-4B6C-875A-1B1AAD1F93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63482" y="4942616"/>
                <a:ext cx="1211293" cy="453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en-US" i="1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 xmlns="">
          <p:sp>
            <p:nvSpPr>
              <p:cNvPr id="28" name="Text Box 13">
                <a:extLst>
                  <a:ext uri="{FF2B5EF4-FFF2-40B4-BE49-F238E27FC236}">
                    <a16:creationId xmlns:a16="http://schemas.microsoft.com/office/drawing/2014/main" id="{20FE7265-438B-4B6C-875A-1B1AAD1F9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63482" y="4942616"/>
                <a:ext cx="1211293" cy="453137"/>
              </a:xfrm>
              <a:prstGeom prst="rect">
                <a:avLst/>
              </a:prstGeom>
              <a:blipFill>
                <a:blip r:embed="rId12"/>
                <a:stretch>
                  <a:fillRect l="-1508" b="-135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445372F-7C99-4DAA-AD99-95684C101D46}"/>
                  </a:ext>
                </a:extLst>
              </p:cNvPr>
              <p:cNvSpPr txBox="1"/>
              <p:nvPr/>
            </p:nvSpPr>
            <p:spPr>
              <a:xfrm>
                <a:off x="808664" y="5828519"/>
                <a:ext cx="292092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𝑎𝑚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445372F-7C99-4DAA-AD99-95684C101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664" y="5828519"/>
                <a:ext cx="2920928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bject 5">
            <a:extLst>
              <a:ext uri="{FF2B5EF4-FFF2-40B4-BE49-F238E27FC236}">
                <a16:creationId xmlns:a16="http://schemas.microsoft.com/office/drawing/2014/main" id="{D64680B4-4C56-47C4-96B0-4D30D9447EC3}"/>
              </a:ext>
            </a:extLst>
          </p:cNvPr>
          <p:cNvSpPr/>
          <p:nvPr/>
        </p:nvSpPr>
        <p:spPr>
          <a:xfrm>
            <a:off x="33582" y="4445727"/>
            <a:ext cx="1120302" cy="9779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B5475EB-9DD7-4A67-926B-4C291F5519DC}"/>
              </a:ext>
            </a:extLst>
          </p:cNvPr>
          <p:cNvCxnSpPr>
            <a:cxnSpLocks/>
          </p:cNvCxnSpPr>
          <p:nvPr/>
        </p:nvCxnSpPr>
        <p:spPr bwMode="auto">
          <a:xfrm>
            <a:off x="5317059" y="4716680"/>
            <a:ext cx="209847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 Box 13">
                <a:extLst>
                  <a:ext uri="{FF2B5EF4-FFF2-40B4-BE49-F238E27FC236}">
                    <a16:creationId xmlns:a16="http://schemas.microsoft.com/office/drawing/2014/main" id="{428D58A7-795B-4496-960D-FB1D551EE7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19554" y="4100018"/>
                <a:ext cx="1217128" cy="453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en-US" i="1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 xmlns="">
          <p:sp>
            <p:nvSpPr>
              <p:cNvPr id="33" name="Text Box 13">
                <a:extLst>
                  <a:ext uri="{FF2B5EF4-FFF2-40B4-BE49-F238E27FC236}">
                    <a16:creationId xmlns:a16="http://schemas.microsoft.com/office/drawing/2014/main" id="{428D58A7-795B-4496-960D-FB1D551EE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9554" y="4100018"/>
                <a:ext cx="1217128" cy="453137"/>
              </a:xfrm>
              <a:prstGeom prst="rect">
                <a:avLst/>
              </a:prstGeom>
              <a:blipFill>
                <a:blip r:embed="rId14"/>
                <a:stretch>
                  <a:fillRect l="-1000" b="-135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bject 4">
            <a:extLst>
              <a:ext uri="{FF2B5EF4-FFF2-40B4-BE49-F238E27FC236}">
                <a16:creationId xmlns:a16="http://schemas.microsoft.com/office/drawing/2014/main" id="{FC4C3461-5F7C-4853-A21B-68DC7774D7C9}"/>
              </a:ext>
            </a:extLst>
          </p:cNvPr>
          <p:cNvSpPr/>
          <p:nvPr/>
        </p:nvSpPr>
        <p:spPr>
          <a:xfrm>
            <a:off x="7906997" y="4167028"/>
            <a:ext cx="858005" cy="1228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4F03A2-B8D2-4EFC-A424-7A19D345607D}"/>
              </a:ext>
            </a:extLst>
          </p:cNvPr>
          <p:cNvSpPr txBox="1"/>
          <p:nvPr/>
        </p:nvSpPr>
        <p:spPr>
          <a:xfrm>
            <a:off x="117379" y="2948067"/>
            <a:ext cx="960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Alice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DCE825-DB79-49AB-94CF-92E89A903937}"/>
              </a:ext>
            </a:extLst>
          </p:cNvPr>
          <p:cNvSpPr txBox="1"/>
          <p:nvPr/>
        </p:nvSpPr>
        <p:spPr>
          <a:xfrm>
            <a:off x="7846494" y="2690972"/>
            <a:ext cx="803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Bob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3D826B9-0AD2-4B7E-AC17-941F085F61D7}"/>
              </a:ext>
            </a:extLst>
          </p:cNvPr>
          <p:cNvCxnSpPr>
            <a:cxnSpLocks/>
          </p:cNvCxnSpPr>
          <p:nvPr/>
        </p:nvCxnSpPr>
        <p:spPr bwMode="auto">
          <a:xfrm>
            <a:off x="5229386" y="5444065"/>
            <a:ext cx="2435695" cy="1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Box 13">
                <a:extLst>
                  <a:ext uri="{FF2B5EF4-FFF2-40B4-BE49-F238E27FC236}">
                    <a16:creationId xmlns:a16="http://schemas.microsoft.com/office/drawing/2014/main" id="{4265C877-A59C-492B-9832-1382AD5B55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18568" y="4886702"/>
                <a:ext cx="1211293" cy="468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altLang="en-US" i="1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 xmlns="">
          <p:sp>
            <p:nvSpPr>
              <p:cNvPr id="39" name="Text Box 13">
                <a:extLst>
                  <a:ext uri="{FF2B5EF4-FFF2-40B4-BE49-F238E27FC236}">
                    <a16:creationId xmlns:a16="http://schemas.microsoft.com/office/drawing/2014/main" id="{4265C877-A59C-492B-9832-1382AD5B5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18568" y="4886702"/>
                <a:ext cx="1211293" cy="46820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DC55481-0738-4C5E-95EB-DD6F438C9E6A}"/>
                  </a:ext>
                </a:extLst>
              </p:cNvPr>
              <p:cNvSpPr txBox="1"/>
              <p:nvPr/>
            </p:nvSpPr>
            <p:spPr>
              <a:xfrm>
                <a:off x="5327278" y="5743039"/>
                <a:ext cx="2922788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𝑏𝑚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DC55481-0738-4C5E-95EB-DD6F438C9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7278" y="5743039"/>
                <a:ext cx="2922788" cy="53091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1805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9184" y="260648"/>
            <a:ext cx="6661248" cy="792163"/>
          </a:xfrm>
        </p:spPr>
        <p:txBody>
          <a:bodyPr/>
          <a:lstStyle/>
          <a:p>
            <a:pPr eaLnBrk="1" hangingPunct="1"/>
            <a:r>
              <a:rPr lang="en-US" altLang="en-US" dirty="0"/>
              <a:t>Textbooks and References</a:t>
            </a:r>
            <a:endParaRPr lang="en-GB" altLang="en-US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660" y="1160346"/>
            <a:ext cx="6119564" cy="576064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 altLang="en-US" dirty="0"/>
              <a:t>Text books</a:t>
            </a:r>
          </a:p>
          <a:p>
            <a:pPr marL="0" indent="0" eaLnBrk="1" hangingPunct="1">
              <a:spcBef>
                <a:spcPct val="25000"/>
              </a:spcBef>
              <a:buNone/>
            </a:pPr>
            <a:endParaRPr lang="en-US" altLang="en-US" dirty="0"/>
          </a:p>
          <a:p>
            <a:pPr marL="0" indent="0" eaLnBrk="1" hangingPunct="1">
              <a:spcBef>
                <a:spcPct val="25000"/>
              </a:spcBef>
              <a:buNone/>
            </a:pPr>
            <a:endParaRPr lang="en-GB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C6BF2E-3E4F-4B44-9AB7-7782F5E6277D}"/>
              </a:ext>
            </a:extLst>
          </p:cNvPr>
          <p:cNvSpPr/>
          <p:nvPr/>
        </p:nvSpPr>
        <p:spPr>
          <a:xfrm>
            <a:off x="736110" y="5297543"/>
            <a:ext cx="30895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[1] Chapter 9,10</a:t>
            </a:r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4AF6BE-42FE-4845-BDF7-2FD8337A5BF2}"/>
              </a:ext>
            </a:extLst>
          </p:cNvPr>
          <p:cNvSpPr/>
          <p:nvPr/>
        </p:nvSpPr>
        <p:spPr>
          <a:xfrm>
            <a:off x="4905164" y="5297543"/>
            <a:ext cx="33661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spcAft>
                <a:spcPts val="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[2] Chapter 5,6,7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26" name="Picture 2" descr="Cryptography and Network Security: Principles and Practice, 8th Edition">
            <a:extLst>
              <a:ext uri="{FF2B5EF4-FFF2-40B4-BE49-F238E27FC236}">
                <a16:creationId xmlns:a16="http://schemas.microsoft.com/office/drawing/2014/main" id="{3254D2E9-76A3-4B06-8D21-629FA2C00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91354"/>
            <a:ext cx="2665463" cy="347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ver">
            <a:extLst>
              <a:ext uri="{FF2B5EF4-FFF2-40B4-BE49-F238E27FC236}">
                <a16:creationId xmlns:a16="http://schemas.microsoft.com/office/drawing/2014/main" id="{162A0D64-5183-4357-9EAA-C88BF9B68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736" y="1629624"/>
            <a:ext cx="2322918" cy="349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6270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6A1866A9-D59F-4992-A10F-A76ECBC67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624" y="103708"/>
            <a:ext cx="7704856" cy="792163"/>
          </a:xfrm>
        </p:spPr>
        <p:txBody>
          <a:bodyPr/>
          <a:lstStyle/>
          <a:p>
            <a:pPr eaLnBrk="1" hangingPunct="1"/>
            <a:r>
              <a:rPr lang="en-US" altLang="en-US" sz="3400" b="1" dirty="0"/>
              <a:t>Elliptic Curve Digital Signature Algorithm (ECDSA)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2030EF0F-2F99-415A-98BE-8D6F52D0A9A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47972" y="1268760"/>
            <a:ext cx="8824119" cy="4721225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400" b="1" dirty="0"/>
              <a:t>Signature Generation: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400" dirty="0"/>
              <a:t>For signing a message m by sender A, using A’s private key </a:t>
            </a:r>
            <a:r>
              <a:rPr lang="en-US" altLang="en-US" sz="2400" dirty="0" err="1"/>
              <a:t>d</a:t>
            </a:r>
            <a:r>
              <a:rPr lang="en-US" altLang="en-US" sz="2400" baseline="-25000" dirty="0" err="1"/>
              <a:t>A</a:t>
            </a:r>
            <a:endParaRPr lang="en-US" altLang="en-US" sz="2400" baseline="-25000" dirty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400" dirty="0"/>
              <a:t> and public key Q</a:t>
            </a:r>
            <a:r>
              <a:rPr lang="en-US" altLang="en-US" sz="2400" baseline="-25000" dirty="0"/>
              <a:t>A</a:t>
            </a:r>
            <a:r>
              <a:rPr lang="en-US" altLang="en-US" sz="2400" dirty="0"/>
              <a:t> = </a:t>
            </a:r>
            <a:r>
              <a:rPr lang="en-US" altLang="en-US" sz="2400" dirty="0" err="1"/>
              <a:t>d</a:t>
            </a:r>
            <a:r>
              <a:rPr lang="en-US" altLang="en-US" sz="2400" baseline="-25000" dirty="0" err="1"/>
              <a:t>A</a:t>
            </a:r>
            <a:r>
              <a:rPr lang="en-US" altLang="en-US" sz="2400" dirty="0"/>
              <a:t> </a:t>
            </a:r>
            <a:r>
              <a:rPr lang="en-US" altLang="en-US" sz="2400"/>
              <a:t>* G</a:t>
            </a:r>
            <a:endParaRPr lang="en-US" altLang="en-US" sz="2400" baseline="-25000" dirty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400" dirty="0"/>
              <a:t>1. Calculate e = HASH (m), where HASH is a cryptographic hash function, such as SHA-3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400" dirty="0"/>
              <a:t>2. Select a random integer k from [1,n − 1]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400" dirty="0"/>
              <a:t>3. Calculate r = x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(mod n), where (x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y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) = k </a:t>
            </a:r>
            <a:r>
              <a:rPr lang="en-US" altLang="en-US" sz="2400"/>
              <a:t>* G. </a:t>
            </a:r>
            <a:r>
              <a:rPr lang="en-US" altLang="en-US" sz="2400" dirty="0"/>
              <a:t>If r = 0, go to step 2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400" dirty="0"/>
              <a:t>4. Calculate s = k </a:t>
            </a:r>
            <a:r>
              <a:rPr lang="en-US" altLang="en-US" sz="2400" baseline="30000" dirty="0"/>
              <a:t>− 1</a:t>
            </a:r>
            <a:r>
              <a:rPr lang="en-US" altLang="en-US" sz="2400" dirty="0"/>
              <a:t>(e + </a:t>
            </a:r>
            <a:r>
              <a:rPr lang="en-US" altLang="en-US" sz="2400" dirty="0" err="1"/>
              <a:t>d</a:t>
            </a:r>
            <a:r>
              <a:rPr lang="en-US" altLang="en-US" sz="2400" baseline="-25000" dirty="0" err="1"/>
              <a:t>A</a:t>
            </a:r>
            <a:r>
              <a:rPr lang="en-US" altLang="en-US" sz="2400" dirty="0" err="1"/>
              <a:t>r</a:t>
            </a:r>
            <a:r>
              <a:rPr lang="en-US" altLang="en-US" sz="2400" dirty="0"/>
              <a:t>)(mod n). If s = 0, go to step 2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400" dirty="0"/>
              <a:t>5. The signature is the pair (r, s)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774CB-0554-4EB2-90E3-5B1A7EFFFF5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19881" y="1340768"/>
            <a:ext cx="8504238" cy="4572000"/>
          </a:xfrm>
        </p:spPr>
        <p:txBody>
          <a:bodyPr>
            <a:no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400" b="1" dirty="0"/>
              <a:t>Signature Verification:</a:t>
            </a:r>
          </a:p>
          <a:p>
            <a:pPr marL="457200" indent="-45720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400" dirty="0"/>
              <a:t>For B to authenticate A's signature, B must have A’s public key Q</a:t>
            </a:r>
            <a:r>
              <a:rPr lang="en-US" sz="2400" baseline="-25000" dirty="0"/>
              <a:t>A</a:t>
            </a:r>
          </a:p>
          <a:p>
            <a:pPr marL="457200" indent="-45720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400" dirty="0"/>
              <a:t>1. Verify that r and s are integers in [1,n − 1]. If not, the signature is invalid</a:t>
            </a:r>
          </a:p>
          <a:p>
            <a:pPr marL="457200" indent="-45720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400" dirty="0"/>
              <a:t>2. Calculate e = HASH (m), where HASH is the same function used in the signature generation</a:t>
            </a:r>
          </a:p>
          <a:p>
            <a:pPr marL="457200" indent="-45720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pt-BR" sz="2400" dirty="0"/>
              <a:t>3. Calculate w = s </a:t>
            </a:r>
            <a:r>
              <a:rPr lang="pt-BR" sz="2400" baseline="30000" dirty="0"/>
              <a:t>−1</a:t>
            </a:r>
            <a:r>
              <a:rPr lang="pt-BR" sz="2400" dirty="0"/>
              <a:t> (mod n)</a:t>
            </a:r>
          </a:p>
          <a:p>
            <a:pPr marL="457200" indent="-45720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400" dirty="0"/>
              <a:t>4. Calculate u</a:t>
            </a:r>
            <a:r>
              <a:rPr lang="en-US" sz="2400" baseline="-25000" dirty="0"/>
              <a:t>1</a:t>
            </a:r>
            <a:r>
              <a:rPr lang="en-US" sz="2400" dirty="0"/>
              <a:t> = </a:t>
            </a:r>
            <a:r>
              <a:rPr lang="en-US" sz="2400" dirty="0" err="1"/>
              <a:t>e.w</a:t>
            </a:r>
            <a:r>
              <a:rPr lang="en-US" sz="2400" dirty="0"/>
              <a:t> (mod n) and u</a:t>
            </a:r>
            <a:r>
              <a:rPr lang="en-US" sz="2400" baseline="-25000" dirty="0"/>
              <a:t>2</a:t>
            </a:r>
            <a:r>
              <a:rPr lang="en-US" sz="2400" dirty="0"/>
              <a:t> = </a:t>
            </a:r>
            <a:r>
              <a:rPr lang="en-US" sz="2400" dirty="0" err="1"/>
              <a:t>r.w</a:t>
            </a:r>
            <a:r>
              <a:rPr lang="en-US" sz="2400" dirty="0"/>
              <a:t> (mod n)</a:t>
            </a:r>
          </a:p>
          <a:p>
            <a:pPr marL="457200" indent="-45720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s-ES" sz="2400" dirty="0"/>
              <a:t>5. </a:t>
            </a:r>
            <a:r>
              <a:rPr lang="es-ES" sz="2400" dirty="0" err="1"/>
              <a:t>Calculate</a:t>
            </a:r>
            <a:r>
              <a:rPr lang="es-ES" sz="2400" dirty="0"/>
              <a:t> (x</a:t>
            </a:r>
            <a:r>
              <a:rPr lang="es-ES" sz="2400" baseline="-25000" dirty="0"/>
              <a:t>1</a:t>
            </a:r>
            <a:r>
              <a:rPr lang="es-ES" sz="2400" dirty="0"/>
              <a:t>, y</a:t>
            </a:r>
            <a:r>
              <a:rPr lang="es-ES" sz="2400" baseline="-25000" dirty="0"/>
              <a:t>1</a:t>
            </a:r>
            <a:r>
              <a:rPr lang="es-ES" sz="2400" dirty="0"/>
              <a:t>) = u</a:t>
            </a:r>
            <a:r>
              <a:rPr lang="es-ES" sz="2400" baseline="-25000" dirty="0"/>
              <a:t>1</a:t>
            </a:r>
            <a:r>
              <a:rPr lang="es-ES" sz="2400" dirty="0"/>
              <a:t>G + u</a:t>
            </a:r>
            <a:r>
              <a:rPr lang="es-ES" sz="2400" baseline="-25000" dirty="0"/>
              <a:t>2</a:t>
            </a:r>
            <a:r>
              <a:rPr lang="es-ES" sz="2400" dirty="0"/>
              <a:t>Q</a:t>
            </a:r>
            <a:r>
              <a:rPr lang="es-ES" sz="2400" baseline="-25000" dirty="0"/>
              <a:t>A</a:t>
            </a:r>
          </a:p>
          <a:p>
            <a:pPr marL="457200" indent="-45720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400" dirty="0"/>
              <a:t>6. The signature is valid if x</a:t>
            </a:r>
            <a:r>
              <a:rPr lang="en-US" sz="2400" baseline="-25000" dirty="0"/>
              <a:t>1</a:t>
            </a:r>
            <a:r>
              <a:rPr lang="en-US" sz="2400" dirty="0"/>
              <a:t> = r(mod n), invalid otherwise</a:t>
            </a:r>
            <a:endParaRPr lang="en-US" sz="2400" b="1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0B15257-F0AA-4B85-AE55-745061667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624" y="103708"/>
            <a:ext cx="7704856" cy="792163"/>
          </a:xfrm>
        </p:spPr>
        <p:txBody>
          <a:bodyPr/>
          <a:lstStyle/>
          <a:p>
            <a:pPr eaLnBrk="1" hangingPunct="1"/>
            <a:r>
              <a:rPr lang="en-US" altLang="en-US" sz="3400" b="1" dirty="0"/>
              <a:t>Elliptic Curve Digital Signature Algorithm (ECDSA)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8F165E42-E075-4E75-B9EC-2177806D83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chemeClr val="accent2"/>
                </a:solidFill>
              </a:rPr>
              <a:t>Why use ECC?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1CFFD842-74A8-4BB6-BAB0-9A526DFCA6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How do we analyze Cryptosystems?</a:t>
            </a:r>
          </a:p>
          <a:p>
            <a:pPr lvl="1"/>
            <a:r>
              <a:rPr lang="en-US" altLang="en-US"/>
              <a:t>How difficult is the </a:t>
            </a:r>
            <a:r>
              <a:rPr lang="en-US" altLang="en-US">
                <a:solidFill>
                  <a:srgbClr val="FF3300"/>
                </a:solidFill>
              </a:rPr>
              <a:t>underlying problem</a:t>
            </a:r>
            <a:r>
              <a:rPr lang="en-US" altLang="en-US"/>
              <a:t> that it is based upon</a:t>
            </a:r>
          </a:p>
          <a:p>
            <a:pPr lvl="2"/>
            <a:r>
              <a:rPr lang="en-US" altLang="en-US"/>
              <a:t>RSA – Integer Factorization</a:t>
            </a:r>
          </a:p>
          <a:p>
            <a:pPr lvl="2"/>
            <a:r>
              <a:rPr lang="en-US" altLang="en-US"/>
              <a:t>DH – Discrete Logarithms</a:t>
            </a:r>
          </a:p>
          <a:p>
            <a:pPr lvl="2"/>
            <a:r>
              <a:rPr lang="en-US" altLang="en-US"/>
              <a:t>ECC - Elliptic Curve Discrete Logarithm problem</a:t>
            </a:r>
          </a:p>
          <a:p>
            <a:pPr lvl="1"/>
            <a:r>
              <a:rPr lang="en-US" altLang="en-US"/>
              <a:t>How do we measure difficulty?</a:t>
            </a:r>
          </a:p>
          <a:p>
            <a:pPr lvl="2"/>
            <a:r>
              <a:rPr lang="en-US" altLang="en-US"/>
              <a:t>We examine the algorithms used to solve these problems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E197BA73-CB1C-4A18-A7C4-7E6D70E262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5616" y="9636"/>
            <a:ext cx="8229600" cy="1143000"/>
          </a:xfrm>
        </p:spPr>
        <p:txBody>
          <a:bodyPr/>
          <a:lstStyle/>
          <a:p>
            <a:r>
              <a:rPr lang="en-US" altLang="en-US" b="1" dirty="0">
                <a:solidFill>
                  <a:schemeClr val="accent2"/>
                </a:solidFill>
              </a:rPr>
              <a:t>Security of ECC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CBEEBFDF-D649-4D5E-86CA-50D67576879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9344" y="1196752"/>
            <a:ext cx="4038600" cy="4525963"/>
          </a:xfrm>
        </p:spPr>
        <p:txBody>
          <a:bodyPr/>
          <a:lstStyle/>
          <a:p>
            <a:r>
              <a:rPr lang="en-US" altLang="en-US" sz="2800" dirty="0"/>
              <a:t>To </a:t>
            </a:r>
            <a:r>
              <a:rPr lang="en-US" altLang="en-US" sz="2800" b="1" dirty="0">
                <a:solidFill>
                  <a:srgbClr val="FF3300"/>
                </a:solidFill>
              </a:rPr>
              <a:t>protect</a:t>
            </a:r>
            <a:r>
              <a:rPr lang="en-US" altLang="en-US" sz="2800" dirty="0"/>
              <a:t> a 128 bit AES key it would take a:</a:t>
            </a:r>
          </a:p>
          <a:p>
            <a:pPr lvl="1"/>
            <a:r>
              <a:rPr lang="en-US" altLang="en-US" sz="2400" dirty="0"/>
              <a:t> RSA Key Size: 3072 bits</a:t>
            </a:r>
          </a:p>
          <a:p>
            <a:pPr lvl="1"/>
            <a:r>
              <a:rPr lang="en-US" altLang="en-US" sz="2400" dirty="0"/>
              <a:t>ECC Key Size: 256 bits</a:t>
            </a:r>
          </a:p>
          <a:p>
            <a:r>
              <a:rPr lang="en-US" altLang="en-US" sz="2800" dirty="0"/>
              <a:t>How do we strengthen RSA?</a:t>
            </a:r>
          </a:p>
          <a:p>
            <a:pPr lvl="1"/>
            <a:r>
              <a:rPr lang="en-US" altLang="en-US" sz="2400" dirty="0"/>
              <a:t>Increase the key length</a:t>
            </a:r>
          </a:p>
          <a:p>
            <a:r>
              <a:rPr lang="en-US" altLang="en-US" sz="2800" b="1" dirty="0">
                <a:solidFill>
                  <a:srgbClr val="FF3300"/>
                </a:solidFill>
              </a:rPr>
              <a:t>Impractical?</a:t>
            </a:r>
            <a:r>
              <a:rPr lang="en-US" altLang="en-US" sz="2800" dirty="0"/>
              <a:t> 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7FA20092-68FF-4BD3-A60F-2372FA8ABC6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31609525"/>
              </p:ext>
            </p:extLst>
          </p:nvPr>
        </p:nvGraphicFramePr>
        <p:xfrm>
          <a:off x="4038600" y="1152636"/>
          <a:ext cx="4870375" cy="5300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8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3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635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Symmetric Encryption</a:t>
                      </a:r>
                      <a:r>
                        <a:rPr lang="en-US" baseline="0" dirty="0"/>
                        <a:t> (Key Size in bits)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RSA and </a:t>
                      </a:r>
                      <a:r>
                        <a:rPr lang="en-US" dirty="0" err="1"/>
                        <a:t>Diffie</a:t>
                      </a:r>
                      <a:r>
                        <a:rPr lang="en-US" dirty="0"/>
                        <a:t>-Hellman (modulus</a:t>
                      </a:r>
                      <a:r>
                        <a:rPr lang="en-US" baseline="0" dirty="0"/>
                        <a:t> size in bits)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ECC Key Size in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1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61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61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61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61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61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A82B0E63-D2A4-442F-84F3-1242230A44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chemeClr val="accent2"/>
                </a:solidFill>
              </a:rPr>
              <a:t>Applications of ECC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6EBAF2C1-F8AD-4C1D-88CB-9DD8AFC319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Many devices are small and have limited storage and computational power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Where can we apply ECC?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dirty="0"/>
              <a:t>Wireless communication devices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Smart cards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Web servers that need to handle many encryption sessions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dirty="0"/>
              <a:t>Any application where security is needed but lacks the power, storage and computational power that is necessary for our current cryptosystems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BA44EA48-9FBE-445B-9871-C5966C7B0D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chemeClr val="accent2"/>
                </a:solidFill>
              </a:rPr>
              <a:t>Benefits of ECC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7B04DFB7-156F-475E-8EFF-F87E1E796F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Same benefits of the other cryptosystems: confidentiality, integrity, authentication and non-repudiation but…</a:t>
            </a:r>
          </a:p>
          <a:p>
            <a:r>
              <a:rPr lang="en-US" altLang="en-US"/>
              <a:t>Shorter key lengths</a:t>
            </a:r>
          </a:p>
          <a:p>
            <a:pPr lvl="1"/>
            <a:r>
              <a:rPr lang="en-US" altLang="en-US"/>
              <a:t>Encryption, Decryption and Signature Verification speed up</a:t>
            </a:r>
          </a:p>
          <a:p>
            <a:pPr lvl="1"/>
            <a:r>
              <a:rPr lang="en-US" altLang="en-US"/>
              <a:t>Storage and bandwidth savings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B7E0F578-ACEA-4DF9-80DF-70D2936626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solidFill>
                  <a:schemeClr val="accent2"/>
                </a:solidFill>
                <a:ea typeface="新細明體" panose="020B0604030504040204" pitchFamily="18" charset="-120"/>
              </a:rPr>
              <a:t>Summary of ECC</a:t>
            </a:r>
            <a:endParaRPr lang="en-AU" altLang="zh-TW" b="1">
              <a:solidFill>
                <a:schemeClr val="accent2"/>
              </a:solidFill>
              <a:ea typeface="新細明體" panose="020B0604030504040204" pitchFamily="18" charset="-120"/>
            </a:endParaRP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45AACC96-9AB4-449F-B9FF-B8A17728FA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“</a:t>
            </a:r>
            <a:r>
              <a:rPr lang="en-US" altLang="en-US" sz="2400" b="1" dirty="0">
                <a:solidFill>
                  <a:srgbClr val="CC3300"/>
                </a:solidFill>
              </a:rPr>
              <a:t>Hard problem</a:t>
            </a:r>
            <a:r>
              <a:rPr lang="en-US" altLang="en-US" sz="2400" dirty="0"/>
              <a:t>” analogous to discrete log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dirty="0">
                <a:latin typeface="Courier New" panose="02070309020205020404" pitchFamily="49" charset="0"/>
              </a:rPr>
              <a:t>Q</a:t>
            </a:r>
            <a:r>
              <a:rPr lang="en-US" altLang="en-US" sz="2400" b="1">
                <a:latin typeface="Courier New" panose="02070309020205020404" pitchFamily="49" charset="0"/>
              </a:rPr>
              <a:t>=kG</a:t>
            </a:r>
            <a:r>
              <a:rPr lang="en-US" altLang="en-US" sz="2400" b="1"/>
              <a:t>, </a:t>
            </a:r>
            <a:r>
              <a:rPr lang="en-US" altLang="en-US" sz="2400" b="1" dirty="0"/>
              <a:t>where </a:t>
            </a:r>
            <a:r>
              <a:rPr lang="en-US" altLang="en-US" sz="2400" b="1">
                <a:latin typeface="Courier New" panose="02070309020205020404" pitchFamily="49" charset="0"/>
              </a:rPr>
              <a:t>Q,G</a:t>
            </a:r>
            <a:r>
              <a:rPr lang="en-US" altLang="en-US" sz="2400" b="1"/>
              <a:t> </a:t>
            </a:r>
            <a:r>
              <a:rPr lang="en-US" altLang="en-US" sz="2400" b="1" dirty="0"/>
              <a:t>belong to a prime curve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b="1" dirty="0"/>
              <a:t>	 </a:t>
            </a:r>
            <a:r>
              <a:rPr lang="en-US" altLang="en-US" sz="2400" b="1" dirty="0">
                <a:solidFill>
                  <a:srgbClr val="003366"/>
                </a:solidFill>
              </a:rPr>
              <a:t>given </a:t>
            </a:r>
            <a:r>
              <a:rPr lang="en-US" altLang="en-US" sz="2400" b="1" err="1">
                <a:solidFill>
                  <a:srgbClr val="003366"/>
                </a:solidFill>
                <a:latin typeface="Courier New" panose="02070309020205020404" pitchFamily="49" charset="0"/>
              </a:rPr>
              <a:t>k</a:t>
            </a:r>
            <a:r>
              <a:rPr lang="en-US" altLang="en-US" sz="2400" b="1">
                <a:solidFill>
                  <a:srgbClr val="003366"/>
                </a:solidFill>
                <a:latin typeface="Courier New" panose="02070309020205020404" pitchFamily="49" charset="0"/>
              </a:rPr>
              <a:t>,G</a:t>
            </a:r>
            <a:r>
              <a:rPr lang="en-US" altLang="en-US" sz="2400" b="1">
                <a:solidFill>
                  <a:srgbClr val="003366"/>
                </a:solidFill>
              </a:rPr>
              <a:t>  </a:t>
            </a:r>
            <a:r>
              <a:rPr lang="en-US" altLang="en-US" sz="2400" b="1" dirty="0">
                <a:solidFill>
                  <a:srgbClr val="003366"/>
                </a:solidFill>
                <a:sym typeface="Wingdings" panose="05000000000000000000" pitchFamily="2" charset="2"/>
              </a:rPr>
              <a:t> </a:t>
            </a:r>
            <a:r>
              <a:rPr lang="en-US" altLang="en-US" sz="2400" b="1" dirty="0">
                <a:solidFill>
                  <a:srgbClr val="003366"/>
                </a:solidFill>
              </a:rPr>
              <a:t>“easy” to compute </a:t>
            </a:r>
            <a:r>
              <a:rPr lang="en-US" altLang="en-US" sz="2400" b="1" dirty="0">
                <a:solidFill>
                  <a:srgbClr val="003366"/>
                </a:solidFill>
                <a:latin typeface="Courier New" panose="02070309020205020404" pitchFamily="49" charset="0"/>
              </a:rPr>
              <a:t>Q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solidFill>
                  <a:srgbClr val="003366"/>
                </a:solidFill>
              </a:rPr>
              <a:t>	 given </a:t>
            </a:r>
            <a:r>
              <a:rPr lang="en-US" altLang="en-US" sz="2400" b="1">
                <a:solidFill>
                  <a:srgbClr val="003366"/>
                </a:solidFill>
                <a:latin typeface="Courier New" panose="02070309020205020404" pitchFamily="49" charset="0"/>
              </a:rPr>
              <a:t>Q,G</a:t>
            </a:r>
            <a:r>
              <a:rPr lang="en-US" altLang="en-US" sz="2400" b="1">
                <a:solidFill>
                  <a:srgbClr val="003366"/>
                </a:solidFill>
              </a:rPr>
              <a:t>  </a:t>
            </a:r>
            <a:r>
              <a:rPr lang="en-US" altLang="en-US" sz="2400" b="1" dirty="0">
                <a:solidFill>
                  <a:srgbClr val="003366"/>
                </a:solidFill>
                <a:sym typeface="Wingdings" panose="05000000000000000000" pitchFamily="2" charset="2"/>
              </a:rPr>
              <a:t> </a:t>
            </a:r>
            <a:r>
              <a:rPr lang="en-US" altLang="en-US" sz="2400" b="1" dirty="0">
                <a:solidFill>
                  <a:srgbClr val="003366"/>
                </a:solidFill>
              </a:rPr>
              <a:t>“hard” to find </a:t>
            </a:r>
            <a:r>
              <a:rPr lang="en-US" altLang="en-US" sz="2400" b="1" dirty="0">
                <a:solidFill>
                  <a:srgbClr val="003366"/>
                </a:solidFill>
                <a:latin typeface="Courier New" panose="02070309020205020404" pitchFamily="49" charset="0"/>
              </a:rPr>
              <a:t>k</a:t>
            </a:r>
            <a:r>
              <a:rPr lang="en-US" altLang="en-US" sz="2400" b="1" dirty="0"/>
              <a:t>  	 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dirty="0"/>
              <a:t>known as the elliptic curve logarithm problem</a:t>
            </a:r>
          </a:p>
          <a:p>
            <a:pPr lvl="2">
              <a:lnSpc>
                <a:spcPct val="90000"/>
              </a:lnSpc>
            </a:pPr>
            <a:r>
              <a:rPr lang="en-US" altLang="en-US" b="1" dirty="0">
                <a:latin typeface="Courier New" panose="02070309020205020404" pitchFamily="49" charset="0"/>
              </a:rPr>
              <a:t>k</a:t>
            </a:r>
            <a:r>
              <a:rPr lang="en-US" altLang="en-US" b="1" dirty="0"/>
              <a:t> must be large enough</a:t>
            </a:r>
            <a:endParaRPr lang="en-US" altLang="zh-TW" b="1" dirty="0">
              <a:ea typeface="新細明體" panose="020B0604030504040204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400" dirty="0">
                <a:ea typeface="新細明體" panose="020B0604030504040204" pitchFamily="18" charset="-120"/>
              </a:rPr>
              <a:t>ECC security </a:t>
            </a:r>
            <a:r>
              <a:rPr lang="en-US" altLang="en-US" sz="2400" dirty="0"/>
              <a:t>relies on elliptic curve logarithm problem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compared to factoring, can use much smaller key sizes than with RSA </a:t>
            </a:r>
            <a:r>
              <a:rPr lang="en-US" altLang="en-US" sz="2400" dirty="0" err="1"/>
              <a:t>etc</a:t>
            </a:r>
            <a:endParaRPr lang="en-US" altLang="en-US" sz="2400" dirty="0"/>
          </a:p>
          <a:p>
            <a:pPr lvl="3">
              <a:lnSpc>
                <a:spcPct val="90000"/>
              </a:lnSpc>
              <a:buFont typeface="Wingdings" panose="05000000000000000000" pitchFamily="2" charset="2"/>
              <a:buChar char="è"/>
            </a:pPr>
            <a:r>
              <a:rPr lang="en-US" altLang="en-US" sz="2400" b="1" dirty="0">
                <a:solidFill>
                  <a:srgbClr val="008000"/>
                </a:solidFill>
              </a:rPr>
              <a:t>    for similar security ECC offers significant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rgbClr val="008000"/>
                </a:solidFill>
              </a:rPr>
              <a:t>                                computational advantages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2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72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9073008" cy="646321"/>
          </a:xfrm>
        </p:spPr>
        <p:txBody>
          <a:bodyPr wrap="square">
            <a:spAutoFit/>
          </a:bodyPr>
          <a:lstStyle/>
          <a:p>
            <a:r>
              <a:rPr lang="en-US" altLang="en-US" sz="3600" dirty="0">
                <a:ea typeface="ヒラギノ角ゴ Pro W3" charset="-128"/>
              </a:rPr>
              <a:t>Applications for Public-Key Cryptosystems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522942"/>
              </p:ext>
            </p:extLst>
          </p:nvPr>
        </p:nvGraphicFramePr>
        <p:xfrm>
          <a:off x="251520" y="1142673"/>
          <a:ext cx="8640960" cy="513784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94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8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7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09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79308">
                <a:tc>
                  <a:txBody>
                    <a:bodyPr/>
                    <a:lstStyle/>
                    <a:p>
                      <a:pPr algn="ctr"/>
                      <a:r>
                        <a:rPr lang="en-IN" sz="22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Algorithm</a:t>
                      </a:r>
                      <a:endParaRPr lang="en-IN" sz="2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Encryption/Decryption</a:t>
                      </a:r>
                      <a:endParaRPr lang="en-IN" sz="2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Digital Signature</a:t>
                      </a:r>
                      <a:endParaRPr lang="en-IN" sz="2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Key Exchange</a:t>
                      </a:r>
                      <a:endParaRPr lang="en-IN" sz="2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9308"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RSA</a:t>
                      </a:r>
                      <a:endParaRPr lang="en-IN" sz="2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IN" sz="2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IN" sz="2200" dirty="0"/>
                    </a:p>
                    <a:p>
                      <a:pPr algn="ctr"/>
                      <a:endParaRPr lang="en-IN" sz="2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IN" sz="2200" dirty="0"/>
                    </a:p>
                    <a:p>
                      <a:pPr algn="ctr"/>
                      <a:endParaRPr lang="en-IN" sz="2200" i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7728"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Elliptic Curve</a:t>
                      </a:r>
                      <a:endParaRPr lang="en-IN" sz="2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IN" sz="22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IN" sz="2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IN" sz="22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IN" sz="2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IN" sz="22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IN" sz="2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2191"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Diffie–Hellman</a:t>
                      </a:r>
                      <a:endParaRPr lang="en-IN" sz="2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No</a:t>
                      </a:r>
                      <a:endParaRPr lang="en-IN" sz="2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No</a:t>
                      </a:r>
                      <a:endParaRPr lang="en-IN" sz="2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IN" sz="2200" dirty="0"/>
                    </a:p>
                    <a:p>
                      <a:pPr algn="ctr"/>
                      <a:endParaRPr lang="en-IN" sz="2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9308"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DSS</a:t>
                      </a:r>
                      <a:endParaRPr lang="en-IN" sz="2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No</a:t>
                      </a:r>
                      <a:endParaRPr lang="en-IN" sz="2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IN" sz="2200" dirty="0"/>
                    </a:p>
                    <a:p>
                      <a:pPr algn="ctr"/>
                      <a:endParaRPr lang="en-IN" sz="2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No</a:t>
                      </a:r>
                      <a:endParaRPr lang="en-IN" sz="2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435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3937AA94-D255-4782-A30E-2D982014E0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0200" y="138906"/>
            <a:ext cx="6570663" cy="914400"/>
          </a:xfrm>
          <a:noFill/>
        </p:spPr>
        <p:txBody>
          <a:bodyPr lIns="92075" tIns="46038" rIns="92075" bIns="46038"/>
          <a:lstStyle/>
          <a:p>
            <a:r>
              <a:rPr lang="en-US" altLang="en-US" dirty="0"/>
              <a:t>RSA cipher (Review)</a:t>
            </a:r>
          </a:p>
        </p:txBody>
      </p:sp>
      <p:pic>
        <p:nvPicPr>
          <p:cNvPr id="5124" name="Picture 3" descr="PE03749_">
            <a:extLst>
              <a:ext uri="{FF2B5EF4-FFF2-40B4-BE49-F238E27FC236}">
                <a16:creationId xmlns:a16="http://schemas.microsoft.com/office/drawing/2014/main" id="{0231C114-5A34-40DA-B4A2-58B8067FD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238" y="1690911"/>
            <a:ext cx="7159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4" descr="PE03749_">
            <a:extLst>
              <a:ext uri="{FF2B5EF4-FFF2-40B4-BE49-F238E27FC236}">
                <a16:creationId xmlns:a16="http://schemas.microsoft.com/office/drawing/2014/main" id="{FE58519D-574C-4C04-B517-CAECB8BAB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99238" y="1690911"/>
            <a:ext cx="7159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5" descr="j0139031">
            <a:extLst>
              <a:ext uri="{FF2B5EF4-FFF2-40B4-BE49-F238E27FC236}">
                <a16:creationId xmlns:a16="http://schemas.microsoft.com/office/drawing/2014/main" id="{43188FF8-A657-499B-AF9A-42A8095E2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052736"/>
            <a:ext cx="690563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Line 6">
            <a:extLst>
              <a:ext uri="{FF2B5EF4-FFF2-40B4-BE49-F238E27FC236}">
                <a16:creationId xmlns:a16="http://schemas.microsoft.com/office/drawing/2014/main" id="{25444A06-1D79-453E-BF4D-DA92355F35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300511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8" name="Text Box 7">
            <a:extLst>
              <a:ext uri="{FF2B5EF4-FFF2-40B4-BE49-F238E27FC236}">
                <a16:creationId xmlns:a16="http://schemas.microsoft.com/office/drawing/2014/main" id="{3279262F-DFBF-43DE-9FB7-0A7874C8C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1963" y="1721074"/>
            <a:ext cx="3762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3200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5129" name="Group 8">
            <a:extLst>
              <a:ext uri="{FF2B5EF4-FFF2-40B4-BE49-F238E27FC236}">
                <a16:creationId xmlns:a16="http://schemas.microsoft.com/office/drawing/2014/main" id="{C8E79F0A-3140-4B39-BE90-D10A1337C8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71575" y="2529111"/>
            <a:ext cx="657225" cy="322263"/>
            <a:chOff x="1410" y="2496"/>
            <a:chExt cx="414" cy="203"/>
          </a:xfrm>
        </p:grpSpPr>
        <p:sp>
          <p:nvSpPr>
            <p:cNvPr id="5156" name="AutoShape 9">
              <a:extLst>
                <a:ext uri="{FF2B5EF4-FFF2-40B4-BE49-F238E27FC236}">
                  <a16:creationId xmlns:a16="http://schemas.microsoft.com/office/drawing/2014/main" id="{03513D39-356E-4930-94B6-8DBC19DEF08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10" y="2496"/>
              <a:ext cx="414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7" name="Freeform 10">
              <a:extLst>
                <a:ext uri="{FF2B5EF4-FFF2-40B4-BE49-F238E27FC236}">
                  <a16:creationId xmlns:a16="http://schemas.microsoft.com/office/drawing/2014/main" id="{33034FEB-D208-4B56-87D0-16D41643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3" y="2615"/>
              <a:ext cx="72" cy="75"/>
            </a:xfrm>
            <a:custGeom>
              <a:avLst/>
              <a:gdLst>
                <a:gd name="T0" fmla="*/ 0 w 579"/>
                <a:gd name="T1" fmla="*/ 0 h 605"/>
                <a:gd name="T2" fmla="*/ 0 w 579"/>
                <a:gd name="T3" fmla="*/ 0 h 605"/>
                <a:gd name="T4" fmla="*/ 0 w 579"/>
                <a:gd name="T5" fmla="*/ 0 h 605"/>
                <a:gd name="T6" fmla="*/ 0 w 579"/>
                <a:gd name="T7" fmla="*/ 0 h 605"/>
                <a:gd name="T8" fmla="*/ 0 w 579"/>
                <a:gd name="T9" fmla="*/ 0 h 605"/>
                <a:gd name="T10" fmla="*/ 0 w 579"/>
                <a:gd name="T11" fmla="*/ 0 h 605"/>
                <a:gd name="T12" fmla="*/ 0 w 579"/>
                <a:gd name="T13" fmla="*/ 0 h 605"/>
                <a:gd name="T14" fmla="*/ 0 w 579"/>
                <a:gd name="T15" fmla="*/ 0 h 60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9"/>
                <a:gd name="T25" fmla="*/ 0 h 605"/>
                <a:gd name="T26" fmla="*/ 579 w 579"/>
                <a:gd name="T27" fmla="*/ 605 h 60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9" h="605">
                  <a:moveTo>
                    <a:pt x="136" y="12"/>
                  </a:moveTo>
                  <a:lnTo>
                    <a:pt x="136" y="309"/>
                  </a:lnTo>
                  <a:lnTo>
                    <a:pt x="0" y="314"/>
                  </a:lnTo>
                  <a:lnTo>
                    <a:pt x="12" y="605"/>
                  </a:lnTo>
                  <a:lnTo>
                    <a:pt x="567" y="599"/>
                  </a:lnTo>
                  <a:lnTo>
                    <a:pt x="579" y="0"/>
                  </a:lnTo>
                  <a:lnTo>
                    <a:pt x="136" y="12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8" name="Freeform 11">
              <a:extLst>
                <a:ext uri="{FF2B5EF4-FFF2-40B4-BE49-F238E27FC236}">
                  <a16:creationId xmlns:a16="http://schemas.microsoft.com/office/drawing/2014/main" id="{09BD2BA3-4D26-4E1A-98E0-9103F2E33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" y="2618"/>
              <a:ext cx="54" cy="30"/>
            </a:xfrm>
            <a:custGeom>
              <a:avLst/>
              <a:gdLst>
                <a:gd name="T0" fmla="*/ 0 w 437"/>
                <a:gd name="T1" fmla="*/ 0 h 243"/>
                <a:gd name="T2" fmla="*/ 0 w 437"/>
                <a:gd name="T3" fmla="*/ 0 h 243"/>
                <a:gd name="T4" fmla="*/ 0 w 437"/>
                <a:gd name="T5" fmla="*/ 0 h 243"/>
                <a:gd name="T6" fmla="*/ 0 w 437"/>
                <a:gd name="T7" fmla="*/ 0 h 243"/>
                <a:gd name="T8" fmla="*/ 0 w 437"/>
                <a:gd name="T9" fmla="*/ 0 h 243"/>
                <a:gd name="T10" fmla="*/ 0 w 437"/>
                <a:gd name="T11" fmla="*/ 0 h 2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7"/>
                <a:gd name="T19" fmla="*/ 0 h 243"/>
                <a:gd name="T20" fmla="*/ 437 w 437"/>
                <a:gd name="T21" fmla="*/ 243 h 2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7" h="243">
                  <a:moveTo>
                    <a:pt x="0" y="18"/>
                  </a:moveTo>
                  <a:lnTo>
                    <a:pt x="35" y="243"/>
                  </a:lnTo>
                  <a:lnTo>
                    <a:pt x="437" y="243"/>
                  </a:lnTo>
                  <a:lnTo>
                    <a:pt x="396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9" name="Freeform 12">
              <a:extLst>
                <a:ext uri="{FF2B5EF4-FFF2-40B4-BE49-F238E27FC236}">
                  <a16:creationId xmlns:a16="http://schemas.microsoft.com/office/drawing/2014/main" id="{CA0F7793-D55B-41D3-88E2-8030C8B1F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" y="2669"/>
              <a:ext cx="72" cy="17"/>
            </a:xfrm>
            <a:custGeom>
              <a:avLst/>
              <a:gdLst>
                <a:gd name="T0" fmla="*/ 0 w 573"/>
                <a:gd name="T1" fmla="*/ 0 h 136"/>
                <a:gd name="T2" fmla="*/ 0 w 573"/>
                <a:gd name="T3" fmla="*/ 0 h 136"/>
                <a:gd name="T4" fmla="*/ 0 w 573"/>
                <a:gd name="T5" fmla="*/ 0 h 136"/>
                <a:gd name="T6" fmla="*/ 0 w 573"/>
                <a:gd name="T7" fmla="*/ 0 h 136"/>
                <a:gd name="T8" fmla="*/ 0 w 573"/>
                <a:gd name="T9" fmla="*/ 0 h 136"/>
                <a:gd name="T10" fmla="*/ 0 w 573"/>
                <a:gd name="T11" fmla="*/ 0 h 1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3"/>
                <a:gd name="T19" fmla="*/ 0 h 136"/>
                <a:gd name="T20" fmla="*/ 573 w 573"/>
                <a:gd name="T21" fmla="*/ 136 h 1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3" h="136">
                  <a:moveTo>
                    <a:pt x="24" y="0"/>
                  </a:moveTo>
                  <a:lnTo>
                    <a:pt x="573" y="0"/>
                  </a:lnTo>
                  <a:lnTo>
                    <a:pt x="555" y="136"/>
                  </a:lnTo>
                  <a:lnTo>
                    <a:pt x="0" y="11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0" name="Freeform 13">
              <a:extLst>
                <a:ext uri="{FF2B5EF4-FFF2-40B4-BE49-F238E27FC236}">
                  <a16:creationId xmlns:a16="http://schemas.microsoft.com/office/drawing/2014/main" id="{284F0832-23C3-467A-8E8F-6862F5B12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08"/>
              <a:ext cx="67" cy="40"/>
            </a:xfrm>
            <a:custGeom>
              <a:avLst/>
              <a:gdLst>
                <a:gd name="T0" fmla="*/ 0 w 537"/>
                <a:gd name="T1" fmla="*/ 0 h 326"/>
                <a:gd name="T2" fmla="*/ 0 w 537"/>
                <a:gd name="T3" fmla="*/ 0 h 326"/>
                <a:gd name="T4" fmla="*/ 0 w 537"/>
                <a:gd name="T5" fmla="*/ 0 h 326"/>
                <a:gd name="T6" fmla="*/ 0 w 537"/>
                <a:gd name="T7" fmla="*/ 0 h 326"/>
                <a:gd name="T8" fmla="*/ 0 w 537"/>
                <a:gd name="T9" fmla="*/ 0 h 326"/>
                <a:gd name="T10" fmla="*/ 0 w 537"/>
                <a:gd name="T11" fmla="*/ 0 h 3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7"/>
                <a:gd name="T19" fmla="*/ 0 h 326"/>
                <a:gd name="T20" fmla="*/ 537 w 537"/>
                <a:gd name="T21" fmla="*/ 326 h 3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7" h="326">
                  <a:moveTo>
                    <a:pt x="0" y="0"/>
                  </a:moveTo>
                  <a:lnTo>
                    <a:pt x="0" y="326"/>
                  </a:lnTo>
                  <a:lnTo>
                    <a:pt x="537" y="296"/>
                  </a:lnTo>
                  <a:lnTo>
                    <a:pt x="501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1" name="Freeform 14">
              <a:extLst>
                <a:ext uri="{FF2B5EF4-FFF2-40B4-BE49-F238E27FC236}">
                  <a16:creationId xmlns:a16="http://schemas.microsoft.com/office/drawing/2014/main" id="{4B1B23C8-305F-46ED-80EC-4DD2407EA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" y="2505"/>
              <a:ext cx="378" cy="181"/>
            </a:xfrm>
            <a:custGeom>
              <a:avLst/>
              <a:gdLst>
                <a:gd name="T0" fmla="*/ 0 w 3031"/>
                <a:gd name="T1" fmla="*/ 0 h 1448"/>
                <a:gd name="T2" fmla="*/ 0 w 3031"/>
                <a:gd name="T3" fmla="*/ 0 h 1448"/>
                <a:gd name="T4" fmla="*/ 0 w 3031"/>
                <a:gd name="T5" fmla="*/ 0 h 1448"/>
                <a:gd name="T6" fmla="*/ 0 w 3031"/>
                <a:gd name="T7" fmla="*/ 0 h 1448"/>
                <a:gd name="T8" fmla="*/ 0 w 3031"/>
                <a:gd name="T9" fmla="*/ 0 h 1448"/>
                <a:gd name="T10" fmla="*/ 0 w 3031"/>
                <a:gd name="T11" fmla="*/ 0 h 1448"/>
                <a:gd name="T12" fmla="*/ 0 w 3031"/>
                <a:gd name="T13" fmla="*/ 0 h 1448"/>
                <a:gd name="T14" fmla="*/ 0 w 3031"/>
                <a:gd name="T15" fmla="*/ 0 h 1448"/>
                <a:gd name="T16" fmla="*/ 0 w 3031"/>
                <a:gd name="T17" fmla="*/ 0 h 1448"/>
                <a:gd name="T18" fmla="*/ 0 w 3031"/>
                <a:gd name="T19" fmla="*/ 0 h 1448"/>
                <a:gd name="T20" fmla="*/ 0 w 3031"/>
                <a:gd name="T21" fmla="*/ 0 h 1448"/>
                <a:gd name="T22" fmla="*/ 0 w 3031"/>
                <a:gd name="T23" fmla="*/ 0 h 1448"/>
                <a:gd name="T24" fmla="*/ 0 w 3031"/>
                <a:gd name="T25" fmla="*/ 0 h 1448"/>
                <a:gd name="T26" fmla="*/ 0 w 3031"/>
                <a:gd name="T27" fmla="*/ 0 h 1448"/>
                <a:gd name="T28" fmla="*/ 0 w 3031"/>
                <a:gd name="T29" fmla="*/ 0 h 14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031"/>
                <a:gd name="T46" fmla="*/ 0 h 1448"/>
                <a:gd name="T47" fmla="*/ 3031 w 3031"/>
                <a:gd name="T48" fmla="*/ 1448 h 144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031" h="1448">
                  <a:moveTo>
                    <a:pt x="24" y="0"/>
                  </a:moveTo>
                  <a:lnTo>
                    <a:pt x="0" y="1424"/>
                  </a:lnTo>
                  <a:lnTo>
                    <a:pt x="845" y="1448"/>
                  </a:lnTo>
                  <a:lnTo>
                    <a:pt x="868" y="897"/>
                  </a:lnTo>
                  <a:lnTo>
                    <a:pt x="3013" y="873"/>
                  </a:lnTo>
                  <a:lnTo>
                    <a:pt x="3031" y="594"/>
                  </a:lnTo>
                  <a:lnTo>
                    <a:pt x="863" y="582"/>
                  </a:lnTo>
                  <a:lnTo>
                    <a:pt x="851" y="7"/>
                  </a:lnTo>
                  <a:lnTo>
                    <a:pt x="597" y="19"/>
                  </a:lnTo>
                  <a:lnTo>
                    <a:pt x="574" y="1175"/>
                  </a:lnTo>
                  <a:lnTo>
                    <a:pt x="308" y="1170"/>
                  </a:lnTo>
                  <a:lnTo>
                    <a:pt x="296" y="286"/>
                  </a:lnTo>
                  <a:lnTo>
                    <a:pt x="284" y="1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2" name="Freeform 15">
              <a:extLst>
                <a:ext uri="{FF2B5EF4-FFF2-40B4-BE49-F238E27FC236}">
                  <a16:creationId xmlns:a16="http://schemas.microsoft.com/office/drawing/2014/main" id="{17882EB7-9D91-4628-8B35-6978B0B67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6" y="2510"/>
              <a:ext cx="19" cy="79"/>
            </a:xfrm>
            <a:custGeom>
              <a:avLst/>
              <a:gdLst>
                <a:gd name="T0" fmla="*/ 0 w 154"/>
                <a:gd name="T1" fmla="*/ 0 h 634"/>
                <a:gd name="T2" fmla="*/ 0 w 154"/>
                <a:gd name="T3" fmla="*/ 0 h 634"/>
                <a:gd name="T4" fmla="*/ 0 w 154"/>
                <a:gd name="T5" fmla="*/ 0 h 634"/>
                <a:gd name="T6" fmla="*/ 0 w 154"/>
                <a:gd name="T7" fmla="*/ 0 h 634"/>
                <a:gd name="T8" fmla="*/ 0 w 154"/>
                <a:gd name="T9" fmla="*/ 0 h 634"/>
                <a:gd name="T10" fmla="*/ 0 w 154"/>
                <a:gd name="T11" fmla="*/ 0 h 634"/>
                <a:gd name="T12" fmla="*/ 0 w 154"/>
                <a:gd name="T13" fmla="*/ 0 h 6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4"/>
                <a:gd name="T22" fmla="*/ 0 h 634"/>
                <a:gd name="T23" fmla="*/ 154 w 154"/>
                <a:gd name="T24" fmla="*/ 634 h 6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4" h="634">
                  <a:moveTo>
                    <a:pt x="88" y="47"/>
                  </a:moveTo>
                  <a:lnTo>
                    <a:pt x="0" y="124"/>
                  </a:lnTo>
                  <a:lnTo>
                    <a:pt x="6" y="634"/>
                  </a:lnTo>
                  <a:lnTo>
                    <a:pt x="154" y="623"/>
                  </a:lnTo>
                  <a:lnTo>
                    <a:pt x="148" y="0"/>
                  </a:lnTo>
                  <a:lnTo>
                    <a:pt x="88" y="47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3" name="Freeform 16">
              <a:extLst>
                <a:ext uri="{FF2B5EF4-FFF2-40B4-BE49-F238E27FC236}">
                  <a16:creationId xmlns:a16="http://schemas.microsoft.com/office/drawing/2014/main" id="{B5A3E975-9190-43C2-A064-C6B8296FC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" y="2526"/>
              <a:ext cx="71" cy="143"/>
            </a:xfrm>
            <a:custGeom>
              <a:avLst/>
              <a:gdLst>
                <a:gd name="T0" fmla="*/ 0 w 567"/>
                <a:gd name="T1" fmla="*/ 0 h 1151"/>
                <a:gd name="T2" fmla="*/ 0 w 567"/>
                <a:gd name="T3" fmla="*/ 0 h 1151"/>
                <a:gd name="T4" fmla="*/ 0 w 567"/>
                <a:gd name="T5" fmla="*/ 0 h 1151"/>
                <a:gd name="T6" fmla="*/ 0 w 567"/>
                <a:gd name="T7" fmla="*/ 0 h 1151"/>
                <a:gd name="T8" fmla="*/ 0 w 567"/>
                <a:gd name="T9" fmla="*/ 0 h 1151"/>
                <a:gd name="T10" fmla="*/ 0 w 567"/>
                <a:gd name="T11" fmla="*/ 0 h 1151"/>
                <a:gd name="T12" fmla="*/ 0 w 567"/>
                <a:gd name="T13" fmla="*/ 0 h 1151"/>
                <a:gd name="T14" fmla="*/ 0 w 567"/>
                <a:gd name="T15" fmla="*/ 0 h 11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7"/>
                <a:gd name="T25" fmla="*/ 0 h 1151"/>
                <a:gd name="T26" fmla="*/ 567 w 567"/>
                <a:gd name="T27" fmla="*/ 1151 h 115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7" h="1151">
                  <a:moveTo>
                    <a:pt x="0" y="18"/>
                  </a:moveTo>
                  <a:lnTo>
                    <a:pt x="0" y="1151"/>
                  </a:lnTo>
                  <a:lnTo>
                    <a:pt x="89" y="1074"/>
                  </a:lnTo>
                  <a:lnTo>
                    <a:pt x="124" y="118"/>
                  </a:lnTo>
                  <a:lnTo>
                    <a:pt x="490" y="101"/>
                  </a:lnTo>
                  <a:lnTo>
                    <a:pt x="56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4" name="Freeform 17">
              <a:extLst>
                <a:ext uri="{FF2B5EF4-FFF2-40B4-BE49-F238E27FC236}">
                  <a16:creationId xmlns:a16="http://schemas.microsoft.com/office/drawing/2014/main" id="{95F056A5-5A36-4C85-9D8F-D17A66CD7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2" y="2598"/>
              <a:ext cx="373" cy="85"/>
            </a:xfrm>
            <a:custGeom>
              <a:avLst/>
              <a:gdLst>
                <a:gd name="T0" fmla="*/ 0 w 2983"/>
                <a:gd name="T1" fmla="*/ 0 h 682"/>
                <a:gd name="T2" fmla="*/ 0 w 2983"/>
                <a:gd name="T3" fmla="*/ 0 h 682"/>
                <a:gd name="T4" fmla="*/ 0 w 2983"/>
                <a:gd name="T5" fmla="*/ 0 h 682"/>
                <a:gd name="T6" fmla="*/ 0 w 2983"/>
                <a:gd name="T7" fmla="*/ 0 h 682"/>
                <a:gd name="T8" fmla="*/ 0 w 2983"/>
                <a:gd name="T9" fmla="*/ 0 h 682"/>
                <a:gd name="T10" fmla="*/ 0 w 2983"/>
                <a:gd name="T11" fmla="*/ 0 h 682"/>
                <a:gd name="T12" fmla="*/ 0 w 2983"/>
                <a:gd name="T13" fmla="*/ 0 h 682"/>
                <a:gd name="T14" fmla="*/ 0 w 2983"/>
                <a:gd name="T15" fmla="*/ 0 h 682"/>
                <a:gd name="T16" fmla="*/ 0 w 2983"/>
                <a:gd name="T17" fmla="*/ 0 h 682"/>
                <a:gd name="T18" fmla="*/ 0 w 2983"/>
                <a:gd name="T19" fmla="*/ 0 h 6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983"/>
                <a:gd name="T31" fmla="*/ 0 h 682"/>
                <a:gd name="T32" fmla="*/ 2983 w 2983"/>
                <a:gd name="T33" fmla="*/ 682 h 68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983" h="682">
                  <a:moveTo>
                    <a:pt x="690" y="0"/>
                  </a:moveTo>
                  <a:lnTo>
                    <a:pt x="690" y="570"/>
                  </a:lnTo>
                  <a:lnTo>
                    <a:pt x="123" y="564"/>
                  </a:lnTo>
                  <a:lnTo>
                    <a:pt x="0" y="665"/>
                  </a:lnTo>
                  <a:lnTo>
                    <a:pt x="821" y="682"/>
                  </a:lnTo>
                  <a:lnTo>
                    <a:pt x="844" y="137"/>
                  </a:lnTo>
                  <a:lnTo>
                    <a:pt x="2948" y="137"/>
                  </a:lnTo>
                  <a:lnTo>
                    <a:pt x="2983" y="0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5" name="Freeform 18">
              <a:extLst>
                <a:ext uri="{FF2B5EF4-FFF2-40B4-BE49-F238E27FC236}">
                  <a16:creationId xmlns:a16="http://schemas.microsoft.com/office/drawing/2014/main" id="{A924B261-B532-4913-93AA-231AD9D323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571"/>
              <a:ext cx="304" cy="89"/>
            </a:xfrm>
            <a:custGeom>
              <a:avLst/>
              <a:gdLst>
                <a:gd name="T0" fmla="*/ 0 w 2432"/>
                <a:gd name="T1" fmla="*/ 0 h 719"/>
                <a:gd name="T2" fmla="*/ 0 w 2432"/>
                <a:gd name="T3" fmla="*/ 0 h 719"/>
                <a:gd name="T4" fmla="*/ 0 w 2432"/>
                <a:gd name="T5" fmla="*/ 0 h 719"/>
                <a:gd name="T6" fmla="*/ 0 w 2432"/>
                <a:gd name="T7" fmla="*/ 0 h 719"/>
                <a:gd name="T8" fmla="*/ 0 w 2432"/>
                <a:gd name="T9" fmla="*/ 0 h 719"/>
                <a:gd name="T10" fmla="*/ 0 w 2432"/>
                <a:gd name="T11" fmla="*/ 0 h 719"/>
                <a:gd name="T12" fmla="*/ 0 w 2432"/>
                <a:gd name="T13" fmla="*/ 0 h 719"/>
                <a:gd name="T14" fmla="*/ 0 w 2432"/>
                <a:gd name="T15" fmla="*/ 0 h 719"/>
                <a:gd name="T16" fmla="*/ 0 w 2432"/>
                <a:gd name="T17" fmla="*/ 0 h 719"/>
                <a:gd name="T18" fmla="*/ 0 w 2432"/>
                <a:gd name="T19" fmla="*/ 0 h 719"/>
                <a:gd name="T20" fmla="*/ 0 w 2432"/>
                <a:gd name="T21" fmla="*/ 0 h 719"/>
                <a:gd name="T22" fmla="*/ 0 w 2432"/>
                <a:gd name="T23" fmla="*/ 0 h 719"/>
                <a:gd name="T24" fmla="*/ 0 w 2432"/>
                <a:gd name="T25" fmla="*/ 0 h 719"/>
                <a:gd name="T26" fmla="*/ 0 w 2432"/>
                <a:gd name="T27" fmla="*/ 0 h 719"/>
                <a:gd name="T28" fmla="*/ 0 w 2432"/>
                <a:gd name="T29" fmla="*/ 0 h 719"/>
                <a:gd name="T30" fmla="*/ 0 w 2432"/>
                <a:gd name="T31" fmla="*/ 0 h 71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432"/>
                <a:gd name="T49" fmla="*/ 0 h 719"/>
                <a:gd name="T50" fmla="*/ 2432 w 2432"/>
                <a:gd name="T51" fmla="*/ 719 h 71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432" h="719">
                  <a:moveTo>
                    <a:pt x="0" y="0"/>
                  </a:moveTo>
                  <a:lnTo>
                    <a:pt x="2288" y="0"/>
                  </a:lnTo>
                  <a:lnTo>
                    <a:pt x="2432" y="215"/>
                  </a:lnTo>
                  <a:lnTo>
                    <a:pt x="2288" y="431"/>
                  </a:lnTo>
                  <a:lnTo>
                    <a:pt x="2288" y="719"/>
                  </a:lnTo>
                  <a:lnTo>
                    <a:pt x="1717" y="719"/>
                  </a:lnTo>
                  <a:lnTo>
                    <a:pt x="1717" y="575"/>
                  </a:lnTo>
                  <a:lnTo>
                    <a:pt x="2145" y="575"/>
                  </a:lnTo>
                  <a:lnTo>
                    <a:pt x="2145" y="431"/>
                  </a:lnTo>
                  <a:lnTo>
                    <a:pt x="1860" y="431"/>
                  </a:lnTo>
                  <a:lnTo>
                    <a:pt x="1860" y="288"/>
                  </a:lnTo>
                  <a:lnTo>
                    <a:pt x="2145" y="288"/>
                  </a:lnTo>
                  <a:lnTo>
                    <a:pt x="2145" y="144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6" name="Freeform 19">
              <a:extLst>
                <a:ext uri="{FF2B5EF4-FFF2-40B4-BE49-F238E27FC236}">
                  <a16:creationId xmlns:a16="http://schemas.microsoft.com/office/drawing/2014/main" id="{A356E030-7F0D-4909-AA78-98350319A9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606"/>
              <a:ext cx="215" cy="18"/>
            </a:xfrm>
            <a:custGeom>
              <a:avLst/>
              <a:gdLst>
                <a:gd name="T0" fmla="*/ 0 w 1717"/>
                <a:gd name="T1" fmla="*/ 0 h 143"/>
                <a:gd name="T2" fmla="*/ 0 w 1717"/>
                <a:gd name="T3" fmla="*/ 0 h 143"/>
                <a:gd name="T4" fmla="*/ 0 w 1717"/>
                <a:gd name="T5" fmla="*/ 0 h 143"/>
                <a:gd name="T6" fmla="*/ 0 w 1717"/>
                <a:gd name="T7" fmla="*/ 0 h 143"/>
                <a:gd name="T8" fmla="*/ 0 w 1717"/>
                <a:gd name="T9" fmla="*/ 0 h 143"/>
                <a:gd name="T10" fmla="*/ 0 w 1717"/>
                <a:gd name="T11" fmla="*/ 0 h 143"/>
                <a:gd name="T12" fmla="*/ 0 w 1717"/>
                <a:gd name="T13" fmla="*/ 0 h 1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17"/>
                <a:gd name="T22" fmla="*/ 0 h 143"/>
                <a:gd name="T23" fmla="*/ 1717 w 1717"/>
                <a:gd name="T24" fmla="*/ 143 h 1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17" h="143">
                  <a:moveTo>
                    <a:pt x="143" y="0"/>
                  </a:moveTo>
                  <a:lnTo>
                    <a:pt x="1717" y="0"/>
                  </a:lnTo>
                  <a:lnTo>
                    <a:pt x="1717" y="143"/>
                  </a:lnTo>
                  <a:lnTo>
                    <a:pt x="107" y="143"/>
                  </a:lnTo>
                  <a:lnTo>
                    <a:pt x="0" y="0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7" name="Freeform 20">
              <a:extLst>
                <a:ext uri="{FF2B5EF4-FFF2-40B4-BE49-F238E27FC236}">
                  <a16:creationId xmlns:a16="http://schemas.microsoft.com/office/drawing/2014/main" id="{EA6D6F64-1698-4E53-8C03-198AA36B6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0" y="2499"/>
              <a:ext cx="125" cy="197"/>
            </a:xfrm>
            <a:custGeom>
              <a:avLst/>
              <a:gdLst>
                <a:gd name="T0" fmla="*/ 0 w 1001"/>
                <a:gd name="T1" fmla="*/ 0 h 1580"/>
                <a:gd name="T2" fmla="*/ 0 w 1001"/>
                <a:gd name="T3" fmla="*/ 0 h 1580"/>
                <a:gd name="T4" fmla="*/ 0 w 1001"/>
                <a:gd name="T5" fmla="*/ 0 h 1580"/>
                <a:gd name="T6" fmla="*/ 0 w 1001"/>
                <a:gd name="T7" fmla="*/ 0 h 1580"/>
                <a:gd name="T8" fmla="*/ 0 w 1001"/>
                <a:gd name="T9" fmla="*/ 0 h 1580"/>
                <a:gd name="T10" fmla="*/ 0 w 1001"/>
                <a:gd name="T11" fmla="*/ 0 h 1580"/>
                <a:gd name="T12" fmla="*/ 0 w 1001"/>
                <a:gd name="T13" fmla="*/ 0 h 1580"/>
                <a:gd name="T14" fmla="*/ 0 w 1001"/>
                <a:gd name="T15" fmla="*/ 0 h 1580"/>
                <a:gd name="T16" fmla="*/ 0 w 1001"/>
                <a:gd name="T17" fmla="*/ 0 h 1580"/>
                <a:gd name="T18" fmla="*/ 0 w 1001"/>
                <a:gd name="T19" fmla="*/ 0 h 1580"/>
                <a:gd name="T20" fmla="*/ 0 w 1001"/>
                <a:gd name="T21" fmla="*/ 0 h 1580"/>
                <a:gd name="T22" fmla="*/ 0 w 1001"/>
                <a:gd name="T23" fmla="*/ 0 h 158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01"/>
                <a:gd name="T37" fmla="*/ 0 h 1580"/>
                <a:gd name="T38" fmla="*/ 1001 w 1001"/>
                <a:gd name="T39" fmla="*/ 1580 h 158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01" h="1580">
                  <a:moveTo>
                    <a:pt x="0" y="0"/>
                  </a:moveTo>
                  <a:lnTo>
                    <a:pt x="0" y="1580"/>
                  </a:lnTo>
                  <a:lnTo>
                    <a:pt x="1001" y="1580"/>
                  </a:lnTo>
                  <a:lnTo>
                    <a:pt x="1001" y="862"/>
                  </a:lnTo>
                  <a:lnTo>
                    <a:pt x="858" y="862"/>
                  </a:lnTo>
                  <a:lnTo>
                    <a:pt x="858" y="1436"/>
                  </a:lnTo>
                  <a:lnTo>
                    <a:pt x="143" y="1436"/>
                  </a:lnTo>
                  <a:lnTo>
                    <a:pt x="143" y="143"/>
                  </a:lnTo>
                  <a:lnTo>
                    <a:pt x="1001" y="143"/>
                  </a:lnTo>
                  <a:lnTo>
                    <a:pt x="10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8" name="Freeform 21">
              <a:extLst>
                <a:ext uri="{FF2B5EF4-FFF2-40B4-BE49-F238E27FC236}">
                  <a16:creationId xmlns:a16="http://schemas.microsoft.com/office/drawing/2014/main" id="{E7689563-853C-452E-B8BB-539B3DF5C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25"/>
            </a:xfrm>
            <a:custGeom>
              <a:avLst/>
              <a:gdLst>
                <a:gd name="T0" fmla="*/ 0 w 428"/>
                <a:gd name="T1" fmla="*/ 0 h 1007"/>
                <a:gd name="T2" fmla="*/ 0 w 428"/>
                <a:gd name="T3" fmla="*/ 0 h 1007"/>
                <a:gd name="T4" fmla="*/ 0 w 428"/>
                <a:gd name="T5" fmla="*/ 0 h 1007"/>
                <a:gd name="T6" fmla="*/ 0 w 428"/>
                <a:gd name="T7" fmla="*/ 0 h 1007"/>
                <a:gd name="T8" fmla="*/ 0 w 428"/>
                <a:gd name="T9" fmla="*/ 0 h 1007"/>
                <a:gd name="T10" fmla="*/ 0 w 428"/>
                <a:gd name="T11" fmla="*/ 0 h 1007"/>
                <a:gd name="T12" fmla="*/ 0 w 428"/>
                <a:gd name="T13" fmla="*/ 0 h 1007"/>
                <a:gd name="T14" fmla="*/ 0 w 428"/>
                <a:gd name="T15" fmla="*/ 0 h 1007"/>
                <a:gd name="T16" fmla="*/ 0 w 428"/>
                <a:gd name="T17" fmla="*/ 0 h 1007"/>
                <a:gd name="T18" fmla="*/ 0 w 428"/>
                <a:gd name="T19" fmla="*/ 0 h 10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28"/>
                <a:gd name="T31" fmla="*/ 0 h 1007"/>
                <a:gd name="T32" fmla="*/ 428 w 428"/>
                <a:gd name="T33" fmla="*/ 1007 h 100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28" h="1007">
                  <a:moveTo>
                    <a:pt x="0" y="0"/>
                  </a:moveTo>
                  <a:lnTo>
                    <a:pt x="0" y="1007"/>
                  </a:lnTo>
                  <a:lnTo>
                    <a:pt x="428" y="1007"/>
                  </a:lnTo>
                  <a:lnTo>
                    <a:pt x="428" y="0"/>
                  </a:lnTo>
                  <a:lnTo>
                    <a:pt x="285" y="0"/>
                  </a:lnTo>
                  <a:lnTo>
                    <a:pt x="285" y="863"/>
                  </a:lnTo>
                  <a:lnTo>
                    <a:pt x="143" y="863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9" name="Freeform 22">
              <a:extLst>
                <a:ext uri="{FF2B5EF4-FFF2-40B4-BE49-F238E27FC236}">
                  <a16:creationId xmlns:a16="http://schemas.microsoft.com/office/drawing/2014/main" id="{0E0A0FAB-19F5-4348-AD64-0C0F4F6B9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8"/>
            </a:xfrm>
            <a:custGeom>
              <a:avLst/>
              <a:gdLst>
                <a:gd name="T0" fmla="*/ 0 w 428"/>
                <a:gd name="T1" fmla="*/ 0 h 145"/>
                <a:gd name="T2" fmla="*/ 0 w 428"/>
                <a:gd name="T3" fmla="*/ 0 h 145"/>
                <a:gd name="T4" fmla="*/ 0 w 428"/>
                <a:gd name="T5" fmla="*/ 0 h 145"/>
                <a:gd name="T6" fmla="*/ 0 w 428"/>
                <a:gd name="T7" fmla="*/ 0 h 145"/>
                <a:gd name="T8" fmla="*/ 0 w 428"/>
                <a:gd name="T9" fmla="*/ 0 h 145"/>
                <a:gd name="T10" fmla="*/ 0 w 428"/>
                <a:gd name="T11" fmla="*/ 0 h 1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8"/>
                <a:gd name="T19" fmla="*/ 0 h 145"/>
                <a:gd name="T20" fmla="*/ 428 w 428"/>
                <a:gd name="T21" fmla="*/ 145 h 1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8" h="145">
                  <a:moveTo>
                    <a:pt x="0" y="145"/>
                  </a:moveTo>
                  <a:lnTo>
                    <a:pt x="428" y="145"/>
                  </a:lnTo>
                  <a:lnTo>
                    <a:pt x="428" y="0"/>
                  </a:lnTo>
                  <a:lnTo>
                    <a:pt x="0" y="0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0" name="Freeform 23">
              <a:extLst>
                <a:ext uri="{FF2B5EF4-FFF2-40B4-BE49-F238E27FC236}">
                  <a16:creationId xmlns:a16="http://schemas.microsoft.com/office/drawing/2014/main" id="{AA177058-4A24-4CD2-AE31-85BD2965E4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499"/>
              <a:ext cx="18" cy="90"/>
            </a:xfrm>
            <a:custGeom>
              <a:avLst/>
              <a:gdLst>
                <a:gd name="T0" fmla="*/ 0 w 143"/>
                <a:gd name="T1" fmla="*/ 0 h 718"/>
                <a:gd name="T2" fmla="*/ 0 w 143"/>
                <a:gd name="T3" fmla="*/ 0 h 718"/>
                <a:gd name="T4" fmla="*/ 0 w 143"/>
                <a:gd name="T5" fmla="*/ 0 h 718"/>
                <a:gd name="T6" fmla="*/ 0 w 143"/>
                <a:gd name="T7" fmla="*/ 0 h 718"/>
                <a:gd name="T8" fmla="*/ 0 w 143"/>
                <a:gd name="T9" fmla="*/ 0 h 718"/>
                <a:gd name="T10" fmla="*/ 0 w 143"/>
                <a:gd name="T11" fmla="*/ 0 h 7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3"/>
                <a:gd name="T19" fmla="*/ 0 h 718"/>
                <a:gd name="T20" fmla="*/ 143 w 143"/>
                <a:gd name="T21" fmla="*/ 718 h 7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3" h="718">
                  <a:moveTo>
                    <a:pt x="0" y="0"/>
                  </a:moveTo>
                  <a:lnTo>
                    <a:pt x="0" y="718"/>
                  </a:lnTo>
                  <a:lnTo>
                    <a:pt x="143" y="718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1" name="Freeform 24">
              <a:extLst>
                <a:ext uri="{FF2B5EF4-FFF2-40B4-BE49-F238E27FC236}">
                  <a16:creationId xmlns:a16="http://schemas.microsoft.com/office/drawing/2014/main" id="{8DF88E02-FF50-4FF3-9041-3D0E55784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" y="2606"/>
              <a:ext cx="89" cy="90"/>
            </a:xfrm>
            <a:custGeom>
              <a:avLst/>
              <a:gdLst>
                <a:gd name="T0" fmla="*/ 0 w 714"/>
                <a:gd name="T1" fmla="*/ 0 h 718"/>
                <a:gd name="T2" fmla="*/ 0 w 714"/>
                <a:gd name="T3" fmla="*/ 0 h 718"/>
                <a:gd name="T4" fmla="*/ 0 w 714"/>
                <a:gd name="T5" fmla="*/ 0 h 718"/>
                <a:gd name="T6" fmla="*/ 0 w 714"/>
                <a:gd name="T7" fmla="*/ 0 h 718"/>
                <a:gd name="T8" fmla="*/ 0 w 714"/>
                <a:gd name="T9" fmla="*/ 0 h 718"/>
                <a:gd name="T10" fmla="*/ 0 w 714"/>
                <a:gd name="T11" fmla="*/ 0 h 718"/>
                <a:gd name="T12" fmla="*/ 0 w 714"/>
                <a:gd name="T13" fmla="*/ 0 h 718"/>
                <a:gd name="T14" fmla="*/ 0 w 714"/>
                <a:gd name="T15" fmla="*/ 0 h 718"/>
                <a:gd name="T16" fmla="*/ 0 w 714"/>
                <a:gd name="T17" fmla="*/ 0 h 718"/>
                <a:gd name="T18" fmla="*/ 0 w 714"/>
                <a:gd name="T19" fmla="*/ 0 h 718"/>
                <a:gd name="T20" fmla="*/ 0 w 714"/>
                <a:gd name="T21" fmla="*/ 0 h 718"/>
                <a:gd name="T22" fmla="*/ 0 w 714"/>
                <a:gd name="T23" fmla="*/ 0 h 718"/>
                <a:gd name="T24" fmla="*/ 0 w 714"/>
                <a:gd name="T25" fmla="*/ 0 h 718"/>
                <a:gd name="T26" fmla="*/ 0 w 714"/>
                <a:gd name="T27" fmla="*/ 0 h 71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14"/>
                <a:gd name="T43" fmla="*/ 0 h 718"/>
                <a:gd name="T44" fmla="*/ 714 w 714"/>
                <a:gd name="T45" fmla="*/ 718 h 71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14" h="718">
                  <a:moveTo>
                    <a:pt x="0" y="287"/>
                  </a:moveTo>
                  <a:lnTo>
                    <a:pt x="0" y="718"/>
                  </a:lnTo>
                  <a:lnTo>
                    <a:pt x="714" y="718"/>
                  </a:lnTo>
                  <a:lnTo>
                    <a:pt x="714" y="287"/>
                  </a:lnTo>
                  <a:lnTo>
                    <a:pt x="571" y="287"/>
                  </a:lnTo>
                  <a:lnTo>
                    <a:pt x="571" y="574"/>
                  </a:lnTo>
                  <a:lnTo>
                    <a:pt x="143" y="574"/>
                  </a:lnTo>
                  <a:lnTo>
                    <a:pt x="143" y="431"/>
                  </a:lnTo>
                  <a:lnTo>
                    <a:pt x="286" y="431"/>
                  </a:lnTo>
                  <a:lnTo>
                    <a:pt x="286" y="0"/>
                  </a:lnTo>
                  <a:lnTo>
                    <a:pt x="143" y="0"/>
                  </a:lnTo>
                  <a:lnTo>
                    <a:pt x="143" y="28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31" name="AutoShape 26">
            <a:extLst>
              <a:ext uri="{FF2B5EF4-FFF2-40B4-BE49-F238E27FC236}">
                <a16:creationId xmlns:a16="http://schemas.microsoft.com/office/drawing/2014/main" id="{1577317C-BB2C-48FB-A5DC-1B4110B3F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005236"/>
            <a:ext cx="1219200" cy="331788"/>
          </a:xfrm>
          <a:prstGeom prst="wedgeRectCallout">
            <a:avLst>
              <a:gd name="adj1" fmla="val -23306"/>
              <a:gd name="adj2" fmla="val 106940"/>
            </a:avLst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8000"/>
                </a:solidFill>
              </a:rPr>
              <a:t>private key</a:t>
            </a:r>
          </a:p>
        </p:txBody>
      </p:sp>
      <p:grpSp>
        <p:nvGrpSpPr>
          <p:cNvPr id="5133" name="Group 28">
            <a:extLst>
              <a:ext uri="{FF2B5EF4-FFF2-40B4-BE49-F238E27FC236}">
                <a16:creationId xmlns:a16="http://schemas.microsoft.com/office/drawing/2014/main" id="{BE9AA4BD-FEEA-4204-AB24-F7B68956327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38575" y="1301974"/>
            <a:ext cx="657225" cy="322262"/>
            <a:chOff x="1410" y="2496"/>
            <a:chExt cx="414" cy="203"/>
          </a:xfrm>
        </p:grpSpPr>
        <p:sp>
          <p:nvSpPr>
            <p:cNvPr id="5140" name="AutoShape 29">
              <a:extLst>
                <a:ext uri="{FF2B5EF4-FFF2-40B4-BE49-F238E27FC236}">
                  <a16:creationId xmlns:a16="http://schemas.microsoft.com/office/drawing/2014/main" id="{B1AF4743-5752-40C4-8123-7FCB628A8D3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10" y="2496"/>
              <a:ext cx="414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1" name="Freeform 30">
              <a:extLst>
                <a:ext uri="{FF2B5EF4-FFF2-40B4-BE49-F238E27FC236}">
                  <a16:creationId xmlns:a16="http://schemas.microsoft.com/office/drawing/2014/main" id="{30009EEF-1319-43CD-A319-FBFEF9A146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3" y="2615"/>
              <a:ext cx="72" cy="75"/>
            </a:xfrm>
            <a:custGeom>
              <a:avLst/>
              <a:gdLst>
                <a:gd name="T0" fmla="*/ 0 w 579"/>
                <a:gd name="T1" fmla="*/ 0 h 605"/>
                <a:gd name="T2" fmla="*/ 0 w 579"/>
                <a:gd name="T3" fmla="*/ 0 h 605"/>
                <a:gd name="T4" fmla="*/ 0 w 579"/>
                <a:gd name="T5" fmla="*/ 0 h 605"/>
                <a:gd name="T6" fmla="*/ 0 w 579"/>
                <a:gd name="T7" fmla="*/ 0 h 605"/>
                <a:gd name="T8" fmla="*/ 0 w 579"/>
                <a:gd name="T9" fmla="*/ 0 h 605"/>
                <a:gd name="T10" fmla="*/ 0 w 579"/>
                <a:gd name="T11" fmla="*/ 0 h 605"/>
                <a:gd name="T12" fmla="*/ 0 w 579"/>
                <a:gd name="T13" fmla="*/ 0 h 605"/>
                <a:gd name="T14" fmla="*/ 0 w 579"/>
                <a:gd name="T15" fmla="*/ 0 h 60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9"/>
                <a:gd name="T25" fmla="*/ 0 h 605"/>
                <a:gd name="T26" fmla="*/ 579 w 579"/>
                <a:gd name="T27" fmla="*/ 605 h 60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9" h="605">
                  <a:moveTo>
                    <a:pt x="136" y="12"/>
                  </a:moveTo>
                  <a:lnTo>
                    <a:pt x="136" y="309"/>
                  </a:lnTo>
                  <a:lnTo>
                    <a:pt x="0" y="314"/>
                  </a:lnTo>
                  <a:lnTo>
                    <a:pt x="12" y="605"/>
                  </a:lnTo>
                  <a:lnTo>
                    <a:pt x="567" y="599"/>
                  </a:lnTo>
                  <a:lnTo>
                    <a:pt x="579" y="0"/>
                  </a:lnTo>
                  <a:lnTo>
                    <a:pt x="136" y="12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2" name="Freeform 31">
              <a:extLst>
                <a:ext uri="{FF2B5EF4-FFF2-40B4-BE49-F238E27FC236}">
                  <a16:creationId xmlns:a16="http://schemas.microsoft.com/office/drawing/2014/main" id="{D8B92DB5-83E2-4BA6-862D-C6FFAD854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" y="2618"/>
              <a:ext cx="54" cy="30"/>
            </a:xfrm>
            <a:custGeom>
              <a:avLst/>
              <a:gdLst>
                <a:gd name="T0" fmla="*/ 0 w 437"/>
                <a:gd name="T1" fmla="*/ 0 h 243"/>
                <a:gd name="T2" fmla="*/ 0 w 437"/>
                <a:gd name="T3" fmla="*/ 0 h 243"/>
                <a:gd name="T4" fmla="*/ 0 w 437"/>
                <a:gd name="T5" fmla="*/ 0 h 243"/>
                <a:gd name="T6" fmla="*/ 0 w 437"/>
                <a:gd name="T7" fmla="*/ 0 h 243"/>
                <a:gd name="T8" fmla="*/ 0 w 437"/>
                <a:gd name="T9" fmla="*/ 0 h 243"/>
                <a:gd name="T10" fmla="*/ 0 w 437"/>
                <a:gd name="T11" fmla="*/ 0 h 2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7"/>
                <a:gd name="T19" fmla="*/ 0 h 243"/>
                <a:gd name="T20" fmla="*/ 437 w 437"/>
                <a:gd name="T21" fmla="*/ 243 h 2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7" h="243">
                  <a:moveTo>
                    <a:pt x="0" y="18"/>
                  </a:moveTo>
                  <a:lnTo>
                    <a:pt x="35" y="243"/>
                  </a:lnTo>
                  <a:lnTo>
                    <a:pt x="437" y="243"/>
                  </a:lnTo>
                  <a:lnTo>
                    <a:pt x="396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3" name="Freeform 32">
              <a:extLst>
                <a:ext uri="{FF2B5EF4-FFF2-40B4-BE49-F238E27FC236}">
                  <a16:creationId xmlns:a16="http://schemas.microsoft.com/office/drawing/2014/main" id="{BD73A024-ADE9-481E-9699-4D815C91E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" y="2669"/>
              <a:ext cx="72" cy="17"/>
            </a:xfrm>
            <a:custGeom>
              <a:avLst/>
              <a:gdLst>
                <a:gd name="T0" fmla="*/ 0 w 573"/>
                <a:gd name="T1" fmla="*/ 0 h 136"/>
                <a:gd name="T2" fmla="*/ 0 w 573"/>
                <a:gd name="T3" fmla="*/ 0 h 136"/>
                <a:gd name="T4" fmla="*/ 0 w 573"/>
                <a:gd name="T5" fmla="*/ 0 h 136"/>
                <a:gd name="T6" fmla="*/ 0 w 573"/>
                <a:gd name="T7" fmla="*/ 0 h 136"/>
                <a:gd name="T8" fmla="*/ 0 w 573"/>
                <a:gd name="T9" fmla="*/ 0 h 136"/>
                <a:gd name="T10" fmla="*/ 0 w 573"/>
                <a:gd name="T11" fmla="*/ 0 h 1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3"/>
                <a:gd name="T19" fmla="*/ 0 h 136"/>
                <a:gd name="T20" fmla="*/ 573 w 573"/>
                <a:gd name="T21" fmla="*/ 136 h 1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3" h="136">
                  <a:moveTo>
                    <a:pt x="24" y="0"/>
                  </a:moveTo>
                  <a:lnTo>
                    <a:pt x="573" y="0"/>
                  </a:lnTo>
                  <a:lnTo>
                    <a:pt x="555" y="136"/>
                  </a:lnTo>
                  <a:lnTo>
                    <a:pt x="0" y="11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4" name="Freeform 33">
              <a:extLst>
                <a:ext uri="{FF2B5EF4-FFF2-40B4-BE49-F238E27FC236}">
                  <a16:creationId xmlns:a16="http://schemas.microsoft.com/office/drawing/2014/main" id="{1183088B-B503-413F-89AF-3B6D452E2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08"/>
              <a:ext cx="67" cy="40"/>
            </a:xfrm>
            <a:custGeom>
              <a:avLst/>
              <a:gdLst>
                <a:gd name="T0" fmla="*/ 0 w 537"/>
                <a:gd name="T1" fmla="*/ 0 h 326"/>
                <a:gd name="T2" fmla="*/ 0 w 537"/>
                <a:gd name="T3" fmla="*/ 0 h 326"/>
                <a:gd name="T4" fmla="*/ 0 w 537"/>
                <a:gd name="T5" fmla="*/ 0 h 326"/>
                <a:gd name="T6" fmla="*/ 0 w 537"/>
                <a:gd name="T7" fmla="*/ 0 h 326"/>
                <a:gd name="T8" fmla="*/ 0 w 537"/>
                <a:gd name="T9" fmla="*/ 0 h 326"/>
                <a:gd name="T10" fmla="*/ 0 w 537"/>
                <a:gd name="T11" fmla="*/ 0 h 3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7"/>
                <a:gd name="T19" fmla="*/ 0 h 326"/>
                <a:gd name="T20" fmla="*/ 537 w 537"/>
                <a:gd name="T21" fmla="*/ 326 h 3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7" h="326">
                  <a:moveTo>
                    <a:pt x="0" y="0"/>
                  </a:moveTo>
                  <a:lnTo>
                    <a:pt x="0" y="326"/>
                  </a:lnTo>
                  <a:lnTo>
                    <a:pt x="537" y="296"/>
                  </a:lnTo>
                  <a:lnTo>
                    <a:pt x="501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5" name="Freeform 34">
              <a:extLst>
                <a:ext uri="{FF2B5EF4-FFF2-40B4-BE49-F238E27FC236}">
                  <a16:creationId xmlns:a16="http://schemas.microsoft.com/office/drawing/2014/main" id="{399B237E-F96A-4767-BBB1-EF2E4E8D4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" y="2505"/>
              <a:ext cx="378" cy="181"/>
            </a:xfrm>
            <a:custGeom>
              <a:avLst/>
              <a:gdLst>
                <a:gd name="T0" fmla="*/ 0 w 3031"/>
                <a:gd name="T1" fmla="*/ 0 h 1448"/>
                <a:gd name="T2" fmla="*/ 0 w 3031"/>
                <a:gd name="T3" fmla="*/ 0 h 1448"/>
                <a:gd name="T4" fmla="*/ 0 w 3031"/>
                <a:gd name="T5" fmla="*/ 0 h 1448"/>
                <a:gd name="T6" fmla="*/ 0 w 3031"/>
                <a:gd name="T7" fmla="*/ 0 h 1448"/>
                <a:gd name="T8" fmla="*/ 0 w 3031"/>
                <a:gd name="T9" fmla="*/ 0 h 1448"/>
                <a:gd name="T10" fmla="*/ 0 w 3031"/>
                <a:gd name="T11" fmla="*/ 0 h 1448"/>
                <a:gd name="T12" fmla="*/ 0 w 3031"/>
                <a:gd name="T13" fmla="*/ 0 h 1448"/>
                <a:gd name="T14" fmla="*/ 0 w 3031"/>
                <a:gd name="T15" fmla="*/ 0 h 1448"/>
                <a:gd name="T16" fmla="*/ 0 w 3031"/>
                <a:gd name="T17" fmla="*/ 0 h 1448"/>
                <a:gd name="T18" fmla="*/ 0 w 3031"/>
                <a:gd name="T19" fmla="*/ 0 h 1448"/>
                <a:gd name="T20" fmla="*/ 0 w 3031"/>
                <a:gd name="T21" fmla="*/ 0 h 1448"/>
                <a:gd name="T22" fmla="*/ 0 w 3031"/>
                <a:gd name="T23" fmla="*/ 0 h 1448"/>
                <a:gd name="T24" fmla="*/ 0 w 3031"/>
                <a:gd name="T25" fmla="*/ 0 h 1448"/>
                <a:gd name="T26" fmla="*/ 0 w 3031"/>
                <a:gd name="T27" fmla="*/ 0 h 1448"/>
                <a:gd name="T28" fmla="*/ 0 w 3031"/>
                <a:gd name="T29" fmla="*/ 0 h 14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031"/>
                <a:gd name="T46" fmla="*/ 0 h 1448"/>
                <a:gd name="T47" fmla="*/ 3031 w 3031"/>
                <a:gd name="T48" fmla="*/ 1448 h 144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031" h="1448">
                  <a:moveTo>
                    <a:pt x="24" y="0"/>
                  </a:moveTo>
                  <a:lnTo>
                    <a:pt x="0" y="1424"/>
                  </a:lnTo>
                  <a:lnTo>
                    <a:pt x="845" y="1448"/>
                  </a:lnTo>
                  <a:lnTo>
                    <a:pt x="868" y="897"/>
                  </a:lnTo>
                  <a:lnTo>
                    <a:pt x="3013" y="873"/>
                  </a:lnTo>
                  <a:lnTo>
                    <a:pt x="3031" y="594"/>
                  </a:lnTo>
                  <a:lnTo>
                    <a:pt x="863" y="582"/>
                  </a:lnTo>
                  <a:lnTo>
                    <a:pt x="851" y="7"/>
                  </a:lnTo>
                  <a:lnTo>
                    <a:pt x="597" y="19"/>
                  </a:lnTo>
                  <a:lnTo>
                    <a:pt x="574" y="1175"/>
                  </a:lnTo>
                  <a:lnTo>
                    <a:pt x="308" y="1170"/>
                  </a:lnTo>
                  <a:lnTo>
                    <a:pt x="296" y="286"/>
                  </a:lnTo>
                  <a:lnTo>
                    <a:pt x="284" y="1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6" name="Freeform 35">
              <a:extLst>
                <a:ext uri="{FF2B5EF4-FFF2-40B4-BE49-F238E27FC236}">
                  <a16:creationId xmlns:a16="http://schemas.microsoft.com/office/drawing/2014/main" id="{FDB3F7A5-2C4E-4AB7-810B-4F108A92E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6" y="2510"/>
              <a:ext cx="19" cy="79"/>
            </a:xfrm>
            <a:custGeom>
              <a:avLst/>
              <a:gdLst>
                <a:gd name="T0" fmla="*/ 0 w 154"/>
                <a:gd name="T1" fmla="*/ 0 h 634"/>
                <a:gd name="T2" fmla="*/ 0 w 154"/>
                <a:gd name="T3" fmla="*/ 0 h 634"/>
                <a:gd name="T4" fmla="*/ 0 w 154"/>
                <a:gd name="T5" fmla="*/ 0 h 634"/>
                <a:gd name="T6" fmla="*/ 0 w 154"/>
                <a:gd name="T7" fmla="*/ 0 h 634"/>
                <a:gd name="T8" fmla="*/ 0 w 154"/>
                <a:gd name="T9" fmla="*/ 0 h 634"/>
                <a:gd name="T10" fmla="*/ 0 w 154"/>
                <a:gd name="T11" fmla="*/ 0 h 634"/>
                <a:gd name="T12" fmla="*/ 0 w 154"/>
                <a:gd name="T13" fmla="*/ 0 h 6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4"/>
                <a:gd name="T22" fmla="*/ 0 h 634"/>
                <a:gd name="T23" fmla="*/ 154 w 154"/>
                <a:gd name="T24" fmla="*/ 634 h 6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4" h="634">
                  <a:moveTo>
                    <a:pt x="88" y="47"/>
                  </a:moveTo>
                  <a:lnTo>
                    <a:pt x="0" y="124"/>
                  </a:lnTo>
                  <a:lnTo>
                    <a:pt x="6" y="634"/>
                  </a:lnTo>
                  <a:lnTo>
                    <a:pt x="154" y="623"/>
                  </a:lnTo>
                  <a:lnTo>
                    <a:pt x="148" y="0"/>
                  </a:lnTo>
                  <a:lnTo>
                    <a:pt x="88" y="47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7" name="Freeform 36">
              <a:extLst>
                <a:ext uri="{FF2B5EF4-FFF2-40B4-BE49-F238E27FC236}">
                  <a16:creationId xmlns:a16="http://schemas.microsoft.com/office/drawing/2014/main" id="{A379B663-2D90-4F01-B4EE-CA0F8B84BD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" y="2526"/>
              <a:ext cx="71" cy="143"/>
            </a:xfrm>
            <a:custGeom>
              <a:avLst/>
              <a:gdLst>
                <a:gd name="T0" fmla="*/ 0 w 567"/>
                <a:gd name="T1" fmla="*/ 0 h 1151"/>
                <a:gd name="T2" fmla="*/ 0 w 567"/>
                <a:gd name="T3" fmla="*/ 0 h 1151"/>
                <a:gd name="T4" fmla="*/ 0 w 567"/>
                <a:gd name="T5" fmla="*/ 0 h 1151"/>
                <a:gd name="T6" fmla="*/ 0 w 567"/>
                <a:gd name="T7" fmla="*/ 0 h 1151"/>
                <a:gd name="T8" fmla="*/ 0 w 567"/>
                <a:gd name="T9" fmla="*/ 0 h 1151"/>
                <a:gd name="T10" fmla="*/ 0 w 567"/>
                <a:gd name="T11" fmla="*/ 0 h 1151"/>
                <a:gd name="T12" fmla="*/ 0 w 567"/>
                <a:gd name="T13" fmla="*/ 0 h 1151"/>
                <a:gd name="T14" fmla="*/ 0 w 567"/>
                <a:gd name="T15" fmla="*/ 0 h 11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7"/>
                <a:gd name="T25" fmla="*/ 0 h 1151"/>
                <a:gd name="T26" fmla="*/ 567 w 567"/>
                <a:gd name="T27" fmla="*/ 1151 h 115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7" h="1151">
                  <a:moveTo>
                    <a:pt x="0" y="18"/>
                  </a:moveTo>
                  <a:lnTo>
                    <a:pt x="0" y="1151"/>
                  </a:lnTo>
                  <a:lnTo>
                    <a:pt x="89" y="1074"/>
                  </a:lnTo>
                  <a:lnTo>
                    <a:pt x="124" y="118"/>
                  </a:lnTo>
                  <a:lnTo>
                    <a:pt x="490" y="101"/>
                  </a:lnTo>
                  <a:lnTo>
                    <a:pt x="56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8" name="Freeform 37">
              <a:extLst>
                <a:ext uri="{FF2B5EF4-FFF2-40B4-BE49-F238E27FC236}">
                  <a16:creationId xmlns:a16="http://schemas.microsoft.com/office/drawing/2014/main" id="{052111B1-DEDA-4FBB-993D-45FC99222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2" y="2598"/>
              <a:ext cx="373" cy="85"/>
            </a:xfrm>
            <a:custGeom>
              <a:avLst/>
              <a:gdLst>
                <a:gd name="T0" fmla="*/ 0 w 2983"/>
                <a:gd name="T1" fmla="*/ 0 h 682"/>
                <a:gd name="T2" fmla="*/ 0 w 2983"/>
                <a:gd name="T3" fmla="*/ 0 h 682"/>
                <a:gd name="T4" fmla="*/ 0 w 2983"/>
                <a:gd name="T5" fmla="*/ 0 h 682"/>
                <a:gd name="T6" fmla="*/ 0 w 2983"/>
                <a:gd name="T7" fmla="*/ 0 h 682"/>
                <a:gd name="T8" fmla="*/ 0 w 2983"/>
                <a:gd name="T9" fmla="*/ 0 h 682"/>
                <a:gd name="T10" fmla="*/ 0 w 2983"/>
                <a:gd name="T11" fmla="*/ 0 h 682"/>
                <a:gd name="T12" fmla="*/ 0 w 2983"/>
                <a:gd name="T13" fmla="*/ 0 h 682"/>
                <a:gd name="T14" fmla="*/ 0 w 2983"/>
                <a:gd name="T15" fmla="*/ 0 h 682"/>
                <a:gd name="T16" fmla="*/ 0 w 2983"/>
                <a:gd name="T17" fmla="*/ 0 h 682"/>
                <a:gd name="T18" fmla="*/ 0 w 2983"/>
                <a:gd name="T19" fmla="*/ 0 h 6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983"/>
                <a:gd name="T31" fmla="*/ 0 h 682"/>
                <a:gd name="T32" fmla="*/ 2983 w 2983"/>
                <a:gd name="T33" fmla="*/ 682 h 68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983" h="682">
                  <a:moveTo>
                    <a:pt x="690" y="0"/>
                  </a:moveTo>
                  <a:lnTo>
                    <a:pt x="690" y="570"/>
                  </a:lnTo>
                  <a:lnTo>
                    <a:pt x="123" y="564"/>
                  </a:lnTo>
                  <a:lnTo>
                    <a:pt x="0" y="665"/>
                  </a:lnTo>
                  <a:lnTo>
                    <a:pt x="821" y="682"/>
                  </a:lnTo>
                  <a:lnTo>
                    <a:pt x="844" y="137"/>
                  </a:lnTo>
                  <a:lnTo>
                    <a:pt x="2948" y="137"/>
                  </a:lnTo>
                  <a:lnTo>
                    <a:pt x="2983" y="0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9" name="Freeform 38">
              <a:extLst>
                <a:ext uri="{FF2B5EF4-FFF2-40B4-BE49-F238E27FC236}">
                  <a16:creationId xmlns:a16="http://schemas.microsoft.com/office/drawing/2014/main" id="{15B51B54-A6A9-438F-A629-2279EB9D13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571"/>
              <a:ext cx="304" cy="89"/>
            </a:xfrm>
            <a:custGeom>
              <a:avLst/>
              <a:gdLst>
                <a:gd name="T0" fmla="*/ 0 w 2432"/>
                <a:gd name="T1" fmla="*/ 0 h 719"/>
                <a:gd name="T2" fmla="*/ 0 w 2432"/>
                <a:gd name="T3" fmla="*/ 0 h 719"/>
                <a:gd name="T4" fmla="*/ 0 w 2432"/>
                <a:gd name="T5" fmla="*/ 0 h 719"/>
                <a:gd name="T6" fmla="*/ 0 w 2432"/>
                <a:gd name="T7" fmla="*/ 0 h 719"/>
                <a:gd name="T8" fmla="*/ 0 w 2432"/>
                <a:gd name="T9" fmla="*/ 0 h 719"/>
                <a:gd name="T10" fmla="*/ 0 w 2432"/>
                <a:gd name="T11" fmla="*/ 0 h 719"/>
                <a:gd name="T12" fmla="*/ 0 w 2432"/>
                <a:gd name="T13" fmla="*/ 0 h 719"/>
                <a:gd name="T14" fmla="*/ 0 w 2432"/>
                <a:gd name="T15" fmla="*/ 0 h 719"/>
                <a:gd name="T16" fmla="*/ 0 w 2432"/>
                <a:gd name="T17" fmla="*/ 0 h 719"/>
                <a:gd name="T18" fmla="*/ 0 w 2432"/>
                <a:gd name="T19" fmla="*/ 0 h 719"/>
                <a:gd name="T20" fmla="*/ 0 w 2432"/>
                <a:gd name="T21" fmla="*/ 0 h 719"/>
                <a:gd name="T22" fmla="*/ 0 w 2432"/>
                <a:gd name="T23" fmla="*/ 0 h 719"/>
                <a:gd name="T24" fmla="*/ 0 w 2432"/>
                <a:gd name="T25" fmla="*/ 0 h 719"/>
                <a:gd name="T26" fmla="*/ 0 w 2432"/>
                <a:gd name="T27" fmla="*/ 0 h 719"/>
                <a:gd name="T28" fmla="*/ 0 w 2432"/>
                <a:gd name="T29" fmla="*/ 0 h 719"/>
                <a:gd name="T30" fmla="*/ 0 w 2432"/>
                <a:gd name="T31" fmla="*/ 0 h 71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432"/>
                <a:gd name="T49" fmla="*/ 0 h 719"/>
                <a:gd name="T50" fmla="*/ 2432 w 2432"/>
                <a:gd name="T51" fmla="*/ 719 h 71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432" h="719">
                  <a:moveTo>
                    <a:pt x="0" y="0"/>
                  </a:moveTo>
                  <a:lnTo>
                    <a:pt x="2288" y="0"/>
                  </a:lnTo>
                  <a:lnTo>
                    <a:pt x="2432" y="215"/>
                  </a:lnTo>
                  <a:lnTo>
                    <a:pt x="2288" y="431"/>
                  </a:lnTo>
                  <a:lnTo>
                    <a:pt x="2288" y="719"/>
                  </a:lnTo>
                  <a:lnTo>
                    <a:pt x="1717" y="719"/>
                  </a:lnTo>
                  <a:lnTo>
                    <a:pt x="1717" y="575"/>
                  </a:lnTo>
                  <a:lnTo>
                    <a:pt x="2145" y="575"/>
                  </a:lnTo>
                  <a:lnTo>
                    <a:pt x="2145" y="431"/>
                  </a:lnTo>
                  <a:lnTo>
                    <a:pt x="1860" y="431"/>
                  </a:lnTo>
                  <a:lnTo>
                    <a:pt x="1860" y="288"/>
                  </a:lnTo>
                  <a:lnTo>
                    <a:pt x="2145" y="288"/>
                  </a:lnTo>
                  <a:lnTo>
                    <a:pt x="2145" y="144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0" name="Freeform 39">
              <a:extLst>
                <a:ext uri="{FF2B5EF4-FFF2-40B4-BE49-F238E27FC236}">
                  <a16:creationId xmlns:a16="http://schemas.microsoft.com/office/drawing/2014/main" id="{A6D7A1D0-D238-4A59-9B5D-4EDA6F30B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606"/>
              <a:ext cx="215" cy="18"/>
            </a:xfrm>
            <a:custGeom>
              <a:avLst/>
              <a:gdLst>
                <a:gd name="T0" fmla="*/ 0 w 1717"/>
                <a:gd name="T1" fmla="*/ 0 h 143"/>
                <a:gd name="T2" fmla="*/ 0 w 1717"/>
                <a:gd name="T3" fmla="*/ 0 h 143"/>
                <a:gd name="T4" fmla="*/ 0 w 1717"/>
                <a:gd name="T5" fmla="*/ 0 h 143"/>
                <a:gd name="T6" fmla="*/ 0 w 1717"/>
                <a:gd name="T7" fmla="*/ 0 h 143"/>
                <a:gd name="T8" fmla="*/ 0 w 1717"/>
                <a:gd name="T9" fmla="*/ 0 h 143"/>
                <a:gd name="T10" fmla="*/ 0 w 1717"/>
                <a:gd name="T11" fmla="*/ 0 h 143"/>
                <a:gd name="T12" fmla="*/ 0 w 1717"/>
                <a:gd name="T13" fmla="*/ 0 h 1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17"/>
                <a:gd name="T22" fmla="*/ 0 h 143"/>
                <a:gd name="T23" fmla="*/ 1717 w 1717"/>
                <a:gd name="T24" fmla="*/ 143 h 1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17" h="143">
                  <a:moveTo>
                    <a:pt x="143" y="0"/>
                  </a:moveTo>
                  <a:lnTo>
                    <a:pt x="1717" y="0"/>
                  </a:lnTo>
                  <a:lnTo>
                    <a:pt x="1717" y="143"/>
                  </a:lnTo>
                  <a:lnTo>
                    <a:pt x="107" y="143"/>
                  </a:lnTo>
                  <a:lnTo>
                    <a:pt x="0" y="0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1" name="Freeform 40">
              <a:extLst>
                <a:ext uri="{FF2B5EF4-FFF2-40B4-BE49-F238E27FC236}">
                  <a16:creationId xmlns:a16="http://schemas.microsoft.com/office/drawing/2014/main" id="{55B98F2E-45C5-4CC1-94E9-6856105F8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0" y="2499"/>
              <a:ext cx="125" cy="197"/>
            </a:xfrm>
            <a:custGeom>
              <a:avLst/>
              <a:gdLst>
                <a:gd name="T0" fmla="*/ 0 w 1001"/>
                <a:gd name="T1" fmla="*/ 0 h 1580"/>
                <a:gd name="T2" fmla="*/ 0 w 1001"/>
                <a:gd name="T3" fmla="*/ 0 h 1580"/>
                <a:gd name="T4" fmla="*/ 0 w 1001"/>
                <a:gd name="T5" fmla="*/ 0 h 1580"/>
                <a:gd name="T6" fmla="*/ 0 w 1001"/>
                <a:gd name="T7" fmla="*/ 0 h 1580"/>
                <a:gd name="T8" fmla="*/ 0 w 1001"/>
                <a:gd name="T9" fmla="*/ 0 h 1580"/>
                <a:gd name="T10" fmla="*/ 0 w 1001"/>
                <a:gd name="T11" fmla="*/ 0 h 1580"/>
                <a:gd name="T12" fmla="*/ 0 w 1001"/>
                <a:gd name="T13" fmla="*/ 0 h 1580"/>
                <a:gd name="T14" fmla="*/ 0 w 1001"/>
                <a:gd name="T15" fmla="*/ 0 h 1580"/>
                <a:gd name="T16" fmla="*/ 0 w 1001"/>
                <a:gd name="T17" fmla="*/ 0 h 1580"/>
                <a:gd name="T18" fmla="*/ 0 w 1001"/>
                <a:gd name="T19" fmla="*/ 0 h 1580"/>
                <a:gd name="T20" fmla="*/ 0 w 1001"/>
                <a:gd name="T21" fmla="*/ 0 h 1580"/>
                <a:gd name="T22" fmla="*/ 0 w 1001"/>
                <a:gd name="T23" fmla="*/ 0 h 158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01"/>
                <a:gd name="T37" fmla="*/ 0 h 1580"/>
                <a:gd name="T38" fmla="*/ 1001 w 1001"/>
                <a:gd name="T39" fmla="*/ 1580 h 158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01" h="1580">
                  <a:moveTo>
                    <a:pt x="0" y="0"/>
                  </a:moveTo>
                  <a:lnTo>
                    <a:pt x="0" y="1580"/>
                  </a:lnTo>
                  <a:lnTo>
                    <a:pt x="1001" y="1580"/>
                  </a:lnTo>
                  <a:lnTo>
                    <a:pt x="1001" y="862"/>
                  </a:lnTo>
                  <a:lnTo>
                    <a:pt x="858" y="862"/>
                  </a:lnTo>
                  <a:lnTo>
                    <a:pt x="858" y="1436"/>
                  </a:lnTo>
                  <a:lnTo>
                    <a:pt x="143" y="1436"/>
                  </a:lnTo>
                  <a:lnTo>
                    <a:pt x="143" y="143"/>
                  </a:lnTo>
                  <a:lnTo>
                    <a:pt x="1001" y="143"/>
                  </a:lnTo>
                  <a:lnTo>
                    <a:pt x="10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2" name="Freeform 41">
              <a:extLst>
                <a:ext uri="{FF2B5EF4-FFF2-40B4-BE49-F238E27FC236}">
                  <a16:creationId xmlns:a16="http://schemas.microsoft.com/office/drawing/2014/main" id="{891D0D99-4CCA-4B2E-9C15-7B5E3943C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25"/>
            </a:xfrm>
            <a:custGeom>
              <a:avLst/>
              <a:gdLst>
                <a:gd name="T0" fmla="*/ 0 w 428"/>
                <a:gd name="T1" fmla="*/ 0 h 1007"/>
                <a:gd name="T2" fmla="*/ 0 w 428"/>
                <a:gd name="T3" fmla="*/ 0 h 1007"/>
                <a:gd name="T4" fmla="*/ 0 w 428"/>
                <a:gd name="T5" fmla="*/ 0 h 1007"/>
                <a:gd name="T6" fmla="*/ 0 w 428"/>
                <a:gd name="T7" fmla="*/ 0 h 1007"/>
                <a:gd name="T8" fmla="*/ 0 w 428"/>
                <a:gd name="T9" fmla="*/ 0 h 1007"/>
                <a:gd name="T10" fmla="*/ 0 w 428"/>
                <a:gd name="T11" fmla="*/ 0 h 1007"/>
                <a:gd name="T12" fmla="*/ 0 w 428"/>
                <a:gd name="T13" fmla="*/ 0 h 1007"/>
                <a:gd name="T14" fmla="*/ 0 w 428"/>
                <a:gd name="T15" fmla="*/ 0 h 1007"/>
                <a:gd name="T16" fmla="*/ 0 w 428"/>
                <a:gd name="T17" fmla="*/ 0 h 1007"/>
                <a:gd name="T18" fmla="*/ 0 w 428"/>
                <a:gd name="T19" fmla="*/ 0 h 10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28"/>
                <a:gd name="T31" fmla="*/ 0 h 1007"/>
                <a:gd name="T32" fmla="*/ 428 w 428"/>
                <a:gd name="T33" fmla="*/ 1007 h 100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28" h="1007">
                  <a:moveTo>
                    <a:pt x="0" y="0"/>
                  </a:moveTo>
                  <a:lnTo>
                    <a:pt x="0" y="1007"/>
                  </a:lnTo>
                  <a:lnTo>
                    <a:pt x="428" y="1007"/>
                  </a:lnTo>
                  <a:lnTo>
                    <a:pt x="428" y="0"/>
                  </a:lnTo>
                  <a:lnTo>
                    <a:pt x="285" y="0"/>
                  </a:lnTo>
                  <a:lnTo>
                    <a:pt x="285" y="863"/>
                  </a:lnTo>
                  <a:lnTo>
                    <a:pt x="143" y="863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3" name="Freeform 42">
              <a:extLst>
                <a:ext uri="{FF2B5EF4-FFF2-40B4-BE49-F238E27FC236}">
                  <a16:creationId xmlns:a16="http://schemas.microsoft.com/office/drawing/2014/main" id="{C0488B30-4FF0-4704-B535-6C8F7B193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8"/>
            </a:xfrm>
            <a:custGeom>
              <a:avLst/>
              <a:gdLst>
                <a:gd name="T0" fmla="*/ 0 w 428"/>
                <a:gd name="T1" fmla="*/ 0 h 145"/>
                <a:gd name="T2" fmla="*/ 0 w 428"/>
                <a:gd name="T3" fmla="*/ 0 h 145"/>
                <a:gd name="T4" fmla="*/ 0 w 428"/>
                <a:gd name="T5" fmla="*/ 0 h 145"/>
                <a:gd name="T6" fmla="*/ 0 w 428"/>
                <a:gd name="T7" fmla="*/ 0 h 145"/>
                <a:gd name="T8" fmla="*/ 0 w 428"/>
                <a:gd name="T9" fmla="*/ 0 h 145"/>
                <a:gd name="T10" fmla="*/ 0 w 428"/>
                <a:gd name="T11" fmla="*/ 0 h 1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8"/>
                <a:gd name="T19" fmla="*/ 0 h 145"/>
                <a:gd name="T20" fmla="*/ 428 w 428"/>
                <a:gd name="T21" fmla="*/ 145 h 1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8" h="145">
                  <a:moveTo>
                    <a:pt x="0" y="145"/>
                  </a:moveTo>
                  <a:lnTo>
                    <a:pt x="428" y="145"/>
                  </a:lnTo>
                  <a:lnTo>
                    <a:pt x="428" y="0"/>
                  </a:lnTo>
                  <a:lnTo>
                    <a:pt x="0" y="0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4" name="Freeform 43">
              <a:extLst>
                <a:ext uri="{FF2B5EF4-FFF2-40B4-BE49-F238E27FC236}">
                  <a16:creationId xmlns:a16="http://schemas.microsoft.com/office/drawing/2014/main" id="{80F80425-7260-46B4-8628-251111E11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499"/>
              <a:ext cx="18" cy="90"/>
            </a:xfrm>
            <a:custGeom>
              <a:avLst/>
              <a:gdLst>
                <a:gd name="T0" fmla="*/ 0 w 143"/>
                <a:gd name="T1" fmla="*/ 0 h 718"/>
                <a:gd name="T2" fmla="*/ 0 w 143"/>
                <a:gd name="T3" fmla="*/ 0 h 718"/>
                <a:gd name="T4" fmla="*/ 0 w 143"/>
                <a:gd name="T5" fmla="*/ 0 h 718"/>
                <a:gd name="T6" fmla="*/ 0 w 143"/>
                <a:gd name="T7" fmla="*/ 0 h 718"/>
                <a:gd name="T8" fmla="*/ 0 w 143"/>
                <a:gd name="T9" fmla="*/ 0 h 718"/>
                <a:gd name="T10" fmla="*/ 0 w 143"/>
                <a:gd name="T11" fmla="*/ 0 h 7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3"/>
                <a:gd name="T19" fmla="*/ 0 h 718"/>
                <a:gd name="T20" fmla="*/ 143 w 143"/>
                <a:gd name="T21" fmla="*/ 718 h 7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3" h="718">
                  <a:moveTo>
                    <a:pt x="0" y="0"/>
                  </a:moveTo>
                  <a:lnTo>
                    <a:pt x="0" y="718"/>
                  </a:lnTo>
                  <a:lnTo>
                    <a:pt x="143" y="718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5" name="Freeform 44">
              <a:extLst>
                <a:ext uri="{FF2B5EF4-FFF2-40B4-BE49-F238E27FC236}">
                  <a16:creationId xmlns:a16="http://schemas.microsoft.com/office/drawing/2014/main" id="{82764AE8-A3A6-4ED2-AD2F-9897B9AF2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" y="2606"/>
              <a:ext cx="89" cy="90"/>
            </a:xfrm>
            <a:custGeom>
              <a:avLst/>
              <a:gdLst>
                <a:gd name="T0" fmla="*/ 0 w 714"/>
                <a:gd name="T1" fmla="*/ 0 h 718"/>
                <a:gd name="T2" fmla="*/ 0 w 714"/>
                <a:gd name="T3" fmla="*/ 0 h 718"/>
                <a:gd name="T4" fmla="*/ 0 w 714"/>
                <a:gd name="T5" fmla="*/ 0 h 718"/>
                <a:gd name="T6" fmla="*/ 0 w 714"/>
                <a:gd name="T7" fmla="*/ 0 h 718"/>
                <a:gd name="T8" fmla="*/ 0 w 714"/>
                <a:gd name="T9" fmla="*/ 0 h 718"/>
                <a:gd name="T10" fmla="*/ 0 w 714"/>
                <a:gd name="T11" fmla="*/ 0 h 718"/>
                <a:gd name="T12" fmla="*/ 0 w 714"/>
                <a:gd name="T13" fmla="*/ 0 h 718"/>
                <a:gd name="T14" fmla="*/ 0 w 714"/>
                <a:gd name="T15" fmla="*/ 0 h 718"/>
                <a:gd name="T16" fmla="*/ 0 w 714"/>
                <a:gd name="T17" fmla="*/ 0 h 718"/>
                <a:gd name="T18" fmla="*/ 0 w 714"/>
                <a:gd name="T19" fmla="*/ 0 h 718"/>
                <a:gd name="T20" fmla="*/ 0 w 714"/>
                <a:gd name="T21" fmla="*/ 0 h 718"/>
                <a:gd name="T22" fmla="*/ 0 w 714"/>
                <a:gd name="T23" fmla="*/ 0 h 718"/>
                <a:gd name="T24" fmla="*/ 0 w 714"/>
                <a:gd name="T25" fmla="*/ 0 h 718"/>
                <a:gd name="T26" fmla="*/ 0 w 714"/>
                <a:gd name="T27" fmla="*/ 0 h 71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14"/>
                <a:gd name="T43" fmla="*/ 0 h 718"/>
                <a:gd name="T44" fmla="*/ 714 w 714"/>
                <a:gd name="T45" fmla="*/ 718 h 71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14" h="718">
                  <a:moveTo>
                    <a:pt x="0" y="287"/>
                  </a:moveTo>
                  <a:lnTo>
                    <a:pt x="0" y="718"/>
                  </a:lnTo>
                  <a:lnTo>
                    <a:pt x="714" y="718"/>
                  </a:lnTo>
                  <a:lnTo>
                    <a:pt x="714" y="287"/>
                  </a:lnTo>
                  <a:lnTo>
                    <a:pt x="571" y="287"/>
                  </a:lnTo>
                  <a:lnTo>
                    <a:pt x="571" y="574"/>
                  </a:lnTo>
                  <a:lnTo>
                    <a:pt x="143" y="574"/>
                  </a:lnTo>
                  <a:lnTo>
                    <a:pt x="143" y="431"/>
                  </a:lnTo>
                  <a:lnTo>
                    <a:pt x="286" y="431"/>
                  </a:lnTo>
                  <a:lnTo>
                    <a:pt x="286" y="0"/>
                  </a:lnTo>
                  <a:lnTo>
                    <a:pt x="143" y="0"/>
                  </a:lnTo>
                  <a:lnTo>
                    <a:pt x="143" y="28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134" name="Picture 45" descr="BS00740_">
            <a:extLst>
              <a:ext uri="{FF2B5EF4-FFF2-40B4-BE49-F238E27FC236}">
                <a16:creationId xmlns:a16="http://schemas.microsoft.com/office/drawing/2014/main" id="{EAAB8F56-A0CB-4C54-BC2B-8418B84C3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462436"/>
            <a:ext cx="725488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5" name="AutoShape 46">
            <a:extLst>
              <a:ext uri="{FF2B5EF4-FFF2-40B4-BE49-F238E27FC236}">
                <a16:creationId xmlns:a16="http://schemas.microsoft.com/office/drawing/2014/main" id="{761027FE-6034-4171-A8F9-CF81F44C0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1063849"/>
            <a:ext cx="1143000" cy="331787"/>
          </a:xfrm>
          <a:prstGeom prst="wedgeRectCallout">
            <a:avLst>
              <a:gd name="adj1" fmla="val 58472"/>
              <a:gd name="adj2" fmla="val 95454"/>
            </a:avLst>
          </a:prstGeom>
          <a:noFill/>
          <a:ln w="19050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FFCC00"/>
                </a:solidFill>
              </a:rPr>
              <a:t>public key</a:t>
            </a:r>
          </a:p>
        </p:txBody>
      </p:sp>
      <p:sp>
        <p:nvSpPr>
          <p:cNvPr id="5136" name="AutoShape 47">
            <a:extLst>
              <a:ext uri="{FF2B5EF4-FFF2-40B4-BE49-F238E27FC236}">
                <a16:creationId xmlns:a16="http://schemas.microsoft.com/office/drawing/2014/main" id="{C18EDC41-3BD5-4DA8-85DA-9D40388E1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1288" y="1096710"/>
            <a:ext cx="1143000" cy="396688"/>
          </a:xfrm>
          <a:prstGeom prst="wedgeRectCallout">
            <a:avLst>
              <a:gd name="adj1" fmla="val 5139"/>
              <a:gd name="adj2" fmla="val 109013"/>
            </a:avLst>
          </a:prstGeom>
          <a:noFill/>
          <a:ln w="19050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FFCC00"/>
                </a:solidFill>
              </a:rPr>
              <a:t>public key</a:t>
            </a:r>
          </a:p>
        </p:txBody>
      </p:sp>
      <p:sp>
        <p:nvSpPr>
          <p:cNvPr id="5137" name="Text Box 48">
            <a:extLst>
              <a:ext uri="{FF2B5EF4-FFF2-40B4-BE49-F238E27FC236}">
                <a16:creationId xmlns:a16="http://schemas.microsoft.com/office/drawing/2014/main" id="{6C01DA71-684C-4352-AFF9-AF67712F8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7810" y="1164258"/>
            <a:ext cx="8149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Alice</a:t>
            </a:r>
          </a:p>
        </p:txBody>
      </p:sp>
      <p:sp>
        <p:nvSpPr>
          <p:cNvPr id="5138" name="Text Box 49">
            <a:extLst>
              <a:ext uri="{FF2B5EF4-FFF2-40B4-BE49-F238E27FC236}">
                <a16:creationId xmlns:a16="http://schemas.microsoft.com/office/drawing/2014/main" id="{A7E388FB-93A5-49C7-BEB3-7344AC479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9852" y="1089332"/>
            <a:ext cx="7039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5139" name="Line 6">
            <a:extLst>
              <a:ext uri="{FF2B5EF4-FFF2-40B4-BE49-F238E27FC236}">
                <a16:creationId xmlns:a16="http://schemas.microsoft.com/office/drawing/2014/main" id="{068BA767-6EA3-4AA3-BE68-D43D7F802F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2676749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65FC8A5-2D97-4FD3-90DC-240671370497}"/>
                  </a:ext>
                </a:extLst>
              </p:cNvPr>
              <p:cNvSpPr txBox="1"/>
              <p:nvPr/>
            </p:nvSpPr>
            <p:spPr>
              <a:xfrm>
                <a:off x="4877962" y="3029744"/>
                <a:ext cx="426603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smtClean="0">
                          <a:solidFill>
                            <a:srgbClr val="33CC3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33CC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33CC33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33CC33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solidFill>
                            <a:srgbClr val="33CC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33CC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33CC33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33CC33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65FC8A5-2D97-4FD3-90DC-240671370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7962" y="3029744"/>
                <a:ext cx="4266038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584631-33FD-46B7-A56B-2D3486FECFAD}"/>
                  </a:ext>
                </a:extLst>
              </p:cNvPr>
              <p:cNvSpPr txBox="1"/>
              <p:nvPr/>
            </p:nvSpPr>
            <p:spPr>
              <a:xfrm>
                <a:off x="240077" y="3745017"/>
                <a:ext cx="247959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Input: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&lt;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584631-33FD-46B7-A56B-2D3486FEC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77" y="3745017"/>
                <a:ext cx="2479590" cy="523220"/>
              </a:xfrm>
              <a:prstGeom prst="rect">
                <a:avLst/>
              </a:prstGeom>
              <a:blipFill>
                <a:blip r:embed="rId6"/>
                <a:stretch>
                  <a:fillRect l="-4914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2060EC-063C-46CB-8F75-B6A8CE39F4D2}"/>
                  </a:ext>
                </a:extLst>
              </p:cNvPr>
              <p:cNvSpPr txBox="1"/>
              <p:nvPr/>
            </p:nvSpPr>
            <p:spPr>
              <a:xfrm>
                <a:off x="204219" y="4388371"/>
                <a:ext cx="44410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Compute: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2060EC-063C-46CB-8F75-B6A8CE39F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19" y="4388371"/>
                <a:ext cx="4441024" cy="523220"/>
              </a:xfrm>
              <a:prstGeom prst="rect">
                <a:avLst/>
              </a:prstGeom>
              <a:blipFill>
                <a:blip r:embed="rId7"/>
                <a:stretch>
                  <a:fillRect l="-2885"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B36757-BB8B-40BA-8B67-ED7E1AD6B96F}"/>
              </a:ext>
            </a:extLst>
          </p:cNvPr>
          <p:cNvCxnSpPr>
            <a:cxnSpLocks/>
          </p:cNvCxnSpPr>
          <p:nvPr/>
        </p:nvCxnSpPr>
        <p:spPr bwMode="auto">
          <a:xfrm>
            <a:off x="4634045" y="4422404"/>
            <a:ext cx="161749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0E0226E-E929-49D4-A9C7-5DE684AD8A65}"/>
                  </a:ext>
                </a:extLst>
              </p:cNvPr>
              <p:cNvSpPr/>
              <p:nvPr/>
            </p:nvSpPr>
            <p:spPr>
              <a:xfrm>
                <a:off x="4634045" y="3806907"/>
                <a:ext cx="161749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0E0226E-E929-49D4-A9C7-5DE684AD8A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045" y="3806907"/>
                <a:ext cx="161749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BA03461-0160-44A7-AA60-99632B0F48F6}"/>
              </a:ext>
            </a:extLst>
          </p:cNvPr>
          <p:cNvSpPr txBox="1"/>
          <p:nvPr/>
        </p:nvSpPr>
        <p:spPr>
          <a:xfrm>
            <a:off x="5799980" y="4523871"/>
            <a:ext cx="1598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3E9D78A-CCED-4742-944E-3CAD47CE32F9}"/>
                  </a:ext>
                </a:extLst>
              </p:cNvPr>
              <p:cNvSpPr/>
              <p:nvPr/>
            </p:nvSpPr>
            <p:spPr>
              <a:xfrm>
                <a:off x="5937982" y="5114008"/>
                <a:ext cx="3138360" cy="14003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dirty="0" err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err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dirty="0" err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3E9D78A-CCED-4742-944E-3CAD47CE32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982" y="5114008"/>
                <a:ext cx="3138360" cy="14003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8">
            <a:extLst>
              <a:ext uri="{FF2B5EF4-FFF2-40B4-BE49-F238E27FC236}">
                <a16:creationId xmlns:a16="http://schemas.microsoft.com/office/drawing/2014/main" id="{24A302AC-311E-4205-9A3B-A1CE91A9016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562850" y="1497745"/>
            <a:ext cx="657225" cy="322263"/>
            <a:chOff x="1410" y="2496"/>
            <a:chExt cx="414" cy="203"/>
          </a:xfrm>
        </p:grpSpPr>
        <p:sp>
          <p:nvSpPr>
            <p:cNvPr id="66" name="AutoShape 9">
              <a:extLst>
                <a:ext uri="{FF2B5EF4-FFF2-40B4-BE49-F238E27FC236}">
                  <a16:creationId xmlns:a16="http://schemas.microsoft.com/office/drawing/2014/main" id="{96034AC0-F679-4D5A-885E-B179E43BF9C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10" y="2496"/>
              <a:ext cx="414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10">
              <a:extLst>
                <a:ext uri="{FF2B5EF4-FFF2-40B4-BE49-F238E27FC236}">
                  <a16:creationId xmlns:a16="http://schemas.microsoft.com/office/drawing/2014/main" id="{0E3449CB-0110-442C-A595-6A4AEFE39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3" y="2615"/>
              <a:ext cx="72" cy="75"/>
            </a:xfrm>
            <a:custGeom>
              <a:avLst/>
              <a:gdLst>
                <a:gd name="T0" fmla="*/ 0 w 579"/>
                <a:gd name="T1" fmla="*/ 0 h 605"/>
                <a:gd name="T2" fmla="*/ 0 w 579"/>
                <a:gd name="T3" fmla="*/ 0 h 605"/>
                <a:gd name="T4" fmla="*/ 0 w 579"/>
                <a:gd name="T5" fmla="*/ 0 h 605"/>
                <a:gd name="T6" fmla="*/ 0 w 579"/>
                <a:gd name="T7" fmla="*/ 0 h 605"/>
                <a:gd name="T8" fmla="*/ 0 w 579"/>
                <a:gd name="T9" fmla="*/ 0 h 605"/>
                <a:gd name="T10" fmla="*/ 0 w 579"/>
                <a:gd name="T11" fmla="*/ 0 h 605"/>
                <a:gd name="T12" fmla="*/ 0 w 579"/>
                <a:gd name="T13" fmla="*/ 0 h 605"/>
                <a:gd name="T14" fmla="*/ 0 w 579"/>
                <a:gd name="T15" fmla="*/ 0 h 60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9"/>
                <a:gd name="T25" fmla="*/ 0 h 605"/>
                <a:gd name="T26" fmla="*/ 579 w 579"/>
                <a:gd name="T27" fmla="*/ 605 h 60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9" h="605">
                  <a:moveTo>
                    <a:pt x="136" y="12"/>
                  </a:moveTo>
                  <a:lnTo>
                    <a:pt x="136" y="309"/>
                  </a:lnTo>
                  <a:lnTo>
                    <a:pt x="0" y="314"/>
                  </a:lnTo>
                  <a:lnTo>
                    <a:pt x="12" y="605"/>
                  </a:lnTo>
                  <a:lnTo>
                    <a:pt x="567" y="599"/>
                  </a:lnTo>
                  <a:lnTo>
                    <a:pt x="579" y="0"/>
                  </a:lnTo>
                  <a:lnTo>
                    <a:pt x="136" y="12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11">
              <a:extLst>
                <a:ext uri="{FF2B5EF4-FFF2-40B4-BE49-F238E27FC236}">
                  <a16:creationId xmlns:a16="http://schemas.microsoft.com/office/drawing/2014/main" id="{572B7D68-B819-4888-B70F-F938341DF6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" y="2618"/>
              <a:ext cx="54" cy="30"/>
            </a:xfrm>
            <a:custGeom>
              <a:avLst/>
              <a:gdLst>
                <a:gd name="T0" fmla="*/ 0 w 437"/>
                <a:gd name="T1" fmla="*/ 0 h 243"/>
                <a:gd name="T2" fmla="*/ 0 w 437"/>
                <a:gd name="T3" fmla="*/ 0 h 243"/>
                <a:gd name="T4" fmla="*/ 0 w 437"/>
                <a:gd name="T5" fmla="*/ 0 h 243"/>
                <a:gd name="T6" fmla="*/ 0 w 437"/>
                <a:gd name="T7" fmla="*/ 0 h 243"/>
                <a:gd name="T8" fmla="*/ 0 w 437"/>
                <a:gd name="T9" fmla="*/ 0 h 243"/>
                <a:gd name="T10" fmla="*/ 0 w 437"/>
                <a:gd name="T11" fmla="*/ 0 h 2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7"/>
                <a:gd name="T19" fmla="*/ 0 h 243"/>
                <a:gd name="T20" fmla="*/ 437 w 437"/>
                <a:gd name="T21" fmla="*/ 243 h 2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7" h="243">
                  <a:moveTo>
                    <a:pt x="0" y="18"/>
                  </a:moveTo>
                  <a:lnTo>
                    <a:pt x="35" y="243"/>
                  </a:lnTo>
                  <a:lnTo>
                    <a:pt x="437" y="243"/>
                  </a:lnTo>
                  <a:lnTo>
                    <a:pt x="396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12">
              <a:extLst>
                <a:ext uri="{FF2B5EF4-FFF2-40B4-BE49-F238E27FC236}">
                  <a16:creationId xmlns:a16="http://schemas.microsoft.com/office/drawing/2014/main" id="{27EA1401-E756-4E51-9063-2C5C230381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" y="2669"/>
              <a:ext cx="72" cy="17"/>
            </a:xfrm>
            <a:custGeom>
              <a:avLst/>
              <a:gdLst>
                <a:gd name="T0" fmla="*/ 0 w 573"/>
                <a:gd name="T1" fmla="*/ 0 h 136"/>
                <a:gd name="T2" fmla="*/ 0 w 573"/>
                <a:gd name="T3" fmla="*/ 0 h 136"/>
                <a:gd name="T4" fmla="*/ 0 w 573"/>
                <a:gd name="T5" fmla="*/ 0 h 136"/>
                <a:gd name="T6" fmla="*/ 0 w 573"/>
                <a:gd name="T7" fmla="*/ 0 h 136"/>
                <a:gd name="T8" fmla="*/ 0 w 573"/>
                <a:gd name="T9" fmla="*/ 0 h 136"/>
                <a:gd name="T10" fmla="*/ 0 w 573"/>
                <a:gd name="T11" fmla="*/ 0 h 1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3"/>
                <a:gd name="T19" fmla="*/ 0 h 136"/>
                <a:gd name="T20" fmla="*/ 573 w 573"/>
                <a:gd name="T21" fmla="*/ 136 h 1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3" h="136">
                  <a:moveTo>
                    <a:pt x="24" y="0"/>
                  </a:moveTo>
                  <a:lnTo>
                    <a:pt x="573" y="0"/>
                  </a:lnTo>
                  <a:lnTo>
                    <a:pt x="555" y="136"/>
                  </a:lnTo>
                  <a:lnTo>
                    <a:pt x="0" y="11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13">
              <a:extLst>
                <a:ext uri="{FF2B5EF4-FFF2-40B4-BE49-F238E27FC236}">
                  <a16:creationId xmlns:a16="http://schemas.microsoft.com/office/drawing/2014/main" id="{753BDEF1-188C-4AC2-BE63-84EE95A33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08"/>
              <a:ext cx="67" cy="40"/>
            </a:xfrm>
            <a:custGeom>
              <a:avLst/>
              <a:gdLst>
                <a:gd name="T0" fmla="*/ 0 w 537"/>
                <a:gd name="T1" fmla="*/ 0 h 326"/>
                <a:gd name="T2" fmla="*/ 0 w 537"/>
                <a:gd name="T3" fmla="*/ 0 h 326"/>
                <a:gd name="T4" fmla="*/ 0 w 537"/>
                <a:gd name="T5" fmla="*/ 0 h 326"/>
                <a:gd name="T6" fmla="*/ 0 w 537"/>
                <a:gd name="T7" fmla="*/ 0 h 326"/>
                <a:gd name="T8" fmla="*/ 0 w 537"/>
                <a:gd name="T9" fmla="*/ 0 h 326"/>
                <a:gd name="T10" fmla="*/ 0 w 537"/>
                <a:gd name="T11" fmla="*/ 0 h 3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7"/>
                <a:gd name="T19" fmla="*/ 0 h 326"/>
                <a:gd name="T20" fmla="*/ 537 w 537"/>
                <a:gd name="T21" fmla="*/ 326 h 3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7" h="326">
                  <a:moveTo>
                    <a:pt x="0" y="0"/>
                  </a:moveTo>
                  <a:lnTo>
                    <a:pt x="0" y="326"/>
                  </a:lnTo>
                  <a:lnTo>
                    <a:pt x="537" y="296"/>
                  </a:lnTo>
                  <a:lnTo>
                    <a:pt x="501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14">
              <a:extLst>
                <a:ext uri="{FF2B5EF4-FFF2-40B4-BE49-F238E27FC236}">
                  <a16:creationId xmlns:a16="http://schemas.microsoft.com/office/drawing/2014/main" id="{C5B4230B-628B-4DA4-8AB2-88A52AF5D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" y="2505"/>
              <a:ext cx="378" cy="181"/>
            </a:xfrm>
            <a:custGeom>
              <a:avLst/>
              <a:gdLst>
                <a:gd name="T0" fmla="*/ 0 w 3031"/>
                <a:gd name="T1" fmla="*/ 0 h 1448"/>
                <a:gd name="T2" fmla="*/ 0 w 3031"/>
                <a:gd name="T3" fmla="*/ 0 h 1448"/>
                <a:gd name="T4" fmla="*/ 0 w 3031"/>
                <a:gd name="T5" fmla="*/ 0 h 1448"/>
                <a:gd name="T6" fmla="*/ 0 w 3031"/>
                <a:gd name="T7" fmla="*/ 0 h 1448"/>
                <a:gd name="T8" fmla="*/ 0 w 3031"/>
                <a:gd name="T9" fmla="*/ 0 h 1448"/>
                <a:gd name="T10" fmla="*/ 0 w 3031"/>
                <a:gd name="T11" fmla="*/ 0 h 1448"/>
                <a:gd name="T12" fmla="*/ 0 w 3031"/>
                <a:gd name="T13" fmla="*/ 0 h 1448"/>
                <a:gd name="T14" fmla="*/ 0 w 3031"/>
                <a:gd name="T15" fmla="*/ 0 h 1448"/>
                <a:gd name="T16" fmla="*/ 0 w 3031"/>
                <a:gd name="T17" fmla="*/ 0 h 1448"/>
                <a:gd name="T18" fmla="*/ 0 w 3031"/>
                <a:gd name="T19" fmla="*/ 0 h 1448"/>
                <a:gd name="T20" fmla="*/ 0 w 3031"/>
                <a:gd name="T21" fmla="*/ 0 h 1448"/>
                <a:gd name="T22" fmla="*/ 0 w 3031"/>
                <a:gd name="T23" fmla="*/ 0 h 1448"/>
                <a:gd name="T24" fmla="*/ 0 w 3031"/>
                <a:gd name="T25" fmla="*/ 0 h 1448"/>
                <a:gd name="T26" fmla="*/ 0 w 3031"/>
                <a:gd name="T27" fmla="*/ 0 h 1448"/>
                <a:gd name="T28" fmla="*/ 0 w 3031"/>
                <a:gd name="T29" fmla="*/ 0 h 14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031"/>
                <a:gd name="T46" fmla="*/ 0 h 1448"/>
                <a:gd name="T47" fmla="*/ 3031 w 3031"/>
                <a:gd name="T48" fmla="*/ 1448 h 144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031" h="1448">
                  <a:moveTo>
                    <a:pt x="24" y="0"/>
                  </a:moveTo>
                  <a:lnTo>
                    <a:pt x="0" y="1424"/>
                  </a:lnTo>
                  <a:lnTo>
                    <a:pt x="845" y="1448"/>
                  </a:lnTo>
                  <a:lnTo>
                    <a:pt x="868" y="897"/>
                  </a:lnTo>
                  <a:lnTo>
                    <a:pt x="3013" y="873"/>
                  </a:lnTo>
                  <a:lnTo>
                    <a:pt x="3031" y="594"/>
                  </a:lnTo>
                  <a:lnTo>
                    <a:pt x="863" y="582"/>
                  </a:lnTo>
                  <a:lnTo>
                    <a:pt x="851" y="7"/>
                  </a:lnTo>
                  <a:lnTo>
                    <a:pt x="597" y="19"/>
                  </a:lnTo>
                  <a:lnTo>
                    <a:pt x="574" y="1175"/>
                  </a:lnTo>
                  <a:lnTo>
                    <a:pt x="308" y="1170"/>
                  </a:lnTo>
                  <a:lnTo>
                    <a:pt x="296" y="286"/>
                  </a:lnTo>
                  <a:lnTo>
                    <a:pt x="284" y="1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15">
              <a:extLst>
                <a:ext uri="{FF2B5EF4-FFF2-40B4-BE49-F238E27FC236}">
                  <a16:creationId xmlns:a16="http://schemas.microsoft.com/office/drawing/2014/main" id="{7D348BDD-0E51-4F67-AF35-C457879FF1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6" y="2510"/>
              <a:ext cx="19" cy="79"/>
            </a:xfrm>
            <a:custGeom>
              <a:avLst/>
              <a:gdLst>
                <a:gd name="T0" fmla="*/ 0 w 154"/>
                <a:gd name="T1" fmla="*/ 0 h 634"/>
                <a:gd name="T2" fmla="*/ 0 w 154"/>
                <a:gd name="T3" fmla="*/ 0 h 634"/>
                <a:gd name="T4" fmla="*/ 0 w 154"/>
                <a:gd name="T5" fmla="*/ 0 h 634"/>
                <a:gd name="T6" fmla="*/ 0 w 154"/>
                <a:gd name="T7" fmla="*/ 0 h 634"/>
                <a:gd name="T8" fmla="*/ 0 w 154"/>
                <a:gd name="T9" fmla="*/ 0 h 634"/>
                <a:gd name="T10" fmla="*/ 0 w 154"/>
                <a:gd name="T11" fmla="*/ 0 h 634"/>
                <a:gd name="T12" fmla="*/ 0 w 154"/>
                <a:gd name="T13" fmla="*/ 0 h 6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4"/>
                <a:gd name="T22" fmla="*/ 0 h 634"/>
                <a:gd name="T23" fmla="*/ 154 w 154"/>
                <a:gd name="T24" fmla="*/ 634 h 6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4" h="634">
                  <a:moveTo>
                    <a:pt x="88" y="47"/>
                  </a:moveTo>
                  <a:lnTo>
                    <a:pt x="0" y="124"/>
                  </a:lnTo>
                  <a:lnTo>
                    <a:pt x="6" y="634"/>
                  </a:lnTo>
                  <a:lnTo>
                    <a:pt x="154" y="623"/>
                  </a:lnTo>
                  <a:lnTo>
                    <a:pt x="148" y="0"/>
                  </a:lnTo>
                  <a:lnTo>
                    <a:pt x="88" y="47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16">
              <a:extLst>
                <a:ext uri="{FF2B5EF4-FFF2-40B4-BE49-F238E27FC236}">
                  <a16:creationId xmlns:a16="http://schemas.microsoft.com/office/drawing/2014/main" id="{426633F9-0C98-46F2-9DCC-C0FE624C9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" y="2526"/>
              <a:ext cx="71" cy="143"/>
            </a:xfrm>
            <a:custGeom>
              <a:avLst/>
              <a:gdLst>
                <a:gd name="T0" fmla="*/ 0 w 567"/>
                <a:gd name="T1" fmla="*/ 0 h 1151"/>
                <a:gd name="T2" fmla="*/ 0 w 567"/>
                <a:gd name="T3" fmla="*/ 0 h 1151"/>
                <a:gd name="T4" fmla="*/ 0 w 567"/>
                <a:gd name="T5" fmla="*/ 0 h 1151"/>
                <a:gd name="T6" fmla="*/ 0 w 567"/>
                <a:gd name="T7" fmla="*/ 0 h 1151"/>
                <a:gd name="T8" fmla="*/ 0 w 567"/>
                <a:gd name="T9" fmla="*/ 0 h 1151"/>
                <a:gd name="T10" fmla="*/ 0 w 567"/>
                <a:gd name="T11" fmla="*/ 0 h 1151"/>
                <a:gd name="T12" fmla="*/ 0 w 567"/>
                <a:gd name="T13" fmla="*/ 0 h 1151"/>
                <a:gd name="T14" fmla="*/ 0 w 567"/>
                <a:gd name="T15" fmla="*/ 0 h 11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7"/>
                <a:gd name="T25" fmla="*/ 0 h 1151"/>
                <a:gd name="T26" fmla="*/ 567 w 567"/>
                <a:gd name="T27" fmla="*/ 1151 h 115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7" h="1151">
                  <a:moveTo>
                    <a:pt x="0" y="18"/>
                  </a:moveTo>
                  <a:lnTo>
                    <a:pt x="0" y="1151"/>
                  </a:lnTo>
                  <a:lnTo>
                    <a:pt x="89" y="1074"/>
                  </a:lnTo>
                  <a:lnTo>
                    <a:pt x="124" y="118"/>
                  </a:lnTo>
                  <a:lnTo>
                    <a:pt x="490" y="101"/>
                  </a:lnTo>
                  <a:lnTo>
                    <a:pt x="56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17">
              <a:extLst>
                <a:ext uri="{FF2B5EF4-FFF2-40B4-BE49-F238E27FC236}">
                  <a16:creationId xmlns:a16="http://schemas.microsoft.com/office/drawing/2014/main" id="{CD5DD09A-2487-4AB3-BA53-13D08F321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2" y="2598"/>
              <a:ext cx="373" cy="85"/>
            </a:xfrm>
            <a:custGeom>
              <a:avLst/>
              <a:gdLst>
                <a:gd name="T0" fmla="*/ 0 w 2983"/>
                <a:gd name="T1" fmla="*/ 0 h 682"/>
                <a:gd name="T2" fmla="*/ 0 w 2983"/>
                <a:gd name="T3" fmla="*/ 0 h 682"/>
                <a:gd name="T4" fmla="*/ 0 w 2983"/>
                <a:gd name="T5" fmla="*/ 0 h 682"/>
                <a:gd name="T6" fmla="*/ 0 w 2983"/>
                <a:gd name="T7" fmla="*/ 0 h 682"/>
                <a:gd name="T8" fmla="*/ 0 w 2983"/>
                <a:gd name="T9" fmla="*/ 0 h 682"/>
                <a:gd name="T10" fmla="*/ 0 w 2983"/>
                <a:gd name="T11" fmla="*/ 0 h 682"/>
                <a:gd name="T12" fmla="*/ 0 w 2983"/>
                <a:gd name="T13" fmla="*/ 0 h 682"/>
                <a:gd name="T14" fmla="*/ 0 w 2983"/>
                <a:gd name="T15" fmla="*/ 0 h 682"/>
                <a:gd name="T16" fmla="*/ 0 w 2983"/>
                <a:gd name="T17" fmla="*/ 0 h 682"/>
                <a:gd name="T18" fmla="*/ 0 w 2983"/>
                <a:gd name="T19" fmla="*/ 0 h 6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983"/>
                <a:gd name="T31" fmla="*/ 0 h 682"/>
                <a:gd name="T32" fmla="*/ 2983 w 2983"/>
                <a:gd name="T33" fmla="*/ 682 h 68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983" h="682">
                  <a:moveTo>
                    <a:pt x="690" y="0"/>
                  </a:moveTo>
                  <a:lnTo>
                    <a:pt x="690" y="570"/>
                  </a:lnTo>
                  <a:lnTo>
                    <a:pt x="123" y="564"/>
                  </a:lnTo>
                  <a:lnTo>
                    <a:pt x="0" y="665"/>
                  </a:lnTo>
                  <a:lnTo>
                    <a:pt x="821" y="682"/>
                  </a:lnTo>
                  <a:lnTo>
                    <a:pt x="844" y="137"/>
                  </a:lnTo>
                  <a:lnTo>
                    <a:pt x="2948" y="137"/>
                  </a:lnTo>
                  <a:lnTo>
                    <a:pt x="2983" y="0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18">
              <a:extLst>
                <a:ext uri="{FF2B5EF4-FFF2-40B4-BE49-F238E27FC236}">
                  <a16:creationId xmlns:a16="http://schemas.microsoft.com/office/drawing/2014/main" id="{CAC08C34-FB31-497F-9064-28A9A7424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571"/>
              <a:ext cx="304" cy="89"/>
            </a:xfrm>
            <a:custGeom>
              <a:avLst/>
              <a:gdLst>
                <a:gd name="T0" fmla="*/ 0 w 2432"/>
                <a:gd name="T1" fmla="*/ 0 h 719"/>
                <a:gd name="T2" fmla="*/ 0 w 2432"/>
                <a:gd name="T3" fmla="*/ 0 h 719"/>
                <a:gd name="T4" fmla="*/ 0 w 2432"/>
                <a:gd name="T5" fmla="*/ 0 h 719"/>
                <a:gd name="T6" fmla="*/ 0 w 2432"/>
                <a:gd name="T7" fmla="*/ 0 h 719"/>
                <a:gd name="T8" fmla="*/ 0 w 2432"/>
                <a:gd name="T9" fmla="*/ 0 h 719"/>
                <a:gd name="T10" fmla="*/ 0 w 2432"/>
                <a:gd name="T11" fmla="*/ 0 h 719"/>
                <a:gd name="T12" fmla="*/ 0 w 2432"/>
                <a:gd name="T13" fmla="*/ 0 h 719"/>
                <a:gd name="T14" fmla="*/ 0 w 2432"/>
                <a:gd name="T15" fmla="*/ 0 h 719"/>
                <a:gd name="T16" fmla="*/ 0 w 2432"/>
                <a:gd name="T17" fmla="*/ 0 h 719"/>
                <a:gd name="T18" fmla="*/ 0 w 2432"/>
                <a:gd name="T19" fmla="*/ 0 h 719"/>
                <a:gd name="T20" fmla="*/ 0 w 2432"/>
                <a:gd name="T21" fmla="*/ 0 h 719"/>
                <a:gd name="T22" fmla="*/ 0 w 2432"/>
                <a:gd name="T23" fmla="*/ 0 h 719"/>
                <a:gd name="T24" fmla="*/ 0 w 2432"/>
                <a:gd name="T25" fmla="*/ 0 h 719"/>
                <a:gd name="T26" fmla="*/ 0 w 2432"/>
                <a:gd name="T27" fmla="*/ 0 h 719"/>
                <a:gd name="T28" fmla="*/ 0 w 2432"/>
                <a:gd name="T29" fmla="*/ 0 h 719"/>
                <a:gd name="T30" fmla="*/ 0 w 2432"/>
                <a:gd name="T31" fmla="*/ 0 h 71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432"/>
                <a:gd name="T49" fmla="*/ 0 h 719"/>
                <a:gd name="T50" fmla="*/ 2432 w 2432"/>
                <a:gd name="T51" fmla="*/ 719 h 71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432" h="719">
                  <a:moveTo>
                    <a:pt x="0" y="0"/>
                  </a:moveTo>
                  <a:lnTo>
                    <a:pt x="2288" y="0"/>
                  </a:lnTo>
                  <a:lnTo>
                    <a:pt x="2432" y="215"/>
                  </a:lnTo>
                  <a:lnTo>
                    <a:pt x="2288" y="431"/>
                  </a:lnTo>
                  <a:lnTo>
                    <a:pt x="2288" y="719"/>
                  </a:lnTo>
                  <a:lnTo>
                    <a:pt x="1717" y="719"/>
                  </a:lnTo>
                  <a:lnTo>
                    <a:pt x="1717" y="575"/>
                  </a:lnTo>
                  <a:lnTo>
                    <a:pt x="2145" y="575"/>
                  </a:lnTo>
                  <a:lnTo>
                    <a:pt x="2145" y="431"/>
                  </a:lnTo>
                  <a:lnTo>
                    <a:pt x="1860" y="431"/>
                  </a:lnTo>
                  <a:lnTo>
                    <a:pt x="1860" y="288"/>
                  </a:lnTo>
                  <a:lnTo>
                    <a:pt x="2145" y="288"/>
                  </a:lnTo>
                  <a:lnTo>
                    <a:pt x="2145" y="144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19">
              <a:extLst>
                <a:ext uri="{FF2B5EF4-FFF2-40B4-BE49-F238E27FC236}">
                  <a16:creationId xmlns:a16="http://schemas.microsoft.com/office/drawing/2014/main" id="{2DF62653-0679-4DD3-9077-8D6471654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606"/>
              <a:ext cx="215" cy="18"/>
            </a:xfrm>
            <a:custGeom>
              <a:avLst/>
              <a:gdLst>
                <a:gd name="T0" fmla="*/ 0 w 1717"/>
                <a:gd name="T1" fmla="*/ 0 h 143"/>
                <a:gd name="T2" fmla="*/ 0 w 1717"/>
                <a:gd name="T3" fmla="*/ 0 h 143"/>
                <a:gd name="T4" fmla="*/ 0 w 1717"/>
                <a:gd name="T5" fmla="*/ 0 h 143"/>
                <a:gd name="T6" fmla="*/ 0 w 1717"/>
                <a:gd name="T7" fmla="*/ 0 h 143"/>
                <a:gd name="T8" fmla="*/ 0 w 1717"/>
                <a:gd name="T9" fmla="*/ 0 h 143"/>
                <a:gd name="T10" fmla="*/ 0 w 1717"/>
                <a:gd name="T11" fmla="*/ 0 h 143"/>
                <a:gd name="T12" fmla="*/ 0 w 1717"/>
                <a:gd name="T13" fmla="*/ 0 h 1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17"/>
                <a:gd name="T22" fmla="*/ 0 h 143"/>
                <a:gd name="T23" fmla="*/ 1717 w 1717"/>
                <a:gd name="T24" fmla="*/ 143 h 1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17" h="143">
                  <a:moveTo>
                    <a:pt x="143" y="0"/>
                  </a:moveTo>
                  <a:lnTo>
                    <a:pt x="1717" y="0"/>
                  </a:lnTo>
                  <a:lnTo>
                    <a:pt x="1717" y="143"/>
                  </a:lnTo>
                  <a:lnTo>
                    <a:pt x="107" y="143"/>
                  </a:lnTo>
                  <a:lnTo>
                    <a:pt x="0" y="0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20">
              <a:extLst>
                <a:ext uri="{FF2B5EF4-FFF2-40B4-BE49-F238E27FC236}">
                  <a16:creationId xmlns:a16="http://schemas.microsoft.com/office/drawing/2014/main" id="{7D257DF3-69F1-4E6F-A0C6-1049AF641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0" y="2499"/>
              <a:ext cx="125" cy="197"/>
            </a:xfrm>
            <a:custGeom>
              <a:avLst/>
              <a:gdLst>
                <a:gd name="T0" fmla="*/ 0 w 1001"/>
                <a:gd name="T1" fmla="*/ 0 h 1580"/>
                <a:gd name="T2" fmla="*/ 0 w 1001"/>
                <a:gd name="T3" fmla="*/ 0 h 1580"/>
                <a:gd name="T4" fmla="*/ 0 w 1001"/>
                <a:gd name="T5" fmla="*/ 0 h 1580"/>
                <a:gd name="T6" fmla="*/ 0 w 1001"/>
                <a:gd name="T7" fmla="*/ 0 h 1580"/>
                <a:gd name="T8" fmla="*/ 0 w 1001"/>
                <a:gd name="T9" fmla="*/ 0 h 1580"/>
                <a:gd name="T10" fmla="*/ 0 w 1001"/>
                <a:gd name="T11" fmla="*/ 0 h 1580"/>
                <a:gd name="T12" fmla="*/ 0 w 1001"/>
                <a:gd name="T13" fmla="*/ 0 h 1580"/>
                <a:gd name="T14" fmla="*/ 0 w 1001"/>
                <a:gd name="T15" fmla="*/ 0 h 1580"/>
                <a:gd name="T16" fmla="*/ 0 w 1001"/>
                <a:gd name="T17" fmla="*/ 0 h 1580"/>
                <a:gd name="T18" fmla="*/ 0 w 1001"/>
                <a:gd name="T19" fmla="*/ 0 h 1580"/>
                <a:gd name="T20" fmla="*/ 0 w 1001"/>
                <a:gd name="T21" fmla="*/ 0 h 1580"/>
                <a:gd name="T22" fmla="*/ 0 w 1001"/>
                <a:gd name="T23" fmla="*/ 0 h 158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01"/>
                <a:gd name="T37" fmla="*/ 0 h 1580"/>
                <a:gd name="T38" fmla="*/ 1001 w 1001"/>
                <a:gd name="T39" fmla="*/ 1580 h 158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01" h="1580">
                  <a:moveTo>
                    <a:pt x="0" y="0"/>
                  </a:moveTo>
                  <a:lnTo>
                    <a:pt x="0" y="1580"/>
                  </a:lnTo>
                  <a:lnTo>
                    <a:pt x="1001" y="1580"/>
                  </a:lnTo>
                  <a:lnTo>
                    <a:pt x="1001" y="862"/>
                  </a:lnTo>
                  <a:lnTo>
                    <a:pt x="858" y="862"/>
                  </a:lnTo>
                  <a:lnTo>
                    <a:pt x="858" y="1436"/>
                  </a:lnTo>
                  <a:lnTo>
                    <a:pt x="143" y="1436"/>
                  </a:lnTo>
                  <a:lnTo>
                    <a:pt x="143" y="143"/>
                  </a:lnTo>
                  <a:lnTo>
                    <a:pt x="1001" y="143"/>
                  </a:lnTo>
                  <a:lnTo>
                    <a:pt x="10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21">
              <a:extLst>
                <a:ext uri="{FF2B5EF4-FFF2-40B4-BE49-F238E27FC236}">
                  <a16:creationId xmlns:a16="http://schemas.microsoft.com/office/drawing/2014/main" id="{DEB470D3-3407-491C-A3B7-3CF42176B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25"/>
            </a:xfrm>
            <a:custGeom>
              <a:avLst/>
              <a:gdLst>
                <a:gd name="T0" fmla="*/ 0 w 428"/>
                <a:gd name="T1" fmla="*/ 0 h 1007"/>
                <a:gd name="T2" fmla="*/ 0 w 428"/>
                <a:gd name="T3" fmla="*/ 0 h 1007"/>
                <a:gd name="T4" fmla="*/ 0 w 428"/>
                <a:gd name="T5" fmla="*/ 0 h 1007"/>
                <a:gd name="T6" fmla="*/ 0 w 428"/>
                <a:gd name="T7" fmla="*/ 0 h 1007"/>
                <a:gd name="T8" fmla="*/ 0 w 428"/>
                <a:gd name="T9" fmla="*/ 0 h 1007"/>
                <a:gd name="T10" fmla="*/ 0 w 428"/>
                <a:gd name="T11" fmla="*/ 0 h 1007"/>
                <a:gd name="T12" fmla="*/ 0 w 428"/>
                <a:gd name="T13" fmla="*/ 0 h 1007"/>
                <a:gd name="T14" fmla="*/ 0 w 428"/>
                <a:gd name="T15" fmla="*/ 0 h 1007"/>
                <a:gd name="T16" fmla="*/ 0 w 428"/>
                <a:gd name="T17" fmla="*/ 0 h 1007"/>
                <a:gd name="T18" fmla="*/ 0 w 428"/>
                <a:gd name="T19" fmla="*/ 0 h 10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28"/>
                <a:gd name="T31" fmla="*/ 0 h 1007"/>
                <a:gd name="T32" fmla="*/ 428 w 428"/>
                <a:gd name="T33" fmla="*/ 1007 h 100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28" h="1007">
                  <a:moveTo>
                    <a:pt x="0" y="0"/>
                  </a:moveTo>
                  <a:lnTo>
                    <a:pt x="0" y="1007"/>
                  </a:lnTo>
                  <a:lnTo>
                    <a:pt x="428" y="1007"/>
                  </a:lnTo>
                  <a:lnTo>
                    <a:pt x="428" y="0"/>
                  </a:lnTo>
                  <a:lnTo>
                    <a:pt x="285" y="0"/>
                  </a:lnTo>
                  <a:lnTo>
                    <a:pt x="285" y="863"/>
                  </a:lnTo>
                  <a:lnTo>
                    <a:pt x="143" y="863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22">
              <a:extLst>
                <a:ext uri="{FF2B5EF4-FFF2-40B4-BE49-F238E27FC236}">
                  <a16:creationId xmlns:a16="http://schemas.microsoft.com/office/drawing/2014/main" id="{E89A7C24-265A-4285-ABA1-306E5E096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8"/>
            </a:xfrm>
            <a:custGeom>
              <a:avLst/>
              <a:gdLst>
                <a:gd name="T0" fmla="*/ 0 w 428"/>
                <a:gd name="T1" fmla="*/ 0 h 145"/>
                <a:gd name="T2" fmla="*/ 0 w 428"/>
                <a:gd name="T3" fmla="*/ 0 h 145"/>
                <a:gd name="T4" fmla="*/ 0 w 428"/>
                <a:gd name="T5" fmla="*/ 0 h 145"/>
                <a:gd name="T6" fmla="*/ 0 w 428"/>
                <a:gd name="T7" fmla="*/ 0 h 145"/>
                <a:gd name="T8" fmla="*/ 0 w 428"/>
                <a:gd name="T9" fmla="*/ 0 h 145"/>
                <a:gd name="T10" fmla="*/ 0 w 428"/>
                <a:gd name="T11" fmla="*/ 0 h 1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8"/>
                <a:gd name="T19" fmla="*/ 0 h 145"/>
                <a:gd name="T20" fmla="*/ 428 w 428"/>
                <a:gd name="T21" fmla="*/ 145 h 1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8" h="145">
                  <a:moveTo>
                    <a:pt x="0" y="145"/>
                  </a:moveTo>
                  <a:lnTo>
                    <a:pt x="428" y="145"/>
                  </a:lnTo>
                  <a:lnTo>
                    <a:pt x="428" y="0"/>
                  </a:lnTo>
                  <a:lnTo>
                    <a:pt x="0" y="0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23">
              <a:extLst>
                <a:ext uri="{FF2B5EF4-FFF2-40B4-BE49-F238E27FC236}">
                  <a16:creationId xmlns:a16="http://schemas.microsoft.com/office/drawing/2014/main" id="{FC62062E-7E7A-4FED-BD45-8D4EC4C0A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499"/>
              <a:ext cx="18" cy="90"/>
            </a:xfrm>
            <a:custGeom>
              <a:avLst/>
              <a:gdLst>
                <a:gd name="T0" fmla="*/ 0 w 143"/>
                <a:gd name="T1" fmla="*/ 0 h 718"/>
                <a:gd name="T2" fmla="*/ 0 w 143"/>
                <a:gd name="T3" fmla="*/ 0 h 718"/>
                <a:gd name="T4" fmla="*/ 0 w 143"/>
                <a:gd name="T5" fmla="*/ 0 h 718"/>
                <a:gd name="T6" fmla="*/ 0 w 143"/>
                <a:gd name="T7" fmla="*/ 0 h 718"/>
                <a:gd name="T8" fmla="*/ 0 w 143"/>
                <a:gd name="T9" fmla="*/ 0 h 718"/>
                <a:gd name="T10" fmla="*/ 0 w 143"/>
                <a:gd name="T11" fmla="*/ 0 h 7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3"/>
                <a:gd name="T19" fmla="*/ 0 h 718"/>
                <a:gd name="T20" fmla="*/ 143 w 143"/>
                <a:gd name="T21" fmla="*/ 718 h 7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3" h="718">
                  <a:moveTo>
                    <a:pt x="0" y="0"/>
                  </a:moveTo>
                  <a:lnTo>
                    <a:pt x="0" y="718"/>
                  </a:lnTo>
                  <a:lnTo>
                    <a:pt x="143" y="718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24">
              <a:extLst>
                <a:ext uri="{FF2B5EF4-FFF2-40B4-BE49-F238E27FC236}">
                  <a16:creationId xmlns:a16="http://schemas.microsoft.com/office/drawing/2014/main" id="{B230D5AA-5345-4D74-878B-68F0A480B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" y="2606"/>
              <a:ext cx="89" cy="90"/>
            </a:xfrm>
            <a:custGeom>
              <a:avLst/>
              <a:gdLst>
                <a:gd name="T0" fmla="*/ 0 w 714"/>
                <a:gd name="T1" fmla="*/ 0 h 718"/>
                <a:gd name="T2" fmla="*/ 0 w 714"/>
                <a:gd name="T3" fmla="*/ 0 h 718"/>
                <a:gd name="T4" fmla="*/ 0 w 714"/>
                <a:gd name="T5" fmla="*/ 0 h 718"/>
                <a:gd name="T6" fmla="*/ 0 w 714"/>
                <a:gd name="T7" fmla="*/ 0 h 718"/>
                <a:gd name="T8" fmla="*/ 0 w 714"/>
                <a:gd name="T9" fmla="*/ 0 h 718"/>
                <a:gd name="T10" fmla="*/ 0 w 714"/>
                <a:gd name="T11" fmla="*/ 0 h 718"/>
                <a:gd name="T12" fmla="*/ 0 w 714"/>
                <a:gd name="T13" fmla="*/ 0 h 718"/>
                <a:gd name="T14" fmla="*/ 0 w 714"/>
                <a:gd name="T15" fmla="*/ 0 h 718"/>
                <a:gd name="T16" fmla="*/ 0 w 714"/>
                <a:gd name="T17" fmla="*/ 0 h 718"/>
                <a:gd name="T18" fmla="*/ 0 w 714"/>
                <a:gd name="T19" fmla="*/ 0 h 718"/>
                <a:gd name="T20" fmla="*/ 0 w 714"/>
                <a:gd name="T21" fmla="*/ 0 h 718"/>
                <a:gd name="T22" fmla="*/ 0 w 714"/>
                <a:gd name="T23" fmla="*/ 0 h 718"/>
                <a:gd name="T24" fmla="*/ 0 w 714"/>
                <a:gd name="T25" fmla="*/ 0 h 718"/>
                <a:gd name="T26" fmla="*/ 0 w 714"/>
                <a:gd name="T27" fmla="*/ 0 h 71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14"/>
                <a:gd name="T43" fmla="*/ 0 h 718"/>
                <a:gd name="T44" fmla="*/ 714 w 714"/>
                <a:gd name="T45" fmla="*/ 718 h 71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14" h="718">
                  <a:moveTo>
                    <a:pt x="0" y="287"/>
                  </a:moveTo>
                  <a:lnTo>
                    <a:pt x="0" y="718"/>
                  </a:lnTo>
                  <a:lnTo>
                    <a:pt x="714" y="718"/>
                  </a:lnTo>
                  <a:lnTo>
                    <a:pt x="714" y="287"/>
                  </a:lnTo>
                  <a:lnTo>
                    <a:pt x="571" y="287"/>
                  </a:lnTo>
                  <a:lnTo>
                    <a:pt x="571" y="574"/>
                  </a:lnTo>
                  <a:lnTo>
                    <a:pt x="143" y="574"/>
                  </a:lnTo>
                  <a:lnTo>
                    <a:pt x="143" y="431"/>
                  </a:lnTo>
                  <a:lnTo>
                    <a:pt x="286" y="431"/>
                  </a:lnTo>
                  <a:lnTo>
                    <a:pt x="286" y="0"/>
                  </a:lnTo>
                  <a:lnTo>
                    <a:pt x="143" y="0"/>
                  </a:lnTo>
                  <a:lnTo>
                    <a:pt x="143" y="28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" name="AutoShape 47">
            <a:extLst>
              <a:ext uri="{FF2B5EF4-FFF2-40B4-BE49-F238E27FC236}">
                <a16:creationId xmlns:a16="http://schemas.microsoft.com/office/drawing/2014/main" id="{E504F50E-664C-4B16-A15B-A2D578D29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238" y="1945180"/>
            <a:ext cx="1143000" cy="396688"/>
          </a:xfrm>
          <a:prstGeom prst="wedgeRectCallout">
            <a:avLst>
              <a:gd name="adj1" fmla="val 58472"/>
              <a:gd name="adj2" fmla="val 95454"/>
            </a:avLst>
          </a:prstGeom>
          <a:noFill/>
          <a:ln w="19050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FFCC00"/>
                </a:solidFill>
              </a:rPr>
              <a:t>public key</a:t>
            </a:r>
          </a:p>
        </p:txBody>
      </p:sp>
    </p:spTree>
    <p:extLst>
      <p:ext uri="{BB962C8B-B14F-4D97-AF65-F5344CB8AC3E}">
        <p14:creationId xmlns:p14="http://schemas.microsoft.com/office/powerpoint/2010/main" val="3719516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>
            <a:extLst>
              <a:ext uri="{FF2B5EF4-FFF2-40B4-BE49-F238E27FC236}">
                <a16:creationId xmlns:a16="http://schemas.microsoft.com/office/drawing/2014/main" id="{D1E20858-65ED-45DE-B807-5A0E07D5C5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9632" y="152400"/>
            <a:ext cx="6840760" cy="828328"/>
          </a:xfrm>
        </p:spPr>
        <p:txBody>
          <a:bodyPr/>
          <a:lstStyle/>
          <a:p>
            <a:r>
              <a:rPr lang="en-US" altLang="en-US" dirty="0"/>
              <a:t>RSA Signatures (Review)</a:t>
            </a:r>
            <a:endParaRPr lang="en-US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4" name="Rectangle 3">
                <a:extLst>
                  <a:ext uri="{FF2B5EF4-FFF2-40B4-BE49-F238E27FC236}">
                    <a16:creationId xmlns:a16="http://schemas.microsoft.com/office/drawing/2014/main" id="{7EFE9E80-3ABC-4A8D-AA42-15F4FBF3E0B3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33214" y="1268760"/>
                <a:ext cx="8693596" cy="5105400"/>
              </a:xfrm>
            </p:spPr>
            <p:txBody>
              <a:bodyPr/>
              <a:lstStyle/>
              <a:p>
                <a:r>
                  <a:rPr lang="en-US" altLang="en-US" dirty="0">
                    <a:sym typeface="Symbol" panose="05050102010706020507" pitchFamily="18" charset="2"/>
                  </a:rPr>
                  <a:t>Public key is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  <m:r>
                      <a:rPr lang="en-US" alt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𝑒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, private key is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𝑑</m:t>
                    </m:r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;</a:t>
                </a:r>
              </a:p>
              <a:p>
                <a:pPr marL="0" indent="0">
                  <a:buNone/>
                </a:pPr>
                <a:endParaRPr lang="en-US" altLang="en-US" dirty="0">
                  <a:sym typeface="Symbol" panose="05050102010706020507" pitchFamily="18" charset="2"/>
                </a:endParaRPr>
              </a:p>
              <a:p>
                <a:r>
                  <a:rPr lang="en-US" altLang="en-US" dirty="0">
                    <a:sym typeface="Symbol" panose="05050102010706020507" pitchFamily="18" charset="2"/>
                  </a:rPr>
                  <a:t>To sign message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𝑚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:</m:t>
                    </m:r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=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𝐻</m:t>
                    </m:r>
                    <m:d>
                      <m:dPr>
                        <m:ctrlPr>
                          <a:rPr lang="en-US" altLang="en-US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𝑚</m:t>
                        </m:r>
                      </m:e>
                    </m:d>
                    <m:r>
                      <a:rPr lang="en-US" altLang="en-US" i="1" baseline="30000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𝑑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𝑚𝑜𝑑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, send out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en-US" i="1" dirty="0" err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𝑚</m:t>
                    </m:r>
                    <m:r>
                      <a:rPr lang="en-US" altLang="en-US" i="1" dirty="0" err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  <m:r>
                      <a:rPr lang="en-US" altLang="en-US" i="1" dirty="0" err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;</a:t>
                </a:r>
              </a:p>
              <a:p>
                <a:pPr marL="0" indent="0">
                  <a:buNone/>
                </a:pPr>
                <a:endParaRPr lang="en-US" altLang="en-US" dirty="0">
                  <a:sym typeface="Symbol" panose="05050102010706020507" pitchFamily="18" charset="2"/>
                </a:endParaRPr>
              </a:p>
              <a:p>
                <a:r>
                  <a:rPr lang="en-US" altLang="en-US" dirty="0">
                    <a:sym typeface="Symbol" panose="05050102010706020507" pitchFamily="18" charset="2"/>
                  </a:rPr>
                  <a:t>To verify signature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en-US" i="1" dirty="0" err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𝑚</m:t>
                    </m:r>
                    <m:r>
                      <a:rPr lang="en-US" altLang="en-US" i="1" dirty="0" err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’,</m:t>
                    </m:r>
                    <m:r>
                      <a:rPr lang="en-US" altLang="en-US" i="1" dirty="0" err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:   </a:t>
                </a:r>
              </a:p>
              <a:p>
                <a:pPr>
                  <a:buFont typeface="Monotype Sorts" pitchFamily="2" charset="2"/>
                  <a:buNone/>
                </a:pPr>
                <a:r>
                  <a:rPr lang="en-US" altLang="en-US" dirty="0">
                    <a:sym typeface="Symbol" panose="05050102010706020507" pitchFamily="18" charset="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𝑠</m:t>
                    </m:r>
                    <m:r>
                      <a:rPr lang="en-US" altLang="en-US" i="1" baseline="30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𝑒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𝑚𝑜𝑑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= </m:t>
                    </m:r>
                    <m:d>
                      <m:dPr>
                        <m:ctrlPr>
                          <a:rPr lang="en-US" altLang="en-US" b="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𝐻</m:t>
                        </m:r>
                        <m:d>
                          <m:dPr>
                            <m:ctrlPr>
                              <a:rPr lang="en-US" altLang="en-US" b="0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alt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𝑚</m:t>
                            </m:r>
                          </m:e>
                        </m:d>
                        <m:r>
                          <a:rPr lang="en-US" altLang="en-US" i="1" baseline="30000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𝑑</m:t>
                        </m:r>
                      </m:e>
                    </m:d>
                    <m:r>
                      <a:rPr lang="en-US" altLang="en-US" i="1" baseline="30000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𝑒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𝑚𝑜𝑑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=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𝐻</m:t>
                    </m:r>
                    <m:d>
                      <m:dPr>
                        <m:ctrlPr>
                          <a:rPr lang="en-US" altLang="en-US" b="0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𝑚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=?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𝐻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𝑚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′)</m:t>
                    </m:r>
                  </m:oMath>
                </a14:m>
                <a:endParaRPr lang="en-US" altLang="en-US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15364" name="Rectangle 3">
                <a:extLst>
                  <a:ext uri="{FF2B5EF4-FFF2-40B4-BE49-F238E27FC236}">
                    <a16:creationId xmlns:a16="http://schemas.microsoft.com/office/drawing/2014/main" id="{7EFE9E80-3ABC-4A8D-AA42-15F4FBF3E0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33214" y="1268760"/>
                <a:ext cx="8693596" cy="5105400"/>
              </a:xfrm>
              <a:blipFill>
                <a:blip r:embed="rId2"/>
                <a:stretch>
                  <a:fillRect l="-2244" t="-3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260648"/>
            <a:ext cx="8229600" cy="553998"/>
          </a:xfrm>
        </p:spPr>
        <p:txBody>
          <a:bodyPr wrap="square">
            <a:noAutofit/>
          </a:bodyPr>
          <a:lstStyle/>
          <a:p>
            <a:r>
              <a:rPr lang="en-US" altLang="en-US" sz="3600">
                <a:ea typeface="ヒラギノ角ゴ Pro W3" charset="-128"/>
              </a:rPr>
              <a:t>ElGamal cipher</a:t>
            </a:r>
            <a:endParaRPr lang="en-US" sz="36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1E9B940-1116-4169-9986-707AF8E9B003}"/>
                  </a:ext>
                </a:extLst>
              </p:cNvPr>
              <p:cNvSpPr/>
              <p:nvPr/>
            </p:nvSpPr>
            <p:spPr>
              <a:xfrm>
                <a:off x="318592" y="980728"/>
                <a:ext cx="8506816" cy="29876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/>
                  <a:t>Encryption message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/>
                  <a:t>(using public key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</m:oMath>
                </a14:m>
                <a:r>
                  <a:rPr lang="en-US" b="1"/>
                  <a:t> )</a:t>
                </a:r>
                <a:endParaRPr lang="en-US" b="1" dirty="0"/>
              </a:p>
              <a:p>
                <a:pPr marL="914400" lvl="1" indent="-4572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3000">
                    <a:ea typeface="Cambria Math" panose="02040503050406030204" pitchFamily="18" charset="0"/>
                  </a:rPr>
                  <a:t>Choose a random number</a:t>
                </a: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sz="3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3000">
                  <a:ea typeface="Cambria Math" panose="02040503050406030204" pitchFamily="18" charset="0"/>
                </a:endParaRPr>
              </a:p>
              <a:p>
                <a:pPr marL="914400" lvl="1" indent="-4572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  <m:sub>
                        <m:r>
                          <a:rPr lang="en-US" sz="3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p>
                    </m:sSup>
                    <m:r>
                      <m:rPr>
                        <m:sty m:val="p"/>
                      </m:rPr>
                      <a:rPr lang="en-US" sz="3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3000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3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sSup>
                      <m:sSupPr>
                        <m:ctrlPr>
                          <a:rPr lang="en-US" sz="3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p>
                    </m:sSup>
                    <m:r>
                      <a:rPr lang="en-US" sz="3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sz="3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3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3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p>
                    </m:sSup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endParaRPr lang="en-US" sz="3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3000"/>
                  <a:t>Output cipher message </a:t>
                </a:r>
                <a14:m>
                  <m:oMath xmlns:m="http://schemas.openxmlformats.org/officeDocument/2006/math">
                    <m:r>
                      <a:rPr lang="en-US" sz="30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0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0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1E9B940-1116-4169-9986-707AF8E9B0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92" y="980728"/>
                <a:ext cx="8506816" cy="2987677"/>
              </a:xfrm>
              <a:prstGeom prst="rect">
                <a:avLst/>
              </a:prstGeom>
              <a:blipFill>
                <a:blip r:embed="rId3"/>
                <a:stretch>
                  <a:fillRect l="-1433" t="-2245" b="-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7353B1-5014-4348-847E-BDDB334A9FA2}"/>
              </a:ext>
            </a:extLst>
          </p:cNvPr>
          <p:cNvSpPr txBox="1"/>
          <p:nvPr/>
        </p:nvSpPr>
        <p:spPr>
          <a:xfrm>
            <a:off x="3635896" y="1484784"/>
            <a:ext cx="6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8486389-A901-4EA2-B046-CE80DBDDD166}"/>
                  </a:ext>
                </a:extLst>
              </p:cNvPr>
              <p:cNvSpPr/>
              <p:nvPr/>
            </p:nvSpPr>
            <p:spPr>
              <a:xfrm>
                <a:off x="328464" y="4134487"/>
                <a:ext cx="8496944" cy="1931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000" b="1"/>
                  <a:t>Decryption </a:t>
                </a:r>
                <a14:m>
                  <m:oMath xmlns:m="http://schemas.openxmlformats.org/officeDocument/2006/math">
                    <m:r>
                      <a:rPr lang="en-US" sz="30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0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b="1"/>
                  <a:t> (using secret key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3000" b="1"/>
                  <a:t> )</a:t>
                </a:r>
                <a:endParaRPr lang="en-US" sz="3000" b="1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3000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Computer  </a:t>
                </a:r>
                <a:r>
                  <a:rPr lang="en-US" sz="3400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3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3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6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sz="36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3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en-US" sz="3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sz="3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3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3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3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sz="3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3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sz="3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3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  <m: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  <m:r>
                              <a:rPr lang="en-US" sz="3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  <m:r>
                              <a:rPr lang="en-US" sz="3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en-US" sz="3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sz="3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endParaRPr lang="en-US" sz="3400" i="1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3400" b="0">
                    <a:cs typeface="Times New Roman" panose="02020603050405020304" pitchFamily="18" charset="0"/>
                  </a:rPr>
                  <a:t>                                           </a:t>
                </a:r>
                <a14:m>
                  <m:oMath xmlns:m="http://schemas.openxmlformats.org/officeDocument/2006/math">
                    <m:r>
                      <a:rPr lang="en-US" sz="3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endParaRPr lang="en-US" sz="3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8486389-A901-4EA2-B046-CE80DBDDD1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64" y="4134487"/>
                <a:ext cx="8496944" cy="1931876"/>
              </a:xfrm>
              <a:prstGeom prst="rect">
                <a:avLst/>
              </a:prstGeom>
              <a:blipFill>
                <a:blip r:embed="rId4"/>
                <a:stretch>
                  <a:fillRect l="-1722" t="-4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5355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482" y="386019"/>
            <a:ext cx="7836520" cy="552657"/>
          </a:xfrm>
          <a:prstGeom prst="rect">
            <a:avLst/>
          </a:prstGeom>
        </p:spPr>
        <p:txBody>
          <a:bodyPr vert="horz" wrap="square" lIns="0" tIns="934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340">
              <a:spcBef>
                <a:spcPts val="74"/>
              </a:spcBef>
            </a:pPr>
            <a:r>
              <a:rPr sz="3530" spc="-74" dirty="0"/>
              <a:t>Diffie-Hellman </a:t>
            </a:r>
            <a:r>
              <a:rPr sz="3530" spc="-55"/>
              <a:t>key </a:t>
            </a:r>
            <a:r>
              <a:rPr sz="3530" spc="-70"/>
              <a:t>exchange</a:t>
            </a:r>
            <a:endParaRPr sz="3530" dirty="0"/>
          </a:p>
        </p:txBody>
      </p:sp>
      <p:sp>
        <p:nvSpPr>
          <p:cNvPr id="3" name="object 3"/>
          <p:cNvSpPr txBox="1"/>
          <p:nvPr/>
        </p:nvSpPr>
        <p:spPr>
          <a:xfrm>
            <a:off x="-154018" y="4122156"/>
            <a:ext cx="3000238" cy="1471370"/>
          </a:xfrm>
          <a:prstGeom prst="rect">
            <a:avLst/>
          </a:prstGeom>
        </p:spPr>
        <p:txBody>
          <a:bodyPr vert="horz" wrap="square" lIns="0" tIns="9340" rIns="0" bIns="0" rtlCol="0">
            <a:spAutoFit/>
          </a:bodyPr>
          <a:lstStyle/>
          <a:p>
            <a:pPr algn="ctr">
              <a:spcBef>
                <a:spcPts val="74"/>
              </a:spcBef>
            </a:pPr>
            <a:r>
              <a:rPr sz="1900" dirty="0">
                <a:solidFill>
                  <a:schemeClr val="tx2"/>
                </a:solidFill>
                <a:latin typeface="Cambria Math"/>
                <a:cs typeface="Cambria Math"/>
              </a:rPr>
              <a:t>𝑎</a:t>
            </a:r>
            <a:r>
              <a:rPr sz="1900" spc="96" dirty="0">
                <a:solidFill>
                  <a:schemeClr val="tx2"/>
                </a:solidFill>
                <a:latin typeface="Cambria Math"/>
                <a:cs typeface="Cambria Math"/>
              </a:rPr>
              <a:t> </a:t>
            </a:r>
            <a:r>
              <a:rPr sz="1900" dirty="0">
                <a:solidFill>
                  <a:schemeClr val="tx2"/>
                </a:solidFill>
                <a:latin typeface="Cambria Math"/>
                <a:cs typeface="Cambria Math"/>
              </a:rPr>
              <a:t>=</a:t>
            </a:r>
          </a:p>
          <a:p>
            <a:pPr algn="ctr"/>
            <a:r>
              <a:rPr sz="1900" dirty="0">
                <a:solidFill>
                  <a:schemeClr val="tx2"/>
                </a:solidFill>
                <a:latin typeface="Cambria Math"/>
                <a:cs typeface="Cambria Math"/>
              </a:rPr>
              <a:t>68</a:t>
            </a:r>
            <a:r>
              <a:rPr sz="1900" spc="-11" dirty="0">
                <a:solidFill>
                  <a:schemeClr val="tx2"/>
                </a:solidFill>
                <a:latin typeface="Cambria Math"/>
                <a:cs typeface="Cambria Math"/>
              </a:rPr>
              <a:t>5</a:t>
            </a:r>
            <a:r>
              <a:rPr sz="1900" spc="-7" dirty="0">
                <a:solidFill>
                  <a:schemeClr val="tx2"/>
                </a:solidFill>
                <a:latin typeface="Cambria Math"/>
                <a:cs typeface="Cambria Math"/>
              </a:rPr>
              <a:t>40</a:t>
            </a:r>
            <a:r>
              <a:rPr sz="1900" dirty="0">
                <a:solidFill>
                  <a:schemeClr val="tx2"/>
                </a:solidFill>
                <a:latin typeface="Cambria Math"/>
                <a:cs typeface="Cambria Math"/>
              </a:rPr>
              <a:t>80</a:t>
            </a:r>
            <a:r>
              <a:rPr sz="1900" spc="-11" dirty="0">
                <a:solidFill>
                  <a:schemeClr val="tx2"/>
                </a:solidFill>
                <a:latin typeface="Cambria Math"/>
                <a:cs typeface="Cambria Math"/>
              </a:rPr>
              <a:t>0</a:t>
            </a:r>
            <a:r>
              <a:rPr sz="1900" spc="-7" dirty="0">
                <a:solidFill>
                  <a:schemeClr val="tx2"/>
                </a:solidFill>
                <a:latin typeface="Cambria Math"/>
                <a:cs typeface="Cambria Math"/>
              </a:rPr>
              <a:t>36270</a:t>
            </a:r>
            <a:r>
              <a:rPr sz="1900" dirty="0">
                <a:solidFill>
                  <a:schemeClr val="tx2"/>
                </a:solidFill>
                <a:latin typeface="Cambria Math"/>
                <a:cs typeface="Cambria Math"/>
              </a:rPr>
              <a:t>63</a:t>
            </a:r>
          </a:p>
          <a:p>
            <a:pPr algn="ctr"/>
            <a:r>
              <a:rPr sz="1900" dirty="0">
                <a:solidFill>
                  <a:schemeClr val="tx2"/>
                </a:solidFill>
                <a:latin typeface="Cambria Math"/>
                <a:cs typeface="Cambria Math"/>
              </a:rPr>
              <a:t>76</a:t>
            </a:r>
            <a:r>
              <a:rPr sz="1900" spc="-11" dirty="0">
                <a:solidFill>
                  <a:schemeClr val="tx2"/>
                </a:solidFill>
                <a:latin typeface="Cambria Math"/>
                <a:cs typeface="Cambria Math"/>
              </a:rPr>
              <a:t>1</a:t>
            </a:r>
            <a:r>
              <a:rPr sz="1900" spc="-7" dirty="0">
                <a:solidFill>
                  <a:schemeClr val="tx2"/>
                </a:solidFill>
                <a:latin typeface="Cambria Math"/>
                <a:cs typeface="Cambria Math"/>
              </a:rPr>
              <a:t>05</a:t>
            </a:r>
            <a:r>
              <a:rPr sz="1900" dirty="0">
                <a:solidFill>
                  <a:schemeClr val="tx2"/>
                </a:solidFill>
                <a:latin typeface="Cambria Math"/>
                <a:cs typeface="Cambria Math"/>
              </a:rPr>
              <a:t>92</a:t>
            </a:r>
            <a:r>
              <a:rPr sz="1900" spc="-11" dirty="0">
                <a:solidFill>
                  <a:schemeClr val="tx2"/>
                </a:solidFill>
                <a:latin typeface="Cambria Math"/>
                <a:cs typeface="Cambria Math"/>
              </a:rPr>
              <a:t>7</a:t>
            </a:r>
            <a:r>
              <a:rPr sz="1900" spc="-7" dirty="0">
                <a:solidFill>
                  <a:schemeClr val="tx2"/>
                </a:solidFill>
                <a:latin typeface="Cambria Math"/>
                <a:cs typeface="Cambria Math"/>
              </a:rPr>
              <a:t>59196</a:t>
            </a:r>
            <a:r>
              <a:rPr sz="1900" dirty="0">
                <a:solidFill>
                  <a:schemeClr val="tx2"/>
                </a:solidFill>
                <a:latin typeface="Cambria Math"/>
                <a:cs typeface="Cambria Math"/>
              </a:rPr>
              <a:t>65</a:t>
            </a:r>
          </a:p>
          <a:p>
            <a:pPr algn="ctr"/>
            <a:r>
              <a:rPr sz="1900" dirty="0">
                <a:solidFill>
                  <a:schemeClr val="tx2"/>
                </a:solidFill>
                <a:latin typeface="Cambria Math"/>
                <a:cs typeface="Cambria Math"/>
              </a:rPr>
              <a:t>78</a:t>
            </a:r>
            <a:r>
              <a:rPr sz="1900" spc="-11" dirty="0">
                <a:solidFill>
                  <a:schemeClr val="tx2"/>
                </a:solidFill>
                <a:latin typeface="Cambria Math"/>
                <a:cs typeface="Cambria Math"/>
              </a:rPr>
              <a:t>1</a:t>
            </a:r>
            <a:r>
              <a:rPr sz="1900" spc="-7" dirty="0">
                <a:solidFill>
                  <a:schemeClr val="tx2"/>
                </a:solidFill>
                <a:latin typeface="Cambria Math"/>
                <a:cs typeface="Cambria Math"/>
              </a:rPr>
              <a:t>69</a:t>
            </a:r>
            <a:r>
              <a:rPr sz="1900" dirty="0">
                <a:solidFill>
                  <a:schemeClr val="tx2"/>
                </a:solidFill>
                <a:latin typeface="Cambria Math"/>
                <a:cs typeface="Cambria Math"/>
              </a:rPr>
              <a:t>43</a:t>
            </a:r>
            <a:r>
              <a:rPr sz="1900" spc="-11" dirty="0">
                <a:solidFill>
                  <a:schemeClr val="tx2"/>
                </a:solidFill>
                <a:latin typeface="Cambria Math"/>
                <a:cs typeface="Cambria Math"/>
              </a:rPr>
              <a:t>6</a:t>
            </a:r>
            <a:r>
              <a:rPr sz="1900" spc="-7" dirty="0">
                <a:solidFill>
                  <a:schemeClr val="tx2"/>
                </a:solidFill>
                <a:latin typeface="Cambria Math"/>
                <a:cs typeface="Cambria Math"/>
              </a:rPr>
              <a:t>86394</a:t>
            </a:r>
            <a:r>
              <a:rPr sz="1900" dirty="0">
                <a:solidFill>
                  <a:schemeClr val="tx2"/>
                </a:solidFill>
                <a:latin typeface="Cambria Math"/>
                <a:cs typeface="Cambria Math"/>
              </a:rPr>
              <a:t>59</a:t>
            </a:r>
          </a:p>
          <a:p>
            <a:pPr algn="ctr"/>
            <a:r>
              <a:rPr sz="1900" dirty="0">
                <a:solidFill>
                  <a:schemeClr val="tx2"/>
                </a:solidFill>
                <a:latin typeface="Cambria Math"/>
                <a:cs typeface="Cambria Math"/>
              </a:rPr>
              <a:t>52</a:t>
            </a:r>
            <a:r>
              <a:rPr sz="1900" spc="-11" dirty="0">
                <a:solidFill>
                  <a:schemeClr val="tx2"/>
                </a:solidFill>
                <a:latin typeface="Cambria Math"/>
                <a:cs typeface="Cambria Math"/>
              </a:rPr>
              <a:t>7</a:t>
            </a:r>
            <a:r>
              <a:rPr sz="1900" spc="-7" dirty="0">
                <a:solidFill>
                  <a:schemeClr val="tx2"/>
                </a:solidFill>
                <a:latin typeface="Cambria Math"/>
                <a:cs typeface="Cambria Math"/>
              </a:rPr>
              <a:t>87</a:t>
            </a:r>
            <a:r>
              <a:rPr sz="1900" dirty="0">
                <a:solidFill>
                  <a:schemeClr val="tx2"/>
                </a:solidFill>
                <a:latin typeface="Cambria Math"/>
                <a:cs typeface="Cambria Math"/>
              </a:rPr>
              <a:t>18</a:t>
            </a:r>
            <a:r>
              <a:rPr sz="1900" spc="-11" dirty="0">
                <a:solidFill>
                  <a:schemeClr val="tx2"/>
                </a:solidFill>
                <a:latin typeface="Cambria Math"/>
                <a:cs typeface="Cambria Math"/>
              </a:rPr>
              <a:t>8</a:t>
            </a:r>
            <a:r>
              <a:rPr sz="1900" spc="-7" dirty="0">
                <a:solidFill>
                  <a:schemeClr val="tx2"/>
                </a:solidFill>
                <a:latin typeface="Cambria Math"/>
                <a:cs typeface="Cambria Math"/>
              </a:rPr>
              <a:t>15314</a:t>
            </a:r>
            <a:r>
              <a:rPr sz="1900" dirty="0">
                <a:solidFill>
                  <a:schemeClr val="tx2"/>
                </a:solidFill>
                <a:latin typeface="Cambria Math"/>
                <a:cs typeface="Cambria Math"/>
              </a:rPr>
              <a:t>52</a:t>
            </a:r>
          </a:p>
        </p:txBody>
      </p:sp>
      <p:sp>
        <p:nvSpPr>
          <p:cNvPr id="4" name="object 4"/>
          <p:cNvSpPr/>
          <p:nvPr/>
        </p:nvSpPr>
        <p:spPr>
          <a:xfrm>
            <a:off x="7580086" y="2639010"/>
            <a:ext cx="1349464" cy="1531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sp>
        <p:nvSpPr>
          <p:cNvPr id="5" name="object 5"/>
          <p:cNvSpPr/>
          <p:nvPr/>
        </p:nvSpPr>
        <p:spPr>
          <a:xfrm>
            <a:off x="96390" y="2661426"/>
            <a:ext cx="1249711" cy="1513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sp>
        <p:nvSpPr>
          <p:cNvPr id="6" name="object 6"/>
          <p:cNvSpPr/>
          <p:nvPr/>
        </p:nvSpPr>
        <p:spPr>
          <a:xfrm>
            <a:off x="1371880" y="2699534"/>
            <a:ext cx="6181307" cy="560409"/>
          </a:xfrm>
          <a:custGeom>
            <a:avLst/>
            <a:gdLst/>
            <a:ahLst/>
            <a:cxnLst/>
            <a:rect l="l" t="t" r="r" b="b"/>
            <a:pathLst>
              <a:path w="8404860" h="762000">
                <a:moveTo>
                  <a:pt x="0" y="190500"/>
                </a:moveTo>
                <a:lnTo>
                  <a:pt x="8023859" y="190500"/>
                </a:lnTo>
                <a:lnTo>
                  <a:pt x="8023859" y="0"/>
                </a:lnTo>
                <a:lnTo>
                  <a:pt x="8404860" y="381000"/>
                </a:lnTo>
                <a:lnTo>
                  <a:pt x="8023859" y="762000"/>
                </a:lnTo>
                <a:lnTo>
                  <a:pt x="8023859" y="571500"/>
                </a:lnTo>
                <a:lnTo>
                  <a:pt x="0" y="571500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9"/>
          </a:p>
        </p:txBody>
      </p:sp>
      <p:sp>
        <p:nvSpPr>
          <p:cNvPr id="7" name="object 7"/>
          <p:cNvSpPr/>
          <p:nvPr/>
        </p:nvSpPr>
        <p:spPr>
          <a:xfrm>
            <a:off x="1371881" y="3425823"/>
            <a:ext cx="6144413" cy="560409"/>
          </a:xfrm>
          <a:custGeom>
            <a:avLst/>
            <a:gdLst/>
            <a:ahLst/>
            <a:cxnLst/>
            <a:rect l="l" t="t" r="r" b="b"/>
            <a:pathLst>
              <a:path w="8354695" h="762000">
                <a:moveTo>
                  <a:pt x="8354568" y="571500"/>
                </a:moveTo>
                <a:lnTo>
                  <a:pt x="381000" y="571500"/>
                </a:lnTo>
                <a:lnTo>
                  <a:pt x="381000" y="762000"/>
                </a:lnTo>
                <a:lnTo>
                  <a:pt x="0" y="381000"/>
                </a:lnTo>
                <a:lnTo>
                  <a:pt x="381000" y="0"/>
                </a:lnTo>
                <a:lnTo>
                  <a:pt x="381000" y="190500"/>
                </a:lnTo>
                <a:lnTo>
                  <a:pt x="8354568" y="190500"/>
                </a:lnTo>
                <a:lnTo>
                  <a:pt x="8354568" y="571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9"/>
          </a:p>
        </p:txBody>
      </p:sp>
      <p:sp>
        <p:nvSpPr>
          <p:cNvPr id="8" name="object 8"/>
          <p:cNvSpPr txBox="1"/>
          <p:nvPr/>
        </p:nvSpPr>
        <p:spPr>
          <a:xfrm>
            <a:off x="228655" y="1203091"/>
            <a:ext cx="8700895" cy="979158"/>
          </a:xfrm>
          <a:prstGeom prst="rect">
            <a:avLst/>
          </a:prstGeom>
        </p:spPr>
        <p:txBody>
          <a:bodyPr vert="horz" wrap="square" lIns="0" tIns="29888" rIns="0" bIns="0" rtlCol="0">
            <a:spAutoFit/>
          </a:bodyPr>
          <a:lstStyle/>
          <a:p>
            <a:pPr algn="ctr">
              <a:spcBef>
                <a:spcPts val="235"/>
              </a:spcBef>
            </a:pPr>
            <a:r>
              <a:rPr sz="2000">
                <a:latin typeface="Cambria Math"/>
                <a:cs typeface="Cambria Math"/>
              </a:rPr>
              <a:t> </a:t>
            </a:r>
            <a:r>
              <a:rPr lang="en-US" sz="2000">
                <a:latin typeface="Cambria Math"/>
                <a:cs typeface="Cambria Math"/>
              </a:rPr>
              <a:t>p</a:t>
            </a:r>
            <a:r>
              <a:rPr sz="2000">
                <a:latin typeface="Cambria Math"/>
                <a:cs typeface="Cambria Math"/>
              </a:rPr>
              <a:t>=</a:t>
            </a:r>
            <a:r>
              <a:rPr sz="2000" spc="-99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1606938044258990275541962092341162602522202993782792835301301</a:t>
            </a:r>
          </a:p>
          <a:p>
            <a:pPr marR="367045" algn="ctr">
              <a:spcBef>
                <a:spcPts val="165"/>
              </a:spcBef>
            </a:pPr>
            <a:r>
              <a:rPr sz="2000" dirty="0">
                <a:latin typeface="Cambria Math"/>
                <a:cs typeface="Cambria Math"/>
              </a:rPr>
              <a:t>𝑔  =</a:t>
            </a:r>
            <a:r>
              <a:rPr sz="2000" spc="-1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123456789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798065" y="4195655"/>
            <a:ext cx="2154350" cy="1471370"/>
          </a:xfrm>
          <a:prstGeom prst="rect">
            <a:avLst/>
          </a:prstGeom>
        </p:spPr>
        <p:txBody>
          <a:bodyPr vert="horz" wrap="square" lIns="0" tIns="9340" rIns="0" bIns="0" rtlCol="0">
            <a:spAutoFit/>
          </a:bodyPr>
          <a:lstStyle/>
          <a:p>
            <a:pPr marL="504337">
              <a:spcBef>
                <a:spcPts val="74"/>
              </a:spcBef>
            </a:pPr>
            <a:r>
              <a:rPr sz="1900" dirty="0">
                <a:solidFill>
                  <a:schemeClr val="tx2"/>
                </a:solidFill>
                <a:latin typeface="Cambria Math"/>
                <a:cs typeface="Cambria Math"/>
              </a:rPr>
              <a:t>𝑏</a:t>
            </a:r>
            <a:r>
              <a:rPr sz="1900" spc="92" dirty="0">
                <a:solidFill>
                  <a:schemeClr val="tx2"/>
                </a:solidFill>
                <a:latin typeface="Cambria Math"/>
                <a:cs typeface="Cambria Math"/>
              </a:rPr>
              <a:t> </a:t>
            </a:r>
            <a:r>
              <a:rPr sz="1900" dirty="0">
                <a:solidFill>
                  <a:schemeClr val="tx2"/>
                </a:solidFill>
                <a:latin typeface="Cambria Math"/>
                <a:cs typeface="Cambria Math"/>
              </a:rPr>
              <a:t>=</a:t>
            </a:r>
          </a:p>
          <a:p>
            <a:pPr marL="9340"/>
            <a:r>
              <a:rPr sz="1900" dirty="0">
                <a:solidFill>
                  <a:schemeClr val="tx2"/>
                </a:solidFill>
                <a:latin typeface="Cambria Math"/>
                <a:cs typeface="Cambria Math"/>
              </a:rPr>
              <a:t>36</a:t>
            </a:r>
            <a:r>
              <a:rPr sz="1900" spc="-11" dirty="0">
                <a:solidFill>
                  <a:schemeClr val="tx2"/>
                </a:solidFill>
                <a:latin typeface="Cambria Math"/>
                <a:cs typeface="Cambria Math"/>
              </a:rPr>
              <a:t>2</a:t>
            </a:r>
            <a:r>
              <a:rPr sz="1900" dirty="0">
                <a:solidFill>
                  <a:schemeClr val="tx2"/>
                </a:solidFill>
                <a:latin typeface="Cambria Math"/>
                <a:cs typeface="Cambria Math"/>
              </a:rPr>
              <a:t>05</a:t>
            </a:r>
            <a:r>
              <a:rPr sz="1900" spc="-11" dirty="0">
                <a:solidFill>
                  <a:schemeClr val="tx2"/>
                </a:solidFill>
                <a:latin typeface="Cambria Math"/>
                <a:cs typeface="Cambria Math"/>
              </a:rPr>
              <a:t>9</a:t>
            </a:r>
            <a:r>
              <a:rPr sz="1900" spc="-7" dirty="0">
                <a:solidFill>
                  <a:schemeClr val="tx2"/>
                </a:solidFill>
                <a:latin typeface="Cambria Math"/>
                <a:cs typeface="Cambria Math"/>
              </a:rPr>
              <a:t>13191</a:t>
            </a:r>
            <a:r>
              <a:rPr sz="1900" dirty="0">
                <a:solidFill>
                  <a:schemeClr val="tx2"/>
                </a:solidFill>
                <a:latin typeface="Cambria Math"/>
                <a:cs typeface="Cambria Math"/>
              </a:rPr>
              <a:t>29</a:t>
            </a:r>
            <a:r>
              <a:rPr sz="1900" spc="-11" dirty="0">
                <a:solidFill>
                  <a:schemeClr val="tx2"/>
                </a:solidFill>
                <a:latin typeface="Cambria Math"/>
                <a:cs typeface="Cambria Math"/>
              </a:rPr>
              <a:t>4</a:t>
            </a:r>
            <a:r>
              <a:rPr sz="1900" dirty="0">
                <a:solidFill>
                  <a:schemeClr val="tx2"/>
                </a:solidFill>
                <a:latin typeface="Cambria Math"/>
                <a:cs typeface="Cambria Math"/>
              </a:rPr>
              <a:t>1</a:t>
            </a:r>
          </a:p>
          <a:p>
            <a:pPr marL="9340"/>
            <a:r>
              <a:rPr sz="1900" dirty="0">
                <a:solidFill>
                  <a:schemeClr val="tx2"/>
                </a:solidFill>
                <a:latin typeface="Cambria Math"/>
                <a:cs typeface="Cambria Math"/>
              </a:rPr>
              <a:t>98</a:t>
            </a:r>
            <a:r>
              <a:rPr sz="1900" spc="-11" dirty="0">
                <a:solidFill>
                  <a:schemeClr val="tx2"/>
                </a:solidFill>
                <a:latin typeface="Cambria Math"/>
                <a:cs typeface="Cambria Math"/>
              </a:rPr>
              <a:t>7</a:t>
            </a:r>
            <a:r>
              <a:rPr sz="1900" dirty="0">
                <a:solidFill>
                  <a:schemeClr val="tx2"/>
                </a:solidFill>
                <a:latin typeface="Cambria Math"/>
                <a:cs typeface="Cambria Math"/>
              </a:rPr>
              <a:t>63</a:t>
            </a:r>
            <a:r>
              <a:rPr sz="1900" spc="-11" dirty="0">
                <a:solidFill>
                  <a:schemeClr val="tx2"/>
                </a:solidFill>
                <a:latin typeface="Cambria Math"/>
                <a:cs typeface="Cambria Math"/>
              </a:rPr>
              <a:t>7</a:t>
            </a:r>
            <a:r>
              <a:rPr sz="1900" spc="-7" dirty="0">
                <a:solidFill>
                  <a:schemeClr val="tx2"/>
                </a:solidFill>
                <a:latin typeface="Cambria Math"/>
                <a:cs typeface="Cambria Math"/>
              </a:rPr>
              <a:t>88025</a:t>
            </a:r>
            <a:r>
              <a:rPr sz="1900" dirty="0">
                <a:solidFill>
                  <a:schemeClr val="tx2"/>
                </a:solidFill>
                <a:latin typeface="Cambria Math"/>
                <a:cs typeface="Cambria Math"/>
              </a:rPr>
              <a:t>73</a:t>
            </a:r>
            <a:r>
              <a:rPr sz="1900" spc="-11" dirty="0">
                <a:solidFill>
                  <a:schemeClr val="tx2"/>
                </a:solidFill>
                <a:latin typeface="Cambria Math"/>
                <a:cs typeface="Cambria Math"/>
              </a:rPr>
              <a:t>2</a:t>
            </a:r>
            <a:r>
              <a:rPr sz="1900" dirty="0">
                <a:solidFill>
                  <a:schemeClr val="tx2"/>
                </a:solidFill>
                <a:latin typeface="Cambria Math"/>
                <a:cs typeface="Cambria Math"/>
              </a:rPr>
              <a:t>5</a:t>
            </a:r>
          </a:p>
          <a:p>
            <a:pPr marL="9340"/>
            <a:r>
              <a:rPr sz="1900" dirty="0">
                <a:solidFill>
                  <a:schemeClr val="tx2"/>
                </a:solidFill>
                <a:latin typeface="Cambria Math"/>
                <a:cs typeface="Cambria Math"/>
              </a:rPr>
              <a:t>26</a:t>
            </a:r>
            <a:r>
              <a:rPr sz="1900" spc="-11" dirty="0">
                <a:solidFill>
                  <a:schemeClr val="tx2"/>
                </a:solidFill>
                <a:latin typeface="Cambria Math"/>
                <a:cs typeface="Cambria Math"/>
              </a:rPr>
              <a:t>9</a:t>
            </a:r>
            <a:r>
              <a:rPr sz="1900" dirty="0">
                <a:solidFill>
                  <a:schemeClr val="tx2"/>
                </a:solidFill>
                <a:latin typeface="Cambria Math"/>
                <a:cs typeface="Cambria Math"/>
              </a:rPr>
              <a:t>69</a:t>
            </a:r>
            <a:r>
              <a:rPr sz="1900" spc="-11" dirty="0">
                <a:solidFill>
                  <a:schemeClr val="tx2"/>
                </a:solidFill>
                <a:latin typeface="Cambria Math"/>
                <a:cs typeface="Cambria Math"/>
              </a:rPr>
              <a:t>6</a:t>
            </a:r>
            <a:r>
              <a:rPr sz="1900" spc="-7" dirty="0">
                <a:solidFill>
                  <a:schemeClr val="tx2"/>
                </a:solidFill>
                <a:latin typeface="Cambria Math"/>
                <a:cs typeface="Cambria Math"/>
              </a:rPr>
              <a:t>68283</a:t>
            </a:r>
            <a:r>
              <a:rPr sz="1900" dirty="0">
                <a:solidFill>
                  <a:schemeClr val="tx2"/>
                </a:solidFill>
                <a:latin typeface="Cambria Math"/>
                <a:cs typeface="Cambria Math"/>
              </a:rPr>
              <a:t>67</a:t>
            </a:r>
            <a:r>
              <a:rPr sz="1900" spc="-11" dirty="0">
                <a:solidFill>
                  <a:schemeClr val="tx2"/>
                </a:solidFill>
                <a:latin typeface="Cambria Math"/>
                <a:cs typeface="Cambria Math"/>
              </a:rPr>
              <a:t>3</a:t>
            </a:r>
            <a:r>
              <a:rPr sz="1900" dirty="0">
                <a:solidFill>
                  <a:schemeClr val="tx2"/>
                </a:solidFill>
                <a:latin typeface="Cambria Math"/>
                <a:cs typeface="Cambria Math"/>
              </a:rPr>
              <a:t>5</a:t>
            </a:r>
          </a:p>
          <a:p>
            <a:pPr marL="9340"/>
            <a:r>
              <a:rPr sz="1900" dirty="0">
                <a:solidFill>
                  <a:schemeClr val="tx2"/>
                </a:solidFill>
                <a:latin typeface="Cambria Math"/>
                <a:cs typeface="Cambria Math"/>
              </a:rPr>
              <a:t>52</a:t>
            </a:r>
            <a:r>
              <a:rPr sz="1900" spc="-11" dirty="0">
                <a:solidFill>
                  <a:schemeClr val="tx2"/>
                </a:solidFill>
                <a:latin typeface="Cambria Math"/>
                <a:cs typeface="Cambria Math"/>
              </a:rPr>
              <a:t>4</a:t>
            </a:r>
            <a:r>
              <a:rPr sz="1900" dirty="0">
                <a:solidFill>
                  <a:schemeClr val="tx2"/>
                </a:solidFill>
                <a:latin typeface="Cambria Math"/>
                <a:cs typeface="Cambria Math"/>
              </a:rPr>
              <a:t>94</a:t>
            </a:r>
            <a:r>
              <a:rPr sz="1900" spc="-11" dirty="0">
                <a:solidFill>
                  <a:schemeClr val="tx2"/>
                </a:solidFill>
                <a:latin typeface="Cambria Math"/>
                <a:cs typeface="Cambria Math"/>
              </a:rPr>
              <a:t>2</a:t>
            </a:r>
            <a:r>
              <a:rPr sz="1900" spc="-7" dirty="0">
                <a:solidFill>
                  <a:schemeClr val="tx2"/>
                </a:solidFill>
                <a:latin typeface="Cambria Math"/>
                <a:cs typeface="Cambria Math"/>
              </a:rPr>
              <a:t>24680</a:t>
            </a:r>
            <a:r>
              <a:rPr sz="1900" dirty="0">
                <a:solidFill>
                  <a:schemeClr val="tx2"/>
                </a:solidFill>
                <a:latin typeface="Cambria Math"/>
                <a:cs typeface="Cambria Math"/>
              </a:rPr>
              <a:t>74</a:t>
            </a:r>
            <a:r>
              <a:rPr sz="1900" spc="-11" dirty="0">
                <a:solidFill>
                  <a:schemeClr val="tx2"/>
                </a:solidFill>
                <a:latin typeface="Cambria Math"/>
                <a:cs typeface="Cambria Math"/>
              </a:rPr>
              <a:t>4</a:t>
            </a:r>
            <a:r>
              <a:rPr sz="1900" dirty="0">
                <a:solidFill>
                  <a:schemeClr val="tx2"/>
                </a:solidFill>
                <a:latin typeface="Cambria Math"/>
                <a:cs typeface="Cambria Math"/>
              </a:rPr>
              <a:t>0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458182" y="2865509"/>
            <a:ext cx="5946869" cy="196557"/>
          </a:xfrm>
          <a:prstGeom prst="rect">
            <a:avLst/>
          </a:prstGeom>
        </p:spPr>
        <p:txBody>
          <a:bodyPr vert="horz" wrap="square" lIns="0" tIns="9807" rIns="0" bIns="0" rtlCol="0">
            <a:spAutoFit/>
          </a:bodyPr>
          <a:lstStyle/>
          <a:p>
            <a:pPr marL="28019">
              <a:spcBef>
                <a:spcPts val="77"/>
              </a:spcBef>
            </a:pPr>
            <a:r>
              <a:rPr sz="1213" spc="37" dirty="0">
                <a:solidFill>
                  <a:srgbClr val="FF0000"/>
                </a:solidFill>
                <a:latin typeface="Cambria Math"/>
                <a:cs typeface="Cambria Math"/>
              </a:rPr>
              <a:t>𝑔</a:t>
            </a:r>
            <a:r>
              <a:rPr sz="1324" spc="55" baseline="27777" dirty="0">
                <a:solidFill>
                  <a:srgbClr val="FF0000"/>
                </a:solidFill>
                <a:latin typeface="Cambria Math"/>
                <a:cs typeface="Cambria Math"/>
              </a:rPr>
              <a:t>𝑎 </a:t>
            </a:r>
            <a:r>
              <a:rPr sz="1213" dirty="0">
                <a:solidFill>
                  <a:srgbClr val="FF0000"/>
                </a:solidFill>
                <a:latin typeface="Segoe UI"/>
                <a:cs typeface="Segoe UI"/>
              </a:rPr>
              <a:t>mod </a:t>
            </a:r>
            <a:r>
              <a:rPr sz="1213" dirty="0">
                <a:solidFill>
                  <a:srgbClr val="FF0000"/>
                </a:solidFill>
                <a:latin typeface="Cambria Math"/>
                <a:cs typeface="Cambria Math"/>
              </a:rPr>
              <a:t>𝑞 </a:t>
            </a:r>
            <a:r>
              <a:rPr sz="1213" dirty="0">
                <a:latin typeface="Cambria Math"/>
                <a:cs typeface="Cambria Math"/>
              </a:rPr>
              <a:t>=</a:t>
            </a:r>
            <a:r>
              <a:rPr sz="1213" spc="-84" dirty="0">
                <a:latin typeface="Cambria Math"/>
                <a:cs typeface="Cambria Math"/>
              </a:rPr>
              <a:t> </a:t>
            </a:r>
            <a:r>
              <a:rPr sz="1213" spc="-4" dirty="0">
                <a:latin typeface="Cambria Math"/>
                <a:cs typeface="Cambria Math"/>
              </a:rPr>
              <a:t>78467374529422653579754596319852702575499692980085777948593</a:t>
            </a:r>
            <a:endParaRPr sz="1213" dirty="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1540" y="5695448"/>
            <a:ext cx="8280920" cy="594678"/>
          </a:xfrm>
          <a:prstGeom prst="rect">
            <a:avLst/>
          </a:prstGeom>
        </p:spPr>
        <p:txBody>
          <a:bodyPr vert="horz" wrap="square" lIns="0" tIns="9807" rIns="0" bIns="0" rtlCol="0">
            <a:spAutoFit/>
          </a:bodyPr>
          <a:lstStyle/>
          <a:p>
            <a:pPr marL="28019">
              <a:spcBef>
                <a:spcPts val="77"/>
              </a:spcBef>
            </a:pPr>
            <a:r>
              <a:rPr sz="1900" spc="44" dirty="0">
                <a:solidFill>
                  <a:schemeClr val="accent2"/>
                </a:solidFill>
                <a:latin typeface="Cambria Math"/>
                <a:cs typeface="Cambria Math"/>
              </a:rPr>
              <a:t>𝑔</a:t>
            </a:r>
            <a:r>
              <a:rPr sz="1900" spc="65" baseline="27777" dirty="0">
                <a:solidFill>
                  <a:schemeClr val="accent2"/>
                </a:solidFill>
                <a:latin typeface="Cambria Math"/>
                <a:cs typeface="Cambria Math"/>
              </a:rPr>
              <a:t>𝑎𝑏 </a:t>
            </a:r>
            <a:r>
              <a:rPr sz="1900">
                <a:solidFill>
                  <a:schemeClr val="accent2"/>
                </a:solidFill>
                <a:latin typeface="Segoe UI"/>
                <a:cs typeface="Segoe UI"/>
              </a:rPr>
              <a:t>mod </a:t>
            </a:r>
            <a:r>
              <a:rPr lang="en-US" sz="1900">
                <a:solidFill>
                  <a:schemeClr val="accent2"/>
                </a:solidFill>
                <a:latin typeface="Segoe UI"/>
                <a:cs typeface="Segoe UI"/>
              </a:rPr>
              <a:t>p</a:t>
            </a:r>
            <a:r>
              <a:rPr sz="1900">
                <a:solidFill>
                  <a:schemeClr val="accent2"/>
                </a:solidFill>
                <a:latin typeface="Cambria Math"/>
                <a:cs typeface="Cambria Math"/>
              </a:rPr>
              <a:t> </a:t>
            </a:r>
            <a:r>
              <a:rPr sz="1900" dirty="0">
                <a:solidFill>
                  <a:schemeClr val="accent2"/>
                </a:solidFill>
                <a:latin typeface="Cambria Math"/>
                <a:cs typeface="Cambria Math"/>
              </a:rPr>
              <a:t>=</a:t>
            </a:r>
            <a:r>
              <a:rPr sz="1900" spc="168" dirty="0">
                <a:solidFill>
                  <a:schemeClr val="accent2"/>
                </a:solidFill>
                <a:latin typeface="Cambria Math"/>
                <a:cs typeface="Cambria Math"/>
              </a:rPr>
              <a:t> </a:t>
            </a:r>
            <a:r>
              <a:rPr sz="1900" spc="-4" dirty="0">
                <a:solidFill>
                  <a:schemeClr val="accent2"/>
                </a:solidFill>
                <a:latin typeface="Cambria Math"/>
                <a:cs typeface="Cambria Math"/>
              </a:rPr>
              <a:t>437452857085801785219961443000845969831329749878767465041215</a:t>
            </a:r>
            <a:endParaRPr sz="1900" dirty="0">
              <a:solidFill>
                <a:schemeClr val="accent2"/>
              </a:solidFill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57249" y="3600485"/>
            <a:ext cx="6029062" cy="196557"/>
          </a:xfrm>
          <a:prstGeom prst="rect">
            <a:avLst/>
          </a:prstGeom>
        </p:spPr>
        <p:txBody>
          <a:bodyPr vert="horz" wrap="square" lIns="0" tIns="9807" rIns="0" bIns="0" rtlCol="0">
            <a:spAutoFit/>
          </a:bodyPr>
          <a:lstStyle/>
          <a:p>
            <a:pPr marL="28019">
              <a:spcBef>
                <a:spcPts val="77"/>
              </a:spcBef>
            </a:pPr>
            <a:r>
              <a:rPr sz="1213" spc="-4" dirty="0">
                <a:latin typeface="Cambria Math"/>
                <a:cs typeface="Cambria Math"/>
              </a:rPr>
              <a:t>560048104293218128667441021342483133802626271394299410128798 </a:t>
            </a:r>
            <a:r>
              <a:rPr sz="1213" dirty="0">
                <a:latin typeface="Cambria Math"/>
                <a:cs typeface="Cambria Math"/>
              </a:rPr>
              <a:t>= </a:t>
            </a:r>
            <a:r>
              <a:rPr sz="1213" spc="33" dirty="0">
                <a:solidFill>
                  <a:srgbClr val="FF0000"/>
                </a:solidFill>
                <a:latin typeface="Cambria Math"/>
                <a:cs typeface="Cambria Math"/>
              </a:rPr>
              <a:t>𝑔</a:t>
            </a:r>
            <a:r>
              <a:rPr sz="1324" spc="49" baseline="27777" dirty="0">
                <a:solidFill>
                  <a:srgbClr val="FF0000"/>
                </a:solidFill>
                <a:latin typeface="Cambria Math"/>
                <a:cs typeface="Cambria Math"/>
              </a:rPr>
              <a:t>𝑏 </a:t>
            </a:r>
            <a:r>
              <a:rPr sz="1213" spc="-4" dirty="0">
                <a:solidFill>
                  <a:srgbClr val="FF0000"/>
                </a:solidFill>
                <a:latin typeface="Segoe UI"/>
                <a:cs typeface="Segoe UI"/>
              </a:rPr>
              <a:t>mod</a:t>
            </a:r>
            <a:r>
              <a:rPr sz="1213" spc="-59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213" dirty="0">
                <a:solidFill>
                  <a:srgbClr val="FF0000"/>
                </a:solidFill>
                <a:latin typeface="Cambria Math"/>
                <a:cs typeface="Cambria Math"/>
              </a:rPr>
              <a:t>𝑞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3937AA94-D255-4782-A30E-2D982014E0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528" y="0"/>
            <a:ext cx="9144000" cy="914400"/>
          </a:xfrm>
          <a:noFill/>
        </p:spPr>
        <p:txBody>
          <a:bodyPr lIns="92075" tIns="46038" rIns="92075" bIns="46038"/>
          <a:lstStyle/>
          <a:p>
            <a:r>
              <a:rPr lang="en-US" altLang="en-US" dirty="0"/>
              <a:t>Computational hardness assumptions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object 4">
                <a:extLst>
                  <a:ext uri="{FF2B5EF4-FFF2-40B4-BE49-F238E27FC236}">
                    <a16:creationId xmlns:a16="http://schemas.microsoft.com/office/drawing/2014/main" id="{EC46DCCB-103D-4701-9DB1-A9AF0C14956B}"/>
                  </a:ext>
                </a:extLst>
              </p:cNvPr>
              <p:cNvSpPr txBox="1"/>
              <p:nvPr/>
            </p:nvSpPr>
            <p:spPr>
              <a:xfrm>
                <a:off x="174447" y="1542998"/>
                <a:ext cx="8213977" cy="4603183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431800" indent="-343535">
                  <a:lnSpc>
                    <a:spcPct val="100000"/>
                  </a:lnSpc>
                  <a:spcBef>
                    <a:spcPts val="95"/>
                  </a:spcBef>
                  <a:buSzPct val="89285"/>
                  <a:buFont typeface="Arial"/>
                  <a:buChar char="•"/>
                  <a:tabLst>
                    <a:tab pos="431800" algn="l"/>
                    <a:tab pos="432434" algn="l"/>
                    <a:tab pos="10024745" algn="l"/>
                  </a:tabLst>
                </a:pPr>
                <a:r>
                  <a:rPr lang="en-US" b="1" spc="-10" dirty="0">
                    <a:latin typeface="Segoe UI Light"/>
                    <a:cs typeface="Segoe UI Light"/>
                  </a:rPr>
                  <a:t> </a:t>
                </a:r>
                <a:r>
                  <a:rPr lang="en-US" b="1" spc="-15" dirty="0">
                    <a:latin typeface="Segoe UI Light"/>
                    <a:cs typeface="Segoe UI Light"/>
                  </a:rPr>
                  <a:t>Integer factorization Problem ;</a:t>
                </a:r>
              </a:p>
              <a:p>
                <a:pPr marL="88265">
                  <a:spcBef>
                    <a:spcPts val="95"/>
                  </a:spcBef>
                  <a:buSzPct val="89285"/>
                  <a:tabLst>
                    <a:tab pos="431800" algn="l"/>
                    <a:tab pos="432434" algn="l"/>
                    <a:tab pos="10024745" algn="l"/>
                  </a:tabLst>
                </a:pPr>
                <a:r>
                  <a:rPr lang="en-US" spc="20" dirty="0">
                    <a:latin typeface="Cambria Math"/>
                    <a:cs typeface="Cambria Math"/>
                  </a:rPr>
                  <a:t>                     </a:t>
                </a:r>
                <a14:m>
                  <m:oMath xmlns:m="http://schemas.openxmlformats.org/officeDocument/2006/math">
                    <m:r>
                      <a:rPr lang="en-US" i="1" spc="20" dirty="0" smtClean="0">
                        <a:latin typeface="Cambria Math" panose="02040503050406030204" pitchFamily="18" charset="0"/>
                        <a:cs typeface="Cambria Math"/>
                      </a:rPr>
                      <m:t>𝑛</m:t>
                    </m:r>
                    <m:r>
                      <a:rPr lang="en-US" i="1" spc="165" baseline="27100" dirty="0" smtClean="0">
                        <a:latin typeface="Cambria Math" panose="02040503050406030204" pitchFamily="18" charset="0"/>
                        <a:cs typeface="Cambria Math"/>
                      </a:rPr>
                      <m:t> </m:t>
                    </m:r>
                    <m:r>
                      <a:rPr lang="en-US" i="1" spc="-5" dirty="0">
                        <a:latin typeface="Cambria Math" panose="02040503050406030204" pitchFamily="18" charset="0"/>
                        <a:cs typeface="Cambria Math"/>
                      </a:rPr>
                      <m:t>↦</m:t>
                    </m:r>
                    <m:r>
                      <a:rPr lang="en-US" b="0" i="1" spc="-5" dirty="0" smtClean="0">
                        <a:latin typeface="Cambria Math" panose="02040503050406030204" pitchFamily="18" charset="0"/>
                        <a:cs typeface="Cambria Math"/>
                      </a:rPr>
                      <m:t>𝑝</m:t>
                    </m:r>
                    <m:r>
                      <a:rPr lang="en-US" b="0" i="1" spc="-5" dirty="0" smtClean="0">
                        <a:latin typeface="Cambria Math" panose="02040503050406030204" pitchFamily="18" charset="0"/>
                        <a:cs typeface="Cambria Math"/>
                      </a:rPr>
                      <m:t>.</m:t>
                    </m:r>
                    <m:r>
                      <a:rPr lang="en-US" b="0" i="1" spc="-5" dirty="0" smtClean="0">
                        <a:latin typeface="Cambria Math" panose="02040503050406030204" pitchFamily="18" charset="0"/>
                        <a:cs typeface="Cambria Math"/>
                      </a:rPr>
                      <m:t>𝑞</m:t>
                    </m:r>
                    <m:r>
                      <a:rPr lang="en-US" b="0" i="1" spc="-5" dirty="0" smtClean="0">
                        <a:latin typeface="Cambria Math" panose="02040503050406030204" pitchFamily="18" charset="0"/>
                        <a:cs typeface="Cambria Math"/>
                      </a:rPr>
                      <m:t>=</m:t>
                    </m:r>
                    <m:r>
                      <a:rPr lang="en-US" b="0" i="1" spc="-5" dirty="0" smtClean="0">
                        <a:latin typeface="Cambria Math" panose="02040503050406030204" pitchFamily="18" charset="0"/>
                        <a:cs typeface="Cambria Math"/>
                      </a:rPr>
                      <m:t>𝑛</m:t>
                    </m:r>
                    <m:r>
                      <a:rPr lang="en-US" i="1" spc="-5" dirty="0" smtClean="0">
                        <a:latin typeface="Cambria Math" panose="02040503050406030204" pitchFamily="18" charset="0"/>
                        <a:cs typeface="Cambria Math"/>
                      </a:rPr>
                      <m:t>↦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ambria Math"/>
                        <a:sym typeface="Euclid Symbol" panose="05050102010706020507" pitchFamily="18" charset="2"/>
                      </a:rPr>
                      <m:t> (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ambria Math"/>
                        <a:sym typeface="Euclid Symbol" panose="05050102010706020507" pitchFamily="18" charset="2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ambria Math"/>
                        <a:sym typeface="Euclid Symbol" panose="05050102010706020507" pitchFamily="18" charset="2"/>
                      </a:rPr>
                      <m:t>)=(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ambria Math"/>
                        <a:sym typeface="Euclid Symbol" panose="05050102010706020507" pitchFamily="18" charset="2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ambria Math"/>
                        <a:sym typeface="Euclid Symbol" panose="05050102010706020507" pitchFamily="18" charset="2"/>
                      </a:rPr>
                      <m:t>−1)(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ambria Math"/>
                        <a:sym typeface="Euclid Symbol" panose="05050102010706020507" pitchFamily="18" charset="2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ambria Math"/>
                        <a:sym typeface="Euclid Symbol" panose="05050102010706020507" pitchFamily="18" charset="2"/>
                      </a:rPr>
                      <m:t>−1)</m:t>
                    </m:r>
                  </m:oMath>
                </a14:m>
                <a:endParaRPr lang="en-US" dirty="0">
                  <a:latin typeface="Cambria Math"/>
                  <a:cs typeface="Cambria Math"/>
                </a:endParaRPr>
              </a:p>
              <a:p>
                <a:pPr marL="88265">
                  <a:lnSpc>
                    <a:spcPct val="100000"/>
                  </a:lnSpc>
                  <a:spcBef>
                    <a:spcPts val="95"/>
                  </a:spcBef>
                  <a:buSzPct val="89285"/>
                  <a:tabLst>
                    <a:tab pos="431800" algn="l"/>
                    <a:tab pos="432434" algn="l"/>
                    <a:tab pos="10024745" algn="l"/>
                  </a:tabLst>
                </a:pPr>
                <a:endParaRPr lang="en-US" sz="2800" b="1" spc="-10" dirty="0">
                  <a:latin typeface="Segoe UI Light"/>
                  <a:cs typeface="Segoe UI Light"/>
                </a:endParaRPr>
              </a:p>
              <a:p>
                <a:pPr marL="431800" indent="-343535">
                  <a:lnSpc>
                    <a:spcPct val="100000"/>
                  </a:lnSpc>
                  <a:spcBef>
                    <a:spcPts val="95"/>
                  </a:spcBef>
                  <a:buSzPct val="89285"/>
                  <a:buFont typeface="Arial"/>
                  <a:buChar char="•"/>
                  <a:tabLst>
                    <a:tab pos="431800" algn="l"/>
                    <a:tab pos="432434" algn="l"/>
                    <a:tab pos="10024745" algn="l"/>
                  </a:tabLst>
                </a:pPr>
                <a:r>
                  <a:rPr lang="en-US" sz="2800" b="1" spc="-10" dirty="0">
                    <a:latin typeface="Segoe UI Light"/>
                    <a:cs typeface="Segoe UI Light"/>
                  </a:rPr>
                  <a:t>Discrete </a:t>
                </a:r>
                <a:r>
                  <a:rPr lang="en-US" sz="2800" b="1" spc="-5" dirty="0">
                    <a:latin typeface="Segoe UI Light"/>
                    <a:cs typeface="Segoe UI Light"/>
                  </a:rPr>
                  <a:t>Log</a:t>
                </a:r>
                <a:r>
                  <a:rPr lang="en-US" sz="2800" b="1" spc="175" dirty="0">
                    <a:latin typeface="Segoe UI Light"/>
                    <a:cs typeface="Segoe UI Light"/>
                  </a:rPr>
                  <a:t> </a:t>
                </a:r>
                <a:r>
                  <a:rPr lang="en-US" sz="2800" b="1" spc="-15" dirty="0">
                    <a:latin typeface="Segoe UI Light"/>
                    <a:cs typeface="Segoe UI Light"/>
                  </a:rPr>
                  <a:t>Problem</a:t>
                </a:r>
                <a:r>
                  <a:rPr lang="en-US" sz="2800" b="1" spc="10" dirty="0">
                    <a:latin typeface="Segoe UI Light"/>
                    <a:cs typeface="Segoe UI Light"/>
                  </a:rPr>
                  <a:t> </a:t>
                </a:r>
                <a:r>
                  <a:rPr lang="en-US" sz="2800" b="1" spc="-5" dirty="0">
                    <a:latin typeface="Segoe UI Light"/>
                    <a:cs typeface="Segoe UI Light"/>
                  </a:rPr>
                  <a:t>(DLP): </a:t>
                </a:r>
              </a:p>
              <a:p>
                <a:pPr marL="88265" algn="ctr">
                  <a:lnSpc>
                    <a:spcPct val="100000"/>
                  </a:lnSpc>
                  <a:spcBef>
                    <a:spcPts val="95"/>
                  </a:spcBef>
                  <a:buSzPct val="89285"/>
                  <a:tabLst>
                    <a:tab pos="431800" algn="l"/>
                    <a:tab pos="432434" algn="l"/>
                    <a:tab pos="10024745" algn="l"/>
                  </a:tabLst>
                </a:pPr>
                <a:r>
                  <a:rPr lang="en-US" sz="3000" spc="20" dirty="0">
                    <a:latin typeface="Cambria Math"/>
                    <a:cs typeface="Cambria Math"/>
                  </a:rPr>
                  <a:t>𝑔, </a:t>
                </a:r>
                <a:r>
                  <a:rPr lang="en-US" sz="3000" spc="110" dirty="0">
                    <a:latin typeface="Cambria Math"/>
                    <a:cs typeface="Cambria Math"/>
                  </a:rPr>
                  <a:t>𝑔</a:t>
                </a:r>
                <a:r>
                  <a:rPr lang="en-US" sz="3000" spc="165" baseline="27100" dirty="0">
                    <a:latin typeface="Cambria Math"/>
                    <a:cs typeface="Cambria Math"/>
                  </a:rPr>
                  <a:t>𝑥 </a:t>
                </a:r>
                <a:r>
                  <a:rPr lang="en-US" sz="3000" spc="-5" dirty="0">
                    <a:latin typeface="Cambria Math"/>
                    <a:cs typeface="Cambria Math"/>
                  </a:rPr>
                  <a:t>↦</a:t>
                </a:r>
                <a:r>
                  <a:rPr lang="en-US" sz="3000" spc="-225" dirty="0">
                    <a:latin typeface="Cambria Math"/>
                    <a:cs typeface="Cambria Math"/>
                  </a:rPr>
                  <a:t> </a:t>
                </a:r>
                <a:r>
                  <a:rPr lang="en-US" sz="3000" spc="-5" dirty="0">
                    <a:latin typeface="Cambria Math"/>
                    <a:cs typeface="Cambria Math"/>
                  </a:rPr>
                  <a:t>𝑥</a:t>
                </a:r>
                <a:endParaRPr lang="en-US" sz="3000" dirty="0">
                  <a:latin typeface="Cambria Math"/>
                  <a:cs typeface="Cambria Math"/>
                </a:endParaRPr>
              </a:p>
              <a:p>
                <a:pPr>
                  <a:lnSpc>
                    <a:spcPct val="100000"/>
                  </a:lnSpc>
                  <a:spcBef>
                    <a:spcPts val="5"/>
                  </a:spcBef>
                  <a:buFont typeface="Arial"/>
                  <a:buChar char="•"/>
                </a:pPr>
                <a:endParaRPr lang="en-US" sz="3500" dirty="0">
                  <a:latin typeface="Cambria Math"/>
                  <a:cs typeface="Cambria Math"/>
                </a:endParaRPr>
              </a:p>
              <a:p>
                <a:pPr marL="431800" indent="-343535">
                  <a:lnSpc>
                    <a:spcPct val="100000"/>
                  </a:lnSpc>
                  <a:buSzPct val="89285"/>
                  <a:buFont typeface="Arial"/>
                  <a:buChar char="•"/>
                  <a:tabLst>
                    <a:tab pos="431800" algn="l"/>
                    <a:tab pos="432434" algn="l"/>
                  </a:tabLst>
                </a:pPr>
                <a:r>
                  <a:rPr lang="en-US" sz="2800" b="1" spc="-5" dirty="0">
                    <a:latin typeface="Segoe UI Light"/>
                    <a:cs typeface="Segoe UI Light"/>
                  </a:rPr>
                  <a:t>Diffie-Hellman </a:t>
                </a:r>
                <a:r>
                  <a:rPr lang="en-US" sz="2800" b="1" spc="-15" dirty="0">
                    <a:latin typeface="Segoe UI Light"/>
                    <a:cs typeface="Segoe UI Light"/>
                  </a:rPr>
                  <a:t>Problem </a:t>
                </a:r>
                <a:r>
                  <a:rPr lang="en-US" sz="2800" b="1" spc="-5" dirty="0">
                    <a:latin typeface="Segoe UI Light"/>
                    <a:cs typeface="Segoe UI Light"/>
                  </a:rPr>
                  <a:t>(DHP): </a:t>
                </a:r>
              </a:p>
              <a:p>
                <a:pPr marL="88265" algn="ctr">
                  <a:lnSpc>
                    <a:spcPct val="100000"/>
                  </a:lnSpc>
                  <a:buSzPct val="89285"/>
                  <a:tabLst>
                    <a:tab pos="431800" algn="l"/>
                    <a:tab pos="432434" algn="l"/>
                  </a:tabLst>
                </a:pPr>
                <a:endParaRPr lang="en-US" spc="-5" dirty="0">
                  <a:latin typeface="Segoe UI Light"/>
                  <a:cs typeface="Segoe UI Light"/>
                </a:endParaRPr>
              </a:p>
              <a:p>
                <a:pPr marL="88265" algn="ctr">
                  <a:lnSpc>
                    <a:spcPct val="100000"/>
                  </a:lnSpc>
                  <a:buSzPct val="89285"/>
                  <a:tabLst>
                    <a:tab pos="431800" algn="l"/>
                    <a:tab pos="432434" algn="l"/>
                  </a:tabLst>
                </a:pPr>
                <a:r>
                  <a:rPr lang="en-US" sz="2800" spc="15" dirty="0">
                    <a:latin typeface="Cambria Math"/>
                    <a:cs typeface="Cambria Math"/>
                  </a:rPr>
                  <a:t>𝑔, </a:t>
                </a:r>
                <a:r>
                  <a:rPr lang="en-US" sz="2800" spc="110" dirty="0">
                    <a:latin typeface="Cambria Math"/>
                    <a:cs typeface="Cambria Math"/>
                  </a:rPr>
                  <a:t>𝑔</a:t>
                </a:r>
                <a:r>
                  <a:rPr lang="en-US" sz="3075" spc="165" baseline="27100" dirty="0">
                    <a:latin typeface="Cambria Math"/>
                    <a:cs typeface="Cambria Math"/>
                  </a:rPr>
                  <a:t>𝑎</a:t>
                </a:r>
                <a:r>
                  <a:rPr lang="en-US" sz="2800" spc="110" dirty="0">
                    <a:latin typeface="Cambria Math"/>
                    <a:cs typeface="Cambria Math"/>
                  </a:rPr>
                  <a:t>, </a:t>
                </a:r>
                <a:r>
                  <a:rPr lang="en-US" sz="2800" spc="80" dirty="0">
                    <a:latin typeface="Cambria Math"/>
                    <a:cs typeface="Cambria Math"/>
                  </a:rPr>
                  <a:t>𝑔</a:t>
                </a:r>
                <a:r>
                  <a:rPr lang="en-US" sz="3075" spc="120" baseline="27100" dirty="0">
                    <a:latin typeface="Cambria Math"/>
                    <a:cs typeface="Cambria Math"/>
                  </a:rPr>
                  <a:t>𝑏 </a:t>
                </a:r>
                <a:r>
                  <a:rPr lang="en-US" sz="2800" spc="-5" dirty="0">
                    <a:latin typeface="Cambria Math"/>
                    <a:cs typeface="Cambria Math"/>
                  </a:rPr>
                  <a:t>↦</a:t>
                </a:r>
                <a:r>
                  <a:rPr lang="en-US" sz="2800" spc="-254" dirty="0">
                    <a:latin typeface="Cambria Math"/>
                    <a:cs typeface="Cambria Math"/>
                  </a:rPr>
                  <a:t> </a:t>
                </a:r>
                <a:r>
                  <a:rPr lang="en-US" sz="2800" spc="95" dirty="0">
                    <a:latin typeface="Cambria Math"/>
                    <a:cs typeface="Cambria Math"/>
                  </a:rPr>
                  <a:t>𝑔</a:t>
                </a:r>
                <a:r>
                  <a:rPr lang="en-US" sz="3075" spc="142" baseline="27100" dirty="0">
                    <a:latin typeface="Cambria Math"/>
                    <a:cs typeface="Cambria Math"/>
                  </a:rPr>
                  <a:t>𝑎𝑏</a:t>
                </a:r>
                <a:endParaRPr lang="en-US" sz="3075" baseline="27100" dirty="0">
                  <a:latin typeface="Cambria Math"/>
                  <a:cs typeface="Cambria Math"/>
                </a:endParaRPr>
              </a:p>
              <a:p>
                <a:pPr>
                  <a:lnSpc>
                    <a:spcPct val="100000"/>
                  </a:lnSpc>
                  <a:spcBef>
                    <a:spcPts val="45"/>
                  </a:spcBef>
                </a:pPr>
                <a:endParaRPr lang="en-US" sz="3400" dirty="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83" name="object 4">
                <a:extLst>
                  <a:ext uri="{FF2B5EF4-FFF2-40B4-BE49-F238E27FC236}">
                    <a16:creationId xmlns:a16="http://schemas.microsoft.com/office/drawing/2014/main" id="{EC46DCCB-103D-4701-9DB1-A9AF0C149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47" y="1542998"/>
                <a:ext cx="8213977" cy="4603183"/>
              </a:xfrm>
              <a:prstGeom prst="rect">
                <a:avLst/>
              </a:prstGeom>
              <a:blipFill>
                <a:blip r:embed="rId2"/>
                <a:stretch>
                  <a:fillRect l="-1188" t="-2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69F9D1-0A40-4FA9-99F5-02862EE66EFF}"/>
              </a:ext>
            </a:extLst>
          </p:cNvPr>
          <p:cNvCxnSpPr/>
          <p:nvPr/>
        </p:nvCxnSpPr>
        <p:spPr bwMode="auto">
          <a:xfrm flipH="1">
            <a:off x="4572000" y="3416715"/>
            <a:ext cx="144016" cy="3245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0AF588E-6CFE-4B53-87C3-AEE2537A6954}"/>
              </a:ext>
            </a:extLst>
          </p:cNvPr>
          <p:cNvCxnSpPr/>
          <p:nvPr/>
        </p:nvCxnSpPr>
        <p:spPr bwMode="auto">
          <a:xfrm flipH="1">
            <a:off x="4644008" y="5258544"/>
            <a:ext cx="144016" cy="3245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6FA972E-536B-4814-8A43-74A48DD461F0}"/>
              </a:ext>
            </a:extLst>
          </p:cNvPr>
          <p:cNvCxnSpPr/>
          <p:nvPr/>
        </p:nvCxnSpPr>
        <p:spPr bwMode="auto">
          <a:xfrm flipH="1">
            <a:off x="2394123" y="2096998"/>
            <a:ext cx="144016" cy="3245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87DA2B6-9139-4C5F-B8AF-0B4A3748B5F7}"/>
              </a:ext>
            </a:extLst>
          </p:cNvPr>
          <p:cNvCxnSpPr/>
          <p:nvPr/>
        </p:nvCxnSpPr>
        <p:spPr bwMode="auto">
          <a:xfrm flipH="1">
            <a:off x="4140244" y="2078485"/>
            <a:ext cx="144016" cy="3245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24606540"/>
      </p:ext>
    </p:extLst>
  </p:cSld>
  <p:clrMapOvr>
    <a:masterClrMapping/>
  </p:clrMapOvr>
</p:sld>
</file>

<file path=ppt/theme/theme1.xml><?xml version="1.0" encoding="utf-8"?>
<a:theme xmlns:a="http://schemas.openxmlformats.org/drawingml/2006/main" name="2_Standarddesign">
  <a:themeElements>
    <a:clrScheme name="1_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13B8DB1652AF40BF0416E8930AEF11" ma:contentTypeVersion="4" ma:contentTypeDescription="Create a new document." ma:contentTypeScope="" ma:versionID="35ea6889059e1a651f550e73bd17f023">
  <xsd:schema xmlns:xsd="http://www.w3.org/2001/XMLSchema" xmlns:xs="http://www.w3.org/2001/XMLSchema" xmlns:p="http://schemas.microsoft.com/office/2006/metadata/properties" xmlns:ns2="6c670adf-b6bb-4f24-a25a-4afb7af7bb84" xmlns:ns3="223923de-675a-44d7-a6fc-5fd4a9cc64f7" targetNamespace="http://schemas.microsoft.com/office/2006/metadata/properties" ma:root="true" ma:fieldsID="9f9d6d7d6c242f0f79f8d3979d10e0ba" ns2:_="" ns3:_="">
    <xsd:import namespace="6c670adf-b6bb-4f24-a25a-4afb7af7bb84"/>
    <xsd:import namespace="223923de-675a-44d7-a6fc-5fd4a9cc64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670adf-b6bb-4f24-a25a-4afb7af7bb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3923de-675a-44d7-a6fc-5fd4a9cc64f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D7D15E4-9BB2-4C2C-9291-ECA51AB9B955}"/>
</file>

<file path=customXml/itemProps2.xml><?xml version="1.0" encoding="utf-8"?>
<ds:datastoreItem xmlns:ds="http://schemas.openxmlformats.org/officeDocument/2006/customXml" ds:itemID="{9FB1F240-4A91-4787-AE64-7F0899AB7B9E}"/>
</file>

<file path=customXml/itemProps3.xml><?xml version="1.0" encoding="utf-8"?>
<ds:datastoreItem xmlns:ds="http://schemas.openxmlformats.org/officeDocument/2006/customXml" ds:itemID="{EAFCB259-6E23-4C03-8820-2E60A2DB5F6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2754</TotalTime>
  <Words>1974</Words>
  <Application>Microsoft Office PowerPoint</Application>
  <PresentationFormat>Overhead</PresentationFormat>
  <Paragraphs>367</Paragraphs>
  <Slides>36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22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60" baseType="lpstr">
      <vt:lpstr>ＭＳ Ｐゴシック</vt:lpstr>
      <vt:lpstr>新細明體</vt:lpstr>
      <vt:lpstr>Arial</vt:lpstr>
      <vt:lpstr>Arial</vt:lpstr>
      <vt:lpstr>Calibri</vt:lpstr>
      <vt:lpstr>Cambria Math</vt:lpstr>
      <vt:lpstr>Comic Sans MS</vt:lpstr>
      <vt:lpstr>Courier</vt:lpstr>
      <vt:lpstr>Courier New</vt:lpstr>
      <vt:lpstr>Euclid Math One</vt:lpstr>
      <vt:lpstr>Euclid Symbol</vt:lpstr>
      <vt:lpstr>Monotype Sorts</vt:lpstr>
      <vt:lpstr>Segoe UI</vt:lpstr>
      <vt:lpstr>Segoe UI Light</vt:lpstr>
      <vt:lpstr>Symbol</vt:lpstr>
      <vt:lpstr>Tahoma</vt:lpstr>
      <vt:lpstr>Times</vt:lpstr>
      <vt:lpstr>Times New Roman</vt:lpstr>
      <vt:lpstr>Times-Roman</vt:lpstr>
      <vt:lpstr>Wingdings</vt:lpstr>
      <vt:lpstr>Wingdings 2</vt:lpstr>
      <vt:lpstr>ヒラギノ角ゴ Pro W3</vt:lpstr>
      <vt:lpstr>2_Standarddesign</vt:lpstr>
      <vt:lpstr>Equation</vt:lpstr>
      <vt:lpstr>  NT2205- Cryptography    </vt:lpstr>
      <vt:lpstr>Outline</vt:lpstr>
      <vt:lpstr>Textbooks and References</vt:lpstr>
      <vt:lpstr>Applications for Public-Key Cryptosystems</vt:lpstr>
      <vt:lpstr>RSA cipher (Review)</vt:lpstr>
      <vt:lpstr>RSA Signatures (Review)</vt:lpstr>
      <vt:lpstr>ElGamal cipher</vt:lpstr>
      <vt:lpstr>Diffie-Hellman key exchange</vt:lpstr>
      <vt:lpstr>Computational hardness assumptions </vt:lpstr>
      <vt:lpstr>Group (G,+)  Ring (R, +, ×)</vt:lpstr>
      <vt:lpstr>Elliptic curve</vt:lpstr>
      <vt:lpstr>Elliptic curves</vt:lpstr>
      <vt:lpstr>Elliptic curves</vt:lpstr>
      <vt:lpstr>Elliptic curves</vt:lpstr>
      <vt:lpstr>Curve25519</vt:lpstr>
      <vt:lpstr>Elliptic group</vt:lpstr>
      <vt:lpstr>Elliptic group</vt:lpstr>
      <vt:lpstr>Elliptic group</vt:lpstr>
      <vt:lpstr>Elliptic group</vt:lpstr>
      <vt:lpstr>Elliptic group</vt:lpstr>
      <vt:lpstr>Elliptic group</vt:lpstr>
      <vt:lpstr>Using Elliptic Curves In Cryptography</vt:lpstr>
      <vt:lpstr>Elliptic Curve Cryptosystems (ECC)</vt:lpstr>
      <vt:lpstr>What Is ECC?</vt:lpstr>
      <vt:lpstr>Generic Procedures of ECC</vt:lpstr>
      <vt:lpstr>Elliptic Curve Cryptosystem</vt:lpstr>
      <vt:lpstr>ECC Cipher</vt:lpstr>
      <vt:lpstr>ECC Diffie-Hellman</vt:lpstr>
      <vt:lpstr>Diffie-Hellman key exchange attack</vt:lpstr>
      <vt:lpstr>Elliptic Curve Digital Signature Algorithm (ECDSA)</vt:lpstr>
      <vt:lpstr>Elliptic Curve Digital Signature Algorithm (ECDSA)</vt:lpstr>
      <vt:lpstr>Why use ECC?</vt:lpstr>
      <vt:lpstr>Security of ECC</vt:lpstr>
      <vt:lpstr>Applications of ECC</vt:lpstr>
      <vt:lpstr>Benefits of ECC</vt:lpstr>
      <vt:lpstr>Summary of ECC</vt:lpstr>
    </vt:vector>
  </TitlesOfParts>
  <Company>formlab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Technische Universität Hamburg-Harburg</dc:title>
  <dc:creator>b-tina</dc:creator>
  <cp:lastModifiedBy>Nguyễn Ngọc Tự</cp:lastModifiedBy>
  <cp:revision>746</cp:revision>
  <cp:lastPrinted>1999-07-26T11:07:16Z</cp:lastPrinted>
  <dcterms:created xsi:type="dcterms:W3CDTF">1999-06-21T09:15:32Z</dcterms:created>
  <dcterms:modified xsi:type="dcterms:W3CDTF">2022-09-08T06:58:42Z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0x0101003213B8DB1652AF40BF0416E8930AEF11</vt:lpwstr>
  </property>
</Properties>
</file>