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4_52CF17B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0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508F255-D257-4A30-363C-6255F6A063CF}" name="Muhamad Hafiz Syazwan Bin Mohd Zaki" initials="MHSBMZ" userId="a6ff7278b9a7a0c1" providerId="Windows Live"/>
  <p188:author id="{FDD214E9-836F-CA1E-6EE1-D00A77C23E5E}" name="Niamh" initials="N" userId="68cab780fdb01ad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8CD0"/>
    <a:srgbClr val="7698D4"/>
    <a:srgbClr val="BDAEA3"/>
    <a:srgbClr val="F7E3D5"/>
    <a:srgbClr val="F5C2A4"/>
    <a:srgbClr val="F2E418"/>
    <a:srgbClr val="C95930"/>
    <a:srgbClr val="CCAC99"/>
    <a:srgbClr val="F0760C"/>
    <a:srgbClr val="D9F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1" d="100"/>
          <a:sy n="21" d="100"/>
        </p:scale>
        <p:origin x="1613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modernComment_104_52CF17B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0EF9FAD-3E23-4131-856A-6FDD387014CA}" authorId="{FDD214E9-836F-CA1E-6EE1-D00A77C23E5E}" created="2024-09-02T21:36:53.689">
    <pc:sldMkLst xmlns:pc="http://schemas.microsoft.com/office/powerpoint/2013/main/command">
      <pc:docMk/>
      <pc:sldMk cId="1389303728" sldId="260"/>
    </pc:sldMkLst>
    <p188:txBody>
      <a:bodyPr/>
      <a:lstStyle/>
      <a:p>
        <a:r>
          <a:rPr lang="en-GB"/>
          <a:t>Need to add Southampton Uni logo?</a:t>
        </a:r>
      </a:p>
    </p188:txBody>
  </p188:cm>
  <p188:cm id="{82566CDA-C0D8-4EEA-B319-443220BB38D3}" authorId="{FDD214E9-836F-CA1E-6EE1-D00A77C23E5E}" created="2024-09-02T21:37:08.845">
    <pc:sldMkLst xmlns:pc="http://schemas.microsoft.com/office/powerpoint/2013/main/command">
      <pc:docMk/>
      <pc:sldMk cId="1389303728" sldId="260"/>
    </pc:sldMkLst>
    <p188:txBody>
      <a:bodyPr/>
      <a:lstStyle/>
      <a:p>
        <a:r>
          <a:rPr lang="en-GB"/>
          <a:t>Need to add that these are lesson plans somewhere</a:t>
        </a:r>
      </a:p>
    </p188:txBody>
  </p188:cm>
  <p188:cm id="{CB8C5B33-9ECD-492A-8B36-2D44FB9BAF3D}" authorId="{FDD214E9-836F-CA1E-6EE1-D00A77C23E5E}" created="2024-09-02T21:37:19.339">
    <pc:sldMkLst xmlns:pc="http://schemas.microsoft.com/office/powerpoint/2013/main/command">
      <pc:docMk/>
      <pc:sldMk cId="1389303728" sldId="260"/>
    </pc:sldMkLst>
    <p188:txBody>
      <a:bodyPr/>
      <a:lstStyle/>
      <a:p>
        <a:r>
          <a:rPr lang="en-GB"/>
          <a:t>Background colour for each lesson?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54D18-AA6B-474A-8D18-B5079ED75A56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3DBE0-C863-47B9-A20B-69D4B58C45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097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3DBE0-C863-47B9-A20B-69D4B58C45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080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CB76-1E4F-4C49-9AC1-8CB369012D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CFD5-B085-4DC9-BEA8-D6F77B299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87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CB76-1E4F-4C49-9AC1-8CB369012D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CFD5-B085-4DC9-BEA8-D6F77B299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40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CB76-1E4F-4C49-9AC1-8CB369012D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CFD5-B085-4DC9-BEA8-D6F77B299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19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CB76-1E4F-4C49-9AC1-8CB369012D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CFD5-B085-4DC9-BEA8-D6F77B299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20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CB76-1E4F-4C49-9AC1-8CB369012D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CFD5-B085-4DC9-BEA8-D6F77B299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86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CB76-1E4F-4C49-9AC1-8CB369012D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CFD5-B085-4DC9-BEA8-D6F77B299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49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CB76-1E4F-4C49-9AC1-8CB369012D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CFD5-B085-4DC9-BEA8-D6F77B299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51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CB76-1E4F-4C49-9AC1-8CB369012D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CFD5-B085-4DC9-BEA8-D6F77B299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17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CB76-1E4F-4C49-9AC1-8CB369012D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CFD5-B085-4DC9-BEA8-D6F77B299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38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CB76-1E4F-4C49-9AC1-8CB369012D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CFD5-B085-4DC9-BEA8-D6F77B299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33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CB76-1E4F-4C49-9AC1-8CB369012D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CFD5-B085-4DC9-BEA8-D6F77B299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51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1CB76-1E4F-4C49-9AC1-8CB369012D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0CFD5-B085-4DC9-BEA8-D6F77B299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86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microsoft.com/office/2018/10/relationships/comments" Target="../comments/modernComment_104_52CF17B0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32F5044-C059-CFE6-9F34-4901CA807AD4}"/>
              </a:ext>
            </a:extLst>
          </p:cNvPr>
          <p:cNvSpPr txBox="1"/>
          <p:nvPr/>
        </p:nvSpPr>
        <p:spPr>
          <a:xfrm>
            <a:off x="304798" y="-13289279"/>
            <a:ext cx="20774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/>
              <a:t>Discover Science Through Technology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4D63695-1711-B940-EDFA-AE33F59E2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754971"/>
              </p:ext>
            </p:extLst>
          </p:nvPr>
        </p:nvGraphicFramePr>
        <p:xfrm>
          <a:off x="304798" y="2438399"/>
          <a:ext cx="20774024" cy="270240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7012">
                  <a:extLst>
                    <a:ext uri="{9D8B030D-6E8A-4147-A177-3AD203B41FA5}">
                      <a16:colId xmlns:a16="http://schemas.microsoft.com/office/drawing/2014/main" val="717445405"/>
                    </a:ext>
                  </a:extLst>
                </a:gridCol>
                <a:gridCol w="10387012">
                  <a:extLst>
                    <a:ext uri="{9D8B030D-6E8A-4147-A177-3AD203B41FA5}">
                      <a16:colId xmlns:a16="http://schemas.microsoft.com/office/drawing/2014/main" val="2558566242"/>
                    </a:ext>
                  </a:extLst>
                </a:gridCol>
              </a:tblGrid>
              <a:tr h="90080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894147"/>
                  </a:ext>
                </a:extLst>
              </a:tr>
              <a:tr h="90080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189025"/>
                  </a:ext>
                </a:extLst>
              </a:tr>
              <a:tr h="90080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249331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41EBD84E-72C4-37B9-85C4-04575E22CF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573"/>
          <a:stretch/>
        </p:blipFill>
        <p:spPr>
          <a:xfrm>
            <a:off x="3115601" y="7896260"/>
            <a:ext cx="4389597" cy="237260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8022855-4ACA-9EE9-9D7C-FA328B1CB061}"/>
              </a:ext>
            </a:extLst>
          </p:cNvPr>
          <p:cNvSpPr txBox="1"/>
          <p:nvPr/>
        </p:nvSpPr>
        <p:spPr>
          <a:xfrm>
            <a:off x="610552" y="3675673"/>
            <a:ext cx="96916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Explore the Science of Combustion:</a:t>
            </a: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What Makes Fire Burn?</a:t>
            </a:r>
            <a:r>
              <a:rPr lang="en-GB" sz="2800" dirty="0"/>
              <a:t> Dive into the chemistry behind combustion, the powerful reaction that fuels everything from campfires to engines.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Combustion Detective:</a:t>
            </a:r>
            <a:r>
              <a:rPr lang="en-GB" sz="2800" dirty="0"/>
              <a:t> Learn to identify combustion reactions and predict what they produce—can you figure out what’s left after the fire?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Balance the Flames:</a:t>
            </a:r>
            <a:r>
              <a:rPr lang="en-GB" sz="2800" dirty="0"/>
              <a:t> Get hands-on with balancing combustion equations by hand, then level up by coding your way to the perfect balance.</a:t>
            </a:r>
          </a:p>
        </p:txBody>
      </p:sp>
      <p:pic>
        <p:nvPicPr>
          <p:cNvPr id="26" name="Picture 12" descr="Rendered Image">
            <a:extLst>
              <a:ext uri="{FF2B5EF4-FFF2-40B4-BE49-F238E27FC236}">
                <a16:creationId xmlns:a16="http://schemas.microsoft.com/office/drawing/2014/main" id="{AED01EF9-7E05-2A5A-4BDB-CB8A37E55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621" y="2483853"/>
            <a:ext cx="859155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EA935EA-66C5-EB2F-006B-66B440DA6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6341968" y="11489437"/>
            <a:ext cx="4517867" cy="432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1DFDF0E-BEAF-EF5C-7E84-40E93FAB08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11307" y="11489437"/>
            <a:ext cx="7722525" cy="132730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5E5FFCC-91CD-5C8D-D17E-AA9F3270A8F1}"/>
              </a:ext>
            </a:extLst>
          </p:cNvPr>
          <p:cNvSpPr txBox="1"/>
          <p:nvPr/>
        </p:nvSpPr>
        <p:spPr>
          <a:xfrm>
            <a:off x="10902964" y="12596435"/>
            <a:ext cx="10048529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/>
              <a:t>Master Gravity and Fuel for </a:t>
            </a:r>
          </a:p>
          <a:p>
            <a:r>
              <a:rPr lang="en-GB" sz="3200" b="1" dirty="0"/>
              <a:t>Epic Space Missions:</a:t>
            </a:r>
            <a:endParaRPr lang="en-GB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Journey to the Stars:</a:t>
            </a:r>
            <a:r>
              <a:rPr lang="en-GB" sz="2800" dirty="0"/>
              <a:t> Uncover how</a:t>
            </a:r>
          </a:p>
          <a:p>
            <a:r>
              <a:rPr lang="en-GB" sz="2800" dirty="0"/>
              <a:t> gravity shapes every space </a:t>
            </a:r>
          </a:p>
          <a:p>
            <a:r>
              <a:rPr lang="en-GB" sz="2800" dirty="0"/>
              <a:t>mission—from launching rockets to</a:t>
            </a:r>
          </a:p>
          <a:p>
            <a:r>
              <a:rPr lang="en-GB" sz="2800" dirty="0"/>
              <a:t> orbiting planets!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Calculate the Forces of </a:t>
            </a:r>
          </a:p>
          <a:p>
            <a:r>
              <a:rPr lang="en-GB" sz="2800" b="1" dirty="0"/>
              <a:t>the Universe:</a:t>
            </a:r>
            <a:r>
              <a:rPr lang="en-GB" sz="2800" dirty="0"/>
              <a:t> Use Python to crunch the numbers on gravitational forces and see how they impact space travel. Can you plot the perfect course?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Team Up for the Mission:</a:t>
            </a:r>
            <a:r>
              <a:rPr lang="en-GB" sz="2800" dirty="0"/>
              <a:t> Work together in groups to tackle complex space challenges and present your findings like real NASA scientists.</a:t>
            </a:r>
          </a:p>
        </p:txBody>
      </p:sp>
      <p:pic>
        <p:nvPicPr>
          <p:cNvPr id="1042" name="Picture 18" descr="Rendered Image">
            <a:extLst>
              <a:ext uri="{FF2B5EF4-FFF2-40B4-BE49-F238E27FC236}">
                <a16:creationId xmlns:a16="http://schemas.microsoft.com/office/drawing/2014/main" id="{6BCF1AF1-727D-2D37-AB6F-0476DD039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471" y="20676210"/>
            <a:ext cx="794385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0C3B4CE3-EC9E-7A59-ECDA-8105FB5A79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4" t="8806" r="15914" b="15436"/>
          <a:stretch/>
        </p:blipFill>
        <p:spPr bwMode="auto">
          <a:xfrm>
            <a:off x="517960" y="24201120"/>
            <a:ext cx="5791399" cy="376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290F189-60AE-C373-A227-FAE1BB67D6D2}"/>
              </a:ext>
            </a:extLst>
          </p:cNvPr>
          <p:cNvSpPr txBox="1"/>
          <p:nvPr/>
        </p:nvSpPr>
        <p:spPr>
          <a:xfrm>
            <a:off x="6297015" y="26549509"/>
            <a:ext cx="313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Image from </a:t>
            </a:r>
            <a:r>
              <a:rPr lang="en-GB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Videoplasty.com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B2B804-7E3C-CD0E-6D99-98A8516662DB}"/>
              </a:ext>
            </a:extLst>
          </p:cNvPr>
          <p:cNvSpPr txBox="1"/>
          <p:nvPr/>
        </p:nvSpPr>
        <p:spPr>
          <a:xfrm>
            <a:off x="304797" y="21523936"/>
            <a:ext cx="1038701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Explore the Future of Medicine with Technology:</a:t>
            </a:r>
            <a:endParaRPr lang="en-GB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Tech That Heals:</a:t>
            </a:r>
            <a:r>
              <a:rPr lang="en-GB" sz="2800" dirty="0"/>
              <a:t> Discover how AI, smart monitoring devices, and cutting-edge treatments are transforming healthcare and saving lives.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Design Your Own Medical Marvel:</a:t>
            </a:r>
            <a:r>
              <a:rPr lang="en-GB" sz="2800" dirty="0"/>
              <a:t> Team up to create an innovative healthcare device—bring your creativity and problem-solving skills to the table!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Think Like a Healthcare Futurist:</a:t>
            </a:r>
            <a:r>
              <a:rPr lang="en-GB" sz="2800" dirty="0"/>
              <a:t> Critically examine the latest medical          </a:t>
            </a:r>
          </a:p>
          <a:p>
            <a:r>
              <a:rPr lang="en-GB" sz="2800" dirty="0"/>
              <a:t>                                        </a:t>
            </a:r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44C151-5144-B952-0F5A-4C1C37652E1C}"/>
              </a:ext>
            </a:extLst>
          </p:cNvPr>
          <p:cNvSpPr txBox="1"/>
          <p:nvPr/>
        </p:nvSpPr>
        <p:spPr>
          <a:xfrm>
            <a:off x="6309361" y="24682817"/>
            <a:ext cx="43824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technologies and predict how they could change the future of healthcare.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3DAB6E-B6A7-2257-40C7-EF243C80F9CC}"/>
              </a:ext>
            </a:extLst>
          </p:cNvPr>
          <p:cNvSpPr txBox="1"/>
          <p:nvPr/>
        </p:nvSpPr>
        <p:spPr>
          <a:xfrm>
            <a:off x="262888" y="28008452"/>
            <a:ext cx="1038701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/>
              <a:t>Are you ready to be part of the next healthcare revolution? </a:t>
            </a:r>
          </a:p>
          <a:p>
            <a:pPr algn="ctr"/>
            <a:r>
              <a:rPr lang="en-GB" sz="3000" b="1" dirty="0"/>
              <a:t>Let’s innovate together!</a:t>
            </a:r>
            <a:endParaRPr lang="en-GB" sz="3000" dirty="0"/>
          </a:p>
          <a:p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D8C4AE-19D6-295F-4456-7C247F7B9607}"/>
              </a:ext>
            </a:extLst>
          </p:cNvPr>
          <p:cNvSpPr txBox="1"/>
          <p:nvPr/>
        </p:nvSpPr>
        <p:spPr>
          <a:xfrm>
            <a:off x="10811307" y="19373424"/>
            <a:ext cx="102675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/>
              <a:t>Ready to blast off? Join us and code your way to the stars!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8F6482-04F5-AAEE-8F0F-3E553A754580}"/>
              </a:ext>
            </a:extLst>
          </p:cNvPr>
          <p:cNvSpPr txBox="1"/>
          <p:nvPr/>
        </p:nvSpPr>
        <p:spPr>
          <a:xfrm>
            <a:off x="304797" y="10377716"/>
            <a:ext cx="10309430" cy="1053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/>
              <a:t>Get ready to ignite your coding and science skills—</a:t>
            </a:r>
          </a:p>
          <a:p>
            <a:pPr algn="ctr"/>
            <a:r>
              <a:rPr lang="en-GB" sz="3000" b="1" dirty="0"/>
              <a:t>let's burn bright!</a:t>
            </a:r>
          </a:p>
        </p:txBody>
      </p:sp>
      <p:pic>
        <p:nvPicPr>
          <p:cNvPr id="1048" name="Picture 24" descr="Rendered Image">
            <a:extLst>
              <a:ext uri="{FF2B5EF4-FFF2-40B4-BE49-F238E27FC236}">
                <a16:creationId xmlns:a16="http://schemas.microsoft.com/office/drawing/2014/main" id="{A229A096-18E3-E822-D66B-78551F23D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71" y="11687547"/>
            <a:ext cx="9063178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65C417B-3626-9B55-74A7-F480BE93896D}"/>
              </a:ext>
            </a:extLst>
          </p:cNvPr>
          <p:cNvSpPr txBox="1"/>
          <p:nvPr/>
        </p:nvSpPr>
        <p:spPr>
          <a:xfrm>
            <a:off x="429339" y="12644122"/>
            <a:ext cx="914161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Dive into the Science of Sound:</a:t>
            </a:r>
            <a:endParaRPr lang="en-GB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Decode the Waves:</a:t>
            </a:r>
            <a:r>
              <a:rPr lang="en-GB" sz="2800" dirty="0"/>
              <a:t> Learn how amplitude and frequency shape the sounds we hear every 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Measure the Speed of Sound:</a:t>
            </a:r>
            <a:r>
              <a:rPr lang="en-GB" sz="2800" dirty="0"/>
              <a:t> Conduct a hands-on experiment to calculate how fast sound travels using real-world tools. Can you hit the right note?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Explore Sound in Action:</a:t>
            </a:r>
            <a:r>
              <a:rPr lang="en-GB" sz="2800" dirty="0"/>
              <a:t> Analyse how sound waves behave at different distances—understand why sound waves change </a:t>
            </a:r>
          </a:p>
          <a:p>
            <a:endParaRPr lang="en-GB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AF35746-0CFF-767D-6F7F-C4C2D25DDE9F}"/>
              </a:ext>
            </a:extLst>
          </p:cNvPr>
          <p:cNvSpPr txBox="1"/>
          <p:nvPr/>
        </p:nvSpPr>
        <p:spPr>
          <a:xfrm>
            <a:off x="403338" y="19373424"/>
            <a:ext cx="1030943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/>
              <a:t>Ready to tune in to the science of sound? Let's make some waves!</a:t>
            </a:r>
            <a:endParaRPr lang="en-GB" sz="3000" dirty="0"/>
          </a:p>
          <a:p>
            <a:endParaRPr lang="en-GB" dirty="0"/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923D24BA-44D6-FCC3-3FA1-269E1FEAE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61" y="16191871"/>
            <a:ext cx="9548488" cy="350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Rendered Image">
            <a:extLst>
              <a:ext uri="{FF2B5EF4-FFF2-40B4-BE49-F238E27FC236}">
                <a16:creationId xmlns:a16="http://schemas.microsoft.com/office/drawing/2014/main" id="{E0A01230-790B-A3AB-0777-ABAE08EB6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5983" y="2640539"/>
            <a:ext cx="863917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4D872AE-ADAE-C7B9-26D4-000FE8683164}"/>
              </a:ext>
            </a:extLst>
          </p:cNvPr>
          <p:cNvSpPr txBox="1"/>
          <p:nvPr/>
        </p:nvSpPr>
        <p:spPr>
          <a:xfrm>
            <a:off x="11081386" y="3610879"/>
            <a:ext cx="969168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Uncover the Science Behind Our Changing Planet:</a:t>
            </a: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Why is Our Planet Warming?</a:t>
            </a:r>
            <a:r>
              <a:rPr lang="en-GB" sz="2800" dirty="0"/>
              <a:t> Explore the causes and effects of climate change, from rising temperatures to melting ice caps.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Dive into the Data:</a:t>
            </a:r>
            <a:r>
              <a:rPr lang="en-GB" sz="2800" dirty="0"/>
              <a:t> Analyse real-world data on temperature trends, carbon dioxide levels, and sea level rise. What do the numbers tell us?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Take Action for the Future:</a:t>
            </a:r>
            <a:r>
              <a:rPr lang="en-GB" sz="2800" dirty="0"/>
              <a:t> </a:t>
            </a:r>
          </a:p>
          <a:p>
            <a:r>
              <a:rPr lang="en-GB" sz="2800" dirty="0"/>
              <a:t>Discuss how we can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FA5CE0-7853-9A16-EC56-256ADA4D254A}"/>
              </a:ext>
            </a:extLst>
          </p:cNvPr>
          <p:cNvSpPr txBox="1"/>
          <p:nvPr/>
        </p:nvSpPr>
        <p:spPr>
          <a:xfrm>
            <a:off x="11370855" y="10490983"/>
            <a:ext cx="892943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000" b="1" dirty="0"/>
              <a:t>Join us in the fight against climate change—because the future is in our hands!</a:t>
            </a:r>
          </a:p>
        </p:txBody>
      </p:sp>
      <p:pic>
        <p:nvPicPr>
          <p:cNvPr id="1066" name="Picture 42" descr="Tags - climate change -">
            <a:extLst>
              <a:ext uri="{FF2B5EF4-FFF2-40B4-BE49-F238E27FC236}">
                <a16:creationId xmlns:a16="http://schemas.microsoft.com/office/drawing/2014/main" id="{79CB7E3D-7A1C-9408-F696-FBE16F007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9369" y="5745736"/>
            <a:ext cx="7104198" cy="49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7223EFC-F713-09F3-DE84-DB0890B27726}"/>
              </a:ext>
            </a:extLst>
          </p:cNvPr>
          <p:cNvSpPr txBox="1"/>
          <p:nvPr/>
        </p:nvSpPr>
        <p:spPr>
          <a:xfrm>
            <a:off x="11081386" y="7005113"/>
            <a:ext cx="28870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Reduce our carbon footprints—what can you do personally, and what can we achieve together?</a:t>
            </a:r>
          </a:p>
        </p:txBody>
      </p:sp>
      <p:pic>
        <p:nvPicPr>
          <p:cNvPr id="1068" name="Picture 44" descr="Rendered Image">
            <a:extLst>
              <a:ext uri="{FF2B5EF4-FFF2-40B4-BE49-F238E27FC236}">
                <a16:creationId xmlns:a16="http://schemas.microsoft.com/office/drawing/2014/main" id="{41E853EF-6034-A54E-AE1C-88D52BCCB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556" y="20676210"/>
            <a:ext cx="10387016" cy="67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B59F12B-C9B6-D184-0B64-2DDA51766191}"/>
              </a:ext>
            </a:extLst>
          </p:cNvPr>
          <p:cNvSpPr txBox="1"/>
          <p:nvPr/>
        </p:nvSpPr>
        <p:spPr>
          <a:xfrm>
            <a:off x="11077810" y="21389608"/>
            <a:ext cx="9782025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Understand the Energy Behind Everyday Life:</a:t>
            </a: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What Powers Your Home?</a:t>
            </a:r>
            <a:r>
              <a:rPr lang="en-GB" sz="2800" dirty="0"/>
              <a:t> Explore how household items consume energy and learn which appliances use the most power.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Master Data with Google Sheets:</a:t>
            </a:r>
            <a:r>
              <a:rPr lang="en-GB" sz="2800" dirty="0"/>
              <a:t> Use Google Sheets to track and analyse energy usage—gain valuable skills in data entry and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Calculate Energy Impact:</a:t>
            </a:r>
            <a:r>
              <a:rPr lang="en-GB" sz="2800" dirty="0"/>
              <a:t> Use formulas</a:t>
            </a:r>
          </a:p>
          <a:p>
            <a:r>
              <a:rPr lang="en-GB" sz="2800" dirty="0"/>
              <a:t>to calculate the energy consumption</a:t>
            </a:r>
          </a:p>
          <a:p>
            <a:r>
              <a:rPr lang="en-GB" sz="2800" dirty="0"/>
              <a:t>of your home and understand the </a:t>
            </a:r>
          </a:p>
          <a:p>
            <a:r>
              <a:rPr lang="en-GB" sz="2800" dirty="0"/>
              <a:t>broader implications of energy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Think Critically About Energy:</a:t>
            </a:r>
            <a:r>
              <a:rPr lang="en-GB" sz="2800" dirty="0"/>
              <a:t> Based on </a:t>
            </a:r>
          </a:p>
          <a:p>
            <a:r>
              <a:rPr lang="en-GB" sz="2800" dirty="0"/>
              <a:t>your analysis, develop insights into</a:t>
            </a:r>
          </a:p>
          <a:p>
            <a:r>
              <a:rPr lang="en-GB" sz="2800" dirty="0"/>
              <a:t>how energy is consumed and consider</a:t>
            </a:r>
          </a:p>
          <a:p>
            <a:r>
              <a:rPr lang="en-GB" sz="2800" dirty="0"/>
              <a:t> how it impacts our environment.</a:t>
            </a:r>
          </a:p>
          <a:p>
            <a:endParaRPr lang="en-GB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F84CC31-F570-ECC9-6D68-5771104DF082}"/>
              </a:ext>
            </a:extLst>
          </p:cNvPr>
          <p:cNvSpPr txBox="1"/>
          <p:nvPr/>
        </p:nvSpPr>
        <p:spPr>
          <a:xfrm>
            <a:off x="10469906" y="28087796"/>
            <a:ext cx="10731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/>
              <a:t>Ready to uncover the secrets of energy use? </a:t>
            </a:r>
          </a:p>
          <a:p>
            <a:pPr algn="ctr"/>
            <a:r>
              <a:rPr lang="en-GB" sz="3000" b="1" dirty="0"/>
              <a:t>Let’s power up your knowledge! </a:t>
            </a:r>
          </a:p>
        </p:txBody>
      </p:sp>
      <p:pic>
        <p:nvPicPr>
          <p:cNvPr id="1072" name="Picture 48" descr="Public domain stock image. Smartphone drawing mobile phone, science  technology. - PICRYL - Public Domain Media Search Engine Public Domain  Search">
            <a:extLst>
              <a:ext uri="{FF2B5EF4-FFF2-40B4-BE49-F238E27FC236}">
                <a16:creationId xmlns:a16="http://schemas.microsoft.com/office/drawing/2014/main" id="{C8DFC218-7D3F-28B7-680B-32CCFEE3E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3194" y="23301546"/>
            <a:ext cx="4248626" cy="611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ightning cartoon icon PNG Design">
            <a:extLst>
              <a:ext uri="{FF2B5EF4-FFF2-40B4-BE49-F238E27FC236}">
                <a16:creationId xmlns:a16="http://schemas.microsoft.com/office/drawing/2014/main" id="{89D31070-12A6-B94B-DB0B-9D4C007C9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187" y="24009847"/>
            <a:ext cx="2557894" cy="255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ndered Image">
            <a:extLst>
              <a:ext uri="{FF2B5EF4-FFF2-40B4-BE49-F238E27FC236}">
                <a16:creationId xmlns:a16="http://schemas.microsoft.com/office/drawing/2014/main" id="{E6FAFAB5-6735-848E-FD80-C459760E0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88" y="385195"/>
            <a:ext cx="20815934" cy="212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30372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31208</TotalTime>
  <Words>602</Words>
  <Application>Microsoft Office PowerPoint</Application>
  <PresentationFormat>Custom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Niamh</dc:creator>
  <cp:lastModifiedBy>Niamh O'keeffe</cp:lastModifiedBy>
  <cp:revision>69</cp:revision>
  <dcterms:created xsi:type="dcterms:W3CDTF">2023-12-08T16:04:42Z</dcterms:created>
  <dcterms:modified xsi:type="dcterms:W3CDTF">2024-09-26T14:23:06Z</dcterms:modified>
</cp:coreProperties>
</file>