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417" autoAdjust="0"/>
  </p:normalViewPr>
  <p:slideViewPr>
    <p:cSldViewPr snapToGrid="0">
      <p:cViewPr varScale="1">
        <p:scale>
          <a:sx n="71" d="100"/>
          <a:sy n="71" d="100"/>
        </p:scale>
        <p:origin x="1090" y="62"/>
      </p:cViewPr>
      <p:guideLst/>
    </p:cSldViewPr>
  </p:slideViewPr>
  <p:notesTextViewPr>
    <p:cViewPr>
      <p:scale>
        <a:sx n="1" d="1"/>
        <a:sy n="1" d="1"/>
      </p:scale>
      <p:origin x="0" y="-11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FFAFA-A92F-454E-B417-B8906F4A9F22}" type="datetimeFigureOut">
              <a:rPr lang="en-GB" smtClean="0"/>
              <a:t>09/08/2024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272905-4043-40AD-9639-B265005E8596}" type="slidenum">
              <a:rPr lang="en-GB" smtClean="0"/>
              <a:t>‹#›</a:t>
            </a:fld>
            <a:endParaRPr lang="en-GB"/>
          </a:p>
        </p:txBody>
      </p:sp>
    </p:spTree>
    <p:extLst>
      <p:ext uri="{BB962C8B-B14F-4D97-AF65-F5344CB8AC3E}">
        <p14:creationId xmlns:p14="http://schemas.microsoft.com/office/powerpoint/2010/main" val="123598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How AI is Revolutionizing Healthcare</a:t>
            </a:r>
            <a:endParaRPr lang="en-GB" dirty="0"/>
          </a:p>
          <a:p>
            <a:pPr>
              <a:buFont typeface="Arial" panose="020B0604020202020204" pitchFamily="34" charset="0"/>
              <a:buChar char="•"/>
            </a:pPr>
            <a:r>
              <a:rPr lang="en-GB" b="1" dirty="0"/>
              <a:t>Surgical Robots:</a:t>
            </a:r>
            <a:r>
              <a:rPr lang="en-GB" dirty="0"/>
              <a:t> Imagine a robot assisting a surgeon in the operating room. Today, robots are commonly used in surgeries like prostate operations and even complex procedures in the head and neck. These robots help surgeons perform with precision, making surgeries safer and faster.</a:t>
            </a:r>
          </a:p>
          <a:p>
            <a:pPr>
              <a:buFont typeface="Arial" panose="020B0604020202020204" pitchFamily="34" charset="0"/>
              <a:buChar char="•"/>
            </a:pPr>
            <a:r>
              <a:rPr lang="en-GB" b="1" dirty="0"/>
              <a:t>Discovering New Medicines:</a:t>
            </a:r>
            <a:r>
              <a:rPr lang="en-GB" dirty="0"/>
              <a:t> When developing new drugs, scientists have to deal with enormous amounts of data. AI steps in to help sort through this information quickly, identifying the best targets for the drugs and making them more effective. It’s like having a super-smart assistant that can speed up the discovery of life-saving medicines.</a:t>
            </a:r>
          </a:p>
          <a:p>
            <a:pPr>
              <a:buFont typeface="Arial" panose="020B0604020202020204" pitchFamily="34" charset="0"/>
              <a:buChar char="•"/>
            </a:pPr>
            <a:r>
              <a:rPr lang="en-GB" b="1" dirty="0"/>
              <a:t>Medical Diagnostics:</a:t>
            </a:r>
            <a:r>
              <a:rPr lang="en-GB" dirty="0"/>
              <a:t> Have you ever had an MRI or CT scan? AI can </a:t>
            </a:r>
            <a:r>
              <a:rPr lang="en-GB" dirty="0" err="1"/>
              <a:t>analyze</a:t>
            </a:r>
            <a:r>
              <a:rPr lang="en-GB" dirty="0"/>
              <a:t> these scans in real-time, helping doctors to quickly and accurately diagnose what’s wrong. This means patients get the care they need faster.</a:t>
            </a:r>
          </a:p>
          <a:p>
            <a:pPr>
              <a:buFont typeface="Arial" panose="020B0604020202020204" pitchFamily="34" charset="0"/>
              <a:buChar char="•"/>
            </a:pPr>
            <a:r>
              <a:rPr lang="en-GB" b="1" dirty="0"/>
              <a:t>Personalized Medicine:</a:t>
            </a:r>
            <a:r>
              <a:rPr lang="en-GB" dirty="0"/>
              <a:t> Every patient is unique, and so should be their treatment. AI helps doctors predict which treatments will work best for individual patients based on their medical history. This is called precision medicine, and it’s making healthcare more personalized and effective.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1C1D2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75272905-4043-40AD-9639-B265005E8596}" type="slidenum">
              <a:rPr lang="en-GB" smtClean="0"/>
              <a:t>4</a:t>
            </a:fld>
            <a:endParaRPr lang="en-GB"/>
          </a:p>
        </p:txBody>
      </p:sp>
    </p:spTree>
    <p:extLst>
      <p:ext uri="{BB962C8B-B14F-4D97-AF65-F5344CB8AC3E}">
        <p14:creationId xmlns:p14="http://schemas.microsoft.com/office/powerpoint/2010/main" val="110548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Measure Glucose Levels:</a:t>
            </a:r>
            <a:r>
              <a:rPr lang="en-GB" dirty="0"/>
              <a:t> Keep track of blood sugar levels, essential for managing diabetes.</a:t>
            </a:r>
          </a:p>
          <a:p>
            <a:pPr>
              <a:buFont typeface="Arial" panose="020B0604020202020204" pitchFamily="34" charset="0"/>
              <a:buChar char="•"/>
            </a:pPr>
            <a:r>
              <a:rPr lang="en-GB" b="1" dirty="0"/>
              <a:t>Monitor Pulse:</a:t>
            </a:r>
            <a:r>
              <a:rPr lang="en-GB" dirty="0"/>
              <a:t> Check heart rate to ensure it's within a healthy range.</a:t>
            </a:r>
          </a:p>
          <a:p>
            <a:pPr>
              <a:buFont typeface="Arial" panose="020B0604020202020204" pitchFamily="34" charset="0"/>
              <a:buChar char="•"/>
            </a:pPr>
            <a:r>
              <a:rPr lang="en-GB" b="1" dirty="0"/>
              <a:t>Detect Heat:</a:t>
            </a:r>
            <a:r>
              <a:rPr lang="en-GB" dirty="0"/>
              <a:t> Monitor body temperature to identify fevers or other issues.</a:t>
            </a:r>
          </a:p>
          <a:p>
            <a:r>
              <a:rPr lang="en-GB" dirty="0"/>
              <a:t>Technology allows doctors to study, note, and </a:t>
            </a:r>
            <a:r>
              <a:rPr lang="en-GB" dirty="0" err="1"/>
              <a:t>analyze</a:t>
            </a:r>
            <a:r>
              <a:rPr lang="en-GB" dirty="0"/>
              <a:t> patients' conditions in real-time, no matter where they are, ensuring better and faster care.</a:t>
            </a:r>
          </a:p>
          <a:p>
            <a:endParaRPr lang="en-GB" dirty="0"/>
          </a:p>
        </p:txBody>
      </p:sp>
      <p:sp>
        <p:nvSpPr>
          <p:cNvPr id="4" name="Slide Number Placeholder 3"/>
          <p:cNvSpPr>
            <a:spLocks noGrp="1"/>
          </p:cNvSpPr>
          <p:nvPr>
            <p:ph type="sldNum" sz="quarter" idx="5"/>
          </p:nvPr>
        </p:nvSpPr>
        <p:spPr/>
        <p:txBody>
          <a:bodyPr/>
          <a:lstStyle/>
          <a:p>
            <a:fld id="{75272905-4043-40AD-9639-B265005E8596}" type="slidenum">
              <a:rPr lang="en-GB" smtClean="0"/>
              <a:t>5</a:t>
            </a:fld>
            <a:endParaRPr lang="en-GB"/>
          </a:p>
        </p:txBody>
      </p:sp>
    </p:spTree>
    <p:extLst>
      <p:ext uri="{BB962C8B-B14F-4D97-AF65-F5344CB8AC3E}">
        <p14:creationId xmlns:p14="http://schemas.microsoft.com/office/powerpoint/2010/main" val="112982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They Do:</a:t>
            </a:r>
            <a:r>
              <a:rPr lang="en-GB" dirty="0"/>
              <a:t> Motion sensors track how athletes move—whether they're speeding up, slowing down, or changing </a:t>
            </a:r>
            <a:r>
              <a:rPr lang="en-GB" dirty="0" err="1"/>
              <a:t>direction.</a:t>
            </a:r>
            <a:r>
              <a:rPr lang="en-GB" b="1" dirty="0" err="1"/>
              <a:t>Why</a:t>
            </a:r>
            <a:r>
              <a:rPr lang="en-GB" b="1" dirty="0"/>
              <a:t> It Matters:</a:t>
            </a:r>
            <a:r>
              <a:rPr lang="en-GB" dirty="0"/>
              <a:t> These sensors help coaches understand an athlete's quickness and agility, which are super important in sports that need fast moves and rapid changes in pace.</a:t>
            </a:r>
          </a:p>
        </p:txBody>
      </p:sp>
      <p:sp>
        <p:nvSpPr>
          <p:cNvPr id="4" name="Slide Number Placeholder 3"/>
          <p:cNvSpPr>
            <a:spLocks noGrp="1"/>
          </p:cNvSpPr>
          <p:nvPr>
            <p:ph type="sldNum" sz="quarter" idx="5"/>
          </p:nvPr>
        </p:nvSpPr>
        <p:spPr/>
        <p:txBody>
          <a:bodyPr/>
          <a:lstStyle/>
          <a:p>
            <a:fld id="{75272905-4043-40AD-9639-B265005E8596}" type="slidenum">
              <a:rPr lang="en-GB" smtClean="0"/>
              <a:t>6</a:t>
            </a:fld>
            <a:endParaRPr lang="en-GB"/>
          </a:p>
        </p:txBody>
      </p:sp>
    </p:spTree>
    <p:extLst>
      <p:ext uri="{BB962C8B-B14F-4D97-AF65-F5344CB8AC3E}">
        <p14:creationId xmlns:p14="http://schemas.microsoft.com/office/powerpoint/2010/main" val="1418542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What They Do:</a:t>
            </a:r>
            <a:r>
              <a:rPr lang="en-GB" dirty="0"/>
              <a:t> Cardiac implantable devices, like pacemakers, help control and monitor irregular </a:t>
            </a:r>
            <a:r>
              <a:rPr lang="en-GB" dirty="0" err="1"/>
              <a:t>heartbeats.</a:t>
            </a:r>
            <a:r>
              <a:rPr lang="en-GB" b="1" dirty="0" err="1"/>
              <a:t>Why</a:t>
            </a:r>
            <a:r>
              <a:rPr lang="en-GB" b="1" dirty="0"/>
              <a:t> It's Important:</a:t>
            </a:r>
            <a:r>
              <a:rPr lang="en-GB" dirty="0"/>
              <a:t> These devices are vital for people with certain heart rhythm problems, making sure their hearts beat regularly and safely.</a:t>
            </a:r>
          </a:p>
        </p:txBody>
      </p:sp>
      <p:sp>
        <p:nvSpPr>
          <p:cNvPr id="4" name="Slide Number Placeholder 3"/>
          <p:cNvSpPr>
            <a:spLocks noGrp="1"/>
          </p:cNvSpPr>
          <p:nvPr>
            <p:ph type="sldNum" sz="quarter" idx="5"/>
          </p:nvPr>
        </p:nvSpPr>
        <p:spPr/>
        <p:txBody>
          <a:bodyPr/>
          <a:lstStyle/>
          <a:p>
            <a:fld id="{75272905-4043-40AD-9639-B265005E8596}" type="slidenum">
              <a:rPr lang="en-GB" smtClean="0"/>
              <a:t>7</a:t>
            </a:fld>
            <a:endParaRPr lang="en-GB"/>
          </a:p>
        </p:txBody>
      </p:sp>
    </p:spTree>
    <p:extLst>
      <p:ext uri="{BB962C8B-B14F-4D97-AF65-F5344CB8AC3E}">
        <p14:creationId xmlns:p14="http://schemas.microsoft.com/office/powerpoint/2010/main" val="3964894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VR/AR in Healthcare:</a:t>
            </a:r>
          </a:p>
          <a:p>
            <a:pPr>
              <a:buFont typeface="Arial" panose="020B0604020202020204" pitchFamily="34" charset="0"/>
              <a:buChar char="•"/>
            </a:pPr>
            <a:r>
              <a:rPr lang="en-GB" b="1" dirty="0"/>
              <a:t>Application:</a:t>
            </a:r>
            <a:r>
              <a:rPr lang="en-GB" dirty="0"/>
              <a:t> VR (Virtual Reality) and AR (Augmented Reality) are being used to diagnose and treat a range of conditions including:</a:t>
            </a:r>
          </a:p>
          <a:p>
            <a:pPr marL="742950" lvl="1" indent="-285750">
              <a:buFont typeface="Arial" panose="020B0604020202020204" pitchFamily="34" charset="0"/>
              <a:buChar char="•"/>
            </a:pPr>
            <a:r>
              <a:rPr lang="en-GB" b="1" dirty="0"/>
              <a:t>Mental Health:</a:t>
            </a:r>
            <a:r>
              <a:rPr lang="en-GB" dirty="0"/>
              <a:t> Dementia, depression, PTSD, and phobias.</a:t>
            </a:r>
          </a:p>
          <a:p>
            <a:pPr marL="742950" lvl="1" indent="-285750">
              <a:buFont typeface="Arial" panose="020B0604020202020204" pitchFamily="34" charset="0"/>
              <a:buChar char="•"/>
            </a:pPr>
            <a:r>
              <a:rPr lang="en-GB" b="1" dirty="0"/>
              <a:t>Physical Disorders:</a:t>
            </a:r>
            <a:r>
              <a:rPr lang="en-GB" dirty="0"/>
              <a:t> Rehabilitation for stroke patients, pain management, and surgical training.</a:t>
            </a:r>
          </a:p>
          <a:p>
            <a:pPr>
              <a:buFont typeface="Arial" panose="020B0604020202020204" pitchFamily="34" charset="0"/>
              <a:buChar char="•"/>
            </a:pPr>
            <a:r>
              <a:rPr lang="en-GB" b="1" dirty="0"/>
              <a:t>Benefits:</a:t>
            </a:r>
            <a:r>
              <a:rPr lang="en-GB" dirty="0"/>
              <a:t> These technologies provide immersive environments for therapy, improve patient outcomes, and offer precise simulations for medical professionals.</a:t>
            </a:r>
          </a:p>
          <a:p>
            <a:r>
              <a:rPr lang="en-GB" b="1" dirty="0"/>
              <a:t>3D Bioprinting:</a:t>
            </a:r>
          </a:p>
          <a:p>
            <a:pPr>
              <a:buFont typeface="Arial" panose="020B0604020202020204" pitchFamily="34" charset="0"/>
              <a:buChar char="•"/>
            </a:pPr>
            <a:r>
              <a:rPr lang="en-GB" b="1" dirty="0"/>
              <a:t>Application:</a:t>
            </a:r>
            <a:r>
              <a:rPr lang="en-GB" dirty="0"/>
              <a:t> 3D Bioprinting is revolutionizing medical treatments by:</a:t>
            </a:r>
          </a:p>
          <a:p>
            <a:pPr marL="742950" lvl="1" indent="-285750">
              <a:buFont typeface="Arial" panose="020B0604020202020204" pitchFamily="34" charset="0"/>
              <a:buChar char="•"/>
            </a:pPr>
            <a:r>
              <a:rPr lang="en-GB" b="1" dirty="0"/>
              <a:t>Prosthetics:</a:t>
            </a:r>
            <a:r>
              <a:rPr lang="en-GB" dirty="0"/>
              <a:t> Enhancing bionic knee and hip prostheses with custom designs that match a patient’s anatomy.</a:t>
            </a:r>
          </a:p>
          <a:p>
            <a:pPr marL="742950" lvl="1" indent="-285750">
              <a:buFont typeface="Arial" panose="020B0604020202020204" pitchFamily="34" charset="0"/>
              <a:buChar char="•"/>
            </a:pPr>
            <a:r>
              <a:rPr lang="en-GB" b="1" dirty="0"/>
              <a:t>Organ Transplants:</a:t>
            </a:r>
            <a:r>
              <a:rPr lang="en-GB" dirty="0"/>
              <a:t> Developing bio-printed tissues and organs, potentially eliminating the need for donor organs.</a:t>
            </a:r>
          </a:p>
          <a:p>
            <a:pPr>
              <a:buFont typeface="Arial" panose="020B0604020202020204" pitchFamily="34" charset="0"/>
              <a:buChar char="•"/>
            </a:pPr>
            <a:r>
              <a:rPr lang="en-GB" b="1" dirty="0"/>
              <a:t>Benefits:</a:t>
            </a:r>
            <a:r>
              <a:rPr lang="en-GB" dirty="0"/>
              <a:t> Offers personalized healthcare solutions, reduces surgery recovery time, and may solve organ donor shortages in the future.</a:t>
            </a:r>
          </a:p>
          <a:p>
            <a:r>
              <a:rPr lang="en-GB" b="1" dirty="0"/>
              <a:t>Blockchain Technology in Healthcare:</a:t>
            </a:r>
          </a:p>
          <a:p>
            <a:pPr>
              <a:buFont typeface="Arial" panose="020B0604020202020204" pitchFamily="34" charset="0"/>
              <a:buChar char="•"/>
            </a:pPr>
            <a:r>
              <a:rPr lang="en-GB" b="1" dirty="0"/>
              <a:t>Application:</a:t>
            </a:r>
            <a:r>
              <a:rPr lang="en-GB" dirty="0"/>
              <a:t> Blockchain is transforming how healthcare data is managed by:</a:t>
            </a:r>
          </a:p>
          <a:p>
            <a:pPr marL="742950" lvl="1" indent="-285750">
              <a:buFont typeface="Arial" panose="020B0604020202020204" pitchFamily="34" charset="0"/>
              <a:buChar char="•"/>
            </a:pPr>
            <a:r>
              <a:rPr lang="en-GB" b="1" dirty="0"/>
              <a:t>Data Security:</a:t>
            </a:r>
            <a:r>
              <a:rPr lang="en-GB" dirty="0"/>
              <a:t> Providing a secure, decentralized way to store and share patient records.</a:t>
            </a:r>
          </a:p>
          <a:p>
            <a:pPr marL="742950" lvl="1" indent="-285750">
              <a:buFont typeface="Arial" panose="020B0604020202020204" pitchFamily="34" charset="0"/>
              <a:buChar char="•"/>
            </a:pPr>
            <a:r>
              <a:rPr lang="en-GB" b="1" dirty="0"/>
              <a:t>Transparency:</a:t>
            </a:r>
            <a:r>
              <a:rPr lang="en-GB" dirty="0"/>
              <a:t> Ensuring that medical data is tamper-proof and traceable.</a:t>
            </a:r>
          </a:p>
          <a:p>
            <a:pPr>
              <a:buFont typeface="Arial" panose="020B0604020202020204" pitchFamily="34" charset="0"/>
              <a:buChar char="•"/>
            </a:pPr>
            <a:r>
              <a:rPr lang="en-GB" b="1" dirty="0"/>
              <a:t>Benefits:</a:t>
            </a:r>
            <a:r>
              <a:rPr lang="en-GB" dirty="0"/>
              <a:t> Protects patient privacy, improves data integrity, and fosters trust between patients and healthcare providers.</a:t>
            </a:r>
          </a:p>
          <a:p>
            <a:endParaRPr lang="en-GB" dirty="0"/>
          </a:p>
        </p:txBody>
      </p:sp>
      <p:sp>
        <p:nvSpPr>
          <p:cNvPr id="4" name="Slide Number Placeholder 3"/>
          <p:cNvSpPr>
            <a:spLocks noGrp="1"/>
          </p:cNvSpPr>
          <p:nvPr>
            <p:ph type="sldNum" sz="quarter" idx="5"/>
          </p:nvPr>
        </p:nvSpPr>
        <p:spPr/>
        <p:txBody>
          <a:bodyPr/>
          <a:lstStyle/>
          <a:p>
            <a:fld id="{75272905-4043-40AD-9639-B265005E8596}" type="slidenum">
              <a:rPr lang="en-GB" smtClean="0"/>
              <a:t>9</a:t>
            </a:fld>
            <a:endParaRPr lang="en-GB"/>
          </a:p>
        </p:txBody>
      </p:sp>
    </p:spTree>
    <p:extLst>
      <p:ext uri="{BB962C8B-B14F-4D97-AF65-F5344CB8AC3E}">
        <p14:creationId xmlns:p14="http://schemas.microsoft.com/office/powerpoint/2010/main" val="2365922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06668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79075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94435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8/9/2024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4338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069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018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85571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0676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087206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2691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8/9/2024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782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8/9/2024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748701713"/>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79FF8-99E6-2A4C-5E5C-59B1D6F74BF1}"/>
              </a:ext>
            </a:extLst>
          </p:cNvPr>
          <p:cNvSpPr>
            <a:spLocks noGrp="1"/>
          </p:cNvSpPr>
          <p:nvPr>
            <p:ph type="ctrTitle"/>
          </p:nvPr>
        </p:nvSpPr>
        <p:spPr>
          <a:xfrm>
            <a:off x="1104899" y="2355113"/>
            <a:ext cx="6933112" cy="1241956"/>
          </a:xfrm>
        </p:spPr>
        <p:txBody>
          <a:bodyPr>
            <a:normAutofit/>
          </a:bodyPr>
          <a:lstStyle/>
          <a:p>
            <a:pPr algn="l"/>
            <a:r>
              <a:rPr lang="en-GB" dirty="0"/>
              <a:t>Organisms</a:t>
            </a:r>
          </a:p>
        </p:txBody>
      </p:sp>
      <p:sp>
        <p:nvSpPr>
          <p:cNvPr id="3" name="Subtitle 2">
            <a:extLst>
              <a:ext uri="{FF2B5EF4-FFF2-40B4-BE49-F238E27FC236}">
                <a16:creationId xmlns:a16="http://schemas.microsoft.com/office/drawing/2014/main" id="{125A4C73-E451-93D7-E551-D34A4539DD0A}"/>
              </a:ext>
            </a:extLst>
          </p:cNvPr>
          <p:cNvSpPr>
            <a:spLocks noGrp="1"/>
          </p:cNvSpPr>
          <p:nvPr>
            <p:ph type="subTitle" idx="1"/>
          </p:nvPr>
        </p:nvSpPr>
        <p:spPr>
          <a:xfrm>
            <a:off x="1104899" y="3597069"/>
            <a:ext cx="5916873" cy="1066522"/>
          </a:xfrm>
        </p:spPr>
        <p:txBody>
          <a:bodyPr>
            <a:normAutofit/>
          </a:bodyPr>
          <a:lstStyle/>
          <a:p>
            <a:pPr algn="l"/>
            <a:r>
              <a:rPr lang="en-GB" dirty="0"/>
              <a:t>Health care research</a:t>
            </a:r>
          </a:p>
        </p:txBody>
      </p:sp>
      <p:pic>
        <p:nvPicPr>
          <p:cNvPr id="4" name="Picture 3">
            <a:extLst>
              <a:ext uri="{FF2B5EF4-FFF2-40B4-BE49-F238E27FC236}">
                <a16:creationId xmlns:a16="http://schemas.microsoft.com/office/drawing/2014/main" id="{414C0CF3-33ED-358E-7D7C-9FBB66DC5229}"/>
              </a:ext>
            </a:extLst>
          </p:cNvPr>
          <p:cNvPicPr>
            <a:picLocks noChangeAspect="1"/>
          </p:cNvPicPr>
          <p:nvPr/>
        </p:nvPicPr>
        <p:blipFill rotWithShape="1">
          <a:blip r:embed="rId2"/>
          <a:srcRect l="35118" r="13447"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42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BC69-9090-BD3C-6E04-4C4A160DECA7}"/>
              </a:ext>
            </a:extLst>
          </p:cNvPr>
          <p:cNvSpPr>
            <a:spLocks noGrp="1"/>
          </p:cNvSpPr>
          <p:nvPr>
            <p:ph type="title"/>
          </p:nvPr>
        </p:nvSpPr>
        <p:spPr/>
        <p:txBody>
          <a:bodyPr/>
          <a:lstStyle/>
          <a:p>
            <a:r>
              <a:rPr lang="en-GB" dirty="0"/>
              <a:t>Lesson objectives</a:t>
            </a:r>
          </a:p>
        </p:txBody>
      </p:sp>
      <p:sp>
        <p:nvSpPr>
          <p:cNvPr id="3" name="Content Placeholder 2">
            <a:extLst>
              <a:ext uri="{FF2B5EF4-FFF2-40B4-BE49-F238E27FC236}">
                <a16:creationId xmlns:a16="http://schemas.microsoft.com/office/drawing/2014/main" id="{2A40DA40-9966-72DD-9C8D-7B55B3A47517}"/>
              </a:ext>
            </a:extLst>
          </p:cNvPr>
          <p:cNvSpPr>
            <a:spLocks noGrp="1"/>
          </p:cNvSpPr>
          <p:nvPr>
            <p:ph idx="1"/>
          </p:nvPr>
        </p:nvSpPr>
        <p:spPr/>
        <p:txBody>
          <a:bodyPr/>
          <a:lstStyle/>
          <a:p>
            <a:pPr marL="342900" lvl="0" indent="-342900">
              <a:buSzPts val="1400"/>
              <a:buFont typeface="Times New Roman" panose="02020603050405020304" pitchFamily="18" charset="0"/>
              <a:buChar char="-"/>
            </a:pPr>
            <a:r>
              <a:rPr lang="en-AU" dirty="0">
                <a:effectLst/>
                <a:ea typeface="Times New Roman" panose="02020603050405020304" pitchFamily="18" charset="0"/>
              </a:rPr>
              <a:t>Consider the benefits and risks of technology for improving human movement</a:t>
            </a:r>
            <a:endParaRPr lang="en-GB" dirty="0">
              <a:effectLst/>
              <a:ea typeface="Times New Roman" panose="02020603050405020304" pitchFamily="18" charset="0"/>
            </a:endParaRPr>
          </a:p>
          <a:p>
            <a:pPr marL="342900" lvl="0" indent="-342900">
              <a:buSzPts val="1400"/>
              <a:buFont typeface="Times New Roman" panose="02020603050405020304" pitchFamily="18" charset="0"/>
              <a:buChar char="-"/>
            </a:pPr>
            <a:r>
              <a:rPr lang="en-AU" dirty="0">
                <a:effectLst/>
                <a:ea typeface="Times New Roman" panose="02020603050405020304" pitchFamily="18" charset="0"/>
              </a:rPr>
              <a:t>Make deductions about how medical treatments work based on cells, tissues, organs and systems</a:t>
            </a:r>
            <a:endParaRPr lang="en-GB" dirty="0">
              <a:effectLst/>
              <a:ea typeface="Times New Roman" panose="02020603050405020304" pitchFamily="18" charset="0"/>
            </a:endParaRPr>
          </a:p>
          <a:p>
            <a:pPr marL="342900" lvl="0" indent="-342900">
              <a:buSzPts val="1400"/>
              <a:buFont typeface="Times New Roman" panose="02020603050405020304" pitchFamily="18" charset="0"/>
              <a:buChar char="-"/>
            </a:pPr>
            <a:r>
              <a:rPr lang="en-AU" dirty="0">
                <a:effectLst/>
                <a:ea typeface="Times New Roman" panose="02020603050405020304" pitchFamily="18" charset="0"/>
              </a:rPr>
              <a:t>Evaluate a possible treatment for a lung disease.</a:t>
            </a:r>
            <a:endParaRPr lang="en-GB" dirty="0">
              <a:effectLst/>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116266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5B47-9046-DC3C-6DE2-80951640A1AC}"/>
              </a:ext>
            </a:extLst>
          </p:cNvPr>
          <p:cNvSpPr>
            <a:spLocks noGrp="1"/>
          </p:cNvSpPr>
          <p:nvPr>
            <p:ph type="title"/>
          </p:nvPr>
        </p:nvSpPr>
        <p:spPr/>
        <p:txBody>
          <a:bodyPr/>
          <a:lstStyle/>
          <a:p>
            <a:r>
              <a:rPr lang="en-GB" dirty="0"/>
              <a:t>Technology in healthcare</a:t>
            </a:r>
          </a:p>
        </p:txBody>
      </p:sp>
      <p:sp>
        <p:nvSpPr>
          <p:cNvPr id="3" name="Content Placeholder 2">
            <a:extLst>
              <a:ext uri="{FF2B5EF4-FFF2-40B4-BE49-F238E27FC236}">
                <a16:creationId xmlns:a16="http://schemas.microsoft.com/office/drawing/2014/main" id="{6CE007BF-54B2-90D4-E142-883FE987E0F7}"/>
              </a:ext>
            </a:extLst>
          </p:cNvPr>
          <p:cNvSpPr>
            <a:spLocks noGrp="1"/>
          </p:cNvSpPr>
          <p:nvPr>
            <p:ph idx="1"/>
          </p:nvPr>
        </p:nvSpPr>
        <p:spPr/>
        <p:txBody>
          <a:bodyPr/>
          <a:lstStyle/>
          <a:p>
            <a:r>
              <a:rPr lang="en-GB" dirty="0"/>
              <a:t>Technology is used everywhere in healthcare, from using AI to X-ray machines. </a:t>
            </a:r>
          </a:p>
          <a:p>
            <a:r>
              <a:rPr lang="en-GB" dirty="0"/>
              <a:t>This set of slides introduces current technology and how it is used to keep us healthy</a:t>
            </a:r>
          </a:p>
        </p:txBody>
      </p:sp>
    </p:spTree>
    <p:extLst>
      <p:ext uri="{BB962C8B-B14F-4D97-AF65-F5344CB8AC3E}">
        <p14:creationId xmlns:p14="http://schemas.microsoft.com/office/powerpoint/2010/main" val="268339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B8269-C476-0E8A-351D-208EB089C02E}"/>
              </a:ext>
            </a:extLst>
          </p:cNvPr>
          <p:cNvSpPr>
            <a:spLocks noGrp="1"/>
          </p:cNvSpPr>
          <p:nvPr>
            <p:ph type="title"/>
          </p:nvPr>
        </p:nvSpPr>
        <p:spPr>
          <a:xfrm>
            <a:off x="1114426" y="533400"/>
            <a:ext cx="4894488" cy="1671639"/>
          </a:xfrm>
        </p:spPr>
        <p:txBody>
          <a:bodyPr vert="horz" lIns="91440" tIns="45720" rIns="91440" bIns="45720" rtlCol="0" anchor="ctr">
            <a:normAutofit/>
          </a:bodyPr>
          <a:lstStyle/>
          <a:p>
            <a:r>
              <a:rPr lang="en-US" sz="3700" dirty="0"/>
              <a:t>Artificial intelligence (ai)</a:t>
            </a:r>
          </a:p>
        </p:txBody>
      </p:sp>
      <p:sp>
        <p:nvSpPr>
          <p:cNvPr id="6" name="TextBox 5">
            <a:extLst>
              <a:ext uri="{FF2B5EF4-FFF2-40B4-BE49-F238E27FC236}">
                <a16:creationId xmlns:a16="http://schemas.microsoft.com/office/drawing/2014/main" id="{04C67083-C8DD-D716-7D0C-0ADDA610BED3}"/>
              </a:ext>
            </a:extLst>
          </p:cNvPr>
          <p:cNvSpPr txBox="1"/>
          <p:nvPr/>
        </p:nvSpPr>
        <p:spPr>
          <a:xfrm>
            <a:off x="1104900" y="2205038"/>
            <a:ext cx="4405314" cy="4119561"/>
          </a:xfrm>
          <a:prstGeom prst="rect">
            <a:avLst/>
          </a:prstGeom>
        </p:spPr>
        <p:txBody>
          <a:bodyPr vert="horz" lIns="91440" tIns="45720" rIns="91440" bIns="45720" rtlCol="0">
            <a:normAutofit/>
          </a:bodyPr>
          <a:lstStyle/>
          <a:p>
            <a:pPr indent="-228600">
              <a:spcAft>
                <a:spcPts val="600"/>
              </a:spcAft>
              <a:buSzPct val="80000"/>
              <a:buFont typeface="Arial" panose="020B0604020202020204" pitchFamily="34" charset="0"/>
              <a:buChar char="•"/>
            </a:pPr>
            <a:r>
              <a:rPr lang="en-US" sz="2400" dirty="0">
                <a:solidFill>
                  <a:schemeClr val="tx2"/>
                </a:solidFill>
              </a:rPr>
              <a:t>Robotics</a:t>
            </a:r>
          </a:p>
          <a:p>
            <a:pPr indent="-228600">
              <a:spcAft>
                <a:spcPts val="600"/>
              </a:spcAft>
              <a:buSzPct val="80000"/>
              <a:buFont typeface="Arial" panose="020B0604020202020204" pitchFamily="34" charset="0"/>
              <a:buChar char="•"/>
            </a:pPr>
            <a:r>
              <a:rPr lang="en-US" sz="2400" dirty="0">
                <a:solidFill>
                  <a:schemeClr val="tx2"/>
                </a:solidFill>
              </a:rPr>
              <a:t>Discovering Drugs</a:t>
            </a:r>
          </a:p>
          <a:p>
            <a:pPr indent="-228600">
              <a:spcAft>
                <a:spcPts val="600"/>
              </a:spcAft>
              <a:buSzPct val="80000"/>
              <a:buFont typeface="Arial" panose="020B0604020202020204" pitchFamily="34" charset="0"/>
              <a:buChar char="•"/>
            </a:pPr>
            <a:r>
              <a:rPr lang="en-US" sz="2400" dirty="0">
                <a:solidFill>
                  <a:schemeClr val="tx2"/>
                </a:solidFill>
              </a:rPr>
              <a:t>Medical Diagnostics</a:t>
            </a:r>
          </a:p>
          <a:p>
            <a:pPr indent="-228600">
              <a:spcAft>
                <a:spcPts val="600"/>
              </a:spcAft>
              <a:buSzPct val="80000"/>
              <a:buFont typeface="Arial" panose="020B0604020202020204" pitchFamily="34" charset="0"/>
              <a:buChar char="•"/>
            </a:pPr>
            <a:r>
              <a:rPr lang="en-US" sz="2400" dirty="0">
                <a:solidFill>
                  <a:schemeClr val="tx2"/>
                </a:solidFill>
              </a:rPr>
              <a:t>Precision Medicine</a:t>
            </a:r>
          </a:p>
        </p:txBody>
      </p:sp>
      <p:cxnSp>
        <p:nvCxnSpPr>
          <p:cNvPr id="1033" name="Straight Connector 1032">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AI and robotics are transforming healthcare: Why AI and robotics will  define New Health: Publications: Healthcare: Industries: PwC">
            <a:extLst>
              <a:ext uri="{FF2B5EF4-FFF2-40B4-BE49-F238E27FC236}">
                <a16:creationId xmlns:a16="http://schemas.microsoft.com/office/drawing/2014/main" id="{55EABD19-2589-54CE-4E82-4D2559D949F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1" y="1621155"/>
            <a:ext cx="5562600" cy="3615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52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F16F9-6F10-BDB8-7109-F62514F48B16}"/>
              </a:ext>
            </a:extLst>
          </p:cNvPr>
          <p:cNvSpPr>
            <a:spLocks noGrp="1"/>
          </p:cNvSpPr>
          <p:nvPr>
            <p:ph type="title"/>
          </p:nvPr>
        </p:nvSpPr>
        <p:spPr>
          <a:xfrm>
            <a:off x="5146159" y="685800"/>
            <a:ext cx="6238688" cy="1382233"/>
          </a:xfrm>
        </p:spPr>
        <p:txBody>
          <a:bodyPr>
            <a:normAutofit/>
          </a:bodyPr>
          <a:lstStyle/>
          <a:p>
            <a:r>
              <a:rPr lang="en-GB" dirty="0"/>
              <a:t>Monitoring devices</a:t>
            </a:r>
          </a:p>
        </p:txBody>
      </p:sp>
      <p:pic>
        <p:nvPicPr>
          <p:cNvPr id="2050" name="Picture 2" descr="Insulin Pumps &amp; Continuous Glucose Monitors">
            <a:extLst>
              <a:ext uri="{FF2B5EF4-FFF2-40B4-BE49-F238E27FC236}">
                <a16:creationId xmlns:a16="http://schemas.microsoft.com/office/drawing/2014/main" id="{26B2AEC8-86AC-20C1-7490-54E22DA0FC3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47" r="46205" b="1"/>
          <a:stretch/>
        </p:blipFill>
        <p:spPr bwMode="auto">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FF1A772-97DA-B3ED-6205-EFCD5BE5749C}"/>
              </a:ext>
            </a:extLst>
          </p:cNvPr>
          <p:cNvSpPr>
            <a:spLocks noGrp="1"/>
          </p:cNvSpPr>
          <p:nvPr>
            <p:ph idx="1"/>
          </p:nvPr>
        </p:nvSpPr>
        <p:spPr>
          <a:xfrm>
            <a:off x="5146158" y="2301949"/>
            <a:ext cx="6238687" cy="4022650"/>
          </a:xfrm>
        </p:spPr>
        <p:txBody>
          <a:bodyPr>
            <a:normAutofit/>
          </a:bodyPr>
          <a:lstStyle/>
          <a:p>
            <a:pPr>
              <a:lnSpc>
                <a:spcPct val="90000"/>
              </a:lnSpc>
            </a:pPr>
            <a:r>
              <a:rPr lang="en-GB" dirty="0"/>
              <a:t>Can be used to measure</a:t>
            </a:r>
          </a:p>
          <a:p>
            <a:pPr>
              <a:lnSpc>
                <a:spcPct val="90000"/>
              </a:lnSpc>
            </a:pPr>
            <a:r>
              <a:rPr lang="en-GB" dirty="0"/>
              <a:t>Glucose</a:t>
            </a:r>
          </a:p>
          <a:p>
            <a:pPr>
              <a:lnSpc>
                <a:spcPct val="90000"/>
              </a:lnSpc>
            </a:pPr>
            <a:r>
              <a:rPr lang="en-GB" dirty="0"/>
              <a:t>Pulse</a:t>
            </a:r>
          </a:p>
          <a:p>
            <a:pPr>
              <a:lnSpc>
                <a:spcPct val="90000"/>
              </a:lnSpc>
            </a:pPr>
            <a:r>
              <a:rPr lang="en-GB" dirty="0"/>
              <a:t>Heat</a:t>
            </a:r>
          </a:p>
          <a:p>
            <a:pPr>
              <a:lnSpc>
                <a:spcPct val="90000"/>
              </a:lnSpc>
            </a:pPr>
            <a:r>
              <a:rPr lang="en-GB" dirty="0"/>
              <a:t>H</a:t>
            </a:r>
            <a:r>
              <a:rPr lang="en-GB" b="0" i="0" dirty="0">
                <a:effectLst/>
              </a:rPr>
              <a:t>elp you to effectively study, note, and analyse your patients' conditions in real-time regardless of their location</a:t>
            </a:r>
            <a:endParaRPr lang="en-GB" dirty="0"/>
          </a:p>
        </p:txBody>
      </p:sp>
      <p:cxnSp>
        <p:nvCxnSpPr>
          <p:cNvPr id="2057" name="Straight Connector 2056">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138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87801-69C7-8E77-D52F-D51D4B448B78}"/>
              </a:ext>
            </a:extLst>
          </p:cNvPr>
          <p:cNvSpPr>
            <a:spLocks noGrp="1"/>
          </p:cNvSpPr>
          <p:nvPr>
            <p:ph type="title"/>
          </p:nvPr>
        </p:nvSpPr>
        <p:spPr/>
        <p:txBody>
          <a:bodyPr/>
          <a:lstStyle/>
          <a:p>
            <a:r>
              <a:rPr lang="en-GB" dirty="0"/>
              <a:t>Movement devices</a:t>
            </a:r>
          </a:p>
        </p:txBody>
      </p:sp>
      <p:pic>
        <p:nvPicPr>
          <p:cNvPr id="5" name="Picture 4">
            <a:extLst>
              <a:ext uri="{FF2B5EF4-FFF2-40B4-BE49-F238E27FC236}">
                <a16:creationId xmlns:a16="http://schemas.microsoft.com/office/drawing/2014/main" id="{93F22A5C-63DD-1389-68F8-B8725D868BB9}"/>
              </a:ext>
            </a:extLst>
          </p:cNvPr>
          <p:cNvPicPr>
            <a:picLocks noChangeAspect="1"/>
          </p:cNvPicPr>
          <p:nvPr/>
        </p:nvPicPr>
        <p:blipFill rotWithShape="1">
          <a:blip r:embed="rId3"/>
          <a:srcRect t="2941" r="52261"/>
          <a:stretch/>
        </p:blipFill>
        <p:spPr>
          <a:xfrm>
            <a:off x="5380104" y="2033080"/>
            <a:ext cx="2396349" cy="3023055"/>
          </a:xfrm>
          <a:prstGeom prst="rect">
            <a:avLst/>
          </a:prstGeom>
        </p:spPr>
      </p:pic>
      <p:pic>
        <p:nvPicPr>
          <p:cNvPr id="3074" name="Picture 2" descr="Movement Analysis">
            <a:extLst>
              <a:ext uri="{FF2B5EF4-FFF2-40B4-BE49-F238E27FC236}">
                <a16:creationId xmlns:a16="http://schemas.microsoft.com/office/drawing/2014/main" id="{ACBA0134-4CE0-F644-EC13-0E893A2AE76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84889" y="2033080"/>
            <a:ext cx="2861452" cy="252368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7E5BE3-C516-4EAA-17CE-35037FFE4DC9}"/>
              </a:ext>
            </a:extLst>
          </p:cNvPr>
          <p:cNvSpPr txBox="1"/>
          <p:nvPr/>
        </p:nvSpPr>
        <p:spPr>
          <a:xfrm>
            <a:off x="953312" y="1828800"/>
            <a:ext cx="4426792" cy="3785652"/>
          </a:xfrm>
          <a:prstGeom prst="rect">
            <a:avLst/>
          </a:prstGeom>
          <a:noFill/>
        </p:spPr>
        <p:txBody>
          <a:bodyPr wrap="square" rtlCol="0">
            <a:spAutoFit/>
          </a:bodyPr>
          <a:lstStyle/>
          <a:p>
            <a:r>
              <a:rPr lang="en-GB" sz="2400" b="0" i="0" dirty="0">
                <a:solidFill>
                  <a:srgbClr val="040C28"/>
                </a:solidFill>
                <a:effectLst/>
              </a:rPr>
              <a:t>Motion sensors are used to track an athlete's movements, including acceleration, deceleration, and changes in direction</a:t>
            </a:r>
            <a:r>
              <a:rPr lang="en-GB" sz="2400" b="0" i="0" dirty="0">
                <a:solidFill>
                  <a:srgbClr val="202124"/>
                </a:solidFill>
                <a:effectLst/>
              </a:rPr>
              <a:t>. </a:t>
            </a:r>
          </a:p>
          <a:p>
            <a:endParaRPr lang="en-GB" sz="2400" dirty="0">
              <a:solidFill>
                <a:srgbClr val="202124"/>
              </a:solidFill>
            </a:endParaRPr>
          </a:p>
          <a:p>
            <a:r>
              <a:rPr lang="en-GB" sz="2400" b="0" i="0" dirty="0">
                <a:solidFill>
                  <a:srgbClr val="202124"/>
                </a:solidFill>
                <a:effectLst/>
              </a:rPr>
              <a:t>These devices help in understanding an athlete's agility and responsiveness, which are crucial for sports that require quick movements and changes in pace.</a:t>
            </a:r>
            <a:endParaRPr lang="en-GB" sz="2400" dirty="0"/>
          </a:p>
        </p:txBody>
      </p:sp>
    </p:spTree>
    <p:extLst>
      <p:ext uri="{BB962C8B-B14F-4D97-AF65-F5344CB8AC3E}">
        <p14:creationId xmlns:p14="http://schemas.microsoft.com/office/powerpoint/2010/main" val="306829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6D4F41-AC69-F000-9A0F-2086463A2E7A}"/>
              </a:ext>
            </a:extLst>
          </p:cNvPr>
          <p:cNvSpPr>
            <a:spLocks noGrp="1"/>
          </p:cNvSpPr>
          <p:nvPr>
            <p:ph type="title"/>
          </p:nvPr>
        </p:nvSpPr>
        <p:spPr>
          <a:xfrm>
            <a:off x="1129553" y="638174"/>
            <a:ext cx="10529048" cy="1476375"/>
          </a:xfrm>
        </p:spPr>
        <p:txBody>
          <a:bodyPr>
            <a:normAutofit/>
          </a:bodyPr>
          <a:lstStyle/>
          <a:p>
            <a:r>
              <a:rPr lang="en-GB" dirty="0"/>
              <a:t>Heart devices</a:t>
            </a:r>
          </a:p>
        </p:txBody>
      </p:sp>
      <p:cxnSp>
        <p:nvCxnSpPr>
          <p:cNvPr id="17" name="Straight Connector 1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75F8FB-45B2-E52C-7B90-1483A248DB46}"/>
              </a:ext>
            </a:extLst>
          </p:cNvPr>
          <p:cNvSpPr>
            <a:spLocks noGrp="1"/>
          </p:cNvSpPr>
          <p:nvPr>
            <p:ph idx="1"/>
          </p:nvPr>
        </p:nvSpPr>
        <p:spPr>
          <a:xfrm>
            <a:off x="1129553" y="2114549"/>
            <a:ext cx="4632341" cy="4190331"/>
          </a:xfrm>
        </p:spPr>
        <p:txBody>
          <a:bodyPr>
            <a:normAutofit/>
          </a:bodyPr>
          <a:lstStyle/>
          <a:p>
            <a:r>
              <a:rPr lang="en-GB" b="0" i="0" dirty="0">
                <a:effectLst/>
              </a:rPr>
              <a:t>Cardiac implantable electronic devices, including pacemakers, are designed to help control or monitor irregular heartbeats in people with certain heart rhythm disorders and heart failure.</a:t>
            </a:r>
            <a:endParaRPr lang="en-GB" dirty="0"/>
          </a:p>
        </p:txBody>
      </p:sp>
      <p:cxnSp>
        <p:nvCxnSpPr>
          <p:cNvPr id="19" name="Straight Connector 1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46C9C43-3783-FE8B-19AB-47CBDF8B8029}"/>
              </a:ext>
            </a:extLst>
          </p:cNvPr>
          <p:cNvPicPr>
            <a:picLocks noChangeAspect="1"/>
          </p:cNvPicPr>
          <p:nvPr/>
        </p:nvPicPr>
        <p:blipFill>
          <a:blip r:embed="rId3"/>
          <a:stretch>
            <a:fillRect/>
          </a:stretch>
        </p:blipFill>
        <p:spPr>
          <a:xfrm>
            <a:off x="6548437" y="2175510"/>
            <a:ext cx="5110163" cy="4088130"/>
          </a:xfrm>
          <a:prstGeom prst="rect">
            <a:avLst/>
          </a:prstGeom>
        </p:spPr>
      </p:pic>
    </p:spTree>
    <p:extLst>
      <p:ext uri="{BB962C8B-B14F-4D97-AF65-F5344CB8AC3E}">
        <p14:creationId xmlns:p14="http://schemas.microsoft.com/office/powerpoint/2010/main" val="253662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6FD3-3B35-A804-6F05-C5A3F19D70DD}"/>
              </a:ext>
            </a:extLst>
          </p:cNvPr>
          <p:cNvSpPr>
            <a:spLocks noGrp="1"/>
          </p:cNvSpPr>
          <p:nvPr>
            <p:ph type="title"/>
          </p:nvPr>
        </p:nvSpPr>
        <p:spPr/>
        <p:txBody>
          <a:bodyPr/>
          <a:lstStyle/>
          <a:p>
            <a:r>
              <a:rPr lang="en-GB" dirty="0"/>
              <a:t>Create your own</a:t>
            </a:r>
          </a:p>
        </p:txBody>
      </p:sp>
      <p:sp>
        <p:nvSpPr>
          <p:cNvPr id="3" name="Content Placeholder 2">
            <a:extLst>
              <a:ext uri="{FF2B5EF4-FFF2-40B4-BE49-F238E27FC236}">
                <a16:creationId xmlns:a16="http://schemas.microsoft.com/office/drawing/2014/main" id="{B49A3D6F-5359-5B9B-8AAB-8DD32B8597FC}"/>
              </a:ext>
            </a:extLst>
          </p:cNvPr>
          <p:cNvSpPr>
            <a:spLocks noGrp="1"/>
          </p:cNvSpPr>
          <p:nvPr>
            <p:ph idx="1"/>
          </p:nvPr>
        </p:nvSpPr>
        <p:spPr/>
        <p:txBody>
          <a:bodyPr/>
          <a:lstStyle/>
          <a:p>
            <a:r>
              <a:rPr lang="en-GB" dirty="0"/>
              <a:t>Create a piece of technology which solves one of the two issues below</a:t>
            </a:r>
          </a:p>
          <a:p>
            <a:r>
              <a:rPr lang="en-GB" dirty="0"/>
              <a:t>Issue 1: Lung disease: Not enough oxygen being absorbed</a:t>
            </a:r>
          </a:p>
          <a:p>
            <a:r>
              <a:rPr lang="en-GB" dirty="0"/>
              <a:t>Issue 2: Tooth Decay Crisis in younger Children</a:t>
            </a:r>
          </a:p>
          <a:p>
            <a:pPr marL="0" indent="0">
              <a:buNone/>
            </a:pPr>
            <a:endParaRPr lang="en-GB" dirty="0"/>
          </a:p>
          <a:p>
            <a:pPr marL="0" indent="0">
              <a:buNone/>
            </a:pPr>
            <a:r>
              <a:rPr lang="en-GB" dirty="0"/>
              <a:t>For example,</a:t>
            </a:r>
          </a:p>
          <a:p>
            <a:pPr marL="0" indent="0">
              <a:buNone/>
            </a:pPr>
            <a:r>
              <a:rPr lang="en-GB" dirty="0"/>
              <a:t>Poster / Presentation / Model/ App design / Watch like device</a:t>
            </a:r>
          </a:p>
          <a:p>
            <a:pPr marL="0" indent="0">
              <a:buNone/>
            </a:pPr>
            <a:endParaRPr lang="en-GB" dirty="0"/>
          </a:p>
        </p:txBody>
      </p:sp>
    </p:spTree>
    <p:extLst>
      <p:ext uri="{BB962C8B-B14F-4D97-AF65-F5344CB8AC3E}">
        <p14:creationId xmlns:p14="http://schemas.microsoft.com/office/powerpoint/2010/main" val="313742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D4D7-F050-4ABA-F944-1F1A68296269}"/>
              </a:ext>
            </a:extLst>
          </p:cNvPr>
          <p:cNvSpPr>
            <a:spLocks noGrp="1"/>
          </p:cNvSpPr>
          <p:nvPr>
            <p:ph type="title"/>
          </p:nvPr>
        </p:nvSpPr>
        <p:spPr/>
        <p:txBody>
          <a:bodyPr/>
          <a:lstStyle/>
          <a:p>
            <a:r>
              <a:rPr lang="en-GB" dirty="0"/>
              <a:t>Technology in development</a:t>
            </a:r>
          </a:p>
        </p:txBody>
      </p:sp>
      <p:sp>
        <p:nvSpPr>
          <p:cNvPr id="3" name="Content Placeholder 2">
            <a:extLst>
              <a:ext uri="{FF2B5EF4-FFF2-40B4-BE49-F238E27FC236}">
                <a16:creationId xmlns:a16="http://schemas.microsoft.com/office/drawing/2014/main" id="{14BDF061-870D-09DE-18E4-55A679FDF1B9}"/>
              </a:ext>
            </a:extLst>
          </p:cNvPr>
          <p:cNvSpPr>
            <a:spLocks noGrp="1"/>
          </p:cNvSpPr>
          <p:nvPr>
            <p:ph idx="1"/>
          </p:nvPr>
        </p:nvSpPr>
        <p:spPr>
          <a:xfrm>
            <a:off x="1143000" y="2605338"/>
            <a:ext cx="9906000" cy="4024424"/>
          </a:xfrm>
        </p:spPr>
        <p:txBody>
          <a:bodyPr>
            <a:normAutofit/>
          </a:bodyPr>
          <a:lstStyle/>
          <a:p>
            <a:r>
              <a:rPr lang="en-GB" dirty="0"/>
              <a:t>VR/AR </a:t>
            </a:r>
          </a:p>
          <a:p>
            <a:r>
              <a:rPr lang="en-GB" dirty="0">
                <a:solidFill>
                  <a:srgbClr val="040C28"/>
                </a:solidFill>
              </a:rPr>
              <a:t>3D Bioprinting</a:t>
            </a:r>
          </a:p>
          <a:p>
            <a:r>
              <a:rPr lang="en-GB" dirty="0">
                <a:solidFill>
                  <a:srgbClr val="040C28"/>
                </a:solidFill>
              </a:rPr>
              <a:t>Blockchain technology</a:t>
            </a:r>
          </a:p>
        </p:txBody>
      </p:sp>
      <p:pic>
        <p:nvPicPr>
          <p:cNvPr id="1026" name="Picture 2" descr="Augmented Reality in Healthcare | Swevens">
            <a:extLst>
              <a:ext uri="{FF2B5EF4-FFF2-40B4-BE49-F238E27FC236}">
                <a16:creationId xmlns:a16="http://schemas.microsoft.com/office/drawing/2014/main" id="{583F8AF5-6CAC-3950-4C1C-BE113B5D7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391" y="1741309"/>
            <a:ext cx="6505705" cy="3680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761416"/>
      </p:ext>
    </p:extLst>
  </p:cSld>
  <p:clrMapOvr>
    <a:masterClrMapping/>
  </p:clrMapOvr>
</p:sld>
</file>

<file path=ppt/theme/theme1.xml><?xml version="1.0" encoding="utf-8"?>
<a:theme xmlns:a="http://schemas.openxmlformats.org/drawingml/2006/main" name="AngleLinesVTI">
  <a:themeElements>
    <a:clrScheme name="AnalogousFromRegularSeedLeftStep">
      <a:dk1>
        <a:srgbClr val="000000"/>
      </a:dk1>
      <a:lt1>
        <a:srgbClr val="FFFFFF"/>
      </a:lt1>
      <a:dk2>
        <a:srgbClr val="35341E"/>
      </a:dk2>
      <a:lt2>
        <a:srgbClr val="E8E4E2"/>
      </a:lt2>
      <a:accent1>
        <a:srgbClr val="4DA0C3"/>
      </a:accent1>
      <a:accent2>
        <a:srgbClr val="3BB1A3"/>
      </a:accent2>
      <a:accent3>
        <a:srgbClr val="47B47A"/>
      </a:accent3>
      <a:accent4>
        <a:srgbClr val="3BB141"/>
      </a:accent4>
      <a:accent5>
        <a:srgbClr val="6DB146"/>
      </a:accent5>
      <a:accent6>
        <a:srgbClr val="92AB39"/>
      </a:accent6>
      <a:hlink>
        <a:srgbClr val="BF653F"/>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843</Words>
  <Application>Microsoft Office PowerPoint</Application>
  <PresentationFormat>Widescreen</PresentationFormat>
  <Paragraphs>68</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roboto</vt:lpstr>
      <vt:lpstr>Times New Roman</vt:lpstr>
      <vt:lpstr>Univers Condensed Light</vt:lpstr>
      <vt:lpstr>Walbaum Display Light</vt:lpstr>
      <vt:lpstr>AngleLinesVTI</vt:lpstr>
      <vt:lpstr>Organisms</vt:lpstr>
      <vt:lpstr>Lesson objectives</vt:lpstr>
      <vt:lpstr>Technology in healthcare</vt:lpstr>
      <vt:lpstr>Artificial intelligence (ai)</vt:lpstr>
      <vt:lpstr>Monitoring devices</vt:lpstr>
      <vt:lpstr>Movement devices</vt:lpstr>
      <vt:lpstr>Heart devices</vt:lpstr>
      <vt:lpstr>Create your own</vt:lpstr>
      <vt:lpstr>Technology in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Organisms</dc:title>
  <dc:creator>Niamh</dc:creator>
  <cp:lastModifiedBy>Niamh</cp:lastModifiedBy>
  <cp:revision>5</cp:revision>
  <dcterms:created xsi:type="dcterms:W3CDTF">2024-07-15T09:35:01Z</dcterms:created>
  <dcterms:modified xsi:type="dcterms:W3CDTF">2024-08-09T15:42:18Z</dcterms:modified>
</cp:coreProperties>
</file>