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9" r:id="rId6"/>
    <p:sldId id="260" r:id="rId7"/>
    <p:sldId id="262" r:id="rId8"/>
    <p:sldId id="263" r:id="rId9"/>
    <p:sldId id="268" r:id="rId10"/>
    <p:sldId id="266" r:id="rId11"/>
    <p:sldId id="270" r:id="rId12"/>
    <p:sldId id="271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05" autoAdjust="0"/>
  </p:normalViewPr>
  <p:slideViewPr>
    <p:cSldViewPr snapToGrid="0">
      <p:cViewPr varScale="1">
        <p:scale>
          <a:sx n="79" d="100"/>
          <a:sy n="79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51C46-E24E-49F7-B86D-960174B5C81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891C09-23B8-4ED4-ACD0-81774D56B2BB}">
      <dgm:prSet custT="1"/>
      <dgm:spPr/>
      <dgm:t>
        <a:bodyPr/>
        <a:lstStyle/>
        <a:p>
          <a:r>
            <a:rPr lang="en-GB" sz="2400" dirty="0"/>
            <a:t>Understand how household items consume energy.</a:t>
          </a:r>
          <a:endParaRPr lang="en-US" sz="2400" dirty="0"/>
        </a:p>
      </dgm:t>
    </dgm:pt>
    <dgm:pt modelId="{EB26E7A7-2A22-44DC-A99F-324331A2F66A}" type="parTrans" cxnId="{52CEFC2D-11D7-44B1-990B-04AD687C0EE6}">
      <dgm:prSet/>
      <dgm:spPr/>
      <dgm:t>
        <a:bodyPr/>
        <a:lstStyle/>
        <a:p>
          <a:endParaRPr lang="en-US"/>
        </a:p>
      </dgm:t>
    </dgm:pt>
    <dgm:pt modelId="{65AA7B3E-0E6C-45EA-BECE-D74AAF2F3B47}" type="sibTrans" cxnId="{52CEFC2D-11D7-44B1-990B-04AD687C0E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D723898-01BA-46E0-83FB-8D3134C2FC6C}">
      <dgm:prSet/>
      <dgm:spPr/>
      <dgm:t>
        <a:bodyPr/>
        <a:lstStyle/>
        <a:p>
          <a:r>
            <a:rPr lang="en-GB" dirty="0"/>
            <a:t>Learn to use Google Sheets for data entry and analysis.</a:t>
          </a:r>
          <a:endParaRPr lang="en-US" dirty="0"/>
        </a:p>
      </dgm:t>
    </dgm:pt>
    <dgm:pt modelId="{0E4AE2E6-E0C7-44BE-BB70-85DC79BACBB2}" type="parTrans" cxnId="{506BC4C3-F7E6-463D-B7C0-84B6C7C8446A}">
      <dgm:prSet/>
      <dgm:spPr/>
      <dgm:t>
        <a:bodyPr/>
        <a:lstStyle/>
        <a:p>
          <a:endParaRPr lang="en-US"/>
        </a:p>
      </dgm:t>
    </dgm:pt>
    <dgm:pt modelId="{DFF13572-00A8-4A27-B7FF-51CAB580E365}" type="sibTrans" cxnId="{506BC4C3-F7E6-463D-B7C0-84B6C7C844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6F9DB0-D9BE-4F13-8C10-81AC2B54C32F}">
      <dgm:prSet/>
      <dgm:spPr/>
      <dgm:t>
        <a:bodyPr/>
        <a:lstStyle/>
        <a:p>
          <a:r>
            <a:rPr lang="en-GB" dirty="0"/>
            <a:t>Calculate energy consumption and cost using formulas.</a:t>
          </a:r>
          <a:endParaRPr lang="en-US" dirty="0"/>
        </a:p>
      </dgm:t>
    </dgm:pt>
    <dgm:pt modelId="{7DE756B8-39B3-43B9-8E44-071C93814A4B}" type="parTrans" cxnId="{0C99CDF9-B718-4E63-A713-5628F3158AF7}">
      <dgm:prSet/>
      <dgm:spPr/>
      <dgm:t>
        <a:bodyPr/>
        <a:lstStyle/>
        <a:p>
          <a:endParaRPr lang="en-US"/>
        </a:p>
      </dgm:t>
    </dgm:pt>
    <dgm:pt modelId="{F50CEB95-4E45-47CF-A610-CDF422B27B19}" type="sibTrans" cxnId="{0C99CDF9-B718-4E63-A713-5628F3158A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32EFBA-093E-4D4E-98DA-E679C97171AF}" type="pres">
      <dgm:prSet presAssocID="{6D651C46-E24E-49F7-B86D-960174B5C816}" presName="linearFlow" presStyleCnt="0">
        <dgm:presLayoutVars>
          <dgm:dir/>
          <dgm:animLvl val="lvl"/>
          <dgm:resizeHandles val="exact"/>
        </dgm:presLayoutVars>
      </dgm:prSet>
      <dgm:spPr/>
    </dgm:pt>
    <dgm:pt modelId="{CF49B6F9-A204-417A-81E9-DE51EABAAE87}" type="pres">
      <dgm:prSet presAssocID="{A2891C09-23B8-4ED4-ACD0-81774D56B2BB}" presName="compositeNode" presStyleCnt="0"/>
      <dgm:spPr/>
    </dgm:pt>
    <dgm:pt modelId="{8BD4CAB8-99A9-481F-85A8-3EF13212ACC5}" type="pres">
      <dgm:prSet presAssocID="{A2891C09-23B8-4ED4-ACD0-81774D56B2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6B8E6F-FB5C-4791-B8EF-556E7C8D6507}" type="pres">
      <dgm:prSet presAssocID="{A2891C09-23B8-4ED4-ACD0-81774D56B2BB}" presName="parSh" presStyleCnt="0"/>
      <dgm:spPr/>
    </dgm:pt>
    <dgm:pt modelId="{CCDD4B84-0617-4F74-B611-515B35E8CA1D}" type="pres">
      <dgm:prSet presAssocID="{A2891C09-23B8-4ED4-ACD0-81774D56B2BB}" presName="lineNode" presStyleLbl="alignAccFollowNode1" presStyleIdx="0" presStyleCnt="9"/>
      <dgm:spPr/>
    </dgm:pt>
    <dgm:pt modelId="{9B0D1C4B-D753-4606-AE9C-0AF2729D06C8}" type="pres">
      <dgm:prSet presAssocID="{A2891C09-23B8-4ED4-ACD0-81774D56B2BB}" presName="lineArrowNode" presStyleLbl="alignAccFollowNode1" presStyleIdx="1" presStyleCnt="9"/>
      <dgm:spPr/>
    </dgm:pt>
    <dgm:pt modelId="{3A89AD75-9312-4ECD-91E6-0E3035485965}" type="pres">
      <dgm:prSet presAssocID="{65AA7B3E-0E6C-45EA-BECE-D74AAF2F3B47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B5F56D8D-1F90-453D-8371-82D7CA0A8324}" type="pres">
      <dgm:prSet presAssocID="{65AA7B3E-0E6C-45EA-BECE-D74AAF2F3B47}" presName="spacerBetweenCircleAndCallout" presStyleCnt="0">
        <dgm:presLayoutVars/>
      </dgm:prSet>
      <dgm:spPr/>
    </dgm:pt>
    <dgm:pt modelId="{D96A7A92-182D-4893-BCCD-1D9EA75C695D}" type="pres">
      <dgm:prSet presAssocID="{A2891C09-23B8-4ED4-ACD0-81774D56B2BB}" presName="nodeText" presStyleLbl="alignAccFollowNode1" presStyleIdx="2" presStyleCnt="9">
        <dgm:presLayoutVars>
          <dgm:bulletEnabled val="1"/>
        </dgm:presLayoutVars>
      </dgm:prSet>
      <dgm:spPr/>
    </dgm:pt>
    <dgm:pt modelId="{36430394-A48D-44CF-AF4C-9CE66AF1D3A7}" type="pres">
      <dgm:prSet presAssocID="{65AA7B3E-0E6C-45EA-BECE-D74AAF2F3B47}" presName="sibTransComposite" presStyleCnt="0"/>
      <dgm:spPr/>
    </dgm:pt>
    <dgm:pt modelId="{A598FF52-68C3-4BAC-88FB-FC40FAA966D8}" type="pres">
      <dgm:prSet presAssocID="{DD723898-01BA-46E0-83FB-8D3134C2FC6C}" presName="compositeNode" presStyleCnt="0"/>
      <dgm:spPr/>
    </dgm:pt>
    <dgm:pt modelId="{416917C0-174B-4A0D-A943-9BDF4A40A3F5}" type="pres">
      <dgm:prSet presAssocID="{DD723898-01BA-46E0-83FB-8D3134C2FC6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8AAEA43-EEC9-4B60-BA57-8E271D716B8E}" type="pres">
      <dgm:prSet presAssocID="{DD723898-01BA-46E0-83FB-8D3134C2FC6C}" presName="parSh" presStyleCnt="0"/>
      <dgm:spPr/>
    </dgm:pt>
    <dgm:pt modelId="{1573916D-1CDD-4D54-B926-098C8567AB75}" type="pres">
      <dgm:prSet presAssocID="{DD723898-01BA-46E0-83FB-8D3134C2FC6C}" presName="lineNode" presStyleLbl="alignAccFollowNode1" presStyleIdx="3" presStyleCnt="9"/>
      <dgm:spPr/>
    </dgm:pt>
    <dgm:pt modelId="{E0315D24-7342-437D-83DB-4315339D5275}" type="pres">
      <dgm:prSet presAssocID="{DD723898-01BA-46E0-83FB-8D3134C2FC6C}" presName="lineArrowNode" presStyleLbl="alignAccFollowNode1" presStyleIdx="4" presStyleCnt="9"/>
      <dgm:spPr/>
    </dgm:pt>
    <dgm:pt modelId="{FB552231-1B50-4AAC-A4CF-68948FD8A6C8}" type="pres">
      <dgm:prSet presAssocID="{DFF13572-00A8-4A27-B7FF-51CAB580E36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E21DDAEC-8204-4D6F-BE20-D129BE9B8F0A}" type="pres">
      <dgm:prSet presAssocID="{DFF13572-00A8-4A27-B7FF-51CAB580E365}" presName="spacerBetweenCircleAndCallout" presStyleCnt="0">
        <dgm:presLayoutVars/>
      </dgm:prSet>
      <dgm:spPr/>
    </dgm:pt>
    <dgm:pt modelId="{AC5646C7-9B27-4E25-9E51-25AEE293B763}" type="pres">
      <dgm:prSet presAssocID="{DD723898-01BA-46E0-83FB-8D3134C2FC6C}" presName="nodeText" presStyleLbl="alignAccFollowNode1" presStyleIdx="5" presStyleCnt="9">
        <dgm:presLayoutVars>
          <dgm:bulletEnabled val="1"/>
        </dgm:presLayoutVars>
      </dgm:prSet>
      <dgm:spPr/>
    </dgm:pt>
    <dgm:pt modelId="{E415CEF0-76A3-4A8D-A86D-BFA9EB107F60}" type="pres">
      <dgm:prSet presAssocID="{DFF13572-00A8-4A27-B7FF-51CAB580E365}" presName="sibTransComposite" presStyleCnt="0"/>
      <dgm:spPr/>
    </dgm:pt>
    <dgm:pt modelId="{1E3F7EF5-8CB3-45DE-AA8C-40A1170F5133}" type="pres">
      <dgm:prSet presAssocID="{E06F9DB0-D9BE-4F13-8C10-81AC2B54C32F}" presName="compositeNode" presStyleCnt="0"/>
      <dgm:spPr/>
    </dgm:pt>
    <dgm:pt modelId="{A2AEE25F-C877-473C-AABA-1D20A807270D}" type="pres">
      <dgm:prSet presAssocID="{E06F9DB0-D9BE-4F13-8C10-81AC2B54C3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0DDBA5-F0A0-4020-BB2A-1631E36B623D}" type="pres">
      <dgm:prSet presAssocID="{E06F9DB0-D9BE-4F13-8C10-81AC2B54C32F}" presName="parSh" presStyleCnt="0"/>
      <dgm:spPr/>
    </dgm:pt>
    <dgm:pt modelId="{126F5A0E-14A6-4DCE-A11E-C775141B65E8}" type="pres">
      <dgm:prSet presAssocID="{E06F9DB0-D9BE-4F13-8C10-81AC2B54C32F}" presName="lineNode" presStyleLbl="alignAccFollowNode1" presStyleIdx="6" presStyleCnt="9"/>
      <dgm:spPr/>
    </dgm:pt>
    <dgm:pt modelId="{6DECB3F3-F395-41A4-BBA7-6E699ADC5015}" type="pres">
      <dgm:prSet presAssocID="{E06F9DB0-D9BE-4F13-8C10-81AC2B54C32F}" presName="lineArrowNode" presStyleLbl="alignAccFollowNode1" presStyleIdx="7" presStyleCnt="9"/>
      <dgm:spPr/>
    </dgm:pt>
    <dgm:pt modelId="{FF982498-CFE0-4F71-BC2E-E0DB27456993}" type="pres">
      <dgm:prSet presAssocID="{F50CEB95-4E45-47CF-A610-CDF422B27B19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8A94EF88-60F0-49F1-8A02-ED8548F83571}" type="pres">
      <dgm:prSet presAssocID="{F50CEB95-4E45-47CF-A610-CDF422B27B19}" presName="spacerBetweenCircleAndCallout" presStyleCnt="0">
        <dgm:presLayoutVars/>
      </dgm:prSet>
      <dgm:spPr/>
    </dgm:pt>
    <dgm:pt modelId="{810CF37D-60FB-442E-96BD-E73622DD38D3}" type="pres">
      <dgm:prSet presAssocID="{E06F9DB0-D9BE-4F13-8C10-81AC2B54C32F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75888721-DE35-40B8-92E3-B2A7C2ABF0E0}" type="presOf" srcId="{6D651C46-E24E-49F7-B86D-960174B5C816}" destId="{B032EFBA-093E-4D4E-98DA-E679C97171AF}" srcOrd="0" destOrd="0" presId="urn:microsoft.com/office/officeart/2016/7/layout/LinearArrowProcessNumbered"/>
    <dgm:cxn modelId="{E9FEAD23-6003-4890-8413-F73D25BB5ADF}" type="presOf" srcId="{65AA7B3E-0E6C-45EA-BECE-D74AAF2F3B47}" destId="{3A89AD75-9312-4ECD-91E6-0E3035485965}" srcOrd="0" destOrd="0" presId="urn:microsoft.com/office/officeart/2016/7/layout/LinearArrowProcessNumbered"/>
    <dgm:cxn modelId="{52CEFC2D-11D7-44B1-990B-04AD687C0EE6}" srcId="{6D651C46-E24E-49F7-B86D-960174B5C816}" destId="{A2891C09-23B8-4ED4-ACD0-81774D56B2BB}" srcOrd="0" destOrd="0" parTransId="{EB26E7A7-2A22-44DC-A99F-324331A2F66A}" sibTransId="{65AA7B3E-0E6C-45EA-BECE-D74AAF2F3B47}"/>
    <dgm:cxn modelId="{5AA10B5F-9AE5-4A83-A388-81998948790A}" type="presOf" srcId="{A2891C09-23B8-4ED4-ACD0-81774D56B2BB}" destId="{D96A7A92-182D-4893-BCCD-1D9EA75C695D}" srcOrd="0" destOrd="0" presId="urn:microsoft.com/office/officeart/2016/7/layout/LinearArrowProcessNumbered"/>
    <dgm:cxn modelId="{44C06F66-7951-4CB5-9A13-A1D703A46422}" type="presOf" srcId="{E06F9DB0-D9BE-4F13-8C10-81AC2B54C32F}" destId="{810CF37D-60FB-442E-96BD-E73622DD38D3}" srcOrd="0" destOrd="0" presId="urn:microsoft.com/office/officeart/2016/7/layout/LinearArrowProcessNumbered"/>
    <dgm:cxn modelId="{A4A7646B-6986-42FB-9E8A-8DAF31B7CC2F}" type="presOf" srcId="{DFF13572-00A8-4A27-B7FF-51CAB580E365}" destId="{FB552231-1B50-4AAC-A4CF-68948FD8A6C8}" srcOrd="0" destOrd="0" presId="urn:microsoft.com/office/officeart/2016/7/layout/LinearArrowProcessNumbered"/>
    <dgm:cxn modelId="{BB0DF7A1-29B5-44D1-AD3B-4A93373170B6}" type="presOf" srcId="{F50CEB95-4E45-47CF-A610-CDF422B27B19}" destId="{FF982498-CFE0-4F71-BC2E-E0DB27456993}" srcOrd="0" destOrd="0" presId="urn:microsoft.com/office/officeart/2016/7/layout/LinearArrowProcessNumbered"/>
    <dgm:cxn modelId="{506BC4C3-F7E6-463D-B7C0-84B6C7C8446A}" srcId="{6D651C46-E24E-49F7-B86D-960174B5C816}" destId="{DD723898-01BA-46E0-83FB-8D3134C2FC6C}" srcOrd="1" destOrd="0" parTransId="{0E4AE2E6-E0C7-44BE-BB70-85DC79BACBB2}" sibTransId="{DFF13572-00A8-4A27-B7FF-51CAB580E365}"/>
    <dgm:cxn modelId="{BD64FCF5-A474-415E-8A4B-479627D422E4}" type="presOf" srcId="{DD723898-01BA-46E0-83FB-8D3134C2FC6C}" destId="{AC5646C7-9B27-4E25-9E51-25AEE293B763}" srcOrd="0" destOrd="0" presId="urn:microsoft.com/office/officeart/2016/7/layout/LinearArrowProcessNumbered"/>
    <dgm:cxn modelId="{0C99CDF9-B718-4E63-A713-5628F3158AF7}" srcId="{6D651C46-E24E-49F7-B86D-960174B5C816}" destId="{E06F9DB0-D9BE-4F13-8C10-81AC2B54C32F}" srcOrd="2" destOrd="0" parTransId="{7DE756B8-39B3-43B9-8E44-071C93814A4B}" sibTransId="{F50CEB95-4E45-47CF-A610-CDF422B27B19}"/>
    <dgm:cxn modelId="{40B9E8A4-BD7A-4E97-AC52-E5DD344996C4}" type="presParOf" srcId="{B032EFBA-093E-4D4E-98DA-E679C97171AF}" destId="{CF49B6F9-A204-417A-81E9-DE51EABAAE87}" srcOrd="0" destOrd="0" presId="urn:microsoft.com/office/officeart/2016/7/layout/LinearArrowProcessNumbered"/>
    <dgm:cxn modelId="{9077F12A-D115-4E1F-9F2C-069295C9DC2E}" type="presParOf" srcId="{CF49B6F9-A204-417A-81E9-DE51EABAAE87}" destId="{8BD4CAB8-99A9-481F-85A8-3EF13212ACC5}" srcOrd="0" destOrd="0" presId="urn:microsoft.com/office/officeart/2016/7/layout/LinearArrowProcessNumbered"/>
    <dgm:cxn modelId="{E18467ED-2257-4468-8420-3EB44A397DA3}" type="presParOf" srcId="{CF49B6F9-A204-417A-81E9-DE51EABAAE87}" destId="{626B8E6F-FB5C-4791-B8EF-556E7C8D6507}" srcOrd="1" destOrd="0" presId="urn:microsoft.com/office/officeart/2016/7/layout/LinearArrowProcessNumbered"/>
    <dgm:cxn modelId="{C53655FB-1FE9-4601-935A-619A28CDE393}" type="presParOf" srcId="{626B8E6F-FB5C-4791-B8EF-556E7C8D6507}" destId="{CCDD4B84-0617-4F74-B611-515B35E8CA1D}" srcOrd="0" destOrd="0" presId="urn:microsoft.com/office/officeart/2016/7/layout/LinearArrowProcessNumbered"/>
    <dgm:cxn modelId="{D773360D-9C0A-402F-A150-ADEAB281E5B0}" type="presParOf" srcId="{626B8E6F-FB5C-4791-B8EF-556E7C8D6507}" destId="{9B0D1C4B-D753-4606-AE9C-0AF2729D06C8}" srcOrd="1" destOrd="0" presId="urn:microsoft.com/office/officeart/2016/7/layout/LinearArrowProcessNumbered"/>
    <dgm:cxn modelId="{10E5BCB9-1FCB-43A0-94B7-9F1F35B18BCB}" type="presParOf" srcId="{626B8E6F-FB5C-4791-B8EF-556E7C8D6507}" destId="{3A89AD75-9312-4ECD-91E6-0E3035485965}" srcOrd="2" destOrd="0" presId="urn:microsoft.com/office/officeart/2016/7/layout/LinearArrowProcessNumbered"/>
    <dgm:cxn modelId="{328D7B0F-FA9D-43A3-9044-2E4A2C25D3A7}" type="presParOf" srcId="{626B8E6F-FB5C-4791-B8EF-556E7C8D6507}" destId="{B5F56D8D-1F90-453D-8371-82D7CA0A8324}" srcOrd="3" destOrd="0" presId="urn:microsoft.com/office/officeart/2016/7/layout/LinearArrowProcessNumbered"/>
    <dgm:cxn modelId="{99A8ECB3-15F0-4DC3-9E67-C3325E82D2ED}" type="presParOf" srcId="{CF49B6F9-A204-417A-81E9-DE51EABAAE87}" destId="{D96A7A92-182D-4893-BCCD-1D9EA75C695D}" srcOrd="2" destOrd="0" presId="urn:microsoft.com/office/officeart/2016/7/layout/LinearArrowProcessNumbered"/>
    <dgm:cxn modelId="{2F485CB8-EC20-467C-8829-B66CDF15A99B}" type="presParOf" srcId="{B032EFBA-093E-4D4E-98DA-E679C97171AF}" destId="{36430394-A48D-44CF-AF4C-9CE66AF1D3A7}" srcOrd="1" destOrd="0" presId="urn:microsoft.com/office/officeart/2016/7/layout/LinearArrowProcessNumbered"/>
    <dgm:cxn modelId="{01019D4E-0678-40F1-B66F-DE93C2D6E62D}" type="presParOf" srcId="{B032EFBA-093E-4D4E-98DA-E679C97171AF}" destId="{A598FF52-68C3-4BAC-88FB-FC40FAA966D8}" srcOrd="2" destOrd="0" presId="urn:microsoft.com/office/officeart/2016/7/layout/LinearArrowProcessNumbered"/>
    <dgm:cxn modelId="{2DF5AC83-145B-4551-AD03-BFA19F27CE59}" type="presParOf" srcId="{A598FF52-68C3-4BAC-88FB-FC40FAA966D8}" destId="{416917C0-174B-4A0D-A943-9BDF4A40A3F5}" srcOrd="0" destOrd="0" presId="urn:microsoft.com/office/officeart/2016/7/layout/LinearArrowProcessNumbered"/>
    <dgm:cxn modelId="{2D1A599C-E655-4482-94B6-C2ABA1A1DACC}" type="presParOf" srcId="{A598FF52-68C3-4BAC-88FB-FC40FAA966D8}" destId="{78AAEA43-EEC9-4B60-BA57-8E271D716B8E}" srcOrd="1" destOrd="0" presId="urn:microsoft.com/office/officeart/2016/7/layout/LinearArrowProcessNumbered"/>
    <dgm:cxn modelId="{2580E683-0778-45E0-A44C-EB08866E27F5}" type="presParOf" srcId="{78AAEA43-EEC9-4B60-BA57-8E271D716B8E}" destId="{1573916D-1CDD-4D54-B926-098C8567AB75}" srcOrd="0" destOrd="0" presId="urn:microsoft.com/office/officeart/2016/7/layout/LinearArrowProcessNumbered"/>
    <dgm:cxn modelId="{A629302E-BA3A-4B73-A258-5A056BAA5A7E}" type="presParOf" srcId="{78AAEA43-EEC9-4B60-BA57-8E271D716B8E}" destId="{E0315D24-7342-437D-83DB-4315339D5275}" srcOrd="1" destOrd="0" presId="urn:microsoft.com/office/officeart/2016/7/layout/LinearArrowProcessNumbered"/>
    <dgm:cxn modelId="{64620221-0AE1-474B-A476-2800E696C6E8}" type="presParOf" srcId="{78AAEA43-EEC9-4B60-BA57-8E271D716B8E}" destId="{FB552231-1B50-4AAC-A4CF-68948FD8A6C8}" srcOrd="2" destOrd="0" presId="urn:microsoft.com/office/officeart/2016/7/layout/LinearArrowProcessNumbered"/>
    <dgm:cxn modelId="{00BC3E0B-E519-46D8-94D5-74E4F8304CC6}" type="presParOf" srcId="{78AAEA43-EEC9-4B60-BA57-8E271D716B8E}" destId="{E21DDAEC-8204-4D6F-BE20-D129BE9B8F0A}" srcOrd="3" destOrd="0" presId="urn:microsoft.com/office/officeart/2016/7/layout/LinearArrowProcessNumbered"/>
    <dgm:cxn modelId="{CF5017C9-CB25-45F6-942B-0D707B5FAFEB}" type="presParOf" srcId="{A598FF52-68C3-4BAC-88FB-FC40FAA966D8}" destId="{AC5646C7-9B27-4E25-9E51-25AEE293B763}" srcOrd="2" destOrd="0" presId="urn:microsoft.com/office/officeart/2016/7/layout/LinearArrowProcessNumbered"/>
    <dgm:cxn modelId="{01348D23-8125-4664-BE18-B93A4815373E}" type="presParOf" srcId="{B032EFBA-093E-4D4E-98DA-E679C97171AF}" destId="{E415CEF0-76A3-4A8D-A86D-BFA9EB107F60}" srcOrd="3" destOrd="0" presId="urn:microsoft.com/office/officeart/2016/7/layout/LinearArrowProcessNumbered"/>
    <dgm:cxn modelId="{AABEF4DA-8BF8-45B8-B573-9E23F7726E1B}" type="presParOf" srcId="{B032EFBA-093E-4D4E-98DA-E679C97171AF}" destId="{1E3F7EF5-8CB3-45DE-AA8C-40A1170F5133}" srcOrd="4" destOrd="0" presId="urn:microsoft.com/office/officeart/2016/7/layout/LinearArrowProcessNumbered"/>
    <dgm:cxn modelId="{A2305754-56FE-4977-9D21-50583B2FF030}" type="presParOf" srcId="{1E3F7EF5-8CB3-45DE-AA8C-40A1170F5133}" destId="{A2AEE25F-C877-473C-AABA-1D20A807270D}" srcOrd="0" destOrd="0" presId="urn:microsoft.com/office/officeart/2016/7/layout/LinearArrowProcessNumbered"/>
    <dgm:cxn modelId="{140DFA9D-102D-41B7-96CD-7EA2A0164872}" type="presParOf" srcId="{1E3F7EF5-8CB3-45DE-AA8C-40A1170F5133}" destId="{5B0DDBA5-F0A0-4020-BB2A-1631E36B623D}" srcOrd="1" destOrd="0" presId="urn:microsoft.com/office/officeart/2016/7/layout/LinearArrowProcessNumbered"/>
    <dgm:cxn modelId="{CF2C5216-4A90-4584-8E91-5EFE6ED038A4}" type="presParOf" srcId="{5B0DDBA5-F0A0-4020-BB2A-1631E36B623D}" destId="{126F5A0E-14A6-4DCE-A11E-C775141B65E8}" srcOrd="0" destOrd="0" presId="urn:microsoft.com/office/officeart/2016/7/layout/LinearArrowProcessNumbered"/>
    <dgm:cxn modelId="{03557F1A-693F-4C0F-A875-29D465F3E824}" type="presParOf" srcId="{5B0DDBA5-F0A0-4020-BB2A-1631E36B623D}" destId="{6DECB3F3-F395-41A4-BBA7-6E699ADC5015}" srcOrd="1" destOrd="0" presId="urn:microsoft.com/office/officeart/2016/7/layout/LinearArrowProcessNumbered"/>
    <dgm:cxn modelId="{A1FC3338-C6E4-4714-9A20-B1308AC2E906}" type="presParOf" srcId="{5B0DDBA5-F0A0-4020-BB2A-1631E36B623D}" destId="{FF982498-CFE0-4F71-BC2E-E0DB27456993}" srcOrd="2" destOrd="0" presId="urn:microsoft.com/office/officeart/2016/7/layout/LinearArrowProcessNumbered"/>
    <dgm:cxn modelId="{0E96B4E1-6D6A-4138-A2BC-8CE42F468BEB}" type="presParOf" srcId="{5B0DDBA5-F0A0-4020-BB2A-1631E36B623D}" destId="{8A94EF88-60F0-49F1-8A02-ED8548F83571}" srcOrd="3" destOrd="0" presId="urn:microsoft.com/office/officeart/2016/7/layout/LinearArrowProcessNumbered"/>
    <dgm:cxn modelId="{5A3AB8B9-0241-4BEA-AD28-6B88790ECB71}" type="presParOf" srcId="{1E3F7EF5-8CB3-45DE-AA8C-40A1170F5133}" destId="{810CF37D-60FB-442E-96BD-E73622DD38D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D4B84-0617-4F74-B611-515B35E8CA1D}">
      <dsp:nvSpPr>
        <dsp:cNvPr id="0" name=""/>
        <dsp:cNvSpPr/>
      </dsp:nvSpPr>
      <dsp:spPr>
        <a:xfrm>
          <a:off x="1603325" y="684509"/>
          <a:ext cx="1278909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D1C4B-D753-4606-AE9C-0AF2729D06C8}">
      <dsp:nvSpPr>
        <dsp:cNvPr id="0" name=""/>
        <dsp:cNvSpPr/>
      </dsp:nvSpPr>
      <dsp:spPr>
        <a:xfrm>
          <a:off x="2958969" y="577117"/>
          <a:ext cx="147074" cy="27624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52398"/>
            <a:satOff val="63"/>
            <a:lumOff val="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398"/>
              <a:satOff val="63"/>
              <a:lumOff val="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9AD75-9312-4ECD-91E6-0E3035485965}">
      <dsp:nvSpPr>
        <dsp:cNvPr id="0" name=""/>
        <dsp:cNvSpPr/>
      </dsp:nvSpPr>
      <dsp:spPr>
        <a:xfrm>
          <a:off x="758915" y="0"/>
          <a:ext cx="1369091" cy="13690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1</a:t>
          </a:r>
        </a:p>
      </dsp:txBody>
      <dsp:txXfrm>
        <a:off x="959414" y="200499"/>
        <a:ext cx="968093" cy="968093"/>
      </dsp:txXfrm>
    </dsp:sp>
    <dsp:sp modelId="{D96A7A92-182D-4893-BCCD-1D9EA75C695D}">
      <dsp:nvSpPr>
        <dsp:cNvPr id="0" name=""/>
        <dsp:cNvSpPr/>
      </dsp:nvSpPr>
      <dsp:spPr>
        <a:xfrm>
          <a:off x="4688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4796"/>
            <a:satOff val="126"/>
            <a:lumOff val="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4796"/>
              <a:satOff val="126"/>
              <a:lumOff val="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Understand how household items consume energy.</a:t>
          </a:r>
          <a:endParaRPr lang="en-US" sz="2400" kern="1200" dirty="0"/>
        </a:p>
      </dsp:txBody>
      <dsp:txXfrm>
        <a:off x="4688" y="1883648"/>
        <a:ext cx="2877547" cy="1395826"/>
      </dsp:txXfrm>
    </dsp:sp>
    <dsp:sp modelId="{1573916D-1CDD-4D54-B926-098C8567AB75}">
      <dsp:nvSpPr>
        <dsp:cNvPr id="0" name=""/>
        <dsp:cNvSpPr/>
      </dsp:nvSpPr>
      <dsp:spPr>
        <a:xfrm>
          <a:off x="3201962" y="684509"/>
          <a:ext cx="2877547" cy="72"/>
        </a:xfrm>
        <a:prstGeom prst="rect">
          <a:avLst/>
        </a:prstGeom>
        <a:solidFill>
          <a:schemeClr val="accent2">
            <a:tint val="40000"/>
            <a:alpha val="90000"/>
            <a:hueOff val="-457194"/>
            <a:satOff val="189"/>
            <a:lumOff val="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57194"/>
              <a:satOff val="189"/>
              <a:lumOff val="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15D24-7342-437D-83DB-4315339D5275}">
      <dsp:nvSpPr>
        <dsp:cNvPr id="0" name=""/>
        <dsp:cNvSpPr/>
      </dsp:nvSpPr>
      <dsp:spPr>
        <a:xfrm>
          <a:off x="6156244" y="577117"/>
          <a:ext cx="147074" cy="27624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9593"/>
            <a:satOff val="252"/>
            <a:lumOff val="1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9593"/>
              <a:satOff val="252"/>
              <a:lumOff val="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52231-1B50-4AAC-A4CF-68948FD8A6C8}">
      <dsp:nvSpPr>
        <dsp:cNvPr id="0" name=""/>
        <dsp:cNvSpPr/>
      </dsp:nvSpPr>
      <dsp:spPr>
        <a:xfrm>
          <a:off x="3956190" y="0"/>
          <a:ext cx="1369091" cy="1369091"/>
        </a:xfrm>
        <a:prstGeom prst="ellipse">
          <a:avLst/>
        </a:prstGeom>
        <a:solidFill>
          <a:schemeClr val="accent2">
            <a:hueOff val="-752366"/>
            <a:satOff val="-4939"/>
            <a:lumOff val="1471"/>
            <a:alphaOff val="0"/>
          </a:schemeClr>
        </a:solidFill>
        <a:ln w="12700" cap="flat" cmpd="sng" algn="ctr">
          <a:solidFill>
            <a:schemeClr val="accent2">
              <a:hueOff val="-752366"/>
              <a:satOff val="-4939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2</a:t>
          </a:r>
        </a:p>
      </dsp:txBody>
      <dsp:txXfrm>
        <a:off x="4156689" y="200499"/>
        <a:ext cx="968093" cy="968093"/>
      </dsp:txXfrm>
    </dsp:sp>
    <dsp:sp modelId="{AC5646C7-9B27-4E25-9E51-25AEE293B763}">
      <dsp:nvSpPr>
        <dsp:cNvPr id="0" name=""/>
        <dsp:cNvSpPr/>
      </dsp:nvSpPr>
      <dsp:spPr>
        <a:xfrm>
          <a:off x="3201962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61991"/>
            <a:satOff val="316"/>
            <a:lumOff val="1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1991"/>
              <a:satOff val="316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Learn to use Google Sheets for data entry and analysis.</a:t>
          </a:r>
          <a:endParaRPr lang="en-US" sz="2100" kern="1200" dirty="0"/>
        </a:p>
      </dsp:txBody>
      <dsp:txXfrm>
        <a:off x="3201962" y="1883648"/>
        <a:ext cx="2877547" cy="1395826"/>
      </dsp:txXfrm>
    </dsp:sp>
    <dsp:sp modelId="{126F5A0E-14A6-4DCE-A11E-C775141B65E8}">
      <dsp:nvSpPr>
        <dsp:cNvPr id="0" name=""/>
        <dsp:cNvSpPr/>
      </dsp:nvSpPr>
      <dsp:spPr>
        <a:xfrm>
          <a:off x="6399237" y="684509"/>
          <a:ext cx="1438773" cy="72"/>
        </a:xfrm>
        <a:prstGeom prst="rect">
          <a:avLst/>
        </a:prstGeom>
        <a:solidFill>
          <a:schemeClr val="accent2">
            <a:tint val="40000"/>
            <a:alpha val="90000"/>
            <a:hueOff val="-914389"/>
            <a:satOff val="379"/>
            <a:lumOff val="1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4389"/>
              <a:satOff val="379"/>
              <a:lumOff val="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82498-CFE0-4F71-BC2E-E0DB27456993}">
      <dsp:nvSpPr>
        <dsp:cNvPr id="0" name=""/>
        <dsp:cNvSpPr/>
      </dsp:nvSpPr>
      <dsp:spPr>
        <a:xfrm>
          <a:off x="7153464" y="0"/>
          <a:ext cx="1369091" cy="1369091"/>
        </a:xfrm>
        <a:prstGeom prst="ellipse">
          <a:avLst/>
        </a:prstGeom>
        <a:solidFill>
          <a:schemeClr val="accent2">
            <a:hueOff val="-1504731"/>
            <a:satOff val="-9878"/>
            <a:lumOff val="2942"/>
            <a:alphaOff val="0"/>
          </a:schemeClr>
        </a:solidFill>
        <a:ln w="12700" cap="flat" cmpd="sng" algn="ctr">
          <a:solidFill>
            <a:schemeClr val="accent2">
              <a:hueOff val="-1504731"/>
              <a:satOff val="-9878"/>
              <a:lumOff val="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8" tIns="53128" rIns="53128" bIns="5312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3</a:t>
          </a:r>
        </a:p>
      </dsp:txBody>
      <dsp:txXfrm>
        <a:off x="7353963" y="200499"/>
        <a:ext cx="968093" cy="968093"/>
      </dsp:txXfrm>
    </dsp:sp>
    <dsp:sp modelId="{810CF37D-60FB-442E-96BD-E73622DD38D3}">
      <dsp:nvSpPr>
        <dsp:cNvPr id="0" name=""/>
        <dsp:cNvSpPr/>
      </dsp:nvSpPr>
      <dsp:spPr>
        <a:xfrm>
          <a:off x="6399237" y="1534691"/>
          <a:ext cx="2877547" cy="174478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9185"/>
            <a:satOff val="505"/>
            <a:lumOff val="2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9185"/>
              <a:satOff val="505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984" tIns="165100" rIns="226984" bIns="1651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Calculate energy consumption and cost using formulas.</a:t>
          </a:r>
          <a:endParaRPr lang="en-US" sz="2100" kern="1200" dirty="0"/>
        </a:p>
      </dsp:txBody>
      <dsp:txXfrm>
        <a:off x="6399237" y="1883648"/>
        <a:ext cx="2877547" cy="139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FF2A-4218-4207-8758-33DD53987466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BF66-FA3E-4275-8173-38DF9E0C2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9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there is more time discuss how long you’d use these items on average a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table is in the student worksheet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0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9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them time to play around with the chart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6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value from : https://www.britishgas.co.uk/energy/guides/what-is-a-kilowatt-hour.html#:~:text=Between%201st%20July%20to%2030th,information%20on%20your%20energy%20bill.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2BF66-FA3E-4275-8173-38DF9E0C29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76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95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cre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ight bulb on green grass">
            <a:extLst>
              <a:ext uri="{FF2B5EF4-FFF2-40B4-BE49-F238E27FC236}">
                <a16:creationId xmlns:a16="http://schemas.microsoft.com/office/drawing/2014/main" id="{FAC350A2-C0DB-C7D7-285D-DCD0311A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272" b="1245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5BD7-EF0C-0C22-5B0D-610345F1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303" y="1917925"/>
            <a:ext cx="4115702" cy="211634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GB" sz="4800" dirty="0">
                <a:solidFill>
                  <a:srgbClr val="FFFFFF"/>
                </a:solidFill>
              </a:rPr>
              <a:t>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FA2FB-5C8C-1978-57AC-045B8CD3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713" y="4497355"/>
            <a:ext cx="3354752" cy="945063"/>
          </a:xfrm>
          <a:noFill/>
        </p:spPr>
        <p:txBody>
          <a:bodyPr anchor="b">
            <a:noAutofit/>
          </a:bodyPr>
          <a:lstStyle/>
          <a:p>
            <a:pPr algn="r"/>
            <a:r>
              <a:rPr lang="en-GB" sz="3200" dirty="0">
                <a:solidFill>
                  <a:srgbClr val="FFFFFF"/>
                </a:solidFill>
              </a:rPr>
              <a:t>Energy use in the Home</a:t>
            </a:r>
          </a:p>
        </p:txBody>
      </p:sp>
    </p:spTree>
    <p:extLst>
      <p:ext uri="{BB962C8B-B14F-4D97-AF65-F5344CB8AC3E}">
        <p14:creationId xmlns:p14="http://schemas.microsoft.com/office/powerpoint/2010/main" val="1288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A0F30-3D65-653E-0099-597CF047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03" y="2393835"/>
            <a:ext cx="5139812" cy="20703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pc="530" dirty="0"/>
              <a:t>Calculate the cost of each item and the total estimated cost. The cost p/</a:t>
            </a:r>
            <a:r>
              <a:rPr lang="en-US" spc="530" dirty="0" err="1"/>
              <a:t>kWH</a:t>
            </a:r>
            <a:r>
              <a:rPr lang="en-US" spc="530" dirty="0"/>
              <a:t> can be found Online</a:t>
            </a:r>
          </a:p>
        </p:txBody>
      </p:sp>
      <p:pic>
        <p:nvPicPr>
          <p:cNvPr id="2050" name="Picture 2" descr="How to Communicate Rising Energy Costs to Customers - Questline Digital">
            <a:extLst>
              <a:ext uri="{FF2B5EF4-FFF2-40B4-BE49-F238E27FC236}">
                <a16:creationId xmlns:a16="http://schemas.microsoft.com/office/drawing/2014/main" id="{18E1BAB5-8EDB-CBDC-0E8B-FCC08EB3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1" r="40025" b="-1"/>
          <a:stretch/>
        </p:blipFill>
        <p:spPr bwMode="auto">
          <a:xfrm>
            <a:off x="7534655" y="10"/>
            <a:ext cx="46573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826F9-0151-0F4B-597E-CDB30A15F087}"/>
              </a:ext>
            </a:extLst>
          </p:cNvPr>
          <p:cNvSpPr txBox="1"/>
          <p:nvPr/>
        </p:nvSpPr>
        <p:spPr>
          <a:xfrm>
            <a:off x="132588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2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2E35-9D6F-6713-D99F-83D33FC6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7F41-0458-ABC6-1BCD-BA0F6A2E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Power (W) /1000 = Power (KW)</a:t>
            </a:r>
          </a:p>
          <a:p>
            <a:r>
              <a:rPr lang="en-GB" sz="3200" dirty="0"/>
              <a:t>Time(S)/3600 = Time(Hours)</a:t>
            </a:r>
          </a:p>
          <a:p>
            <a:r>
              <a:rPr lang="en-AU" sz="3200" dirty="0"/>
              <a:t>Cost Formula: Cost = Power (kW) * Time (hours) * Price (per kWh).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6458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63F8-5D34-03FA-5916-38854E3D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71" y="1252063"/>
            <a:ext cx="5139812" cy="6242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spc="53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EF0B-32CD-ED80-BF6E-9A83586F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71" y="2384609"/>
            <a:ext cx="4482952" cy="6242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dirty="0">
                <a:effectLst/>
              </a:rPr>
              <a:t>How can you keep your energy use down?</a:t>
            </a:r>
            <a:endParaRPr lang="en-US" sz="3000" dirty="0"/>
          </a:p>
        </p:txBody>
      </p:sp>
      <p:pic>
        <p:nvPicPr>
          <p:cNvPr id="3074" name="Picture 2" descr="Sustainability concept. Energy saving. Tiny people unplug appliances and use  energy saving light bulb. Reduce energy consumption at home. Modern flat  cartoon style. Vector illustration 26994639 Vector Art at Vecteezy">
            <a:extLst>
              <a:ext uri="{FF2B5EF4-FFF2-40B4-BE49-F238E27FC236}">
                <a16:creationId xmlns:a16="http://schemas.microsoft.com/office/drawing/2014/main" id="{139F8B61-FC86-1246-E037-14CC9B2D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5" r="23635" b="-1"/>
          <a:stretch/>
        </p:blipFill>
        <p:spPr bwMode="auto">
          <a:xfrm>
            <a:off x="7534655" y="10"/>
            <a:ext cx="46573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7791-C811-83E5-8B6A-B414505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59034"/>
            <a:ext cx="9601200" cy="258958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 : Create a Pie chart comparing the energy used in each area of the house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0103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5A05-D06F-98E4-1FDA-D408D120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65110"/>
            <a:ext cx="5533080" cy="1771535"/>
          </a:xfrm>
          <a:noFill/>
        </p:spPr>
        <p:txBody>
          <a:bodyPr>
            <a:normAutofit/>
          </a:bodyPr>
          <a:lstStyle/>
          <a:p>
            <a:r>
              <a:rPr lang="en-GB" b="1" dirty="0"/>
              <a:t>Amory </a:t>
            </a:r>
            <a:r>
              <a:rPr lang="en-GB" b="1"/>
              <a:t>Lovins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2BB2-28D2-A65E-0BC0-3E84F812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2890881"/>
            <a:ext cx="5309020" cy="300938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400" b="1"/>
              <a:t>Amory </a:t>
            </a:r>
            <a:r>
              <a:rPr lang="en-GB" sz="1400" b="1" err="1"/>
              <a:t>Lovins</a:t>
            </a:r>
            <a:r>
              <a:rPr lang="en-GB" sz="1400"/>
              <a:t> is a physicist and co-founder of the </a:t>
            </a:r>
            <a:r>
              <a:rPr lang="en-GB" sz="1400" b="1"/>
              <a:t>Rocky Mountain Institute</a:t>
            </a:r>
            <a:r>
              <a:rPr lang="en-GB" sz="1400"/>
              <a:t>, known for his pioneering work in energy efficiency. He advocates for reducing household energy use through smart technologies like </a:t>
            </a:r>
            <a:r>
              <a:rPr lang="en-GB" sz="1400" b="1"/>
              <a:t>LED lighting</a:t>
            </a:r>
            <a:r>
              <a:rPr lang="en-GB" sz="1400"/>
              <a:t>, </a:t>
            </a:r>
            <a:r>
              <a:rPr lang="en-GB" sz="1400" b="1"/>
              <a:t>solar panels</a:t>
            </a:r>
            <a:r>
              <a:rPr lang="en-GB" sz="1400"/>
              <a:t>, and </a:t>
            </a:r>
            <a:r>
              <a:rPr lang="en-GB" sz="1400" b="1"/>
              <a:t>advanced insulation</a:t>
            </a:r>
            <a:r>
              <a:rPr lang="en-GB" sz="1400"/>
              <a:t>. </a:t>
            </a:r>
            <a:r>
              <a:rPr lang="en-GB" sz="1400" err="1"/>
              <a:t>Lovins</a:t>
            </a:r>
            <a:r>
              <a:rPr lang="en-GB" sz="1400"/>
              <a:t> also promotes the use of </a:t>
            </a:r>
            <a:r>
              <a:rPr lang="en-GB" sz="1400" b="1"/>
              <a:t>smart thermostats</a:t>
            </a:r>
            <a:r>
              <a:rPr lang="en-GB" sz="1400"/>
              <a:t> and </a:t>
            </a:r>
            <a:r>
              <a:rPr lang="en-GB" sz="1400" b="1"/>
              <a:t>energy management systems</a:t>
            </a:r>
            <a:r>
              <a:rPr lang="en-GB" sz="1400"/>
              <a:t> to optimize energy consumption in homes. His approach focuses on </a:t>
            </a:r>
            <a:r>
              <a:rPr lang="en-GB" sz="1400" b="1"/>
              <a:t>integrating efficient design</a:t>
            </a:r>
            <a:r>
              <a:rPr lang="en-GB" sz="1400"/>
              <a:t> and </a:t>
            </a:r>
            <a:r>
              <a:rPr lang="en-GB" sz="1400" b="1"/>
              <a:t>technology</a:t>
            </a:r>
            <a:r>
              <a:rPr lang="en-GB" sz="1400"/>
              <a:t> to create sustainable, low-energy homes. </a:t>
            </a:r>
            <a:r>
              <a:rPr lang="en-GB" sz="1400" err="1"/>
              <a:t>Lovins</a:t>
            </a:r>
            <a:r>
              <a:rPr lang="en-GB" sz="1400"/>
              <a:t>' work demonstrates how technology can dramatically reduce energy use, cut costs, and lower carbon emissions, making him a leading figure in sustainable living practices.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543" y="965357"/>
            <a:ext cx="3105364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mory B. Lovins - Schumacher Center for a New Economics">
            <a:extLst>
              <a:ext uri="{FF2B5EF4-FFF2-40B4-BE49-F238E27FC236}">
                <a16:creationId xmlns:a16="http://schemas.microsoft.com/office/drawing/2014/main" id="{97453978-269B-5942-3C4C-135F5232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r="15772" b="1"/>
          <a:stretch/>
        </p:blipFill>
        <p:spPr bwMode="auto">
          <a:xfrm>
            <a:off x="7369700" y="1695512"/>
            <a:ext cx="3104849" cy="345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F444-63B4-E591-A20F-D0768B68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6" y="1219200"/>
            <a:ext cx="9446293" cy="678613"/>
          </a:xfrm>
        </p:spPr>
        <p:txBody>
          <a:bodyPr anchor="ctr">
            <a:noAutofit/>
          </a:bodyPr>
          <a:lstStyle/>
          <a:p>
            <a:r>
              <a:rPr lang="en-GB" sz="4000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FCC01-C54E-9101-9808-874C2F578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54078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704-1A35-4E1F-2B86-11021944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64" y="1592127"/>
            <a:ext cx="9601200" cy="130968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Name some common items around a house which use energy</a:t>
            </a:r>
          </a:p>
        </p:txBody>
      </p:sp>
      <p:pic>
        <p:nvPicPr>
          <p:cNvPr id="1038" name="Picture 14" descr="Light Bulb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CE29EAFC-94DB-7986-D622-7D9E76B4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5" y="307773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3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BC8-131A-E661-7A38-4B5392A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Concepts and Keywords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E02-FA09-C807-73DC-B286DE6F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2262188"/>
            <a:ext cx="11151219" cy="3643312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Watts (W): A unit of power.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Kilowatt (kW): 1000 Watts.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Transferred: Calculated as Power (W) * Time (S).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Formula: Cost = Power (kW) * Time (hours) * Price (per kWh).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541E-0D4F-5014-463E-2A79836C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Google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980-1F4F-F28F-E5AF-9C93839C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2050831"/>
            <a:ext cx="11281348" cy="3643312"/>
          </a:xfrm>
        </p:spPr>
        <p:txBody>
          <a:bodyPr/>
          <a:lstStyle/>
          <a:p>
            <a:pPr marL="457200">
              <a:lnSpc>
                <a:spcPct val="107000"/>
              </a:lnSpc>
            </a:pP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link: </a:t>
            </a:r>
            <a:r>
              <a:rPr lang="en-GB" sz="3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https://docs.google.com/spreadsheets/create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create a new sheet 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it 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surname_engage_energy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e.g. ‘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Smith_engage_energy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704-1A35-4E1F-2B86-11021944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58" y="622246"/>
            <a:ext cx="10371083" cy="1309687"/>
          </a:xfrm>
        </p:spPr>
        <p:txBody>
          <a:bodyPr>
            <a:normAutofit/>
          </a:bodyPr>
          <a:lstStyle/>
          <a:p>
            <a:r>
              <a:rPr lang="en-GB" sz="3200" dirty="0"/>
              <a:t>Copy the table into the google sheet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EC8369-4D0F-C0CC-8A86-A24BCC4C8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10541"/>
              </p:ext>
            </p:extLst>
          </p:nvPr>
        </p:nvGraphicFramePr>
        <p:xfrm>
          <a:off x="1106905" y="1931933"/>
          <a:ext cx="10371084" cy="3410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514">
                  <a:extLst>
                    <a:ext uri="{9D8B030D-6E8A-4147-A177-3AD203B41FA5}">
                      <a16:colId xmlns:a16="http://schemas.microsoft.com/office/drawing/2014/main" val="2415309287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368377709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868591122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3022275911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261778479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1470607447"/>
                    </a:ext>
                  </a:extLst>
                </a:gridCol>
              </a:tblGrid>
              <a:tr h="865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Item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Area Used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kW per Second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W per Second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Time Used (seconds)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Total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41415725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Kettle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2000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180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52220417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Fridge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150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86,400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0266575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Microwave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9263582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Toaster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800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120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1527279"/>
                  </a:ext>
                </a:extLst>
              </a:tr>
              <a:tr h="50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Oven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Kitchen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2400 W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effectLst/>
                        </a:rPr>
                        <a:t>3600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5322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CEA6D0-BA4F-0503-D98B-6D93AF99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698" y="952500"/>
            <a:ext cx="9321802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18FAA-CBFF-D685-7C75-A864E3E5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69" y="1295400"/>
            <a:ext cx="5144387" cy="1598024"/>
          </a:xfrm>
        </p:spPr>
        <p:txBody>
          <a:bodyPr>
            <a:normAutofit/>
          </a:bodyPr>
          <a:lstStyle/>
          <a:p>
            <a:r>
              <a:rPr lang="en-GB" dirty="0"/>
              <a:t>Formulas in Google 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28C17-D99A-B7DC-531C-08250B21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0" t="50000" r="40150" b="8267"/>
          <a:stretch/>
        </p:blipFill>
        <p:spPr>
          <a:xfrm>
            <a:off x="952501" y="1696943"/>
            <a:ext cx="3563752" cy="3464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7EA9-4D48-C7EE-32D3-8197928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2758440"/>
            <a:ext cx="6393179" cy="25958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/>
              <a:t>Why Use Formulas?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Save Time, Reduce Errors, Dynamic Data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Commonly Used Google Sheets Formulas: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/>
              <a:t>SUM: Adds a range of numbers.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/>
              <a:t> Example: =SUM(A1:A10) adds all the numbers from A1 to A10.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5B6C4-E076-7AE1-2120-FA2BDF0A8491}"/>
              </a:ext>
            </a:extLst>
          </p:cNvPr>
          <p:cNvSpPr txBox="1"/>
          <p:nvPr/>
        </p:nvSpPr>
        <p:spPr>
          <a:xfrm>
            <a:off x="1295400" y="6159931"/>
            <a:ext cx="785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https://www.w3schools.com/googlesheets/google_sheets_formulas.php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0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B662-FDAA-B9E9-641F-79815E5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total W used Per Item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2D15-D9A3-7F18-8E9A-C009E5C8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Calculation: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Kettle: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"Total Energy (W)" column, use the formula: =B2*C2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calculates 2000 W * 180 seconds = 360,000 W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=C2*D2 in cell E2 and press Enter.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2947-89D4-61ED-D91E-8C8FF0C5A619}"/>
              </a:ext>
            </a:extLst>
          </p:cNvPr>
          <p:cNvSpPr txBox="1"/>
          <p:nvPr/>
        </p:nvSpPr>
        <p:spPr>
          <a:xfrm>
            <a:off x="1173480" y="4814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Transferred: Calculated as Power (W) * Time (S).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AA69-45C9-1050-556B-48D60ED6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en-GB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chart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CE9C-2C61-F7BB-2111-F043905A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3366015" cy="3009381"/>
          </a:xfrm>
        </p:spPr>
        <p:txBody>
          <a:bodyPr>
            <a:normAutofit/>
          </a:bodyPr>
          <a:lstStyle/>
          <a:p>
            <a:r>
              <a:rPr lang="en-GB" sz="2800" dirty="0"/>
              <a:t>Go to Insert, Chart</a:t>
            </a:r>
          </a:p>
          <a:p>
            <a:r>
              <a:rPr lang="en-GB" sz="2800" dirty="0"/>
              <a:t>Change the values to show a bar 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73C99-179B-60CA-FCDE-A0800B49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95" y="1571058"/>
            <a:ext cx="6920985" cy="42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992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629</Words>
  <Application>Microsoft Office PowerPoint</Application>
  <PresentationFormat>Widescreen</PresentationFormat>
  <Paragraphs>87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Goudy Old Style</vt:lpstr>
      <vt:lpstr>Symbol</vt:lpstr>
      <vt:lpstr>Times New Roman</vt:lpstr>
      <vt:lpstr>Univers Light</vt:lpstr>
      <vt:lpstr>PoiseVTI</vt:lpstr>
      <vt:lpstr>Energy</vt:lpstr>
      <vt:lpstr>Objectives</vt:lpstr>
      <vt:lpstr>Name some common items around a house which use energy</vt:lpstr>
      <vt:lpstr>Key Concepts and Keywords</vt:lpstr>
      <vt:lpstr>Create a Google Sheet</vt:lpstr>
      <vt:lpstr>Copy the table into the google sheet</vt:lpstr>
      <vt:lpstr>Formulas in Google Sheet</vt:lpstr>
      <vt:lpstr>Calculate the total W used Per Item </vt:lpstr>
      <vt:lpstr>Create a chart</vt:lpstr>
      <vt:lpstr>Calculate the cost of each item and the total estimated cost. The cost p/kWH can be found Online</vt:lpstr>
      <vt:lpstr>Conversions</vt:lpstr>
      <vt:lpstr>Discussion</vt:lpstr>
      <vt:lpstr>Extension : Create a Pie chart comparing the energy used in each area of the house</vt:lpstr>
      <vt:lpstr>Amory Lovins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Niamh</dc:creator>
  <cp:lastModifiedBy>Niamh</cp:lastModifiedBy>
  <cp:revision>6</cp:revision>
  <dcterms:created xsi:type="dcterms:W3CDTF">2024-08-22T22:03:35Z</dcterms:created>
  <dcterms:modified xsi:type="dcterms:W3CDTF">2024-09-16T21:06:27Z</dcterms:modified>
</cp:coreProperties>
</file>