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6/24/2019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6/24/2019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6/24/2019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74FD-A048-4916-84D0-455357DCF9F7}"/>
              </a:ext>
            </a:extLst>
          </p:cNvPr>
          <p:cNvSpPr>
            <a:spLocks noGrp="1"/>
          </p:cNvSpPr>
          <p:nvPr>
            <p:ph type="ctrTitle"/>
          </p:nvPr>
        </p:nvSpPr>
        <p:spPr/>
        <p:txBody>
          <a:bodyPr>
            <a:normAutofit/>
          </a:bodyPr>
          <a:lstStyle/>
          <a:p>
            <a:r>
              <a:rPr lang="pl-PL" sz="7200" dirty="0"/>
              <a:t>Network Evolution Analysis</a:t>
            </a:r>
          </a:p>
        </p:txBody>
      </p:sp>
      <p:sp>
        <p:nvSpPr>
          <p:cNvPr id="3" name="Subtitle 2">
            <a:extLst>
              <a:ext uri="{FF2B5EF4-FFF2-40B4-BE49-F238E27FC236}">
                <a16:creationId xmlns:a16="http://schemas.microsoft.com/office/drawing/2014/main" id="{0126AF76-FF3E-4C46-82C0-20FA17993B65}"/>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34756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F47C-1F0F-451D-ADC8-EB31E6B26C88}"/>
              </a:ext>
            </a:extLst>
          </p:cNvPr>
          <p:cNvSpPr>
            <a:spLocks noGrp="1"/>
          </p:cNvSpPr>
          <p:nvPr>
            <p:ph type="title"/>
          </p:nvPr>
        </p:nvSpPr>
        <p:spPr>
          <a:xfrm>
            <a:off x="1097280" y="286603"/>
            <a:ext cx="10058400" cy="1450757"/>
          </a:xfrm>
        </p:spPr>
        <p:txBody>
          <a:bodyPr>
            <a:normAutofit/>
          </a:bodyPr>
          <a:lstStyle/>
          <a:p>
            <a:r>
              <a:rPr lang="pl-PL" dirty="0"/>
              <a:t>Project’s origins</a:t>
            </a:r>
          </a:p>
        </p:txBody>
      </p:sp>
      <p:sp>
        <p:nvSpPr>
          <p:cNvPr id="3" name="Content Placeholder 2">
            <a:extLst>
              <a:ext uri="{FF2B5EF4-FFF2-40B4-BE49-F238E27FC236}">
                <a16:creationId xmlns:a16="http://schemas.microsoft.com/office/drawing/2014/main" id="{A94B2EF8-24B4-43DC-83C6-2EC9ECCCE1F8}"/>
              </a:ext>
            </a:extLst>
          </p:cNvPr>
          <p:cNvSpPr>
            <a:spLocks noGrp="1"/>
          </p:cNvSpPr>
          <p:nvPr>
            <p:ph idx="1"/>
          </p:nvPr>
        </p:nvSpPr>
        <p:spPr>
          <a:xfrm>
            <a:off x="1097279" y="1845734"/>
            <a:ext cx="6454987" cy="4023360"/>
          </a:xfrm>
        </p:spPr>
        <p:txBody>
          <a:bodyPr>
            <a:normAutofit/>
          </a:bodyPr>
          <a:lstStyle/>
          <a:p>
            <a:pPr algn="just"/>
            <a:r>
              <a:rPr lang="pl-PL" dirty="0"/>
              <a:t>Nokia passively collects lots of various data from stations from multiple different networks. </a:t>
            </a:r>
          </a:p>
          <a:p>
            <a:pPr algn="just"/>
            <a:endParaRPr lang="pl-PL" dirty="0"/>
          </a:p>
          <a:p>
            <a:pPr algn="just"/>
            <a:r>
              <a:rPr lang="pl-PL" dirty="0"/>
              <a:t>The amount of data is far too large to analyze manually, but it can be processed effectively with algorithms.</a:t>
            </a:r>
          </a:p>
          <a:p>
            <a:pPr algn="just"/>
            <a:endParaRPr lang="pl-PL" dirty="0"/>
          </a:p>
          <a:p>
            <a:pPr algn="just"/>
            <a:r>
              <a:rPr lang="pl-PL" dirty="0"/>
              <a:t>Our project focuses on creating a program capable of automatically analyzing data regarding software used by operators and alarms in their networks.  </a:t>
            </a:r>
          </a:p>
          <a:p>
            <a:pPr algn="just"/>
            <a:endParaRPr lang="pl-PL" dirty="0"/>
          </a:p>
        </p:txBody>
      </p:sp>
      <p:pic>
        <p:nvPicPr>
          <p:cNvPr id="1026" name="Picture 2" descr="Image result for mobile networks station">
            <a:extLst>
              <a:ext uri="{FF2B5EF4-FFF2-40B4-BE49-F238E27FC236}">
                <a16:creationId xmlns:a16="http://schemas.microsoft.com/office/drawing/2014/main" id="{A1A010F0-87A1-464F-8B48-06F4064752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63" r="13347"/>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56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6D35-0587-4D33-998A-013D53458434}"/>
              </a:ext>
            </a:extLst>
          </p:cNvPr>
          <p:cNvSpPr>
            <a:spLocks noGrp="1"/>
          </p:cNvSpPr>
          <p:nvPr>
            <p:ph type="title"/>
          </p:nvPr>
        </p:nvSpPr>
        <p:spPr/>
        <p:txBody>
          <a:bodyPr/>
          <a:lstStyle/>
          <a:p>
            <a:r>
              <a:rPr lang="pl-PL" dirty="0"/>
              <a:t>Used technologies</a:t>
            </a:r>
          </a:p>
        </p:txBody>
      </p:sp>
      <p:pic>
        <p:nvPicPr>
          <p:cNvPr id="5" name="Content Placeholder 4">
            <a:extLst>
              <a:ext uri="{FF2B5EF4-FFF2-40B4-BE49-F238E27FC236}">
                <a16:creationId xmlns:a16="http://schemas.microsoft.com/office/drawing/2014/main" id="{92F18988-08EB-4A3D-AEFD-89398697EA02}"/>
              </a:ext>
            </a:extLst>
          </p:cNvPr>
          <p:cNvPicPr>
            <a:picLocks noGrp="1" noChangeAspect="1"/>
          </p:cNvPicPr>
          <p:nvPr>
            <p:ph idx="1"/>
          </p:nvPr>
        </p:nvPicPr>
        <p:blipFill>
          <a:blip r:embed="rId2"/>
          <a:stretch>
            <a:fillRect/>
          </a:stretch>
        </p:blipFill>
        <p:spPr>
          <a:xfrm>
            <a:off x="5189715" y="2184874"/>
            <a:ext cx="1627381" cy="1497191"/>
          </a:xfrm>
        </p:spPr>
      </p:pic>
      <p:pic>
        <p:nvPicPr>
          <p:cNvPr id="1028" name="Picture 4" descr="Image result for python logo">
            <a:extLst>
              <a:ext uri="{FF2B5EF4-FFF2-40B4-BE49-F238E27FC236}">
                <a16:creationId xmlns:a16="http://schemas.microsoft.com/office/drawing/2014/main" id="{7F074BA5-2CEE-47AB-A0D0-26A96DEAE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125" y="2319984"/>
            <a:ext cx="4313461" cy="14569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Znalezione obrazy dla zapytania javascript logo">
            <a:extLst>
              <a:ext uri="{FF2B5EF4-FFF2-40B4-BE49-F238E27FC236}">
                <a16:creationId xmlns:a16="http://schemas.microsoft.com/office/drawing/2014/main" id="{5138964F-2492-4E40-9F28-F10C38AAA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9" y="4164244"/>
            <a:ext cx="1773431" cy="17734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D55D01D0-86FD-4AB9-9726-FB0ABF1A8B7F}"/>
              </a:ext>
            </a:extLst>
          </p:cNvPr>
          <p:cNvPicPr>
            <a:picLocks noChangeAspect="1"/>
          </p:cNvPicPr>
          <p:nvPr/>
        </p:nvPicPr>
        <p:blipFill>
          <a:blip r:embed="rId5"/>
          <a:stretch>
            <a:fillRect/>
          </a:stretch>
        </p:blipFill>
        <p:spPr>
          <a:xfrm>
            <a:off x="8533549" y="2184874"/>
            <a:ext cx="1741655" cy="1450757"/>
          </a:xfrm>
          <a:prstGeom prst="rect">
            <a:avLst/>
          </a:prstGeom>
        </p:spPr>
      </p:pic>
      <p:pic>
        <p:nvPicPr>
          <p:cNvPr id="1032" name="Picture 8" descr="grafana logo">
            <a:extLst>
              <a:ext uri="{FF2B5EF4-FFF2-40B4-BE49-F238E27FC236}">
                <a16:creationId xmlns:a16="http://schemas.microsoft.com/office/drawing/2014/main" id="{636B98C7-B168-43A3-A109-534B86C9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6307" y="4036908"/>
            <a:ext cx="5356137" cy="20281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Znalezione obrazy dla zapytania css logo">
            <a:extLst>
              <a:ext uri="{FF2B5EF4-FFF2-40B4-BE49-F238E27FC236}">
                <a16:creationId xmlns:a16="http://schemas.microsoft.com/office/drawing/2014/main" id="{0789AA58-33B3-49DD-8825-0088138130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9533" y="4147087"/>
            <a:ext cx="1807747" cy="180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45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12B0-510E-426D-9BA7-19F81B871546}"/>
              </a:ext>
            </a:extLst>
          </p:cNvPr>
          <p:cNvSpPr>
            <a:spLocks noGrp="1"/>
          </p:cNvSpPr>
          <p:nvPr>
            <p:ph type="title"/>
          </p:nvPr>
        </p:nvSpPr>
        <p:spPr/>
        <p:txBody>
          <a:bodyPr/>
          <a:lstStyle/>
          <a:p>
            <a:r>
              <a:rPr lang="pl-PL" dirty="0"/>
              <a:t>Input Data</a:t>
            </a:r>
          </a:p>
        </p:txBody>
      </p:sp>
      <p:pic>
        <p:nvPicPr>
          <p:cNvPr id="2056" name="Picture 8" descr="https://i.gyazo.com/cd1394349f1949f0ee31250901700446.png">
            <a:extLst>
              <a:ext uri="{FF2B5EF4-FFF2-40B4-BE49-F238E27FC236}">
                <a16:creationId xmlns:a16="http://schemas.microsoft.com/office/drawing/2014/main" id="{491AF0E2-65CE-4CB5-AFA6-85394DB72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53" y="2255575"/>
            <a:ext cx="4842047" cy="1388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EAD0AE-80E7-46F4-8923-A594A7311509}"/>
              </a:ext>
            </a:extLst>
          </p:cNvPr>
          <p:cNvSpPr txBox="1"/>
          <p:nvPr/>
        </p:nvSpPr>
        <p:spPr>
          <a:xfrm>
            <a:off x="1609008" y="1793910"/>
            <a:ext cx="5121427" cy="461665"/>
          </a:xfrm>
          <a:prstGeom prst="rect">
            <a:avLst/>
          </a:prstGeom>
          <a:noFill/>
        </p:spPr>
        <p:txBody>
          <a:bodyPr wrap="square" rtlCol="0">
            <a:spAutoFit/>
          </a:bodyPr>
          <a:lstStyle/>
          <a:p>
            <a:r>
              <a:rPr lang="pl-PL" sz="2400" dirty="0"/>
              <a:t>PM - performance measurements</a:t>
            </a:r>
          </a:p>
        </p:txBody>
      </p:sp>
      <p:sp>
        <p:nvSpPr>
          <p:cNvPr id="12" name="TextBox 11">
            <a:extLst>
              <a:ext uri="{FF2B5EF4-FFF2-40B4-BE49-F238E27FC236}">
                <a16:creationId xmlns:a16="http://schemas.microsoft.com/office/drawing/2014/main" id="{2D39D483-DE31-4688-9208-632C1FE66458}"/>
              </a:ext>
            </a:extLst>
          </p:cNvPr>
          <p:cNvSpPr txBox="1"/>
          <p:nvPr/>
        </p:nvSpPr>
        <p:spPr>
          <a:xfrm>
            <a:off x="6641232" y="1798831"/>
            <a:ext cx="5089373" cy="461665"/>
          </a:xfrm>
          <a:prstGeom prst="rect">
            <a:avLst/>
          </a:prstGeom>
          <a:noFill/>
        </p:spPr>
        <p:txBody>
          <a:bodyPr wrap="square" rtlCol="0">
            <a:spAutoFit/>
          </a:bodyPr>
          <a:lstStyle/>
          <a:p>
            <a:r>
              <a:rPr lang="pl-PL" sz="2400" dirty="0"/>
              <a:t>CM - configurations management</a:t>
            </a:r>
          </a:p>
        </p:txBody>
      </p:sp>
      <p:pic>
        <p:nvPicPr>
          <p:cNvPr id="2060" name="Picture 12" descr="https://i.gyazo.com/a3c24ad1e37bd08e9824dcb8baf00eb1.png">
            <a:extLst>
              <a:ext uri="{FF2B5EF4-FFF2-40B4-BE49-F238E27FC236}">
                <a16:creationId xmlns:a16="http://schemas.microsoft.com/office/drawing/2014/main" id="{D96E3FA2-93AE-4B2A-993F-169A713BB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220268"/>
            <a:ext cx="10363200" cy="176498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i.gyazo.com/64852c4b3e609803248a77a703f5e38c.png">
            <a:extLst>
              <a:ext uri="{FF2B5EF4-FFF2-40B4-BE49-F238E27FC236}">
                <a16:creationId xmlns:a16="http://schemas.microsoft.com/office/drawing/2014/main" id="{9506C338-2CC5-4FF6-86F6-81459858D2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30" y="2255817"/>
            <a:ext cx="3058540" cy="13879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BF8515-8152-4853-ADD4-E027DC73355D}"/>
              </a:ext>
            </a:extLst>
          </p:cNvPr>
          <p:cNvSpPr txBox="1"/>
          <p:nvPr/>
        </p:nvSpPr>
        <p:spPr>
          <a:xfrm>
            <a:off x="5275541" y="3701811"/>
            <a:ext cx="3355596" cy="523220"/>
          </a:xfrm>
          <a:prstGeom prst="rect">
            <a:avLst/>
          </a:prstGeom>
          <a:noFill/>
        </p:spPr>
        <p:txBody>
          <a:bodyPr wrap="square" rtlCol="0">
            <a:spAutoFit/>
          </a:bodyPr>
          <a:lstStyle/>
          <a:p>
            <a:r>
              <a:rPr lang="pl-PL" sz="2800" dirty="0"/>
              <a:t>Visualization</a:t>
            </a:r>
          </a:p>
        </p:txBody>
      </p:sp>
    </p:spTree>
    <p:extLst>
      <p:ext uri="{BB962C8B-B14F-4D97-AF65-F5344CB8AC3E}">
        <p14:creationId xmlns:p14="http://schemas.microsoft.com/office/powerpoint/2010/main" val="261801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3559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A81446-C980-4672-A53D-1F6CB9688167}"/>
              </a:ext>
            </a:extLst>
          </p:cNvPr>
          <p:cNvSpPr>
            <a:spLocks noGrp="1"/>
          </p:cNvSpPr>
          <p:nvPr>
            <p:ph type="title"/>
          </p:nvPr>
        </p:nvSpPr>
        <p:spPr>
          <a:xfrm>
            <a:off x="492370" y="516835"/>
            <a:ext cx="3084844" cy="2103875"/>
          </a:xfrm>
        </p:spPr>
        <p:txBody>
          <a:bodyPr>
            <a:normAutofit/>
          </a:bodyPr>
          <a:lstStyle/>
          <a:p>
            <a:pPr algn="ctr"/>
            <a:r>
              <a:rPr lang="pl-PL" sz="3600" dirty="0">
                <a:solidFill>
                  <a:srgbClr val="FFFFFF"/>
                </a:solidFill>
              </a:rPr>
              <a:t>Operators View</a:t>
            </a:r>
          </a:p>
        </p:txBody>
      </p:sp>
      <p:sp>
        <p:nvSpPr>
          <p:cNvPr id="3" name="Content Placeholder 2">
            <a:extLst>
              <a:ext uri="{FF2B5EF4-FFF2-40B4-BE49-F238E27FC236}">
                <a16:creationId xmlns:a16="http://schemas.microsoft.com/office/drawing/2014/main" id="{05EE16E2-13FC-4548-BD43-72FBD8F47669}"/>
              </a:ext>
            </a:extLst>
          </p:cNvPr>
          <p:cNvSpPr>
            <a:spLocks noGrp="1"/>
          </p:cNvSpPr>
          <p:nvPr>
            <p:ph idx="1"/>
          </p:nvPr>
        </p:nvSpPr>
        <p:spPr>
          <a:xfrm>
            <a:off x="492371" y="2653800"/>
            <a:ext cx="3084844" cy="3335519"/>
          </a:xfrm>
        </p:spPr>
        <p:txBody>
          <a:bodyPr>
            <a:normAutofit/>
          </a:bodyPr>
          <a:lstStyle/>
          <a:p>
            <a:pPr algn="just"/>
            <a:r>
              <a:rPr lang="pl-PL" sz="1500" dirty="0">
                <a:solidFill>
                  <a:srgbClr val="FFFFFF"/>
                </a:solidFill>
              </a:rPr>
              <a:t>We analyze a specific network and  calculate all migrations in it.</a:t>
            </a:r>
          </a:p>
          <a:p>
            <a:pPr algn="just"/>
            <a:r>
              <a:rPr lang="pl-PL" sz="1500" dirty="0">
                <a:solidFill>
                  <a:srgbClr val="FFFFFF"/>
                </a:solidFill>
              </a:rPr>
              <a:t>The data we calculate can be used to get better a understanding of Nokia’s clients’ networks and to create detailed reports for said clients as well.</a:t>
            </a:r>
          </a:p>
          <a:p>
            <a:pPr algn="just"/>
            <a:endParaRPr lang="pl-PL" sz="1500" dirty="0">
              <a:solidFill>
                <a:srgbClr val="FFFFFF"/>
              </a:solidFill>
            </a:endParaRPr>
          </a:p>
        </p:txBody>
      </p:sp>
      <p:sp>
        <p:nvSpPr>
          <p:cNvPr id="13" name="Rectangle 1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7B338"/>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close up of a map&#10;&#10;Description automatically generated">
            <a:extLst>
              <a:ext uri="{FF2B5EF4-FFF2-40B4-BE49-F238E27FC236}">
                <a16:creationId xmlns:a16="http://schemas.microsoft.com/office/drawing/2014/main" id="{B9B33F6D-1CEB-4C59-BE7A-ADA7C0599843}"/>
              </a:ext>
            </a:extLst>
          </p:cNvPr>
          <p:cNvPicPr>
            <a:picLocks noChangeAspect="1"/>
          </p:cNvPicPr>
          <p:nvPr/>
        </p:nvPicPr>
        <p:blipFill>
          <a:blip r:embed="rId2"/>
          <a:stretch>
            <a:fillRect/>
          </a:stretch>
        </p:blipFill>
        <p:spPr>
          <a:xfrm>
            <a:off x="4147357" y="1214957"/>
            <a:ext cx="7993554" cy="4428085"/>
          </a:xfrm>
          <a:prstGeom prst="rect">
            <a:avLst/>
          </a:prstGeom>
        </p:spPr>
      </p:pic>
    </p:spTree>
    <p:extLst>
      <p:ext uri="{BB962C8B-B14F-4D97-AF65-F5344CB8AC3E}">
        <p14:creationId xmlns:p14="http://schemas.microsoft.com/office/powerpoint/2010/main" val="354796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4F2E20-8BF4-467B-98E6-B00EC140FCF3}"/>
              </a:ext>
            </a:extLst>
          </p:cNvPr>
          <p:cNvSpPr>
            <a:spLocks noGrp="1"/>
          </p:cNvSpPr>
          <p:nvPr>
            <p:ph type="title"/>
          </p:nvPr>
        </p:nvSpPr>
        <p:spPr>
          <a:xfrm>
            <a:off x="492370" y="516835"/>
            <a:ext cx="3084844" cy="2103875"/>
          </a:xfrm>
        </p:spPr>
        <p:txBody>
          <a:bodyPr>
            <a:normAutofit/>
          </a:bodyPr>
          <a:lstStyle/>
          <a:p>
            <a:pPr algn="ctr"/>
            <a:r>
              <a:rPr lang="pl-PL" sz="3600" dirty="0">
                <a:solidFill>
                  <a:srgbClr val="FFFFFF"/>
                </a:solidFill>
              </a:rPr>
              <a:t>Software View</a:t>
            </a:r>
          </a:p>
        </p:txBody>
      </p:sp>
      <p:sp>
        <p:nvSpPr>
          <p:cNvPr id="3" name="Content Placeholder 2">
            <a:extLst>
              <a:ext uri="{FF2B5EF4-FFF2-40B4-BE49-F238E27FC236}">
                <a16:creationId xmlns:a16="http://schemas.microsoft.com/office/drawing/2014/main" id="{27EB37CF-3765-468C-987A-8A7D37780070}"/>
              </a:ext>
            </a:extLst>
          </p:cNvPr>
          <p:cNvSpPr>
            <a:spLocks noGrp="1"/>
          </p:cNvSpPr>
          <p:nvPr>
            <p:ph idx="1"/>
          </p:nvPr>
        </p:nvSpPr>
        <p:spPr>
          <a:xfrm>
            <a:off x="492371" y="2653800"/>
            <a:ext cx="3084844" cy="3335519"/>
          </a:xfrm>
        </p:spPr>
        <p:txBody>
          <a:bodyPr>
            <a:normAutofit/>
          </a:bodyPr>
          <a:lstStyle/>
          <a:p>
            <a:pPr algn="just"/>
            <a:r>
              <a:rPr lang="pl-PL" sz="1500" dirty="0">
                <a:solidFill>
                  <a:srgbClr val="FFFFFF"/>
                </a:solidFill>
              </a:rPr>
              <a:t>We combine data from all available networks to create statistics regarding used software.</a:t>
            </a:r>
          </a:p>
          <a:p>
            <a:pPr algn="just"/>
            <a:r>
              <a:rPr lang="pl-PL" sz="1500" dirty="0">
                <a:solidFill>
                  <a:srgbClr val="FFFFFF"/>
                </a:solidFill>
              </a:rPr>
              <a:t>The data we calculate can be used to help analyze which softwares were the most successful and how difficult were the migrations from any two specific softwares. It can be very helpful for software creators and can be used to advise Nokia’s clients about which software they should use and how they should organize their migrations.</a:t>
            </a:r>
          </a:p>
        </p:txBody>
      </p:sp>
      <p:sp>
        <p:nvSpPr>
          <p:cNvPr id="13" name="Rectangle 1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DA725"/>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screenshot of a cell phone&#10;&#10;Description automatically generated">
            <a:extLst>
              <a:ext uri="{FF2B5EF4-FFF2-40B4-BE49-F238E27FC236}">
                <a16:creationId xmlns:a16="http://schemas.microsoft.com/office/drawing/2014/main" id="{D78FCE15-D745-48A2-9668-9E9E3109F85D}"/>
              </a:ext>
            </a:extLst>
          </p:cNvPr>
          <p:cNvPicPr>
            <a:picLocks noChangeAspect="1"/>
          </p:cNvPicPr>
          <p:nvPr/>
        </p:nvPicPr>
        <p:blipFill>
          <a:blip r:embed="rId2"/>
          <a:stretch>
            <a:fillRect/>
          </a:stretch>
        </p:blipFill>
        <p:spPr>
          <a:xfrm>
            <a:off x="4126432" y="1210018"/>
            <a:ext cx="8035404" cy="4437964"/>
          </a:xfrm>
          <a:prstGeom prst="rect">
            <a:avLst/>
          </a:prstGeom>
        </p:spPr>
      </p:pic>
    </p:spTree>
    <p:extLst>
      <p:ext uri="{BB962C8B-B14F-4D97-AF65-F5344CB8AC3E}">
        <p14:creationId xmlns:p14="http://schemas.microsoft.com/office/powerpoint/2010/main" val="117333403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50</TotalTime>
  <Words>192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Network Evolution Analysis</vt:lpstr>
      <vt:lpstr>Project’s origins</vt:lpstr>
      <vt:lpstr>Used technologies</vt:lpstr>
      <vt:lpstr>Input Data</vt:lpstr>
      <vt:lpstr>Operators View</vt:lpstr>
      <vt:lpstr>Software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Evolution Analysis</dc:title>
  <dc:creator>Jacek 'Fanderman' Leja</dc:creator>
  <cp:lastModifiedBy>Jacek 'Fanderman' Leja</cp:lastModifiedBy>
  <cp:revision>12</cp:revision>
  <dcterms:created xsi:type="dcterms:W3CDTF">2019-05-05T22:11:59Z</dcterms:created>
  <dcterms:modified xsi:type="dcterms:W3CDTF">2019-06-24T19:25:20Z</dcterms:modified>
</cp:coreProperties>
</file>