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6"/>
    <p:sldMasterId id="2147483660" r:id="rId7"/>
    <p:sldMasterId id="2147483662" r:id="rId8"/>
    <p:sldMasterId id="2147483667" r:id="rId9"/>
    <p:sldMasterId id="2147483669" r:id="rId10"/>
    <p:sldMasterId id="2147483675" r:id="rId11"/>
  </p:sldMasterIdLst>
  <p:notesMasterIdLst>
    <p:notesMasterId r:id="rId22"/>
  </p:notesMasterIdLst>
  <p:handoutMasterIdLst>
    <p:handoutMasterId r:id="rId23"/>
  </p:handoutMasterIdLst>
  <p:sldIdLst>
    <p:sldId id="256" r:id="rId12"/>
    <p:sldId id="258" r:id="rId13"/>
    <p:sldId id="280" r:id="rId14"/>
    <p:sldId id="283" r:id="rId15"/>
    <p:sldId id="292" r:id="rId16"/>
    <p:sldId id="293" r:id="rId17"/>
    <p:sldId id="290" r:id="rId18"/>
    <p:sldId id="295" r:id="rId19"/>
    <p:sldId id="294" r:id="rId20"/>
    <p:sldId id="25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2935" userDrawn="1">
          <p15:clr>
            <a:srgbClr val="A4A3A4"/>
          </p15:clr>
        </p15:guide>
        <p15:guide id="7" orient="horz" pos="577" userDrawn="1">
          <p15:clr>
            <a:srgbClr val="A4A3A4"/>
          </p15:clr>
        </p15:guide>
        <p15:guide id="8" orient="horz" pos="169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pos="249" userDrawn="1">
          <p15:clr>
            <a:srgbClr val="A4A3A4"/>
          </p15:clr>
        </p15:guide>
        <p15:guide id="11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3142"/>
    <a:srgbClr val="EDF2F5"/>
    <a:srgbClr val="4D5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113DE-F318-44EA-8B77-C20DACB7861F}" v="24" dt="2019-09-24T08:03:00.647"/>
    <p1510:client id="{D3881909-B8BC-46CA-9AE8-FF84F8FF9CAE}" v="21" dt="2019-09-24T09:39:29.18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95" y="-456"/>
      </p:cViewPr>
      <p:guideLst>
        <p:guide orient="horz" pos="1620"/>
        <p:guide orient="horz" pos="2935"/>
        <p:guide orient="horz" pos="577"/>
        <p:guide orient="horz" pos="169"/>
        <p:guide orient="horz" pos="667"/>
        <p:guide pos="2880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9465-CE0D-4B39-B8B5-5B40FD41020B}" type="datetimeFigureOut">
              <a:rPr lang="en-US" smtClean="0"/>
              <a:pPr/>
              <a:t>2019-09-28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7820-9C07-4A23-A314-1D46E1045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6959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6B7A-D931-4D98-BBAC-7D170C3BA55E}" type="datetimeFigureOut">
              <a:rPr lang="en-US" smtClean="0"/>
              <a:pPr/>
              <a:t>2019-09-28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8580-4ED0-43D7-A417-589F979536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60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5096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791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61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83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4872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6758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634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813" y="4648933"/>
            <a:ext cx="1009152" cy="4248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787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46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713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52170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402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75856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4400" y="1080000"/>
            <a:ext cx="25920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5632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417312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132423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3273879" y="1080000"/>
            <a:ext cx="2592000" cy="356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5161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5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</a:t>
            </a:r>
            <a:r>
              <a:rPr lang="en-US"/>
              <a:t> to edit Master title slide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2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80" r:id="rId3"/>
    <p:sldLayoutId id="2147483681" r:id="rId4"/>
    <p:sldLayoutId id="2147483654" r:id="rId5"/>
    <p:sldLayoutId id="2147483678" r:id="rId6"/>
    <p:sldLayoutId id="2147483673" r:id="rId7"/>
    <p:sldLayoutId id="2147483679" r:id="rId8"/>
    <p:sldLayoutId id="2147483674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5196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52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71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80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nodemcu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hyperlink" Target="https://www.arduined.eu/ch340g-converter-windows-7-driver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nerdtutorials.com/getting-started-thonny-micropython-python-ide-esp32-esp8266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„IOT” barkácsolás</a:t>
            </a:r>
          </a:p>
          <a:p>
            <a:r>
              <a:rPr lang="hu-HU" sz="2000"/>
              <a:t>Robotkar programozás</a:t>
            </a:r>
            <a:endParaRPr lang="en-US" sz="200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>
                <a:latin typeface="+mn-lt"/>
              </a:rPr>
              <a:t>Kutatók Éjszakája 2019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4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63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843C20-E22A-48EB-861E-6E6E680B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9" y="1701593"/>
            <a:ext cx="4240666" cy="27564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IOT - Internet of </a:t>
            </a:r>
            <a:r>
              <a:rPr lang="hu-HU" err="1"/>
              <a:t>Things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7601" y="1051499"/>
            <a:ext cx="8308800" cy="1099571"/>
          </a:xfrm>
        </p:spPr>
        <p:txBody>
          <a:bodyPr>
            <a:normAutofit/>
          </a:bodyPr>
          <a:lstStyle/>
          <a:p>
            <a:r>
              <a:rPr lang="hu-HU" sz="2000"/>
              <a:t>A </a:t>
            </a:r>
            <a:r>
              <a:rPr lang="en-US" sz="2000"/>
              <a:t>“</a:t>
            </a:r>
            <a:r>
              <a:rPr lang="hu-HU" sz="2000"/>
              <a:t>dolgok internete</a:t>
            </a:r>
            <a:r>
              <a:rPr lang="en-US" sz="2000"/>
              <a:t>”</a:t>
            </a:r>
            <a:r>
              <a:rPr lang="hu-HU" sz="2000"/>
              <a:t> (angolul: </a:t>
            </a:r>
            <a:r>
              <a:rPr lang="hu-HU" sz="2000" b="1"/>
              <a:t>Internet of </a:t>
            </a:r>
            <a:r>
              <a:rPr lang="hu-HU" sz="2000" b="1" err="1"/>
              <a:t>Things</a:t>
            </a:r>
            <a:r>
              <a:rPr lang="hu-HU" sz="2000"/>
              <a:t>, rövidítve: </a:t>
            </a:r>
            <a:r>
              <a:rPr lang="hu-HU" sz="2000" err="1"/>
              <a:t>IoT</a:t>
            </a:r>
            <a:r>
              <a:rPr lang="hu-HU" sz="2000"/>
              <a:t>) fogalom olyan különböző, egyértelműen azonosítható elektronikai eszközöket jelent, amelyek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2663C97F-345A-4D16-A59E-3001362C71D2}"/>
              </a:ext>
            </a:extLst>
          </p:cNvPr>
          <p:cNvSpPr txBox="1">
            <a:spLocks/>
          </p:cNvSpPr>
          <p:nvPr/>
        </p:nvSpPr>
        <p:spPr>
          <a:xfrm>
            <a:off x="4338884" y="2014428"/>
            <a:ext cx="4387516" cy="28023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26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930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234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824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128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43200" indent="-2286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29AE0B-5459-4283-AECE-22E3B1673280}"/>
              </a:ext>
            </a:extLst>
          </p:cNvPr>
          <p:cNvSpPr txBox="1"/>
          <p:nvPr/>
        </p:nvSpPr>
        <p:spPr>
          <a:xfrm>
            <a:off x="4611535" y="1794801"/>
            <a:ext cx="4387517" cy="2638396"/>
          </a:xfrm>
          <a:prstGeom prst="rect">
            <a:avLst/>
          </a:prstGeom>
          <a:noFill/>
        </p:spPr>
        <p:txBody>
          <a:bodyPr wrap="square" lIns="72000" tIns="72000" rIns="72000" bIns="72000" rtlCol="0" anchor="t">
            <a:spAutoFit/>
          </a:bodyPr>
          <a:lstStyle/>
          <a:p>
            <a:pPr marL="572770" lvl="1" indent="-342900">
              <a:buFont typeface="Arial" panose="020B0604020202020204" pitchFamily="34" charset="0"/>
              <a:buChar char="•"/>
            </a:pPr>
            <a:r>
              <a:rPr lang="hu-HU" err="1">
                <a:solidFill>
                  <a:srgbClr val="273142"/>
                </a:solidFill>
              </a:rPr>
              <a:t>szenzoraik</a:t>
            </a:r>
            <a:r>
              <a:rPr lang="hu-HU">
                <a:solidFill>
                  <a:srgbClr val="273142"/>
                </a:solidFill>
              </a:rPr>
              <a:t> segítségével képesek </a:t>
            </a:r>
            <a:r>
              <a:rPr lang="hu-HU" b="1">
                <a:solidFill>
                  <a:srgbClr val="273142"/>
                </a:solidFill>
              </a:rPr>
              <a:t>információt gyűjteni </a:t>
            </a:r>
            <a:r>
              <a:rPr lang="hu-HU">
                <a:solidFill>
                  <a:srgbClr val="273142"/>
                </a:solidFill>
              </a:rPr>
              <a:t>illetve</a:t>
            </a:r>
            <a:r>
              <a:rPr lang="hu-HU" b="1">
                <a:solidFill>
                  <a:srgbClr val="273142"/>
                </a:solidFill>
              </a:rPr>
              <a:t> </a:t>
            </a:r>
            <a:r>
              <a:rPr lang="hu-HU">
                <a:solidFill>
                  <a:srgbClr val="273142"/>
                </a:solidFill>
              </a:rPr>
              <a:t>állapotváltozásokat felismerni, </a:t>
            </a:r>
            <a:endParaRPr lang="en-US"/>
          </a:p>
          <a:p>
            <a:pPr marL="572770" lvl="1" indent="-342900">
              <a:buFont typeface="Arial" panose="020B0604020202020204" pitchFamily="34" charset="0"/>
              <a:buChar char="•"/>
            </a:pPr>
            <a:r>
              <a:rPr lang="hu-HU" b="1">
                <a:solidFill>
                  <a:srgbClr val="273142"/>
                </a:solidFill>
              </a:rPr>
              <a:t>azokra a változásokra reagálni </a:t>
            </a:r>
            <a:r>
              <a:rPr lang="hu-HU">
                <a:solidFill>
                  <a:srgbClr val="273142"/>
                </a:solidFill>
              </a:rPr>
              <a:t>(beavatkozni) </a:t>
            </a:r>
          </a:p>
          <a:p>
            <a:pPr marL="572770" lvl="1" indent="-342900">
              <a:buFont typeface="Arial" panose="020B0604020202020204" pitchFamily="34" charset="0"/>
              <a:buChar char="•"/>
            </a:pPr>
            <a:r>
              <a:rPr lang="hu-HU">
                <a:solidFill>
                  <a:srgbClr val="273142"/>
                </a:solidFill>
              </a:rPr>
              <a:t>valamint a szerzett információt </a:t>
            </a:r>
            <a:r>
              <a:rPr lang="hu-HU" b="1">
                <a:solidFill>
                  <a:srgbClr val="273142"/>
                </a:solidFill>
              </a:rPr>
              <a:t>számítógépes hálózaton keresztül képesek továbbitani </a:t>
            </a:r>
            <a:r>
              <a:rPr lang="hu-HU">
                <a:solidFill>
                  <a:srgbClr val="273142"/>
                </a:solidFill>
              </a:rPr>
              <a:t>más eszközök számára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E629B2-8E92-42E4-8150-73C729051A76}"/>
              </a:ext>
            </a:extLst>
          </p:cNvPr>
          <p:cNvSpPr txBox="1"/>
          <p:nvPr/>
        </p:nvSpPr>
        <p:spPr>
          <a:xfrm>
            <a:off x="214653" y="4369161"/>
            <a:ext cx="8195687" cy="776348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>
                <a:solidFill>
                  <a:srgbClr val="273142"/>
                </a:solidFill>
              </a:rPr>
              <a:t>A fogalom lényegében hálózatba kötött „intelligens” (</a:t>
            </a:r>
            <a:r>
              <a:rPr lang="hu-HU" err="1">
                <a:solidFill>
                  <a:srgbClr val="273142"/>
                </a:solidFill>
              </a:rPr>
              <a:t>smart</a:t>
            </a:r>
            <a:r>
              <a:rPr lang="hu-HU">
                <a:solidFill>
                  <a:srgbClr val="273142"/>
                </a:solidFill>
              </a:rPr>
              <a:t>) eszközöket takar. </a:t>
            </a:r>
            <a:endParaRPr lang="en-US">
              <a:solidFill>
                <a:srgbClr val="273142"/>
              </a:solidFill>
            </a:endParaRP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endParaRPr lang="en-US">
              <a:solidFill>
                <a:srgbClr val="273142"/>
              </a:solidFill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29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err="1"/>
              <a:t>NodeMCU</a:t>
            </a:r>
            <a:r>
              <a:rPr lang="hu-HU"/>
              <a:t> - n</a:t>
            </a:r>
            <a:r>
              <a:rPr lang="en-US"/>
              <a:t>y</a:t>
            </a:r>
            <a:r>
              <a:rPr lang="hu-HU" err="1"/>
              <a:t>ílt</a:t>
            </a:r>
            <a:r>
              <a:rPr lang="hu-HU"/>
              <a:t> forráskódú </a:t>
            </a:r>
            <a:r>
              <a:rPr lang="en-US"/>
              <a:t>IoT platform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Hardver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5591314" cy="3560400"/>
          </a:xfrm>
        </p:spPr>
        <p:txBody>
          <a:bodyPr lIns="0" tIns="0" rIns="0" bIns="0" anchor="t">
            <a:normAutofit/>
          </a:bodyPr>
          <a:lstStyle/>
          <a:p>
            <a:pPr fontAlgn="ctr"/>
            <a:endParaRPr lang="hu-HU"/>
          </a:p>
          <a:p>
            <a:pPr fontAlgn="ctr"/>
            <a:r>
              <a:rPr lang="hu-HU" b="1" err="1"/>
              <a:t>Single-board</a:t>
            </a:r>
            <a:r>
              <a:rPr lang="hu-HU" b="1"/>
              <a:t> </a:t>
            </a:r>
            <a:r>
              <a:rPr lang="hu-HU" b="1" err="1"/>
              <a:t>microcontroller</a:t>
            </a:r>
            <a:endParaRPr lang="hu-HU" b="1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Operációs rendszer</a:t>
            </a:r>
            <a:r>
              <a:rPr lang="en-GB"/>
              <a:t>: </a:t>
            </a:r>
            <a:r>
              <a:rPr lang="hu-HU"/>
              <a:t>XTOS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CPU:</a:t>
            </a:r>
            <a:r>
              <a:rPr lang="en-GB"/>
              <a:t> </a:t>
            </a:r>
            <a:r>
              <a:rPr lang="hu-HU"/>
              <a:t>1mag*80MHz</a:t>
            </a:r>
            <a:r>
              <a:rPr lang="en-GB"/>
              <a:t>,</a:t>
            </a:r>
            <a:r>
              <a:rPr lang="hu-HU"/>
              <a:t> ESP8266 (LX106)</a:t>
            </a:r>
            <a:endParaRPr lang="hu-HU" baseline="3000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Memória:</a:t>
            </a:r>
            <a:r>
              <a:rPr lang="en-GB"/>
              <a:t> </a:t>
            </a:r>
            <a:r>
              <a:rPr lang="hu-HU"/>
              <a:t>128kBytes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Tárhely: 4MBytes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 err="1"/>
              <a:t>WiFi</a:t>
            </a:r>
            <a:r>
              <a:rPr lang="hu-HU"/>
              <a:t> internet kapcsolat</a:t>
            </a:r>
            <a:endParaRPr lang="hu-HU" baseline="3000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Tápellátás:</a:t>
            </a:r>
            <a:r>
              <a:rPr lang="en-GB"/>
              <a:t> </a:t>
            </a:r>
            <a:r>
              <a:rPr lang="hu-HU"/>
              <a:t>USB</a:t>
            </a:r>
            <a:r>
              <a:rPr lang="en-GB"/>
              <a:t>, 5V </a:t>
            </a:r>
            <a:endParaRPr lang="hu-HU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hu-HU"/>
              <a:t>Weboldal</a:t>
            </a:r>
            <a:r>
              <a:rPr lang="en-GB"/>
              <a:t>: </a:t>
            </a:r>
            <a:r>
              <a:rPr lang="hu-HU">
                <a:hlinkClick r:id="rId2"/>
              </a:rPr>
              <a:t>www.nodemcu.com</a:t>
            </a:r>
            <a:endParaRPr lang="hu-HU"/>
          </a:p>
        </p:txBody>
      </p:sp>
      <p:pic>
        <p:nvPicPr>
          <p:cNvPr id="2050" name="Picture 2" descr="NodeMCU DEVKIT 1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3786" y="1336606"/>
            <a:ext cx="4497300" cy="299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AD0C182-956E-4344-B5CA-2D62152D3874}"/>
              </a:ext>
            </a:extLst>
          </p:cNvPr>
          <p:cNvCxnSpPr>
            <a:cxnSpLocks/>
          </p:cNvCxnSpPr>
          <p:nvPr/>
        </p:nvCxnSpPr>
        <p:spPr>
          <a:xfrm flipH="1">
            <a:off x="5662542" y="676070"/>
            <a:ext cx="836229" cy="961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806D1CE-D615-40F1-B507-E1B808E68A77}"/>
              </a:ext>
            </a:extLst>
          </p:cNvPr>
          <p:cNvCxnSpPr>
            <a:cxnSpLocks/>
          </p:cNvCxnSpPr>
          <p:nvPr/>
        </p:nvCxnSpPr>
        <p:spPr>
          <a:xfrm flipH="1">
            <a:off x="6008914" y="1112676"/>
            <a:ext cx="836229" cy="961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F81AAD-0C00-400D-ABDB-D7461901F044}"/>
              </a:ext>
            </a:extLst>
          </p:cNvPr>
          <p:cNvSpPr txBox="1"/>
          <p:nvPr/>
        </p:nvSpPr>
        <p:spPr>
          <a:xfrm>
            <a:off x="6484700" y="504338"/>
            <a:ext cx="720885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antenna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181EDB-9F9D-40A6-BEAA-205198AAD3F9}"/>
              </a:ext>
            </a:extLst>
          </p:cNvPr>
          <p:cNvSpPr txBox="1"/>
          <p:nvPr/>
        </p:nvSpPr>
        <p:spPr>
          <a:xfrm>
            <a:off x="6824511" y="920472"/>
            <a:ext cx="1836575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ESP12-E (ESP8266 chip)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4299894-9921-4D4A-B582-B71BA0C2E7BA}"/>
              </a:ext>
            </a:extLst>
          </p:cNvPr>
          <p:cNvCxnSpPr>
            <a:cxnSpLocks/>
          </p:cNvCxnSpPr>
          <p:nvPr/>
        </p:nvCxnSpPr>
        <p:spPr>
          <a:xfrm flipH="1" flipV="1">
            <a:off x="7177614" y="3364592"/>
            <a:ext cx="565184" cy="105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CEF2157-4F69-44FD-95CE-B96DB9F3BE31}"/>
              </a:ext>
            </a:extLst>
          </p:cNvPr>
          <p:cNvSpPr txBox="1"/>
          <p:nvPr/>
        </p:nvSpPr>
        <p:spPr>
          <a:xfrm>
            <a:off x="7742798" y="4322567"/>
            <a:ext cx="768975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Mini USB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69F3247-FC2D-444E-ABFC-E413D9D61FC6}"/>
              </a:ext>
            </a:extLst>
          </p:cNvPr>
          <p:cNvCxnSpPr>
            <a:cxnSpLocks/>
          </p:cNvCxnSpPr>
          <p:nvPr/>
        </p:nvCxnSpPr>
        <p:spPr>
          <a:xfrm flipV="1">
            <a:off x="6769816" y="3535136"/>
            <a:ext cx="0" cy="1017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9DAAF9-8CFE-4EDD-80C1-94BBC09AFB85}"/>
              </a:ext>
            </a:extLst>
          </p:cNvPr>
          <p:cNvSpPr txBox="1"/>
          <p:nvPr/>
        </p:nvSpPr>
        <p:spPr>
          <a:xfrm>
            <a:off x="6349620" y="4521710"/>
            <a:ext cx="985380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Reset</a:t>
            </a: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 gomb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B7D207A-70A7-4F0D-9A6D-87E27AE1323F}"/>
              </a:ext>
            </a:extLst>
          </p:cNvPr>
          <p:cNvCxnSpPr>
            <a:cxnSpLocks/>
          </p:cNvCxnSpPr>
          <p:nvPr/>
        </p:nvCxnSpPr>
        <p:spPr>
          <a:xfrm flipH="1">
            <a:off x="6796028" y="2007782"/>
            <a:ext cx="836229" cy="961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CC038A4-32D3-45EF-B997-E8A472BD6C2B}"/>
              </a:ext>
            </a:extLst>
          </p:cNvPr>
          <p:cNvSpPr txBox="1"/>
          <p:nvPr/>
        </p:nvSpPr>
        <p:spPr>
          <a:xfrm>
            <a:off x="7583142" y="1796746"/>
            <a:ext cx="1560858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USB-soros átalakító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ECF1E4F-DEAD-4A43-9A54-F23FC8C5AC32}"/>
              </a:ext>
            </a:extLst>
          </p:cNvPr>
          <p:cNvCxnSpPr>
            <a:cxnSpLocks/>
          </p:cNvCxnSpPr>
          <p:nvPr/>
        </p:nvCxnSpPr>
        <p:spPr>
          <a:xfrm flipH="1">
            <a:off x="6462634" y="1669817"/>
            <a:ext cx="836229" cy="9610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A32F58-FD6B-4F30-8BB0-0FA6CC2735EB}"/>
              </a:ext>
            </a:extLst>
          </p:cNvPr>
          <p:cNvSpPr txBox="1"/>
          <p:nvPr/>
        </p:nvSpPr>
        <p:spPr>
          <a:xfrm>
            <a:off x="7258329" y="1461580"/>
            <a:ext cx="1644214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Feszültség szabályzó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1CA09C1-7097-42AB-A46F-301B76B41846}"/>
              </a:ext>
            </a:extLst>
          </p:cNvPr>
          <p:cNvCxnSpPr>
            <a:cxnSpLocks/>
          </p:cNvCxnSpPr>
          <p:nvPr/>
        </p:nvCxnSpPr>
        <p:spPr>
          <a:xfrm flipV="1">
            <a:off x="5189139" y="3364592"/>
            <a:ext cx="966732" cy="110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825E9C8-C213-40FA-8604-8687F7CDA3B9}"/>
              </a:ext>
            </a:extLst>
          </p:cNvPr>
          <p:cNvSpPr txBox="1"/>
          <p:nvPr/>
        </p:nvSpPr>
        <p:spPr>
          <a:xfrm>
            <a:off x="4462889" y="4438011"/>
            <a:ext cx="1604139" cy="59168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Kimeneti / bemeneti</a:t>
            </a:r>
          </a:p>
          <a:p>
            <a:pPr defTabSz="360000">
              <a:spcAft>
                <a:spcPts val="600"/>
              </a:spcAft>
              <a:tabLst>
                <a:tab pos="360000" algn="l"/>
              </a:tabLst>
            </a:pP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Lábak (</a:t>
            </a:r>
            <a:r>
              <a:rPr lang="hu-HU" sz="1200" b="1" err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PINs</a:t>
            </a:r>
            <a:r>
              <a:rPr lang="hu-HU" sz="1200" b="1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)</a:t>
            </a:r>
            <a:endParaRPr lang="en-US" sz="1200" b="1">
              <a:latin typeface="Nokia Pure Text Light" panose="020B0403020202020204" pitchFamily="34" charset="0"/>
              <a:ea typeface="Nokia Pure Tex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7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27E00F-28BD-4F1D-B45B-F65F604F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90400"/>
            <a:ext cx="4688612" cy="358907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D5C0C02-360D-41D7-B644-AA6A6FE67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8A60D85-015E-42A6-A193-B28F3FADE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GPIO </a:t>
            </a:r>
            <a:r>
              <a:rPr lang="hu-HU"/>
              <a:t>lábkiosztás (</a:t>
            </a:r>
            <a:r>
              <a:rPr lang="hu-HU" err="1"/>
              <a:t>pinout</a:t>
            </a:r>
            <a:r>
              <a:rPr lang="hu-HU"/>
              <a:t>)</a:t>
            </a:r>
          </a:p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75E18D0-D392-4303-BF1B-31360841B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456479" cy="3560400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 láb jelölések (D1, D2, stb.) nem egyeznek meg a forráskódban használatos kimenetekkel (GPIO1, GPIO2, stb.)!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Szervo motor vezérlésére azok a kimenetek alkalmasak, melyek úgynevezett „PWM” ~  (pulzus szélesség moduláció) jelet tudnak kiadni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Tápellátás:</a:t>
            </a:r>
          </a:p>
          <a:p>
            <a:pPr marL="515620" lvl="1" indent="-285750">
              <a:buFont typeface="Arial" panose="020B0604020202020204" pitchFamily="34" charset="0"/>
              <a:buChar char="•"/>
            </a:pPr>
            <a:r>
              <a:rPr lang="hu-HU" b="1"/>
              <a:t>GND</a:t>
            </a:r>
            <a:r>
              <a:rPr lang="hu-HU"/>
              <a:t> – föld</a:t>
            </a:r>
          </a:p>
          <a:p>
            <a:pPr marL="515620" lvl="1" indent="-285750">
              <a:buFont typeface="Arial" panose="020B0604020202020204" pitchFamily="34" charset="0"/>
              <a:buChar char="•"/>
            </a:pPr>
            <a:r>
              <a:rPr lang="hu-HU" b="1"/>
              <a:t>3.3V </a:t>
            </a:r>
            <a:r>
              <a:rPr lang="hu-HU"/>
              <a:t>– DC 3.3V </a:t>
            </a:r>
          </a:p>
          <a:p>
            <a:pPr marL="515620" lvl="1" indent="-285750">
              <a:buFont typeface="Arial" panose="020B0604020202020204" pitchFamily="34" charset="0"/>
              <a:buChar char="•"/>
            </a:pPr>
            <a:r>
              <a:rPr lang="hu-HU" b="1"/>
              <a:t>VIN</a:t>
            </a:r>
            <a:r>
              <a:rPr lang="hu-HU"/>
              <a:t> – </a:t>
            </a:r>
            <a:r>
              <a:rPr lang="hu-HU" err="1"/>
              <a:t>NodeMCU</a:t>
            </a:r>
            <a:r>
              <a:rPr lang="hu-HU"/>
              <a:t> bemeneti tápfeszültség (maximum 10 volt!)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3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DC34FCD-F264-44E9-9A8B-F0D5DFC2A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EC08B3-C097-415D-A925-3BE8F712F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„Robot kar” mozgatása 3 darab </a:t>
            </a:r>
            <a:r>
              <a:rPr lang="hu-HU" err="1"/>
              <a:t>servo</a:t>
            </a:r>
            <a:r>
              <a:rPr lang="hu-HU"/>
              <a:t> motor segítségével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E96D1-FBB7-451E-BC61-50053D1BA2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5738271" cy="3560400"/>
          </a:xfrm>
        </p:spPr>
        <p:txBody>
          <a:bodyPr lIns="0" tIns="0" rIns="0" bIns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/>
              <a:t>Hardveres felépítése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2 db motor a daru emelését/süllyedését, valamint a kinyúlás hosszát határozza meg</a:t>
            </a:r>
          </a:p>
          <a:p>
            <a:pPr marL="748350" lvl="2" indent="-285750">
              <a:buFont typeface="Arial" panose="020B0604020202020204" pitchFamily="34" charset="0"/>
              <a:buChar char="•"/>
            </a:pPr>
            <a:r>
              <a:rPr lang="hu-HU"/>
              <a:t>Ezeknek a vezérlése kombináltan van megoldva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1 db motor felelős a karom nyitásáért vagy zárásért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1 db vezérlő </a:t>
            </a:r>
            <a:r>
              <a:rPr lang="hu-HU" err="1"/>
              <a:t>NodeMCU</a:t>
            </a:r>
            <a:r>
              <a:rPr lang="hu-HU"/>
              <a:t> egység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1 db külső táp (4 x AA ceruzaelem)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/>
              <a:t> Szoftver tulajdonságai</a:t>
            </a:r>
          </a:p>
          <a:p>
            <a:pPr marL="515620" lvl="1" indent="-285750">
              <a:buFont typeface="Arial" panose="020B0604020202020204" pitchFamily="34" charset="0"/>
              <a:buChar char="•"/>
            </a:pPr>
            <a:r>
              <a:rPr lang="hu-HU"/>
              <a:t>WiFi hozzáférési pont (AP) indítása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Webszerver futtatása, melyhez csatlakozva egy weboldalt tölt be a böngésző. Ezen keresztül vezérelhető a robotkar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hu-HU"/>
              <a:t>Motorok vezérlése a weben kapott parancsok alapján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B48280-4D09-4519-9EA3-548F7D57C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2AD1A71-5DF7-4F27-BAA6-DB2283A3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71" y="1165629"/>
            <a:ext cx="2692266" cy="34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672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0397E0-DFEA-436B-AB63-F40A1EE4A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Vezetékek csatlakoztatása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B1B6B1-774B-4691-9D01-12CADFA3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370E5D-9DAA-4475-BDD5-3D8A2B44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7" y="1209600"/>
            <a:ext cx="1196266" cy="1006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58F639-C857-4A71-AD24-163D930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7" y="2354946"/>
            <a:ext cx="1196266" cy="1006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858524-82B5-462E-921B-FE8F7691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7" y="3546193"/>
            <a:ext cx="1196266" cy="1006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E37298C-4462-4FFC-B3D5-2A31BBCE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28" y="3224893"/>
            <a:ext cx="1691706" cy="14830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836AEC8-9FA4-49D1-A3D3-926DC580C659}"/>
              </a:ext>
            </a:extLst>
          </p:cNvPr>
          <p:cNvCxnSpPr/>
          <p:nvPr/>
        </p:nvCxnSpPr>
        <p:spPr>
          <a:xfrm flipH="1">
            <a:off x="1879600" y="4363720"/>
            <a:ext cx="223312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41ACB4D-D3DB-41B8-B264-6A48CDE53D2E}"/>
              </a:ext>
            </a:extLst>
          </p:cNvPr>
          <p:cNvCxnSpPr>
            <a:cxnSpLocks/>
          </p:cNvCxnSpPr>
          <p:nvPr/>
        </p:nvCxnSpPr>
        <p:spPr>
          <a:xfrm>
            <a:off x="1879600" y="1930400"/>
            <a:ext cx="0" cy="243332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2A4B7F3-00ED-461C-9492-BF2C2602BFAE}"/>
              </a:ext>
            </a:extLst>
          </p:cNvPr>
          <p:cNvCxnSpPr>
            <a:cxnSpLocks/>
          </p:cNvCxnSpPr>
          <p:nvPr/>
        </p:nvCxnSpPr>
        <p:spPr>
          <a:xfrm flipH="1">
            <a:off x="1524000" y="4269528"/>
            <a:ext cx="3556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EB08B23-7D7B-4380-AA70-D38DADF7B132}"/>
              </a:ext>
            </a:extLst>
          </p:cNvPr>
          <p:cNvCxnSpPr>
            <a:cxnSpLocks/>
          </p:cNvCxnSpPr>
          <p:nvPr/>
        </p:nvCxnSpPr>
        <p:spPr>
          <a:xfrm flipH="1">
            <a:off x="1524000" y="3090545"/>
            <a:ext cx="3556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691F827-DA59-4575-ACF3-7E8F266A7581}"/>
              </a:ext>
            </a:extLst>
          </p:cNvPr>
          <p:cNvCxnSpPr>
            <a:cxnSpLocks/>
          </p:cNvCxnSpPr>
          <p:nvPr/>
        </p:nvCxnSpPr>
        <p:spPr>
          <a:xfrm flipH="1">
            <a:off x="1524000" y="1930400"/>
            <a:ext cx="3556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7CC1ADB-CDD3-47A2-9345-CD3B0CE01E3E}"/>
              </a:ext>
            </a:extLst>
          </p:cNvPr>
          <p:cNvCxnSpPr/>
          <p:nvPr/>
        </p:nvCxnSpPr>
        <p:spPr>
          <a:xfrm flipH="1">
            <a:off x="2021840" y="3616960"/>
            <a:ext cx="2233128" cy="0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CB23EBD-3615-4193-A1B3-16FBB641D042}"/>
              </a:ext>
            </a:extLst>
          </p:cNvPr>
          <p:cNvCxnSpPr>
            <a:cxnSpLocks/>
          </p:cNvCxnSpPr>
          <p:nvPr/>
        </p:nvCxnSpPr>
        <p:spPr>
          <a:xfrm>
            <a:off x="2021840" y="2026920"/>
            <a:ext cx="0" cy="2305050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AA0AC7D-8F2E-4C87-AA0A-58BDA65E6B63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524001" y="2019810"/>
            <a:ext cx="295898" cy="7110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13A01E5E-8ECD-45F5-A597-E8AC46DF25AA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169920"/>
            <a:ext cx="295899" cy="4185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DDF49B3-A8C5-4DA8-B02D-278553D6108E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1518402" y="4340861"/>
            <a:ext cx="301497" cy="0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9556598-5761-419E-B1E7-CEBF5497690A}"/>
              </a:ext>
            </a:extLst>
          </p:cNvPr>
          <p:cNvSpPr/>
          <p:nvPr/>
        </p:nvSpPr>
        <p:spPr>
          <a:xfrm>
            <a:off x="1819899" y="4295142"/>
            <a:ext cx="110082" cy="45719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27314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17FF099-A220-4408-B9EE-C0E632940694}"/>
              </a:ext>
            </a:extLst>
          </p:cNvPr>
          <p:cNvSpPr/>
          <p:nvPr/>
        </p:nvSpPr>
        <p:spPr>
          <a:xfrm>
            <a:off x="1819899" y="3128386"/>
            <a:ext cx="110082" cy="45719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27314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4CB8C45E-FEA7-4511-9338-4DC46D95F44D}"/>
              </a:ext>
            </a:extLst>
          </p:cNvPr>
          <p:cNvSpPr/>
          <p:nvPr/>
        </p:nvSpPr>
        <p:spPr>
          <a:xfrm>
            <a:off x="1819899" y="1981201"/>
            <a:ext cx="110082" cy="45719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27314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C70DD2F0-186E-4DF0-AE33-F8E5741EA419}"/>
              </a:ext>
            </a:extLst>
          </p:cNvPr>
          <p:cNvCxnSpPr>
            <a:cxnSpLocks/>
          </p:cNvCxnSpPr>
          <p:nvPr/>
        </p:nvCxnSpPr>
        <p:spPr>
          <a:xfrm flipH="1">
            <a:off x="1926489" y="3172012"/>
            <a:ext cx="95351" cy="1887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F8AB616-E575-4534-AF67-9365BC520E62}"/>
              </a:ext>
            </a:extLst>
          </p:cNvPr>
          <p:cNvCxnSpPr>
            <a:cxnSpLocks/>
          </p:cNvCxnSpPr>
          <p:nvPr/>
        </p:nvCxnSpPr>
        <p:spPr>
          <a:xfrm flipH="1">
            <a:off x="1923784" y="2026920"/>
            <a:ext cx="95351" cy="1887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4FCF3B1-F518-499D-903C-E6C16D33EDE3}"/>
              </a:ext>
            </a:extLst>
          </p:cNvPr>
          <p:cNvCxnSpPr>
            <a:cxnSpLocks/>
          </p:cNvCxnSpPr>
          <p:nvPr/>
        </p:nvCxnSpPr>
        <p:spPr>
          <a:xfrm flipH="1">
            <a:off x="1936335" y="4330186"/>
            <a:ext cx="95351" cy="1887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AF4D470-C0BE-447D-98E7-67BD2920C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853887" y="1515356"/>
            <a:ext cx="2388766" cy="128742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CA97CAD-1D48-4B91-99A2-08CD90F0E554}"/>
              </a:ext>
            </a:extLst>
          </p:cNvPr>
          <p:cNvCxnSpPr>
            <a:cxnSpLocks/>
          </p:cNvCxnSpPr>
          <p:nvPr/>
        </p:nvCxnSpPr>
        <p:spPr>
          <a:xfrm>
            <a:off x="3867511" y="1455773"/>
            <a:ext cx="0" cy="2161187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2070F8A2-CBB0-4E56-8AD1-43BD47962E93}"/>
              </a:ext>
            </a:extLst>
          </p:cNvPr>
          <p:cNvCxnSpPr>
            <a:cxnSpLocks/>
          </p:cNvCxnSpPr>
          <p:nvPr/>
        </p:nvCxnSpPr>
        <p:spPr>
          <a:xfrm flipH="1">
            <a:off x="3544035" y="1455773"/>
            <a:ext cx="323475" cy="0"/>
          </a:xfrm>
          <a:prstGeom prst="line">
            <a:avLst/>
          </a:prstGeom>
          <a:ln w="19050">
            <a:solidFill>
              <a:srgbClr val="273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9DC56D3F-044E-4591-A7E9-E6A496099115}"/>
              </a:ext>
            </a:extLst>
          </p:cNvPr>
          <p:cNvCxnSpPr>
            <a:cxnSpLocks/>
          </p:cNvCxnSpPr>
          <p:nvPr/>
        </p:nvCxnSpPr>
        <p:spPr>
          <a:xfrm flipH="1">
            <a:off x="2126200" y="2080895"/>
            <a:ext cx="3556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E4A2141-A60D-4327-B02D-F686E73D4974}"/>
              </a:ext>
            </a:extLst>
          </p:cNvPr>
          <p:cNvCxnSpPr>
            <a:cxnSpLocks/>
          </p:cNvCxnSpPr>
          <p:nvPr/>
        </p:nvCxnSpPr>
        <p:spPr>
          <a:xfrm flipH="1">
            <a:off x="1524000" y="2995295"/>
            <a:ext cx="2958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882CA1E-0335-440D-9369-B48FEDA4396E}"/>
              </a:ext>
            </a:extLst>
          </p:cNvPr>
          <p:cNvCxnSpPr>
            <a:cxnSpLocks/>
          </p:cNvCxnSpPr>
          <p:nvPr/>
        </p:nvCxnSpPr>
        <p:spPr>
          <a:xfrm flipH="1">
            <a:off x="1518402" y="4193328"/>
            <a:ext cx="2958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68B708D7-1738-4AFD-BD6F-BCF65DD6E366}"/>
              </a:ext>
            </a:extLst>
          </p:cNvPr>
          <p:cNvCxnSpPr>
            <a:cxnSpLocks/>
          </p:cNvCxnSpPr>
          <p:nvPr/>
        </p:nvCxnSpPr>
        <p:spPr>
          <a:xfrm flipH="1">
            <a:off x="1518402" y="1856528"/>
            <a:ext cx="60779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843B72EF-DF6F-47CB-BE79-8A9A284F7F86}"/>
              </a:ext>
            </a:extLst>
          </p:cNvPr>
          <p:cNvCxnSpPr>
            <a:cxnSpLocks/>
          </p:cNvCxnSpPr>
          <p:nvPr/>
        </p:nvCxnSpPr>
        <p:spPr>
          <a:xfrm>
            <a:off x="2126200" y="1856528"/>
            <a:ext cx="0" cy="2243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463D852-F54E-4584-A6C9-4005EA5E9883}"/>
              </a:ext>
            </a:extLst>
          </p:cNvPr>
          <p:cNvCxnSpPr>
            <a:cxnSpLocks/>
          </p:cNvCxnSpPr>
          <p:nvPr/>
        </p:nvCxnSpPr>
        <p:spPr>
          <a:xfrm flipH="1">
            <a:off x="2058468" y="2989157"/>
            <a:ext cx="6296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CF6AF8CA-DF9B-4743-B2E6-6EFCCECF7103}"/>
              </a:ext>
            </a:extLst>
          </p:cNvPr>
          <p:cNvCxnSpPr>
            <a:cxnSpLocks/>
          </p:cNvCxnSpPr>
          <p:nvPr/>
        </p:nvCxnSpPr>
        <p:spPr>
          <a:xfrm flipH="1">
            <a:off x="2121434" y="2197669"/>
            <a:ext cx="36036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6F6CC0D1-F814-4FB9-BCDD-65E4684B405A}"/>
              </a:ext>
            </a:extLst>
          </p:cNvPr>
          <p:cNvCxnSpPr>
            <a:cxnSpLocks/>
          </p:cNvCxnSpPr>
          <p:nvPr/>
        </p:nvCxnSpPr>
        <p:spPr>
          <a:xfrm>
            <a:off x="2122501" y="2197669"/>
            <a:ext cx="0" cy="7914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703B010-84B0-4CFB-88CE-59AFF97E3710}"/>
              </a:ext>
            </a:extLst>
          </p:cNvPr>
          <p:cNvCxnSpPr>
            <a:cxnSpLocks/>
          </p:cNvCxnSpPr>
          <p:nvPr/>
        </p:nvCxnSpPr>
        <p:spPr>
          <a:xfrm>
            <a:off x="2253734" y="2561965"/>
            <a:ext cx="0" cy="9842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36B28A1C-1A5C-46D9-8797-BDAC15601360}"/>
              </a:ext>
            </a:extLst>
          </p:cNvPr>
          <p:cNvCxnSpPr>
            <a:cxnSpLocks/>
          </p:cNvCxnSpPr>
          <p:nvPr/>
        </p:nvCxnSpPr>
        <p:spPr>
          <a:xfrm flipH="1">
            <a:off x="2253734" y="2571750"/>
            <a:ext cx="22806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B2E2EF21-24DB-4A72-B655-FEE83FA834B1}"/>
              </a:ext>
            </a:extLst>
          </p:cNvPr>
          <p:cNvCxnSpPr>
            <a:cxnSpLocks/>
            <a:stCxn id="90" idx="10"/>
          </p:cNvCxnSpPr>
          <p:nvPr/>
        </p:nvCxnSpPr>
        <p:spPr>
          <a:xfrm>
            <a:off x="2253733" y="3681607"/>
            <a:ext cx="1" cy="5117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B14931A-51CD-4718-8C0F-A77F420AAE7C}"/>
              </a:ext>
            </a:extLst>
          </p:cNvPr>
          <p:cNvCxnSpPr>
            <a:cxnSpLocks/>
          </p:cNvCxnSpPr>
          <p:nvPr/>
        </p:nvCxnSpPr>
        <p:spPr>
          <a:xfrm flipH="1">
            <a:off x="2058468" y="4193328"/>
            <a:ext cx="19526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xmlns="" id="{0638F608-B49A-4B1A-BB18-06C9A7C7D7AF}"/>
              </a:ext>
            </a:extLst>
          </p:cNvPr>
          <p:cNvSpPr/>
          <p:nvPr/>
        </p:nvSpPr>
        <p:spPr>
          <a:xfrm>
            <a:off x="1814301" y="2953471"/>
            <a:ext cx="247575" cy="45719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xmlns="" id="{962B5A90-1BDB-4481-B3A7-8F76C17D637A}"/>
              </a:ext>
            </a:extLst>
          </p:cNvPr>
          <p:cNvSpPr/>
          <p:nvPr/>
        </p:nvSpPr>
        <p:spPr>
          <a:xfrm>
            <a:off x="1812547" y="4153171"/>
            <a:ext cx="247575" cy="45719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xmlns="" id="{37261B8F-5D26-4CB9-AF8D-DB1C9C4028C6}"/>
              </a:ext>
            </a:extLst>
          </p:cNvPr>
          <p:cNvSpPr/>
          <p:nvPr/>
        </p:nvSpPr>
        <p:spPr>
          <a:xfrm rot="5400000">
            <a:off x="2218141" y="3581785"/>
            <a:ext cx="135433" cy="64250"/>
          </a:xfrm>
          <a:custGeom>
            <a:avLst/>
            <a:gdLst>
              <a:gd name="connsiteX0" fmla="*/ 0 w 110082"/>
              <a:gd name="connsiteY0" fmla="*/ 55033 h 55033"/>
              <a:gd name="connsiteX1" fmla="*/ 2116 w 110082"/>
              <a:gd name="connsiteY1" fmla="*/ 38100 h 55033"/>
              <a:gd name="connsiteX2" fmla="*/ 10583 w 110082"/>
              <a:gd name="connsiteY2" fmla="*/ 23283 h 55033"/>
              <a:gd name="connsiteX3" fmla="*/ 12700 w 110082"/>
              <a:gd name="connsiteY3" fmla="*/ 16933 h 55033"/>
              <a:gd name="connsiteX4" fmla="*/ 33866 w 110082"/>
              <a:gd name="connsiteY4" fmla="*/ 6350 h 55033"/>
              <a:gd name="connsiteX5" fmla="*/ 42333 w 110082"/>
              <a:gd name="connsiteY5" fmla="*/ 0 h 55033"/>
              <a:gd name="connsiteX6" fmla="*/ 91016 w 110082"/>
              <a:gd name="connsiteY6" fmla="*/ 6350 h 55033"/>
              <a:gd name="connsiteX7" fmla="*/ 97366 w 110082"/>
              <a:gd name="connsiteY7" fmla="*/ 10583 h 55033"/>
              <a:gd name="connsiteX8" fmla="*/ 105833 w 110082"/>
              <a:gd name="connsiteY8" fmla="*/ 29633 h 55033"/>
              <a:gd name="connsiteX9" fmla="*/ 107950 w 110082"/>
              <a:gd name="connsiteY9" fmla="*/ 35983 h 55033"/>
              <a:gd name="connsiteX10" fmla="*/ 110066 w 110082"/>
              <a:gd name="connsiteY10" fmla="*/ 55033 h 5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82" h="55033">
                <a:moveTo>
                  <a:pt x="0" y="55033"/>
                </a:moveTo>
                <a:cubicBezTo>
                  <a:pt x="705" y="49389"/>
                  <a:pt x="736" y="43618"/>
                  <a:pt x="2116" y="38100"/>
                </a:cubicBezTo>
                <a:cubicBezTo>
                  <a:pt x="3970" y="30682"/>
                  <a:pt x="7435" y="29579"/>
                  <a:pt x="10583" y="23283"/>
                </a:cubicBezTo>
                <a:cubicBezTo>
                  <a:pt x="11581" y="21287"/>
                  <a:pt x="11306" y="18675"/>
                  <a:pt x="12700" y="16933"/>
                </a:cubicBezTo>
                <a:cubicBezTo>
                  <a:pt x="15908" y="12923"/>
                  <a:pt x="32791" y="6936"/>
                  <a:pt x="33866" y="6350"/>
                </a:cubicBezTo>
                <a:cubicBezTo>
                  <a:pt x="36963" y="4661"/>
                  <a:pt x="39511" y="2117"/>
                  <a:pt x="42333" y="0"/>
                </a:cubicBezTo>
                <a:cubicBezTo>
                  <a:pt x="73722" y="1652"/>
                  <a:pt x="73359" y="-3740"/>
                  <a:pt x="91016" y="6350"/>
                </a:cubicBezTo>
                <a:cubicBezTo>
                  <a:pt x="93225" y="7612"/>
                  <a:pt x="95249" y="9172"/>
                  <a:pt x="97366" y="10583"/>
                </a:cubicBezTo>
                <a:cubicBezTo>
                  <a:pt x="104076" y="20646"/>
                  <a:pt x="100795" y="14518"/>
                  <a:pt x="105833" y="29633"/>
                </a:cubicBezTo>
                <a:lnTo>
                  <a:pt x="107950" y="35983"/>
                </a:lnTo>
                <a:cubicBezTo>
                  <a:pt x="110414" y="50771"/>
                  <a:pt x="110066" y="44391"/>
                  <a:pt x="110066" y="5503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43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06AA41-940E-4F32-AE6B-239D14F5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E3CCEC-61BC-4EEA-A973-AE2563D01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Tippek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D2E5966-9E4C-4B6F-B0CB-E4BF8BEAB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A </a:t>
            </a:r>
            <a:r>
              <a:rPr lang="hu-HU" sz="1800" err="1"/>
              <a:t>servo</a:t>
            </a:r>
            <a:r>
              <a:rPr lang="hu-HU" sz="1800"/>
              <a:t> motorokat </a:t>
            </a:r>
            <a:r>
              <a:rPr lang="hu-HU" sz="1800" b="1"/>
              <a:t>érdemes első alkalommal a karmok nélkül csatlakoztatni</a:t>
            </a:r>
            <a:r>
              <a:rPr lang="hu-HU" sz="1800"/>
              <a:t>, hogy a programkód alaphelyzetbe állíthassa őket. Ellenkező esetben elakadhat.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A kapott tollal jelöljétek be a </a:t>
            </a:r>
            <a:r>
              <a:rPr lang="hu-HU" sz="1800" err="1"/>
              <a:t>a</a:t>
            </a:r>
            <a:r>
              <a:rPr lang="hu-HU" sz="1800"/>
              <a:t> motor alaphelyzetét és forgásirányát, mely a kezdeti, azaz a </a:t>
            </a:r>
            <a:r>
              <a:rPr lang="hu-HU" sz="1800" b="1"/>
              <a:t>nulla állásszögtől indulva minden esetben balos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Nem elegendő csak a WiFi-</a:t>
            </a:r>
            <a:r>
              <a:rPr lang="hu-HU" sz="1800" err="1"/>
              <a:t>hez</a:t>
            </a:r>
            <a:r>
              <a:rPr lang="hu-HU" sz="1800"/>
              <a:t> kapcsolódni, a </a:t>
            </a:r>
            <a:r>
              <a:rPr lang="hu-HU" sz="1800" b="1"/>
              <a:t>mobil adatkapcsolatot is le kell tiltani</a:t>
            </a:r>
            <a:r>
              <a:rPr lang="hu-HU" sz="1800"/>
              <a:t>, ha csatlakozni akarunk az eszközhöz (különben automatikusan az interneten keresné az adott IP címet)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8CE87-4C89-4FFB-B3AB-CE7BC4FB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948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06AA41-940E-4F32-AE6B-239D14F5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E3CCEC-61BC-4EEA-A973-AE2563D01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 smtClean="0"/>
              <a:t>Fejlesztőkörnyezetek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D2E5966-9E4C-4B6F-B0CB-E4BF8BEAB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mikrovezérlőre</a:t>
            </a:r>
            <a:r>
              <a:rPr lang="hu-HU" dirty="0" smtClean="0"/>
              <a:t> </a:t>
            </a:r>
            <a:r>
              <a:rPr lang="hu-HU" dirty="0" err="1" smtClean="0"/>
              <a:t>micropython</a:t>
            </a:r>
            <a:r>
              <a:rPr lang="hu-HU" dirty="0" smtClean="0"/>
              <a:t> rendszert telepítettünk. </a:t>
            </a:r>
            <a:r>
              <a:rPr lang="hu-HU" dirty="0" err="1" smtClean="0"/>
              <a:t>uPyCraft</a:t>
            </a:r>
            <a:r>
              <a:rPr lang="hu-HU" dirty="0" smtClean="0"/>
              <a:t> IDE vagy </a:t>
            </a:r>
            <a:r>
              <a:rPr lang="hu-HU" dirty="0" err="1" smtClean="0"/>
              <a:t>Thonny</a:t>
            </a:r>
            <a:r>
              <a:rPr lang="hu-HU" dirty="0" smtClean="0"/>
              <a:t> programokkal rácsatlakozhatunk, kiadhatunk közvetlen </a:t>
            </a:r>
            <a:r>
              <a:rPr lang="hu-HU" dirty="0" err="1" smtClean="0"/>
              <a:t>python</a:t>
            </a:r>
            <a:r>
              <a:rPr lang="hu-HU" dirty="0" smtClean="0"/>
              <a:t> parancsokat vagy .</a:t>
            </a:r>
            <a:r>
              <a:rPr lang="hu-HU" dirty="0" err="1" smtClean="0"/>
              <a:t>py</a:t>
            </a:r>
            <a:r>
              <a:rPr lang="hu-HU" dirty="0" smtClean="0"/>
              <a:t> </a:t>
            </a:r>
            <a:r>
              <a:rPr lang="hu-HU" dirty="0" err="1" smtClean="0"/>
              <a:t>fileokat</a:t>
            </a:r>
            <a:r>
              <a:rPr lang="hu-HU" dirty="0" smtClean="0"/>
              <a:t> tölthetünk fel az eszközre.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boot.py</a:t>
            </a:r>
            <a:r>
              <a:rPr lang="hu-HU" dirty="0" smtClean="0"/>
              <a:t> már fent van az eszközön (ez indul először bekapcsolás után), ha feltöltünk </a:t>
            </a:r>
            <a:r>
              <a:rPr lang="hu-HU" dirty="0" smtClean="0"/>
              <a:t>egy </a:t>
            </a:r>
            <a:r>
              <a:rPr lang="hu-HU" dirty="0" err="1" smtClean="0"/>
              <a:t>main.py</a:t>
            </a:r>
            <a:r>
              <a:rPr lang="hu-HU" dirty="0" smtClean="0"/>
              <a:t> állományt akkor </a:t>
            </a:r>
            <a:r>
              <a:rPr lang="hu-HU" dirty="0" err="1" smtClean="0"/>
              <a:t>boot.py</a:t>
            </a:r>
            <a:r>
              <a:rPr lang="hu-HU" dirty="0" smtClean="0"/>
              <a:t> után ez automatikusan elindul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még </a:t>
            </a:r>
            <a:r>
              <a:rPr lang="hu-HU" dirty="0" smtClean="0"/>
              <a:t>van egy </a:t>
            </a:r>
            <a:r>
              <a:rPr lang="hu-HU" dirty="0" err="1" smtClean="0"/>
              <a:t>servoLib.py</a:t>
            </a:r>
            <a:r>
              <a:rPr lang="hu-HU" dirty="0" smtClean="0"/>
              <a:t>, ezt szintén fel kell tölteni az eszközre mert a főprogramunk (</a:t>
            </a:r>
            <a:r>
              <a:rPr lang="hu-HU" dirty="0" err="1" smtClean="0"/>
              <a:t>main.py</a:t>
            </a:r>
            <a:r>
              <a:rPr lang="hu-HU" dirty="0" smtClean="0"/>
              <a:t>) hivatkozik erre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Szükség lehet az alábbi driverek valamelyikére: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- amennyiben </a:t>
            </a:r>
            <a:r>
              <a:rPr lang="hu-HU" dirty="0" err="1" smtClean="0"/>
              <a:t>mikrovezérlőnk</a:t>
            </a:r>
            <a:r>
              <a:rPr lang="hu-HU" dirty="0" smtClean="0"/>
              <a:t> ch340 chippel ellátott: </a:t>
            </a:r>
            <a:r>
              <a:rPr lang="hu-HU" u="sng" dirty="0" smtClean="0">
                <a:hlinkClick r:id="rId2"/>
              </a:rPr>
              <a:t>https://www.arduined.eu/ch340g-converter-windows-7-driver-download</a:t>
            </a:r>
            <a:r>
              <a:rPr lang="hu-HU" u="sng" dirty="0" smtClean="0">
                <a:hlinkClick r:id="rId2"/>
              </a:rPr>
              <a:t>/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 - amennyiben </a:t>
            </a:r>
            <a:r>
              <a:rPr lang="hu-HU" dirty="0" smtClean="0"/>
              <a:t>cp210x-el: </a:t>
            </a:r>
            <a:r>
              <a:rPr lang="hu-HU" u="sng" dirty="0" smtClean="0">
                <a:hlinkClick r:id="rId3"/>
              </a:rPr>
              <a:t>https://</a:t>
            </a:r>
            <a:r>
              <a:rPr lang="hu-HU" u="sng" dirty="0" smtClean="0">
                <a:hlinkClick r:id="rId3"/>
              </a:rPr>
              <a:t>www.silabs.com/products/development-tools/software/usb-to-uart-bridge-vcp-drivers</a:t>
            </a:r>
            <a:endParaRPr lang="hu-HU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Thonny</a:t>
            </a:r>
            <a:r>
              <a:rPr lang="hu-HU" dirty="0" smtClean="0"/>
              <a:t> </a:t>
            </a:r>
            <a:r>
              <a:rPr lang="hu-HU" dirty="0" smtClean="0"/>
              <a:t>telepítési segédlet: </a:t>
            </a:r>
            <a:r>
              <a:rPr lang="hu-HU" dirty="0" smtClean="0">
                <a:hlinkClick r:id="rId4"/>
              </a:rPr>
              <a:t>https://randomnerdtutorials.com/getting-started-thonny-micropython-python-ide-esp32-esp8266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u="sng" dirty="0" smtClean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8CE87-4C89-4FFB-B3AB-CE7BC4FB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948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06AA41-940E-4F32-AE6B-239D14F5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E3CCEC-61BC-4EEA-A973-AE2563D01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</a:t>
            </a:r>
            <a:r>
              <a:rPr lang="hu-HU" dirty="0"/>
              <a:t>éldaprogram elérhető lesz itt: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D2E5966-9E4C-4B6F-B0CB-E4BF8BEAB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https://github.com/nokia/researchers-night-2019-examples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8CE87-4C89-4FFB-B3AB-CE7BC4FB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ID: change ID in footer or remove&gt; 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53967319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" id="{EBFA465A-F99A-440C-9EAF-9E2AFF539F79}" vid="{74E9AEE0-7FE0-4E86-A209-704C6EA35B36}"/>
    </a:ext>
  </a:extLst>
</a:theme>
</file>

<file path=ppt/theme/theme2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okia_Pure_PPT_Corp_V3" id="{EBFA465A-F99A-440C-9EAF-9E2AFF539F79}" vid="{EF96A764-DD67-4439-8BD0-91AD32E03C73}"/>
    </a:ext>
  </a:extLst>
</a:theme>
</file>

<file path=ppt/theme/theme3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okia_Pure_PPT_Corp_V3" id="{EBFA465A-F99A-440C-9EAF-9E2AFF539F79}" vid="{5BD2CFCB-9E62-4476-9210-EFA2FE0307DA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okia_Pure_PPT_Corp_V3" id="{EBFA465A-F99A-440C-9EAF-9E2AFF539F79}" vid="{D57EE24C-CEB0-4D68-B45F-8B71933AF2C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97DA005F21F34B85199404F4F8C1F8" ma:contentTypeVersion="5" ma:contentTypeDescription="Create a new document." ma:contentTypeScope="" ma:versionID="91abbf783181c94f7cdc489ca9ab5149">
  <xsd:schema xmlns:xsd="http://www.w3.org/2001/XMLSchema" xmlns:xs="http://www.w3.org/2001/XMLSchema" xmlns:p="http://schemas.microsoft.com/office/2006/metadata/properties" xmlns:ns2="71c5aaf6-e6ce-465b-b873-5148d2a4c105" xmlns:ns3="fb0ee1f0-7c0c-4c6c-bf91-b2c09e2e7ac5" targetNamespace="http://schemas.microsoft.com/office/2006/metadata/properties" ma:root="true" ma:fieldsID="06e4c23d938facd853ac79016f8130ce" ns2:_="" ns3:_="">
    <xsd:import namespace="71c5aaf6-e6ce-465b-b873-5148d2a4c105"/>
    <xsd:import namespace="fb0ee1f0-7c0c-4c6c-bf91-b2c09e2e7ac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ee1f0-7c0c-4c6c-bf91-b2c09e2e7a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  <_dlc_DocId xmlns="71c5aaf6-e6ce-465b-b873-5148d2a4c105">TSILPSRIRSLB-1826985837-29</_dlc_DocId>
    <_dlc_DocIdUrl xmlns="71c5aaf6-e6ce-465b-b873-5148d2a4c105">
      <Url>https://nokia.sharepoint.com/sites/GarageLabBudapest/_layouts/15/DocIdRedir.aspx?ID=TSILPSRIRSLB-1826985837-29</Url>
      <Description>TSILPSRIRSLB-1826985837-29</Description>
    </_dlc_DocIdUrl>
  </documentManagement>
</p:properties>
</file>

<file path=customXml/itemProps1.xml><?xml version="1.0" encoding="utf-8"?>
<ds:datastoreItem xmlns:ds="http://schemas.openxmlformats.org/officeDocument/2006/customXml" ds:itemID="{5FBEA670-C044-4A01-B625-E296540727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8D5631-8FDE-4167-85C3-6405F0FB2B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fb0ee1f0-7c0c-4c6c-bf91-b2c09e2e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0E66B0-13AE-4463-9B0F-2E2470D48332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E8598B89-F544-465F-8282-AEEF3B743B14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0C9ECDB-66D0-4EB8-9F05-74CB3A92CE3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fb0ee1f0-7c0c-4c6c-bf91-b2c09e2e7ac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0</TotalTime>
  <Words>485</Words>
  <Application>Microsoft Office PowerPoint</Application>
  <PresentationFormat>Diavetítés a képernyőre (16:9 oldalarány)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6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Nokia White Master with headline</vt:lpstr>
      <vt:lpstr>2 Nokia INTERNAL White Master plain</vt:lpstr>
      <vt:lpstr>3 Nokia Blue Master plain</vt:lpstr>
      <vt:lpstr>4 Nokia Blue EXTERNAL Master end slide</vt:lpstr>
      <vt:lpstr>5 Nokia White INTERNAL Master end slide</vt:lpstr>
      <vt:lpstr>6 Nokia Divider Master plain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2017-04-18T11:12:55Z</dcterms:created>
  <dcterms:modified xsi:type="dcterms:W3CDTF">2019-09-28T01:05:33Z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Links">
    <vt:lpwstr>{826FA07C-A199-43B1-A30A-67E7BC569876}</vt:lpwstr>
  </property>
  <property fmtid="{D5CDD505-2E9C-101B-9397-08002B2CF9AE}" pid="3" name="ContentTypeId">
    <vt:lpwstr>0x010100C297DA005F21F34B85199404F4F8C1F8</vt:lpwstr>
  </property>
  <property fmtid="{D5CDD505-2E9C-101B-9397-08002B2CF9AE}" pid="4" name="_dlc_DocIdItemGuid">
    <vt:lpwstr>4ba6f3d4-6495-43a9-8e96-37395c610808</vt:lpwstr>
  </property>
</Properties>
</file>