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74e3b399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74e3b399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74e3b399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74e3b399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74e3b399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74e3b399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74e3b399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74e3b399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74e3b399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74e3b399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74e3b399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74e3b399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74e3b399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74e3b399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74e3b399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74e3b399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74e3b399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74e3b399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74e3b399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74e3b399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74e3b39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74e3b39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74e3b399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74e3b399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74e3b39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74e3b39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4e3b39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4e3b39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74e3b399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74e3b399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4e3b39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4e3b39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74e3b399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74e3b399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74e3b39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74e3b39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eeksforgeeks.org/continue-statement-cpp/" TargetMode="External"/><Relationship Id="rId4" Type="http://schemas.openxmlformats.org/officeDocument/2006/relationships/hyperlink" Target="https://www.geeksforgeeks.org/range-based-loop-c/" TargetMode="External"/><Relationship Id="rId5" Type="http://schemas.openxmlformats.org/officeDocument/2006/relationships/hyperlink" Target="https://www.geeksforgeeks.org/loops-in-c-and-cpp/" TargetMode="External"/><Relationship Id="rId6" Type="http://schemas.openxmlformats.org/officeDocument/2006/relationships/hyperlink" Target="https://www.geeksforgeeks.org/c-c-do-while-loop-with-examp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eeksforgeeks.org/cpp-break-statement/" TargetMode="External"/><Relationship Id="rId4" Type="http://schemas.openxmlformats.org/officeDocument/2006/relationships/hyperlink" Target="https://www.geeksforgeeks.org/decision-making-c-c-else-nested-else/" TargetMode="External"/><Relationship Id="rId5" Type="http://schemas.openxmlformats.org/officeDocument/2006/relationships/hyperlink" Target="https://www.geeksforgeeks.org/switch-statement-cc/" TargetMode="External"/><Relationship Id="rId6" Type="http://schemas.openxmlformats.org/officeDocument/2006/relationships/hyperlink" Target="https://www.geeksforgeeks.org/builtin-functions-gcc-compiler/" TargetMode="External"/><Relationship Id="rId7" Type="http://schemas.openxmlformats.org/officeDocument/2006/relationships/hyperlink" Target="https://www.geeksforgeeks.org/return-local-array-c-function/" TargetMode="External"/><Relationship Id="rId8" Type="http://schemas.openxmlformats.org/officeDocument/2006/relationships/hyperlink" Target="https://www.geeksforgeeks.org/return-void-functions-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80150" y="281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Conditional and Looping Statement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idx="1" type="body"/>
          </p:nvPr>
        </p:nvSpPr>
        <p:spPr>
          <a:xfrm>
            <a:off x="311700" y="88025"/>
            <a:ext cx="8520600" cy="5143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40942"/>
              <a:buFont typeface="Arial"/>
              <a:buNone/>
            </a:pPr>
            <a:r>
              <a:rPr b="1" lang="en" sz="2686">
                <a:solidFill>
                  <a:srgbClr val="273239"/>
                </a:solidFill>
                <a:highlight>
                  <a:srgbClr val="FFFFFF"/>
                </a:highlight>
                <a:latin typeface="Nunito"/>
                <a:ea typeface="Nunito"/>
                <a:cs typeface="Nunito"/>
                <a:sym typeface="Nunito"/>
              </a:rPr>
              <a:t>While Loop-</a:t>
            </a:r>
            <a:endParaRPr b="1" sz="2686">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35453"/>
              <a:buFont typeface="Arial"/>
              <a:buNone/>
            </a:pPr>
            <a:r>
              <a:rPr lang="en" sz="3102">
                <a:solidFill>
                  <a:srgbClr val="273239"/>
                </a:solidFill>
                <a:highlight>
                  <a:srgbClr val="FFFFFF"/>
                </a:highlight>
                <a:latin typeface="Nunito"/>
                <a:ea typeface="Nunito"/>
                <a:cs typeface="Nunito"/>
                <a:sym typeface="Nunito"/>
              </a:rPr>
              <a:t>While studying </a:t>
            </a:r>
            <a:r>
              <a:rPr b="1" lang="en" sz="3102">
                <a:solidFill>
                  <a:srgbClr val="273239"/>
                </a:solidFill>
                <a:highlight>
                  <a:srgbClr val="FFFFFF"/>
                </a:highlight>
                <a:latin typeface="Nunito"/>
                <a:ea typeface="Nunito"/>
                <a:cs typeface="Nunito"/>
                <a:sym typeface="Nunito"/>
              </a:rPr>
              <a:t>for loop</a:t>
            </a:r>
            <a:r>
              <a:rPr lang="en" sz="3102">
                <a:solidFill>
                  <a:srgbClr val="273239"/>
                </a:solidFill>
                <a:highlight>
                  <a:srgbClr val="FFFFFF"/>
                </a:highlight>
                <a:latin typeface="Nunito"/>
                <a:ea typeface="Nunito"/>
                <a:cs typeface="Nunito"/>
                <a:sym typeface="Nunito"/>
              </a:rPr>
              <a:t> we have seen that the number of iterations is </a:t>
            </a:r>
            <a:r>
              <a:rPr b="1" i="1" lang="en" sz="3102">
                <a:solidFill>
                  <a:srgbClr val="273239"/>
                </a:solidFill>
                <a:highlight>
                  <a:srgbClr val="FFFFFF"/>
                </a:highlight>
                <a:latin typeface="Nunito"/>
                <a:ea typeface="Nunito"/>
                <a:cs typeface="Nunito"/>
                <a:sym typeface="Nunito"/>
              </a:rPr>
              <a:t>known beforehand</a:t>
            </a:r>
            <a:r>
              <a:rPr lang="en" sz="3102">
                <a:solidFill>
                  <a:srgbClr val="273239"/>
                </a:solidFill>
                <a:highlight>
                  <a:srgbClr val="FFFFFF"/>
                </a:highlight>
                <a:latin typeface="Nunito"/>
                <a:ea typeface="Nunito"/>
                <a:cs typeface="Nunito"/>
                <a:sym typeface="Nunito"/>
              </a:rPr>
              <a:t>, i.e. the number of times the loop body is needed to be executed is known to us. while loops are used in situations where </a:t>
            </a:r>
            <a:r>
              <a:rPr b="1" lang="en" sz="3102">
                <a:solidFill>
                  <a:srgbClr val="273239"/>
                </a:solidFill>
                <a:highlight>
                  <a:srgbClr val="FFFFFF"/>
                </a:highlight>
                <a:latin typeface="Nunito"/>
                <a:ea typeface="Nunito"/>
                <a:cs typeface="Nunito"/>
                <a:sym typeface="Nunito"/>
              </a:rPr>
              <a:t>we do not know</a:t>
            </a:r>
            <a:r>
              <a:rPr lang="en" sz="3102">
                <a:solidFill>
                  <a:srgbClr val="273239"/>
                </a:solidFill>
                <a:highlight>
                  <a:srgbClr val="FFFFFF"/>
                </a:highlight>
                <a:latin typeface="Nunito"/>
                <a:ea typeface="Nunito"/>
                <a:cs typeface="Nunito"/>
                <a:sym typeface="Nunito"/>
              </a:rPr>
              <a:t> the exact number of iterations of the loop </a:t>
            </a:r>
            <a:r>
              <a:rPr b="1" lang="en" sz="3102">
                <a:solidFill>
                  <a:srgbClr val="273239"/>
                </a:solidFill>
                <a:highlight>
                  <a:srgbClr val="FFFFFF"/>
                </a:highlight>
                <a:latin typeface="Nunito"/>
                <a:ea typeface="Nunito"/>
                <a:cs typeface="Nunito"/>
                <a:sym typeface="Nunito"/>
              </a:rPr>
              <a:t>beforehand</a:t>
            </a:r>
            <a:r>
              <a:rPr lang="en" sz="3102">
                <a:solidFill>
                  <a:srgbClr val="273239"/>
                </a:solidFill>
                <a:highlight>
                  <a:srgbClr val="FFFFFF"/>
                </a:highlight>
                <a:latin typeface="Nunito"/>
                <a:ea typeface="Nunito"/>
                <a:cs typeface="Nunito"/>
                <a:sym typeface="Nunito"/>
              </a:rPr>
              <a:t>. The loop execution is terminated on the basis of the test conditions.</a:t>
            </a:r>
            <a:br>
              <a:rPr lang="en" sz="3102">
                <a:solidFill>
                  <a:srgbClr val="273239"/>
                </a:solidFill>
                <a:highlight>
                  <a:srgbClr val="FFFFFF"/>
                </a:highlight>
                <a:latin typeface="Nunito"/>
                <a:ea typeface="Nunito"/>
                <a:cs typeface="Nunito"/>
                <a:sym typeface="Nunito"/>
              </a:rPr>
            </a:br>
            <a:r>
              <a:rPr lang="en" sz="3102">
                <a:solidFill>
                  <a:srgbClr val="273239"/>
                </a:solidFill>
                <a:highlight>
                  <a:srgbClr val="FFFFFF"/>
                </a:highlight>
                <a:latin typeface="Nunito"/>
                <a:ea typeface="Nunito"/>
                <a:cs typeface="Nunito"/>
                <a:sym typeface="Nunito"/>
              </a:rPr>
              <a:t>We have already stated that a loop mainly consists of three statements – initialization expression, test expression, and update expression. The syntax of the three loops – For, while, and do while mainly differs in the placement of these three statements. </a:t>
            </a:r>
            <a:endParaRPr sz="3102">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39842"/>
              <a:buFont typeface="Arial"/>
              <a:buNone/>
            </a:pPr>
            <a:r>
              <a:rPr b="1" lang="en" sz="2760">
                <a:solidFill>
                  <a:srgbClr val="273239"/>
                </a:solidFill>
                <a:highlight>
                  <a:srgbClr val="FFFFFF"/>
                </a:highlight>
                <a:latin typeface="Nunito"/>
                <a:ea typeface="Nunito"/>
                <a:cs typeface="Nunito"/>
                <a:sym typeface="Nunito"/>
              </a:rPr>
              <a:t>Syntax</a:t>
            </a:r>
            <a:r>
              <a:rPr lang="en" sz="2760">
                <a:solidFill>
                  <a:srgbClr val="273239"/>
                </a:solidFill>
                <a:highlight>
                  <a:srgbClr val="FFFFFF"/>
                </a:highlight>
                <a:latin typeface="Nunito"/>
                <a:ea typeface="Nunito"/>
                <a:cs typeface="Nunito"/>
                <a:sym typeface="Nunito"/>
              </a:rPr>
              <a:t>: </a:t>
            </a:r>
            <a:endParaRPr sz="276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ct val="41340"/>
              <a:buFont typeface="Arial"/>
              <a:buNone/>
            </a:pPr>
            <a:r>
              <a:rPr b="1" lang="en" sz="2660">
                <a:solidFill>
                  <a:srgbClr val="273239"/>
                </a:solidFill>
                <a:latin typeface="Courier New"/>
                <a:ea typeface="Courier New"/>
                <a:cs typeface="Courier New"/>
                <a:sym typeface="Courier New"/>
              </a:rPr>
              <a:t>initialization expression;</a:t>
            </a:r>
            <a:endParaRPr b="1" sz="266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ct val="41340"/>
              <a:buFont typeface="Arial"/>
              <a:buNone/>
            </a:pPr>
            <a:r>
              <a:rPr lang="en" sz="2660">
                <a:solidFill>
                  <a:srgbClr val="273239"/>
                </a:solidFill>
                <a:latin typeface="Courier New"/>
                <a:ea typeface="Courier New"/>
                <a:cs typeface="Courier New"/>
                <a:sym typeface="Courier New"/>
              </a:rPr>
              <a:t>while (</a:t>
            </a:r>
            <a:r>
              <a:rPr b="1" lang="en" sz="2660">
                <a:solidFill>
                  <a:srgbClr val="273239"/>
                </a:solidFill>
                <a:latin typeface="Courier New"/>
                <a:ea typeface="Courier New"/>
                <a:cs typeface="Courier New"/>
                <a:sym typeface="Courier New"/>
              </a:rPr>
              <a:t>test_expression</a:t>
            </a:r>
            <a:r>
              <a:rPr lang="en" sz="2660">
                <a:solidFill>
                  <a:srgbClr val="273239"/>
                </a:solidFill>
                <a:latin typeface="Courier New"/>
                <a:ea typeface="Courier New"/>
                <a:cs typeface="Courier New"/>
                <a:sym typeface="Courier New"/>
              </a:rPr>
              <a:t>)</a:t>
            </a:r>
            <a:endParaRPr sz="266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ct val="41340"/>
              <a:buFont typeface="Arial"/>
              <a:buNone/>
            </a:pPr>
            <a:r>
              <a:rPr lang="en" sz="2660">
                <a:solidFill>
                  <a:srgbClr val="273239"/>
                </a:solidFill>
                <a:latin typeface="Courier New"/>
                <a:ea typeface="Courier New"/>
                <a:cs typeface="Courier New"/>
                <a:sym typeface="Courier New"/>
              </a:rPr>
              <a:t>{  // statements</a:t>
            </a:r>
            <a:endParaRPr sz="266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ct val="41340"/>
              <a:buFont typeface="Arial"/>
              <a:buNone/>
            </a:pPr>
            <a:r>
              <a:rPr lang="en" sz="2660">
                <a:solidFill>
                  <a:srgbClr val="273239"/>
                </a:solidFill>
                <a:latin typeface="Courier New"/>
                <a:ea typeface="Courier New"/>
                <a:cs typeface="Courier New"/>
                <a:sym typeface="Courier New"/>
              </a:rPr>
              <a:t> </a:t>
            </a:r>
            <a:r>
              <a:rPr b="1" lang="en" sz="2660">
                <a:solidFill>
                  <a:srgbClr val="273239"/>
                </a:solidFill>
                <a:latin typeface="Courier New"/>
                <a:ea typeface="Courier New"/>
                <a:cs typeface="Courier New"/>
                <a:sym typeface="Courier New"/>
              </a:rPr>
              <a:t>update_expression;</a:t>
            </a:r>
            <a:endParaRPr b="1" sz="2660">
              <a:solidFill>
                <a:srgbClr val="273239"/>
              </a:solidFill>
              <a:latin typeface="Courier New"/>
              <a:ea typeface="Courier New"/>
              <a:cs typeface="Courier New"/>
              <a:sym typeface="Courier New"/>
            </a:endParaRPr>
          </a:p>
          <a:p>
            <a:pPr indent="0" lvl="0" marL="190500" marR="190500" rtl="0" algn="l">
              <a:spcBef>
                <a:spcPts val="800"/>
              </a:spcBef>
              <a:spcAft>
                <a:spcPts val="800"/>
              </a:spcAft>
              <a:buClr>
                <a:schemeClr val="dk1"/>
              </a:buClr>
              <a:buSzPct val="52715"/>
              <a:buFont typeface="Arial"/>
              <a:buNone/>
            </a:pPr>
            <a:r>
              <a:rPr lang="en" sz="2086">
                <a:solidFill>
                  <a:srgbClr val="273239"/>
                </a:solidFill>
                <a:latin typeface="Courier New"/>
                <a:ea typeface="Courier New"/>
                <a:cs typeface="Courier New"/>
                <a:sym typeface="Courier New"/>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idx="1" type="body"/>
          </p:nvPr>
        </p:nvSpPr>
        <p:spPr>
          <a:xfrm>
            <a:off x="311700" y="58675"/>
            <a:ext cx="8520600" cy="50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73239"/>
                </a:solidFill>
                <a:highlight>
                  <a:srgbClr val="FFFFFF"/>
                </a:highlight>
                <a:latin typeface="Nunito"/>
                <a:ea typeface="Nunito"/>
                <a:cs typeface="Nunito"/>
                <a:sym typeface="Nunito"/>
              </a:rPr>
              <a:t>Do-while loop</a:t>
            </a:r>
            <a:endParaRPr b="1">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In Do-while loops also the loop execution is terminated on the basis of test conditions. The main difference between a do-while loop and the while loop is in the do-while loop the condition is tested at the end of the loop body, i.e do-while loop is exit controlled whereas the other two loops are entry-controlled loops. </a:t>
            </a:r>
            <a:br>
              <a:rPr lang="en" sz="1600">
                <a:solidFill>
                  <a:srgbClr val="273239"/>
                </a:solidFill>
                <a:highlight>
                  <a:srgbClr val="FFFFFF"/>
                </a:highlight>
                <a:latin typeface="Nunito"/>
                <a:ea typeface="Nunito"/>
                <a:cs typeface="Nunito"/>
                <a:sym typeface="Nunito"/>
              </a:rPr>
            </a:br>
            <a:r>
              <a:rPr b="1" lang="en" sz="1600">
                <a:solidFill>
                  <a:srgbClr val="273239"/>
                </a:solidFill>
                <a:highlight>
                  <a:srgbClr val="FFFFFF"/>
                </a:highlight>
                <a:latin typeface="Nunito"/>
                <a:ea typeface="Nunito"/>
                <a:cs typeface="Nunito"/>
                <a:sym typeface="Nunito"/>
              </a:rPr>
              <a:t>Note</a:t>
            </a:r>
            <a:r>
              <a:rPr lang="en" sz="1600">
                <a:solidFill>
                  <a:srgbClr val="273239"/>
                </a:solidFill>
                <a:highlight>
                  <a:srgbClr val="FFFFFF"/>
                </a:highlight>
                <a:latin typeface="Nunito"/>
                <a:ea typeface="Nunito"/>
                <a:cs typeface="Nunito"/>
                <a:sym typeface="Nunito"/>
              </a:rPr>
              <a:t>: In a do-while loop, the loop body will </a:t>
            </a:r>
            <a:r>
              <a:rPr b="1" i="1" lang="en" sz="1600">
                <a:solidFill>
                  <a:srgbClr val="273239"/>
                </a:solidFill>
                <a:highlight>
                  <a:srgbClr val="FFFFFF"/>
                </a:highlight>
                <a:latin typeface="Nunito"/>
                <a:ea typeface="Nunito"/>
                <a:cs typeface="Nunito"/>
                <a:sym typeface="Nunito"/>
              </a:rPr>
              <a:t>execute at least once</a:t>
            </a:r>
            <a:r>
              <a:rPr lang="en" sz="1600">
                <a:solidFill>
                  <a:srgbClr val="273239"/>
                </a:solidFill>
                <a:highlight>
                  <a:srgbClr val="FFFFFF"/>
                </a:highlight>
                <a:latin typeface="Nunito"/>
                <a:ea typeface="Nunito"/>
                <a:cs typeface="Nunito"/>
                <a:sym typeface="Nunito"/>
              </a:rPr>
              <a:t> irrespective of the test condition.</a:t>
            </a:r>
            <a:br>
              <a:rPr lang="en" sz="1600">
                <a:solidFill>
                  <a:srgbClr val="273239"/>
                </a:solidFill>
                <a:highlight>
                  <a:srgbClr val="FFFFFF"/>
                </a:highlight>
                <a:latin typeface="Nunito"/>
                <a:ea typeface="Nunito"/>
                <a:cs typeface="Nunito"/>
                <a:sym typeface="Nunito"/>
              </a:rPr>
            </a:br>
            <a:r>
              <a:rPr b="1" lang="en" sz="1600">
                <a:solidFill>
                  <a:srgbClr val="273239"/>
                </a:solidFill>
                <a:highlight>
                  <a:srgbClr val="FFFFFF"/>
                </a:highlight>
                <a:latin typeface="Nunito"/>
                <a:ea typeface="Nunito"/>
                <a:cs typeface="Nunito"/>
                <a:sym typeface="Nunito"/>
              </a:rPr>
              <a:t>Syntax</a:t>
            </a:r>
            <a:r>
              <a:rPr lang="en" sz="1600">
                <a:solidFill>
                  <a:srgbClr val="273239"/>
                </a:solidFill>
                <a:highlight>
                  <a:srgbClr val="FFFFFF"/>
                </a:highlight>
                <a:latin typeface="Nunito"/>
                <a:ea typeface="Nunito"/>
                <a:cs typeface="Nunito"/>
                <a:sym typeface="Nunito"/>
              </a:rPr>
              <a:t>: </a:t>
            </a:r>
            <a:endParaRPr sz="160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b="1" lang="en" sz="1500">
                <a:solidFill>
                  <a:srgbClr val="273239"/>
                </a:solidFill>
                <a:latin typeface="Courier New"/>
                <a:ea typeface="Courier New"/>
                <a:cs typeface="Courier New"/>
                <a:sym typeface="Courier New"/>
              </a:rPr>
              <a:t>initialization expression;</a:t>
            </a:r>
            <a:endParaRPr b="1" sz="15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rgbClr val="273239"/>
                </a:solidFill>
                <a:latin typeface="Courier New"/>
                <a:ea typeface="Courier New"/>
                <a:cs typeface="Courier New"/>
                <a:sym typeface="Courier New"/>
              </a:rPr>
              <a:t>do{  // statements</a:t>
            </a:r>
            <a:endParaRPr sz="15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rgbClr val="273239"/>
                </a:solidFill>
                <a:latin typeface="Courier New"/>
                <a:ea typeface="Courier New"/>
                <a:cs typeface="Courier New"/>
                <a:sym typeface="Courier New"/>
              </a:rPr>
              <a:t>  </a:t>
            </a:r>
            <a:r>
              <a:rPr b="1" lang="en" sz="1500">
                <a:solidFill>
                  <a:srgbClr val="273239"/>
                </a:solidFill>
                <a:latin typeface="Courier New"/>
                <a:ea typeface="Courier New"/>
                <a:cs typeface="Courier New"/>
                <a:sym typeface="Courier New"/>
              </a:rPr>
              <a:t>update_expression;</a:t>
            </a:r>
            <a:endParaRPr b="1" sz="1500">
              <a:solidFill>
                <a:srgbClr val="273239"/>
              </a:solidFill>
              <a:latin typeface="Courier New"/>
              <a:ea typeface="Courier New"/>
              <a:cs typeface="Courier New"/>
              <a:sym typeface="Courier New"/>
            </a:endParaRPr>
          </a:p>
          <a:p>
            <a:pPr indent="0" lvl="0" marL="190500" marR="190500" rtl="0" algn="l">
              <a:spcBef>
                <a:spcPts val="800"/>
              </a:spcBef>
              <a:spcAft>
                <a:spcPts val="800"/>
              </a:spcAft>
              <a:buClr>
                <a:schemeClr val="dk1"/>
              </a:buClr>
              <a:buSzPts val="1100"/>
              <a:buFont typeface="Arial"/>
              <a:buNone/>
            </a:pPr>
            <a:r>
              <a:rPr lang="en" sz="1500">
                <a:solidFill>
                  <a:srgbClr val="273239"/>
                </a:solidFill>
                <a:latin typeface="Courier New"/>
                <a:ea typeface="Courier New"/>
                <a:cs typeface="Courier New"/>
                <a:sym typeface="Courier New"/>
              </a:rPr>
              <a:t>} while (</a:t>
            </a:r>
            <a:r>
              <a:rPr b="1" lang="en" sz="1500">
                <a:solidFill>
                  <a:srgbClr val="273239"/>
                </a:solidFill>
                <a:latin typeface="Courier New"/>
                <a:ea typeface="Courier New"/>
                <a:cs typeface="Courier New"/>
                <a:sym typeface="Courier New"/>
              </a:rPr>
              <a:t>test_expression</a:t>
            </a:r>
            <a:r>
              <a:rPr lang="en" sz="1500">
                <a:solidFill>
                  <a:srgbClr val="273239"/>
                </a:solidFill>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 type="body"/>
          </p:nvPr>
        </p:nvSpPr>
        <p:spPr>
          <a:xfrm>
            <a:off x="311700" y="352025"/>
            <a:ext cx="8520600" cy="42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73239"/>
                </a:solidFill>
                <a:highlight>
                  <a:srgbClr val="FFFFFF"/>
                </a:highlight>
                <a:latin typeface="Nunito"/>
                <a:ea typeface="Nunito"/>
                <a:cs typeface="Nunito"/>
                <a:sym typeface="Nunito"/>
              </a:rPr>
              <a:t>Important Points</a:t>
            </a:r>
            <a:endParaRPr b="1">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Char char="●"/>
            </a:pPr>
            <a:r>
              <a:rPr lang="en" sz="1600">
                <a:solidFill>
                  <a:srgbClr val="273239"/>
                </a:solidFill>
                <a:highlight>
                  <a:srgbClr val="FFFFFF"/>
                </a:highlight>
                <a:latin typeface="Nunito"/>
                <a:ea typeface="Nunito"/>
                <a:cs typeface="Nunito"/>
                <a:sym typeface="Nunito"/>
              </a:rPr>
              <a:t>Use for a loop when a number of iterations are known beforehand, i.e. the number of times the loop body is needed to be executed is known.</a:t>
            </a:r>
            <a:endParaRPr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Char char="●"/>
            </a:pPr>
            <a:r>
              <a:rPr lang="en" sz="1600">
                <a:solidFill>
                  <a:srgbClr val="273239"/>
                </a:solidFill>
                <a:highlight>
                  <a:srgbClr val="FFFFFF"/>
                </a:highlight>
                <a:latin typeface="Nunito"/>
                <a:ea typeface="Nunito"/>
                <a:cs typeface="Nunito"/>
                <a:sym typeface="Nunito"/>
              </a:rPr>
              <a:t>Use while loops, where an exact number of iterations is not known but the loop termination condition, is known.</a:t>
            </a:r>
            <a:endParaRPr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Char char="●"/>
            </a:pPr>
            <a:r>
              <a:rPr lang="en" sz="1600">
                <a:solidFill>
                  <a:srgbClr val="273239"/>
                </a:solidFill>
                <a:highlight>
                  <a:srgbClr val="FFFFFF"/>
                </a:highlight>
                <a:latin typeface="Nunito"/>
                <a:ea typeface="Nunito"/>
                <a:cs typeface="Nunito"/>
                <a:sym typeface="Nunito"/>
              </a:rPr>
              <a:t>Use do while loop if the code needs to be executed at least once like in Menu-driven programs</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Jump statements in 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17" name="Google Shape;11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Jump statements are used to manipulate the flow of the program if some conditions are met. It is used to terminate or continue the loop inside a program or to stop the execution of a function.</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Types of Jump Statements in C++</a:t>
            </a:r>
            <a:endParaRPr b="1" sz="2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In C++,  there is four jump statement</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80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break</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continue</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return</a:t>
            </a:r>
            <a:endParaRPr sz="17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009"/>
              <a:buFont typeface="Arial"/>
              <a:buNone/>
            </a:pPr>
            <a:r>
              <a:rPr b="1" lang="en" sz="2244">
                <a:solidFill>
                  <a:srgbClr val="273239"/>
                </a:solidFill>
                <a:highlight>
                  <a:srgbClr val="FFFFFF"/>
                </a:highlight>
                <a:latin typeface="Nunito"/>
                <a:ea typeface="Nunito"/>
                <a:cs typeface="Nunito"/>
                <a:sym typeface="Nunito"/>
              </a:rPr>
              <a:t>continue in C++</a:t>
            </a:r>
            <a:endParaRPr sz="3244"/>
          </a:p>
        </p:txBody>
      </p:sp>
      <p:sp>
        <p:nvSpPr>
          <p:cNvPr id="123" name="Google Shape;12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2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The </a:t>
            </a:r>
            <a:r>
              <a:rPr lang="en" sz="1700" u="sng">
                <a:solidFill>
                  <a:schemeClr val="hlink"/>
                </a:solidFill>
                <a:highlight>
                  <a:srgbClr val="FFFFFF"/>
                </a:highlight>
                <a:latin typeface="Nunito"/>
                <a:ea typeface="Nunito"/>
                <a:cs typeface="Nunito"/>
                <a:sym typeface="Nunito"/>
                <a:hlinkClick r:id="rId3"/>
              </a:rPr>
              <a:t>C++ continue statement</a:t>
            </a:r>
            <a:r>
              <a:rPr lang="en" sz="1700">
                <a:solidFill>
                  <a:srgbClr val="273239"/>
                </a:solidFill>
                <a:highlight>
                  <a:srgbClr val="FFFFFF"/>
                </a:highlight>
                <a:latin typeface="Nunito"/>
                <a:ea typeface="Nunito"/>
                <a:cs typeface="Nunito"/>
                <a:sym typeface="Nunito"/>
              </a:rPr>
              <a:t> is used to execute other parts of the loop while skipping some parts declared inside the condition, rather than terminating the loop, it continues to execute the next iteration of the same loop. It is used with a decision-making statement which must be present inside the loop.</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This statement can be used inside </a:t>
            </a:r>
            <a:r>
              <a:rPr lang="en" sz="1700" u="sng">
                <a:solidFill>
                  <a:schemeClr val="hlink"/>
                </a:solidFill>
                <a:highlight>
                  <a:srgbClr val="FFFFFF"/>
                </a:highlight>
                <a:latin typeface="Nunito"/>
                <a:ea typeface="Nunito"/>
                <a:cs typeface="Nunito"/>
                <a:sym typeface="Nunito"/>
                <a:hlinkClick r:id="rId4"/>
              </a:rPr>
              <a:t>for loop</a:t>
            </a:r>
            <a:r>
              <a:rPr lang="en" sz="1700">
                <a:solidFill>
                  <a:srgbClr val="273239"/>
                </a:solidFill>
                <a:highlight>
                  <a:srgbClr val="FFFFFF"/>
                </a:highlight>
                <a:latin typeface="Nunito"/>
                <a:ea typeface="Nunito"/>
                <a:cs typeface="Nunito"/>
                <a:sym typeface="Nunito"/>
              </a:rPr>
              <a:t> or </a:t>
            </a:r>
            <a:r>
              <a:rPr lang="en" sz="1700" u="sng">
                <a:solidFill>
                  <a:schemeClr val="hlink"/>
                </a:solidFill>
                <a:highlight>
                  <a:srgbClr val="FFFFFF"/>
                </a:highlight>
                <a:latin typeface="Nunito"/>
                <a:ea typeface="Nunito"/>
                <a:cs typeface="Nunito"/>
                <a:sym typeface="Nunito"/>
                <a:hlinkClick r:id="rId5"/>
              </a:rPr>
              <a:t>while</a:t>
            </a:r>
            <a:r>
              <a:rPr lang="en" sz="1700">
                <a:solidFill>
                  <a:srgbClr val="273239"/>
                </a:solidFill>
                <a:highlight>
                  <a:srgbClr val="FFFFFF"/>
                </a:highlight>
                <a:latin typeface="Nunito"/>
                <a:ea typeface="Nunito"/>
                <a:cs typeface="Nunito"/>
                <a:sym typeface="Nunito"/>
              </a:rPr>
              <a:t> or </a:t>
            </a:r>
            <a:r>
              <a:rPr lang="en" sz="1700" u="sng">
                <a:solidFill>
                  <a:schemeClr val="hlink"/>
                </a:solidFill>
                <a:highlight>
                  <a:srgbClr val="FFFFFF"/>
                </a:highlight>
                <a:latin typeface="Nunito"/>
                <a:ea typeface="Nunito"/>
                <a:cs typeface="Nunito"/>
                <a:sym typeface="Nunito"/>
                <a:hlinkClick r:id="rId6"/>
              </a:rPr>
              <a:t>do-while</a:t>
            </a:r>
            <a:r>
              <a:rPr lang="en" sz="1700">
                <a:solidFill>
                  <a:srgbClr val="273239"/>
                </a:solidFill>
                <a:highlight>
                  <a:srgbClr val="FFFFFF"/>
                </a:highlight>
                <a:latin typeface="Nunito"/>
                <a:ea typeface="Nunito"/>
                <a:cs typeface="Nunito"/>
                <a:sym typeface="Nunito"/>
              </a:rPr>
              <a:t> loop.</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idx="1" type="body"/>
          </p:nvPr>
        </p:nvSpPr>
        <p:spPr>
          <a:xfrm>
            <a:off x="311700" y="254250"/>
            <a:ext cx="8520600" cy="431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47826"/>
              <a:buFont typeface="Arial"/>
              <a:buNone/>
            </a:pPr>
            <a:r>
              <a:rPr b="1" lang="en" sz="2300">
                <a:solidFill>
                  <a:srgbClr val="273239"/>
                </a:solidFill>
                <a:highlight>
                  <a:srgbClr val="FFFFFF"/>
                </a:highlight>
                <a:latin typeface="Nunito"/>
                <a:ea typeface="Nunito"/>
                <a:cs typeface="Nunito"/>
                <a:sym typeface="Nunito"/>
              </a:rPr>
              <a:t>break in C++</a:t>
            </a:r>
            <a:endParaRPr b="1" sz="2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1111"/>
              <a:buFont typeface="Arial"/>
              <a:buNone/>
            </a:pPr>
            <a:r>
              <a:rPr lang="en">
                <a:solidFill>
                  <a:srgbClr val="273239"/>
                </a:solidFill>
                <a:highlight>
                  <a:srgbClr val="FFFFFF"/>
                </a:highlight>
                <a:latin typeface="Nunito"/>
                <a:ea typeface="Nunito"/>
                <a:cs typeface="Nunito"/>
                <a:sym typeface="Nunito"/>
              </a:rPr>
              <a:t>The</a:t>
            </a:r>
            <a:r>
              <a:rPr lang="en" u="sng">
                <a:solidFill>
                  <a:schemeClr val="hlink"/>
                </a:solidFill>
                <a:highlight>
                  <a:srgbClr val="FFFFFF"/>
                </a:highlight>
                <a:latin typeface="Nunito"/>
                <a:ea typeface="Nunito"/>
                <a:cs typeface="Nunito"/>
                <a:sym typeface="Nunito"/>
                <a:hlinkClick r:id="rId3"/>
              </a:rPr>
              <a:t> C++ break statement</a:t>
            </a:r>
            <a:r>
              <a:rPr lang="en">
                <a:solidFill>
                  <a:srgbClr val="273239"/>
                </a:solidFill>
                <a:highlight>
                  <a:srgbClr val="FFFFFF"/>
                </a:highlight>
                <a:latin typeface="Nunito"/>
                <a:ea typeface="Nunito"/>
                <a:cs typeface="Nunito"/>
                <a:sym typeface="Nunito"/>
              </a:rPr>
              <a:t> is used to terminate the whole loop if the condition is met. Unlike the continue statement after the condition is met, it breaks the loop and the remaining part of the loop is not executed.</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61111"/>
              <a:buFont typeface="Arial"/>
              <a:buNone/>
            </a:pPr>
            <a:r>
              <a:rPr lang="en">
                <a:solidFill>
                  <a:srgbClr val="273239"/>
                </a:solidFill>
                <a:highlight>
                  <a:srgbClr val="FFFFFF"/>
                </a:highlight>
                <a:latin typeface="Nunito"/>
                <a:ea typeface="Nunito"/>
                <a:cs typeface="Nunito"/>
                <a:sym typeface="Nunito"/>
              </a:rPr>
              <a:t>The break statement is used with decision-making statements such as </a:t>
            </a:r>
            <a:r>
              <a:rPr lang="en" u="sng">
                <a:solidFill>
                  <a:schemeClr val="hlink"/>
                </a:solidFill>
                <a:highlight>
                  <a:srgbClr val="FFFFFF"/>
                </a:highlight>
                <a:latin typeface="Nunito"/>
                <a:ea typeface="Nunito"/>
                <a:cs typeface="Nunito"/>
                <a:sym typeface="Nunito"/>
                <a:hlinkClick r:id="rId4"/>
              </a:rPr>
              <a:t>if, if-else</a:t>
            </a:r>
            <a:r>
              <a:rPr lang="en">
                <a:solidFill>
                  <a:srgbClr val="273239"/>
                </a:solidFill>
                <a:highlight>
                  <a:srgbClr val="FFFFFF"/>
                </a:highlight>
                <a:latin typeface="Nunito"/>
                <a:ea typeface="Nunito"/>
                <a:cs typeface="Nunito"/>
                <a:sym typeface="Nunito"/>
              </a:rPr>
              <a:t>, or </a:t>
            </a:r>
            <a:r>
              <a:rPr lang="en" u="sng">
                <a:solidFill>
                  <a:schemeClr val="hlink"/>
                </a:solidFill>
                <a:highlight>
                  <a:srgbClr val="FFFFFF"/>
                </a:highlight>
                <a:latin typeface="Nunito"/>
                <a:ea typeface="Nunito"/>
                <a:cs typeface="Nunito"/>
                <a:sym typeface="Nunito"/>
                <a:hlinkClick r:id="rId5"/>
              </a:rPr>
              <a:t>switch</a:t>
            </a:r>
            <a:r>
              <a:rPr lang="en">
                <a:solidFill>
                  <a:srgbClr val="273239"/>
                </a:solidFill>
                <a:highlight>
                  <a:srgbClr val="FFFFFF"/>
                </a:highlight>
                <a:latin typeface="Nunito"/>
                <a:ea typeface="Nunito"/>
                <a:cs typeface="Nunito"/>
                <a:sym typeface="Nunito"/>
              </a:rPr>
              <a:t> statement which is inside the for loop which can be for loop, while loop, or do-while loop. It forces the loop to stop the execution of the further iteration.</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49816"/>
              <a:buFont typeface="Arial"/>
              <a:buNone/>
            </a:pPr>
            <a:r>
              <a:rPr b="1" lang="en" sz="2208">
                <a:solidFill>
                  <a:srgbClr val="273239"/>
                </a:solidFill>
                <a:highlight>
                  <a:srgbClr val="FFFFFF"/>
                </a:highlight>
                <a:latin typeface="Nunito"/>
                <a:ea typeface="Nunito"/>
                <a:cs typeface="Nunito"/>
                <a:sym typeface="Nunito"/>
              </a:rPr>
              <a:t>return in C++</a:t>
            </a:r>
            <a:endParaRPr b="1" sz="2208">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4398"/>
              <a:buFont typeface="Arial"/>
              <a:buNone/>
            </a:pPr>
            <a:r>
              <a:rPr lang="en" sz="1708">
                <a:solidFill>
                  <a:srgbClr val="273239"/>
                </a:solidFill>
                <a:highlight>
                  <a:srgbClr val="FFFFFF"/>
                </a:highlight>
                <a:latin typeface="Nunito"/>
                <a:ea typeface="Nunito"/>
                <a:cs typeface="Nunito"/>
                <a:sym typeface="Nunito"/>
              </a:rPr>
              <a:t>The return statement takes control out of the </a:t>
            </a:r>
            <a:r>
              <a:rPr lang="en" sz="1708" u="sng">
                <a:solidFill>
                  <a:schemeClr val="hlink"/>
                </a:solidFill>
                <a:highlight>
                  <a:srgbClr val="FFFFFF"/>
                </a:highlight>
                <a:latin typeface="Nunito"/>
                <a:ea typeface="Nunito"/>
                <a:cs typeface="Nunito"/>
                <a:sym typeface="Nunito"/>
                <a:hlinkClick r:id="rId6"/>
              </a:rPr>
              <a:t>function</a:t>
            </a:r>
            <a:r>
              <a:rPr lang="en" sz="1708">
                <a:solidFill>
                  <a:srgbClr val="273239"/>
                </a:solidFill>
                <a:highlight>
                  <a:srgbClr val="FFFFFF"/>
                </a:highlight>
                <a:latin typeface="Nunito"/>
                <a:ea typeface="Nunito"/>
                <a:cs typeface="Nunito"/>
                <a:sym typeface="Nunito"/>
              </a:rPr>
              <a:t> itself. It is stronger than a break. It is used to terminate the entire function after the execution of the function or after some condition.</a:t>
            </a:r>
            <a:endParaRPr sz="1708">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64398"/>
              <a:buFont typeface="Arial"/>
              <a:buNone/>
            </a:pPr>
            <a:r>
              <a:rPr lang="en" sz="1708">
                <a:solidFill>
                  <a:srgbClr val="273239"/>
                </a:solidFill>
                <a:highlight>
                  <a:srgbClr val="FFFFFF"/>
                </a:highlight>
                <a:latin typeface="Nunito"/>
                <a:ea typeface="Nunito"/>
                <a:cs typeface="Nunito"/>
                <a:sym typeface="Nunito"/>
              </a:rPr>
              <a:t>Every function has a </a:t>
            </a:r>
            <a:r>
              <a:rPr lang="en" sz="1708" u="sng">
                <a:solidFill>
                  <a:schemeClr val="hlink"/>
                </a:solidFill>
                <a:highlight>
                  <a:srgbClr val="FFFFFF"/>
                </a:highlight>
                <a:latin typeface="Nunito"/>
                <a:ea typeface="Nunito"/>
                <a:cs typeface="Nunito"/>
                <a:sym typeface="Nunito"/>
                <a:hlinkClick r:id="rId7"/>
              </a:rPr>
              <a:t>return statement</a:t>
            </a:r>
            <a:r>
              <a:rPr lang="en" sz="1708">
                <a:solidFill>
                  <a:srgbClr val="273239"/>
                </a:solidFill>
                <a:highlight>
                  <a:srgbClr val="FFFFFF"/>
                </a:highlight>
                <a:latin typeface="Nunito"/>
                <a:ea typeface="Nunito"/>
                <a:cs typeface="Nunito"/>
                <a:sym typeface="Nunito"/>
              </a:rPr>
              <a:t> with some returning value except the </a:t>
            </a:r>
            <a:r>
              <a:rPr lang="en" sz="1708" u="sng">
                <a:solidFill>
                  <a:schemeClr val="hlink"/>
                </a:solidFill>
                <a:highlight>
                  <a:srgbClr val="FFFFFF"/>
                </a:highlight>
                <a:latin typeface="Nunito"/>
                <a:ea typeface="Nunito"/>
                <a:cs typeface="Nunito"/>
                <a:sym typeface="Nunito"/>
                <a:hlinkClick r:id="rId8"/>
              </a:rPr>
              <a:t>void() function</a:t>
            </a:r>
            <a:r>
              <a:rPr lang="en" sz="1708">
                <a:solidFill>
                  <a:srgbClr val="273239"/>
                </a:solidFill>
                <a:highlight>
                  <a:srgbClr val="FFFFFF"/>
                </a:highlight>
                <a:latin typeface="Nunito"/>
                <a:ea typeface="Nunito"/>
                <a:cs typeface="Nunito"/>
                <a:sym typeface="Nunito"/>
              </a:rPr>
              <a:t>. Although void() function can also have the return statement to end the execution of the function</a:t>
            </a:r>
            <a:endParaRPr sz="1708">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C++ Arrays</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134" name="Google Shape;13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60000"/>
              </a:lnSpc>
              <a:spcBef>
                <a:spcPts val="600"/>
              </a:spcBef>
              <a:spcAft>
                <a:spcPts val="0"/>
              </a:spcAft>
              <a:buClr>
                <a:schemeClr val="dk1"/>
              </a:buClr>
              <a:buSzPts val="1100"/>
              <a:buFont typeface="Arial"/>
              <a:buNone/>
            </a:pPr>
            <a:r>
              <a:rPr lang="en" sz="1500">
                <a:solidFill>
                  <a:schemeClr val="dk1"/>
                </a:solidFill>
                <a:latin typeface="Nunito"/>
                <a:ea typeface="Nunito"/>
                <a:cs typeface="Nunito"/>
                <a:sym typeface="Nunito"/>
              </a:rPr>
              <a:t>C++ provides a data structure, the array, which stores a fixed-size sequential collection of elements of the same type. An array is used to store a collection of data, but it is often more useful to think of an array as a collection of variables of the same type.</a:t>
            </a:r>
            <a:endParaRPr sz="1500">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 sz="1500">
                <a:solidFill>
                  <a:schemeClr val="dk1"/>
                </a:solidFill>
                <a:latin typeface="Nunito"/>
                <a:ea typeface="Nunito"/>
                <a:cs typeface="Nunito"/>
                <a:sym typeface="Nunito"/>
              </a:rPr>
              <a:t>Instead of declaring individual variables, such as number0, number1, ..., and number99, you declare one array variable such as numbers and use numbers[0], numbers[1], and ..., numbers[99] to represent individual variables. A specific element in an array is accessed by an index.</a:t>
            </a:r>
            <a:endParaRPr sz="1500">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 sz="1500">
                <a:solidFill>
                  <a:schemeClr val="dk1"/>
                </a:solidFill>
                <a:latin typeface="Nunito"/>
                <a:ea typeface="Nunito"/>
                <a:cs typeface="Nunito"/>
                <a:sym typeface="Nunito"/>
              </a:rPr>
              <a:t>All arrays consist of contiguous memory locations. The lowest address corresponds to the first element and the highest address to the last element.</a:t>
            </a:r>
            <a:endParaRPr sz="1500">
              <a:solidFill>
                <a:schemeClr val="dk1"/>
              </a:solidFill>
              <a:latin typeface="Nunito"/>
              <a:ea typeface="Nunito"/>
              <a:cs typeface="Nunito"/>
              <a:sym typeface="Nunito"/>
            </a:endParaRPr>
          </a:p>
          <a:p>
            <a:pPr indent="0" lvl="0" marL="0" rtl="0" algn="l">
              <a:spcBef>
                <a:spcPts val="7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idx="1" type="body"/>
          </p:nvPr>
        </p:nvSpPr>
        <p:spPr>
          <a:xfrm>
            <a:off x="311700" y="293350"/>
            <a:ext cx="8520600" cy="4275600"/>
          </a:xfrm>
          <a:prstGeom prst="rect">
            <a:avLst/>
          </a:prstGeom>
        </p:spPr>
        <p:txBody>
          <a:bodyPr anchorCtr="0" anchor="t" bIns="91425" lIns="91425" spcFirstLastPara="1" rIns="91425" wrap="square" tIns="91425">
            <a:normAutofit/>
          </a:bodyPr>
          <a:lstStyle/>
          <a:p>
            <a:pPr indent="0" lvl="0" marL="0" rtl="0" algn="just">
              <a:lnSpc>
                <a:spcPct val="160000"/>
              </a:lnSpc>
              <a:spcBef>
                <a:spcPts val="600"/>
              </a:spcBef>
              <a:spcAft>
                <a:spcPts val="0"/>
              </a:spcAft>
              <a:buClr>
                <a:schemeClr val="dk1"/>
              </a:buClr>
              <a:buSzPts val="1100"/>
              <a:buFont typeface="Arial"/>
              <a:buNone/>
            </a:pPr>
            <a:r>
              <a:rPr lang="en" sz="1700">
                <a:solidFill>
                  <a:schemeClr val="dk1"/>
                </a:solidFill>
                <a:latin typeface="Nunito"/>
                <a:ea typeface="Nunito"/>
                <a:cs typeface="Nunito"/>
                <a:sym typeface="Nunito"/>
              </a:rPr>
              <a:t>To declare an array in C++, the programmer specifies the type of the elements and the number of elements required by an array as follows −</a:t>
            </a:r>
            <a:endParaRPr sz="1700">
              <a:solidFill>
                <a:schemeClr val="dk1"/>
              </a:solidFill>
              <a:latin typeface="Nunito"/>
              <a:ea typeface="Nunito"/>
              <a:cs typeface="Nunito"/>
              <a:sym typeface="Nunito"/>
            </a:endParaRPr>
          </a:p>
          <a:p>
            <a:pPr indent="0" lvl="0" marL="0" rtl="0" algn="l">
              <a:spcBef>
                <a:spcPts val="700"/>
              </a:spcBef>
              <a:spcAft>
                <a:spcPts val="0"/>
              </a:spcAft>
              <a:buNone/>
            </a:pPr>
            <a:r>
              <a:rPr lang="en" sz="1650">
                <a:solidFill>
                  <a:schemeClr val="dk1"/>
                </a:solidFill>
                <a:highlight>
                  <a:srgbClr val="EEEEEE"/>
                </a:highlight>
              </a:rPr>
              <a:t>type arrayName [ arraySize ];</a:t>
            </a:r>
            <a:endParaRPr sz="1650">
              <a:solidFill>
                <a:schemeClr val="dk1"/>
              </a:solidFill>
              <a:highlight>
                <a:srgbClr val="EEEEEE"/>
              </a:highlight>
            </a:endParaRPr>
          </a:p>
          <a:p>
            <a:pPr indent="0" lvl="0" marL="139700" marR="139700" rtl="0" algn="l">
              <a:spcBef>
                <a:spcPts val="1200"/>
              </a:spcBef>
              <a:spcAft>
                <a:spcPts val="0"/>
              </a:spcAft>
              <a:buClr>
                <a:schemeClr val="dk1"/>
              </a:buClr>
              <a:buSzPts val="1100"/>
              <a:buFont typeface="Arial"/>
              <a:buNone/>
            </a:pPr>
            <a:r>
              <a:t/>
            </a:r>
            <a:endParaRPr sz="1650">
              <a:solidFill>
                <a:schemeClr val="dk1"/>
              </a:solidFill>
              <a:highlight>
                <a:srgbClr val="EEEEEE"/>
              </a:highlight>
            </a:endParaRPr>
          </a:p>
          <a:p>
            <a:pPr indent="0" lvl="0" marL="0" rtl="0" algn="just">
              <a:lnSpc>
                <a:spcPct val="160000"/>
              </a:lnSpc>
              <a:spcBef>
                <a:spcPts val="600"/>
              </a:spcBef>
              <a:spcAft>
                <a:spcPts val="0"/>
              </a:spcAft>
              <a:buClr>
                <a:schemeClr val="dk1"/>
              </a:buClr>
              <a:buSzPts val="1100"/>
              <a:buFont typeface="Arial"/>
              <a:buNone/>
            </a:pPr>
            <a:r>
              <a:rPr lang="en" sz="1700">
                <a:solidFill>
                  <a:schemeClr val="dk1"/>
                </a:solidFill>
                <a:latin typeface="Nunito"/>
                <a:ea typeface="Nunito"/>
                <a:cs typeface="Nunito"/>
                <a:sym typeface="Nunito"/>
              </a:rPr>
              <a:t>This is called a single-dimension array. The arraySize must be an integer constant greater than zero and type can be any valid C++ data type. For example, to declare a 10-element array called balance of type double, use this statement −</a:t>
            </a:r>
            <a:endParaRPr sz="1700">
              <a:solidFill>
                <a:schemeClr val="dk1"/>
              </a:solidFill>
              <a:latin typeface="Nunito"/>
              <a:ea typeface="Nunito"/>
              <a:cs typeface="Nunito"/>
              <a:sym typeface="Nunito"/>
            </a:endParaRPr>
          </a:p>
          <a:p>
            <a:pPr indent="0" lvl="0" marL="139700" marR="139700" rtl="0" algn="l">
              <a:spcBef>
                <a:spcPts val="700"/>
              </a:spcBef>
              <a:spcAft>
                <a:spcPts val="0"/>
              </a:spcAft>
              <a:buClr>
                <a:schemeClr val="dk1"/>
              </a:buClr>
              <a:buSzPts val="1100"/>
              <a:buFont typeface="Arial"/>
              <a:buNone/>
            </a:pPr>
            <a:r>
              <a:rPr lang="en" sz="1650">
                <a:solidFill>
                  <a:schemeClr val="dk1"/>
                </a:solidFill>
                <a:highlight>
                  <a:srgbClr val="EEEEEE"/>
                </a:highlight>
              </a:rPr>
              <a:t>double balance[10];</a:t>
            </a:r>
            <a:endParaRPr sz="1650">
              <a:solidFill>
                <a:schemeClr val="dk1"/>
              </a:solidFill>
              <a:highlight>
                <a:srgbClr val="EEEEEE"/>
              </a:highlight>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11700" y="342250"/>
            <a:ext cx="8520600" cy="4226700"/>
          </a:xfrm>
          <a:prstGeom prst="rect">
            <a:avLst/>
          </a:prstGeom>
        </p:spPr>
        <p:txBody>
          <a:bodyPr anchorCtr="0" anchor="t" bIns="91425" lIns="91425" spcFirstLastPara="1" rIns="91425" wrap="square" tIns="91425">
            <a:normAutofit fontScale="77500" lnSpcReduction="20000"/>
          </a:bodyPr>
          <a:lstStyle/>
          <a:p>
            <a:pPr indent="0" lvl="0" marL="0" rtl="0" algn="l">
              <a:lnSpc>
                <a:spcPct val="125000"/>
              </a:lnSpc>
              <a:spcBef>
                <a:spcPts val="0"/>
              </a:spcBef>
              <a:spcAft>
                <a:spcPts val="0"/>
              </a:spcAft>
              <a:buClr>
                <a:schemeClr val="dk1"/>
              </a:buClr>
              <a:buSzPct val="45019"/>
              <a:buFont typeface="Arial"/>
              <a:buNone/>
            </a:pPr>
            <a:r>
              <a:rPr lang="en" sz="2443">
                <a:solidFill>
                  <a:schemeClr val="dk1"/>
                </a:solidFill>
              </a:rPr>
              <a:t>Initializing Arrays</a:t>
            </a:r>
            <a:endParaRPr sz="2443">
              <a:solidFill>
                <a:schemeClr val="dk1"/>
              </a:solidFill>
            </a:endParaRPr>
          </a:p>
          <a:p>
            <a:pPr indent="0" lvl="0" marL="0" rtl="0" algn="just">
              <a:lnSpc>
                <a:spcPct val="160000"/>
              </a:lnSpc>
              <a:spcBef>
                <a:spcPts val="600"/>
              </a:spcBef>
              <a:spcAft>
                <a:spcPts val="0"/>
              </a:spcAft>
              <a:buClr>
                <a:schemeClr val="dk1"/>
              </a:buClr>
              <a:buSzPct val="59672"/>
              <a:buFont typeface="Arial"/>
              <a:buNone/>
            </a:pPr>
            <a:r>
              <a:rPr lang="en" sz="1843">
                <a:solidFill>
                  <a:schemeClr val="dk1"/>
                </a:solidFill>
                <a:latin typeface="Nunito"/>
                <a:ea typeface="Nunito"/>
                <a:cs typeface="Nunito"/>
                <a:sym typeface="Nunito"/>
              </a:rPr>
              <a:t>You can initialize C++ array elements either one by one or using a single statement as follows −</a:t>
            </a:r>
            <a:endParaRPr sz="1843">
              <a:solidFill>
                <a:schemeClr val="dk1"/>
              </a:solidFill>
              <a:latin typeface="Nunito"/>
              <a:ea typeface="Nunito"/>
              <a:cs typeface="Nunito"/>
              <a:sym typeface="Nunito"/>
            </a:endParaRPr>
          </a:p>
          <a:p>
            <a:pPr indent="0" lvl="0" marL="0" rtl="0" algn="l">
              <a:spcBef>
                <a:spcPts val="700"/>
              </a:spcBef>
              <a:spcAft>
                <a:spcPts val="0"/>
              </a:spcAft>
              <a:buNone/>
            </a:pPr>
            <a:r>
              <a:rPr lang="en" sz="1793">
                <a:solidFill>
                  <a:schemeClr val="dk1"/>
                </a:solidFill>
                <a:highlight>
                  <a:srgbClr val="EEEEEE"/>
                </a:highlight>
              </a:rPr>
              <a:t>double balance[5] = {1000.0, 2.0, 3.4, 17.0, 50.0};</a:t>
            </a:r>
            <a:endParaRPr sz="1793">
              <a:solidFill>
                <a:schemeClr val="dk1"/>
              </a:solidFill>
              <a:highlight>
                <a:srgbClr val="EEEEEE"/>
              </a:highlight>
            </a:endParaRPr>
          </a:p>
          <a:p>
            <a:pPr indent="0" lvl="0" marL="139700" marR="139700" rtl="0" algn="l">
              <a:spcBef>
                <a:spcPts val="1200"/>
              </a:spcBef>
              <a:spcAft>
                <a:spcPts val="0"/>
              </a:spcAft>
              <a:buClr>
                <a:schemeClr val="dk1"/>
              </a:buClr>
              <a:buSzPct val="61336"/>
              <a:buFont typeface="Arial"/>
              <a:buNone/>
            </a:pPr>
            <a:r>
              <a:t/>
            </a:r>
            <a:endParaRPr sz="1793">
              <a:solidFill>
                <a:schemeClr val="dk1"/>
              </a:solidFill>
              <a:highlight>
                <a:srgbClr val="EEEEEE"/>
              </a:highlight>
            </a:endParaRPr>
          </a:p>
          <a:p>
            <a:pPr indent="0" lvl="0" marL="0" rtl="0" algn="just">
              <a:lnSpc>
                <a:spcPct val="160000"/>
              </a:lnSpc>
              <a:spcBef>
                <a:spcPts val="600"/>
              </a:spcBef>
              <a:spcAft>
                <a:spcPts val="0"/>
              </a:spcAft>
              <a:buClr>
                <a:schemeClr val="dk1"/>
              </a:buClr>
              <a:buSzPct val="59672"/>
              <a:buFont typeface="Arial"/>
              <a:buNone/>
            </a:pPr>
            <a:r>
              <a:rPr lang="en" sz="1843">
                <a:solidFill>
                  <a:schemeClr val="dk1"/>
                </a:solidFill>
                <a:latin typeface="Nunito"/>
                <a:ea typeface="Nunito"/>
                <a:cs typeface="Nunito"/>
                <a:sym typeface="Nunito"/>
              </a:rPr>
              <a:t>The number of values between braces { } can not be larger than the number of elements that we declare for the array between square brackets [ ]. Following is an example to assign a single element of the array −</a:t>
            </a:r>
            <a:endParaRPr sz="1843">
              <a:solidFill>
                <a:schemeClr val="dk1"/>
              </a:solidFill>
              <a:latin typeface="Nunito"/>
              <a:ea typeface="Nunito"/>
              <a:cs typeface="Nunito"/>
              <a:sym typeface="Nunito"/>
            </a:endParaRPr>
          </a:p>
          <a:p>
            <a:pPr indent="0" lvl="0" marL="0" rtl="0" algn="l">
              <a:lnSpc>
                <a:spcPct val="125000"/>
              </a:lnSpc>
              <a:spcBef>
                <a:spcPts val="700"/>
              </a:spcBef>
              <a:spcAft>
                <a:spcPts val="0"/>
              </a:spcAft>
              <a:buClr>
                <a:schemeClr val="dk1"/>
              </a:buClr>
              <a:buSzPct val="45019"/>
              <a:buFont typeface="Arial"/>
              <a:buNone/>
            </a:pPr>
            <a:r>
              <a:rPr lang="en" sz="2443">
                <a:solidFill>
                  <a:schemeClr val="dk1"/>
                </a:solidFill>
              </a:rPr>
              <a:t>Accessing Array Elements</a:t>
            </a:r>
            <a:endParaRPr sz="2443">
              <a:solidFill>
                <a:schemeClr val="dk1"/>
              </a:solidFill>
            </a:endParaRPr>
          </a:p>
          <a:p>
            <a:pPr indent="0" lvl="0" marL="0" rtl="0" algn="just">
              <a:lnSpc>
                <a:spcPct val="160000"/>
              </a:lnSpc>
              <a:spcBef>
                <a:spcPts val="600"/>
              </a:spcBef>
              <a:spcAft>
                <a:spcPts val="0"/>
              </a:spcAft>
              <a:buClr>
                <a:schemeClr val="dk1"/>
              </a:buClr>
              <a:buSzPct val="59672"/>
              <a:buFont typeface="Arial"/>
              <a:buNone/>
            </a:pPr>
            <a:r>
              <a:rPr lang="en" sz="1843">
                <a:solidFill>
                  <a:schemeClr val="dk1"/>
                </a:solidFill>
                <a:latin typeface="Nunito"/>
                <a:ea typeface="Nunito"/>
                <a:cs typeface="Nunito"/>
                <a:sym typeface="Nunito"/>
              </a:rPr>
              <a:t>An element is accessed by indexing the array name. This is done by placing the index of the element within square brackets after the name of the array. For example −</a:t>
            </a:r>
            <a:endParaRPr sz="1843">
              <a:solidFill>
                <a:schemeClr val="dk1"/>
              </a:solidFill>
              <a:latin typeface="Nunito"/>
              <a:ea typeface="Nunito"/>
              <a:cs typeface="Nunito"/>
              <a:sym typeface="Nunito"/>
            </a:endParaRPr>
          </a:p>
          <a:p>
            <a:pPr indent="0" lvl="0" marL="139700" marR="139700" rtl="0" algn="l">
              <a:spcBef>
                <a:spcPts val="700"/>
              </a:spcBef>
              <a:spcAft>
                <a:spcPts val="0"/>
              </a:spcAft>
              <a:buClr>
                <a:schemeClr val="dk1"/>
              </a:buClr>
              <a:buSzPct val="61336"/>
              <a:buFont typeface="Arial"/>
              <a:buNone/>
            </a:pPr>
            <a:r>
              <a:rPr lang="en" sz="1793">
                <a:solidFill>
                  <a:schemeClr val="dk1"/>
                </a:solidFill>
                <a:highlight>
                  <a:srgbClr val="EEEEEE"/>
                </a:highlight>
              </a:rPr>
              <a:t>double salary = balance[9];</a:t>
            </a:r>
            <a:endParaRPr sz="1793">
              <a:solidFill>
                <a:schemeClr val="dk1"/>
              </a:solidFill>
              <a:highlight>
                <a:srgbClr val="EEEEEE"/>
              </a:highlight>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40740"/>
              <a:buFont typeface="Arial"/>
              <a:buNone/>
            </a:pPr>
            <a:r>
              <a:rPr b="1" lang="en" sz="2700">
                <a:solidFill>
                  <a:srgbClr val="25265E"/>
                </a:solidFill>
                <a:highlight>
                  <a:srgbClr val="F9FAFC"/>
                </a:highlight>
              </a:rPr>
              <a:t>C++ Multidimensional Arrays</a:t>
            </a:r>
            <a:endParaRPr b="1" sz="2700">
              <a:solidFill>
                <a:srgbClr val="25265E"/>
              </a:solidFill>
              <a:highlight>
                <a:srgbClr val="F9FAFC"/>
              </a:highlight>
            </a:endParaRPr>
          </a:p>
          <a:p>
            <a:pPr indent="0" lvl="0" marL="0" rtl="0" algn="l">
              <a:spcBef>
                <a:spcPts val="1500"/>
              </a:spcBef>
              <a:spcAft>
                <a:spcPts val="0"/>
              </a:spcAft>
              <a:buNone/>
            </a:pPr>
            <a:r>
              <a:t/>
            </a:r>
            <a:endParaRPr/>
          </a:p>
        </p:txBody>
      </p:sp>
      <p:sp>
        <p:nvSpPr>
          <p:cNvPr id="150" name="Google Shape;15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we can create an array of an array, known as a multidimensional array. For example:</a:t>
            </a:r>
            <a:endParaRPr/>
          </a:p>
          <a:p>
            <a:pPr indent="0" lvl="0" marL="0" rtl="0" algn="l">
              <a:spcBef>
                <a:spcPts val="1200"/>
              </a:spcBef>
              <a:spcAft>
                <a:spcPts val="0"/>
              </a:spcAft>
              <a:buClr>
                <a:schemeClr val="dk1"/>
              </a:buClr>
              <a:buSzPts val="1100"/>
              <a:buFont typeface="Arial"/>
              <a:buNone/>
            </a:pPr>
            <a:r>
              <a:rPr lang="en"/>
              <a:t>int x[3][4];</a:t>
            </a:r>
            <a:endParaRPr/>
          </a:p>
          <a:p>
            <a:pPr indent="0" lvl="0" marL="0" rtl="0" algn="l">
              <a:spcBef>
                <a:spcPts val="1200"/>
              </a:spcBef>
              <a:spcAft>
                <a:spcPts val="1200"/>
              </a:spcAft>
              <a:buNone/>
            </a:pPr>
            <a:r>
              <a:t/>
            </a:r>
            <a:endParaRPr/>
          </a:p>
        </p:txBody>
      </p:sp>
      <p:pic>
        <p:nvPicPr>
          <p:cNvPr id="151" name="Google Shape;151;p31"/>
          <p:cNvPicPr preferRelativeResize="0"/>
          <p:nvPr/>
        </p:nvPicPr>
        <p:blipFill>
          <a:blip r:embed="rId3">
            <a:alphaModFix/>
          </a:blip>
          <a:stretch>
            <a:fillRect/>
          </a:stretch>
        </p:blipFill>
        <p:spPr>
          <a:xfrm>
            <a:off x="1887250" y="2073050"/>
            <a:ext cx="4556926" cy="256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262800" y="3995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a:t>
            </a:r>
            <a:r>
              <a:rPr lang="en"/>
              <a:t>f, </a:t>
            </a:r>
            <a:endParaRPr/>
          </a:p>
          <a:p>
            <a:pPr indent="0" lvl="0" marL="0" rtl="0" algn="l">
              <a:spcBef>
                <a:spcPts val="1200"/>
              </a:spcBef>
              <a:spcAft>
                <a:spcPts val="0"/>
              </a:spcAft>
              <a:buNone/>
            </a:pPr>
            <a:r>
              <a:rPr lang="en"/>
              <a:t>else if, </a:t>
            </a:r>
            <a:endParaRPr/>
          </a:p>
          <a:p>
            <a:pPr indent="0" lvl="0" marL="0" rtl="0" algn="l">
              <a:spcBef>
                <a:spcPts val="1200"/>
              </a:spcBef>
              <a:spcAft>
                <a:spcPts val="0"/>
              </a:spcAft>
              <a:buNone/>
            </a:pPr>
            <a:r>
              <a:rPr lang="en"/>
              <a:t>switch •</a:t>
            </a:r>
            <a:endParaRPr/>
          </a:p>
          <a:p>
            <a:pPr indent="0" lvl="0" marL="0" rtl="0" algn="l">
              <a:spcBef>
                <a:spcPts val="1200"/>
              </a:spcBef>
              <a:spcAft>
                <a:spcPts val="0"/>
              </a:spcAft>
              <a:buNone/>
            </a:pPr>
            <a:r>
              <a:rPr lang="en"/>
              <a:t> for loop •</a:t>
            </a:r>
            <a:endParaRPr/>
          </a:p>
          <a:p>
            <a:pPr indent="0" lvl="0" marL="0" rtl="0" algn="l">
              <a:spcBef>
                <a:spcPts val="1200"/>
              </a:spcBef>
              <a:spcAft>
                <a:spcPts val="0"/>
              </a:spcAft>
              <a:buNone/>
            </a:pPr>
            <a:r>
              <a:rPr lang="en"/>
              <a:t> while loop • </a:t>
            </a:r>
            <a:endParaRPr/>
          </a:p>
          <a:p>
            <a:pPr indent="0" lvl="0" marL="0" rtl="0" algn="l">
              <a:spcBef>
                <a:spcPts val="1200"/>
              </a:spcBef>
              <a:spcAft>
                <a:spcPts val="0"/>
              </a:spcAft>
              <a:buNone/>
            </a:pPr>
            <a:r>
              <a:rPr lang="en"/>
              <a:t>do while loop  </a:t>
            </a:r>
            <a:endParaRPr/>
          </a:p>
          <a:p>
            <a:pPr indent="0" lvl="0" marL="0" rtl="0" algn="l">
              <a:spcBef>
                <a:spcPts val="1200"/>
              </a:spcBef>
              <a:spcAft>
                <a:spcPts val="0"/>
              </a:spcAft>
              <a:buNone/>
            </a:pPr>
            <a:r>
              <a:rPr lang="en"/>
              <a:t>Jump statement (break, continue&amp; return keyword)  </a:t>
            </a:r>
            <a:endParaRPr/>
          </a:p>
          <a:p>
            <a:pPr indent="0" lvl="0" marL="0" rtl="0" algn="l">
              <a:spcBef>
                <a:spcPts val="1200"/>
              </a:spcBef>
              <a:spcAft>
                <a:spcPts val="1200"/>
              </a:spcAft>
              <a:buNone/>
            </a:pPr>
            <a:r>
              <a:rPr lang="en"/>
              <a:t>Arrays  Declaration and initialization of an array  1-D and 2-D arrays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303125"/>
            <a:ext cx="8520600" cy="42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273239"/>
                </a:solidFill>
                <a:highlight>
                  <a:srgbClr val="FFFFFF"/>
                </a:highlight>
                <a:latin typeface="Nunito"/>
                <a:ea typeface="Nunito"/>
                <a:cs typeface="Nunito"/>
                <a:sym typeface="Nunito"/>
              </a:rPr>
              <a:t>The </a:t>
            </a:r>
            <a:r>
              <a:rPr b="1" lang="en">
                <a:solidFill>
                  <a:srgbClr val="273239"/>
                </a:solidFill>
                <a:highlight>
                  <a:srgbClr val="FFFFFF"/>
                </a:highlight>
                <a:latin typeface="Nunito"/>
                <a:ea typeface="Nunito"/>
                <a:cs typeface="Nunito"/>
                <a:sym typeface="Nunito"/>
              </a:rPr>
              <a:t>conditional statements</a:t>
            </a:r>
            <a:r>
              <a:rPr lang="en">
                <a:solidFill>
                  <a:srgbClr val="273239"/>
                </a:solidFill>
                <a:highlight>
                  <a:srgbClr val="FFFFFF"/>
                </a:highlight>
                <a:latin typeface="Nunito"/>
                <a:ea typeface="Nunito"/>
                <a:cs typeface="Nunito"/>
                <a:sym typeface="Nunito"/>
              </a:rPr>
              <a:t> (also known as decision control structures) such as if, if else, switch, etc. are used for decision-making purposes in C/C++ programs.</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a:solidFill>
                  <a:srgbClr val="273239"/>
                </a:solidFill>
                <a:highlight>
                  <a:srgbClr val="FFFFFF"/>
                </a:highlight>
                <a:latin typeface="Nunito"/>
                <a:ea typeface="Nunito"/>
                <a:cs typeface="Nunito"/>
                <a:sym typeface="Nunito"/>
              </a:rPr>
              <a:t>They are also known as Decision-Making Statements and are used to evaluate one or more conditions and make the decision whether to execute a set of statements or not. These decision-making statements in programming languages decide the direction of the flow of program execution.</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684740" y="39125"/>
            <a:ext cx="757896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1516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C++ Loops</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75" name="Google Shape;75;p17"/>
          <p:cNvSpPr txBox="1"/>
          <p:nvPr>
            <p:ph idx="1" type="body"/>
          </p:nvPr>
        </p:nvSpPr>
        <p:spPr>
          <a:xfrm>
            <a:off x="311700" y="645375"/>
            <a:ext cx="8520600" cy="3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523"/>
              <a:buFont typeface="Arial"/>
              <a:buNone/>
            </a:pPr>
            <a:r>
              <a:rPr lang="en" sz="1458">
                <a:solidFill>
                  <a:srgbClr val="273239"/>
                </a:solidFill>
                <a:highlight>
                  <a:srgbClr val="FFFFFF"/>
                </a:highlight>
                <a:latin typeface="Nunito"/>
                <a:ea typeface="Nunito"/>
                <a:cs typeface="Nunito"/>
                <a:sym typeface="Nunito"/>
              </a:rPr>
              <a:t>In Programming, sometimes there is a need to perform some operation</a:t>
            </a:r>
            <a:r>
              <a:rPr b="1" lang="en" sz="1458">
                <a:solidFill>
                  <a:srgbClr val="273239"/>
                </a:solidFill>
                <a:highlight>
                  <a:srgbClr val="FFFFFF"/>
                </a:highlight>
                <a:latin typeface="Nunito"/>
                <a:ea typeface="Nunito"/>
                <a:cs typeface="Nunito"/>
                <a:sym typeface="Nunito"/>
              </a:rPr>
              <a:t> more than once</a:t>
            </a:r>
            <a:r>
              <a:rPr lang="en" sz="1458">
                <a:solidFill>
                  <a:srgbClr val="273239"/>
                </a:solidFill>
                <a:highlight>
                  <a:srgbClr val="FFFFFF"/>
                </a:highlight>
                <a:latin typeface="Nunito"/>
                <a:ea typeface="Nunito"/>
                <a:cs typeface="Nunito"/>
                <a:sym typeface="Nunito"/>
              </a:rPr>
              <a:t> or (say) </a:t>
            </a:r>
            <a:r>
              <a:rPr b="1" lang="en" sz="1458">
                <a:solidFill>
                  <a:srgbClr val="273239"/>
                </a:solidFill>
                <a:highlight>
                  <a:srgbClr val="FFFFFF"/>
                </a:highlight>
                <a:latin typeface="Nunito"/>
                <a:ea typeface="Nunito"/>
                <a:cs typeface="Nunito"/>
                <a:sym typeface="Nunito"/>
              </a:rPr>
              <a:t>n number </a:t>
            </a:r>
            <a:r>
              <a:rPr lang="en" sz="1458">
                <a:solidFill>
                  <a:srgbClr val="273239"/>
                </a:solidFill>
                <a:highlight>
                  <a:srgbClr val="FFFFFF"/>
                </a:highlight>
                <a:latin typeface="Nunito"/>
                <a:ea typeface="Nunito"/>
                <a:cs typeface="Nunito"/>
                <a:sym typeface="Nunito"/>
              </a:rPr>
              <a:t>of times. Loops come into use when we need to repeatedly execute a block of statements. </a:t>
            </a:r>
            <a:endParaRPr sz="1458">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523"/>
              <a:buFont typeface="Arial"/>
              <a:buNone/>
            </a:pPr>
            <a:r>
              <a:rPr b="1" lang="en" sz="1458">
                <a:solidFill>
                  <a:srgbClr val="273239"/>
                </a:solidFill>
                <a:highlight>
                  <a:srgbClr val="FFFFFF"/>
                </a:highlight>
                <a:latin typeface="Nunito"/>
                <a:ea typeface="Nunito"/>
                <a:cs typeface="Nunito"/>
                <a:sym typeface="Nunito"/>
              </a:rPr>
              <a:t>For example</a:t>
            </a:r>
            <a:r>
              <a:rPr lang="en" sz="1458">
                <a:solidFill>
                  <a:srgbClr val="273239"/>
                </a:solidFill>
                <a:highlight>
                  <a:srgbClr val="FFFFFF"/>
                </a:highlight>
                <a:latin typeface="Nunito"/>
                <a:ea typeface="Nunito"/>
                <a:cs typeface="Nunito"/>
                <a:sym typeface="Nunito"/>
              </a:rPr>
              <a:t>: Suppose we want to print “Hello World” 10 times. This can be done in two ways as shown below: </a:t>
            </a:r>
            <a:endParaRPr sz="1458">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523"/>
              <a:buFont typeface="Arial"/>
              <a:buNone/>
            </a:pPr>
            <a:r>
              <a:rPr b="1" lang="en" sz="1246">
                <a:solidFill>
                  <a:srgbClr val="273239"/>
                </a:solidFill>
                <a:highlight>
                  <a:srgbClr val="FFFFFF"/>
                </a:highlight>
                <a:latin typeface="Nunito"/>
                <a:ea typeface="Nunito"/>
                <a:cs typeface="Nunito"/>
                <a:sym typeface="Nunito"/>
              </a:rPr>
              <a:t>Manual Method (Iterative Method)</a:t>
            </a:r>
            <a:endParaRPr b="1" sz="1246">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523"/>
              <a:buNone/>
            </a:pPr>
            <a:r>
              <a:rPr lang="en" sz="1437">
                <a:solidFill>
                  <a:srgbClr val="273239"/>
                </a:solidFill>
                <a:highlight>
                  <a:srgbClr val="FFFFFF"/>
                </a:highlight>
                <a:latin typeface="Nunito"/>
                <a:ea typeface="Nunito"/>
                <a:cs typeface="Nunito"/>
                <a:sym typeface="Nunito"/>
              </a:rPr>
              <a:t>Manually we have to write </a:t>
            </a:r>
            <a:r>
              <a:rPr b="1" i="1" lang="en" sz="1437">
                <a:solidFill>
                  <a:srgbClr val="273239"/>
                </a:solidFill>
                <a:highlight>
                  <a:srgbClr val="FFFFFF"/>
                </a:highlight>
                <a:latin typeface="Nunito"/>
                <a:ea typeface="Nunito"/>
                <a:cs typeface="Nunito"/>
                <a:sym typeface="Nunito"/>
              </a:rPr>
              <a:t>cout </a:t>
            </a:r>
            <a:r>
              <a:rPr lang="en" sz="1437">
                <a:solidFill>
                  <a:srgbClr val="273239"/>
                </a:solidFill>
                <a:highlight>
                  <a:srgbClr val="FFFFFF"/>
                </a:highlight>
                <a:latin typeface="Nunito"/>
                <a:ea typeface="Nunito"/>
                <a:cs typeface="Nunito"/>
                <a:sym typeface="Nunito"/>
              </a:rPr>
              <a:t>for the C++ statement 10 times. Let’s say you have to write it 20 times (it would surely take more time to write 20 statements) now imagine you have to write it 100 times, it would be really hectic to re-write the same statement again and again. So, here loops have their role.</a:t>
            </a:r>
            <a:endParaRPr sz="1437">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523"/>
              <a:buNone/>
            </a:pPr>
            <a:r>
              <a:rPr b="1" lang="en" sz="1199">
                <a:solidFill>
                  <a:srgbClr val="273239"/>
                </a:solidFill>
                <a:highlight>
                  <a:srgbClr val="FFFFFF"/>
                </a:highlight>
                <a:latin typeface="Nunito"/>
                <a:ea typeface="Nunito"/>
                <a:cs typeface="Nunito"/>
                <a:sym typeface="Nunito"/>
              </a:rPr>
              <a:t>Using Loops</a:t>
            </a:r>
            <a:endParaRPr b="1" sz="1199">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523"/>
              <a:buNone/>
            </a:pPr>
            <a:r>
              <a:rPr lang="en" sz="1455">
                <a:solidFill>
                  <a:srgbClr val="273239"/>
                </a:solidFill>
                <a:highlight>
                  <a:srgbClr val="FFFFFF"/>
                </a:highlight>
                <a:latin typeface="Nunito"/>
                <a:ea typeface="Nunito"/>
                <a:cs typeface="Nunito"/>
                <a:sym typeface="Nunito"/>
              </a:rPr>
              <a:t>In Loop, the statement needs to be written only once and the loop will be executed 10 times as shown below.  In computer programming, a loop is a sequence of instructions that is repeated until a certain condition is reached. </a:t>
            </a:r>
            <a:endParaRPr sz="1455">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523"/>
              <a:buFont typeface="Arial"/>
              <a:buNone/>
            </a:pPr>
            <a:r>
              <a:t/>
            </a:r>
            <a:endParaRPr sz="1008">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SzPts val="523"/>
              <a:buNone/>
            </a:pPr>
            <a:r>
              <a:t/>
            </a:r>
            <a:endParaRPr sz="115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17350"/>
            <a:ext cx="8520600" cy="44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Nunito"/>
                <a:ea typeface="Nunito"/>
                <a:cs typeface="Nunito"/>
                <a:sym typeface="Nunito"/>
              </a:rPr>
              <a:t>There are mainly two types of loops:  </a:t>
            </a:r>
            <a:endParaRPr b="1">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b="1" sz="21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Entry Controlled loops</a:t>
            </a:r>
            <a:r>
              <a:rPr lang="en" sz="1600">
                <a:solidFill>
                  <a:srgbClr val="273239"/>
                </a:solidFill>
                <a:highlight>
                  <a:srgbClr val="FFFFFF"/>
                </a:highlight>
                <a:latin typeface="Nunito"/>
                <a:ea typeface="Nunito"/>
                <a:cs typeface="Nunito"/>
                <a:sym typeface="Nunito"/>
              </a:rPr>
              <a:t>: In this type of loop, the test condition is tested before entering the loop body. </a:t>
            </a:r>
            <a:r>
              <a:rPr b="1" lang="en" sz="1600">
                <a:solidFill>
                  <a:srgbClr val="273239"/>
                </a:solidFill>
                <a:highlight>
                  <a:srgbClr val="FFFFFF"/>
                </a:highlight>
                <a:latin typeface="Nunito"/>
                <a:ea typeface="Nunito"/>
                <a:cs typeface="Nunito"/>
                <a:sym typeface="Nunito"/>
              </a:rPr>
              <a:t>For Loop</a:t>
            </a:r>
            <a:r>
              <a:rPr lang="en" sz="1600">
                <a:solidFill>
                  <a:srgbClr val="273239"/>
                </a:solidFill>
                <a:highlight>
                  <a:srgbClr val="FFFFFF"/>
                </a:highlight>
                <a:latin typeface="Nunito"/>
                <a:ea typeface="Nunito"/>
                <a:cs typeface="Nunito"/>
                <a:sym typeface="Nunito"/>
              </a:rPr>
              <a:t> and </a:t>
            </a:r>
            <a:r>
              <a:rPr b="1" lang="en" sz="1600">
                <a:solidFill>
                  <a:srgbClr val="273239"/>
                </a:solidFill>
                <a:highlight>
                  <a:srgbClr val="FFFFFF"/>
                </a:highlight>
                <a:latin typeface="Nunito"/>
                <a:ea typeface="Nunito"/>
                <a:cs typeface="Nunito"/>
                <a:sym typeface="Nunito"/>
              </a:rPr>
              <a:t>While Loop</a:t>
            </a:r>
            <a:r>
              <a:rPr lang="en" sz="1600">
                <a:solidFill>
                  <a:srgbClr val="273239"/>
                </a:solidFill>
                <a:highlight>
                  <a:srgbClr val="FFFFFF"/>
                </a:highlight>
                <a:latin typeface="Nunito"/>
                <a:ea typeface="Nunito"/>
                <a:cs typeface="Nunito"/>
                <a:sym typeface="Nunito"/>
              </a:rPr>
              <a:t> is entry-controlled loops.</a:t>
            </a:r>
            <a:endParaRPr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Exit Controlled Loops</a:t>
            </a:r>
            <a:r>
              <a:rPr lang="en" sz="1600">
                <a:solidFill>
                  <a:srgbClr val="273239"/>
                </a:solidFill>
                <a:highlight>
                  <a:srgbClr val="FFFFFF"/>
                </a:highlight>
                <a:latin typeface="Nunito"/>
                <a:ea typeface="Nunito"/>
                <a:cs typeface="Nunito"/>
                <a:sym typeface="Nunito"/>
              </a:rPr>
              <a:t>: In this type of loop the test condition is tested or evaluated at the end of the loop body. Therefore, the loop body will execute at least once, irrespective of whether the test condition is true or false. the do-while</a:t>
            </a:r>
            <a:r>
              <a:rPr b="1" lang="en" sz="1600">
                <a:solidFill>
                  <a:srgbClr val="273239"/>
                </a:solidFill>
                <a:highlight>
                  <a:srgbClr val="FFFFFF"/>
                </a:highlight>
                <a:latin typeface="Nunito"/>
                <a:ea typeface="Nunito"/>
                <a:cs typeface="Nunito"/>
                <a:sym typeface="Nunito"/>
              </a:rPr>
              <a:t> loop</a:t>
            </a:r>
            <a:r>
              <a:rPr lang="en" sz="1600">
                <a:solidFill>
                  <a:srgbClr val="273239"/>
                </a:solidFill>
                <a:highlight>
                  <a:srgbClr val="FFFFFF"/>
                </a:highlight>
                <a:latin typeface="Nunito"/>
                <a:ea typeface="Nunito"/>
                <a:cs typeface="Nunito"/>
                <a:sym typeface="Nunito"/>
              </a:rPr>
              <a:t> is exit controlled loop.</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9"/>
          <p:cNvPicPr preferRelativeResize="0"/>
          <p:nvPr/>
        </p:nvPicPr>
        <p:blipFill>
          <a:blip r:embed="rId3">
            <a:alphaModFix/>
          </a:blip>
          <a:stretch>
            <a:fillRect/>
          </a:stretch>
        </p:blipFill>
        <p:spPr>
          <a:xfrm>
            <a:off x="0" y="587502"/>
            <a:ext cx="9144000" cy="3968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116125" y="205325"/>
            <a:ext cx="8520600" cy="42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For Loop-</a:t>
            </a:r>
            <a:endParaRPr b="1" sz="2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A </a:t>
            </a:r>
            <a:r>
              <a:rPr i="1" lang="en" sz="1700">
                <a:solidFill>
                  <a:srgbClr val="273239"/>
                </a:solidFill>
                <a:highlight>
                  <a:srgbClr val="FFFFFF"/>
                </a:highlight>
                <a:latin typeface="Nunito"/>
                <a:ea typeface="Nunito"/>
                <a:cs typeface="Nunito"/>
                <a:sym typeface="Nunito"/>
              </a:rPr>
              <a:t>For loop</a:t>
            </a:r>
            <a:r>
              <a:rPr lang="en" sz="1700">
                <a:solidFill>
                  <a:srgbClr val="273239"/>
                </a:solidFill>
                <a:highlight>
                  <a:srgbClr val="FFFFFF"/>
                </a:highlight>
                <a:latin typeface="Nunito"/>
                <a:ea typeface="Nunito"/>
                <a:cs typeface="Nunito"/>
                <a:sym typeface="Nunito"/>
              </a:rPr>
              <a:t> is a repetition control structure that allows us to write a loop that is executed a specific number of times. The loop enables us to perform n number of steps together in one line. </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700">
                <a:solidFill>
                  <a:srgbClr val="273239"/>
                </a:solidFill>
                <a:highlight>
                  <a:srgbClr val="FFFFFF"/>
                </a:highlight>
                <a:latin typeface="Nunito"/>
                <a:ea typeface="Nunito"/>
                <a:cs typeface="Nunito"/>
                <a:sym typeface="Nunito"/>
              </a:rPr>
              <a:t>Syntax:</a:t>
            </a:r>
            <a:r>
              <a:rPr lang="en" sz="1700">
                <a:solidFill>
                  <a:srgbClr val="273239"/>
                </a:solidFill>
                <a:highlight>
                  <a:srgbClr val="FFFFFF"/>
                </a:highlight>
                <a:latin typeface="Nunito"/>
                <a:ea typeface="Nunito"/>
                <a:cs typeface="Nunito"/>
                <a:sym typeface="Nunito"/>
              </a:rPr>
              <a:t> </a:t>
            </a:r>
            <a:endParaRPr sz="170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b="1" lang="en" sz="1600">
                <a:solidFill>
                  <a:srgbClr val="273239"/>
                </a:solidFill>
                <a:latin typeface="Courier New"/>
                <a:ea typeface="Courier New"/>
                <a:cs typeface="Courier New"/>
                <a:sym typeface="Courier New"/>
              </a:rPr>
              <a:t>for (initialization expr; test expr; update expr)</a:t>
            </a:r>
            <a:endParaRPr b="1"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a:t>
            </a:r>
            <a:endParaRPr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 body of the loop</a:t>
            </a:r>
            <a:endParaRPr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 statements we want to execute</a:t>
            </a:r>
            <a:endParaRPr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a:t>
            </a:r>
            <a:endParaRPr sz="16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idx="1" type="body"/>
          </p:nvPr>
        </p:nvSpPr>
        <p:spPr>
          <a:xfrm>
            <a:off x="311700" y="303125"/>
            <a:ext cx="8520600" cy="4265700"/>
          </a:xfrm>
          <a:prstGeom prst="rect">
            <a:avLst/>
          </a:prstGeom>
        </p:spPr>
        <p:txBody>
          <a:bodyPr anchorCtr="0" anchor="t" bIns="91425" lIns="91425" spcFirstLastPara="1" rIns="91425" wrap="square" tIns="91425">
            <a:normAutofit fontScale="92500" lnSpcReduction="10000"/>
          </a:bodyPr>
          <a:lstStyle/>
          <a:p>
            <a:pPr indent="0" lvl="0" marL="0" rtl="0" algn="l">
              <a:spcBef>
                <a:spcPts val="1800"/>
              </a:spcBef>
              <a:spcAft>
                <a:spcPts val="0"/>
              </a:spcAft>
              <a:buClr>
                <a:schemeClr val="dk1"/>
              </a:buClr>
              <a:buSzPct val="64705"/>
              <a:buFont typeface="Arial"/>
              <a:buNone/>
            </a:pPr>
            <a:r>
              <a:rPr b="1" lang="en" sz="1700">
                <a:solidFill>
                  <a:srgbClr val="273239"/>
                </a:solidFill>
                <a:highlight>
                  <a:srgbClr val="FFFFFF"/>
                </a:highlight>
                <a:latin typeface="Nunito"/>
                <a:ea typeface="Nunito"/>
                <a:cs typeface="Nunito"/>
                <a:sym typeface="Nunito"/>
              </a:rPr>
              <a:t>Explanation of the Syntax:</a:t>
            </a:r>
            <a:endParaRPr b="1" sz="1700">
              <a:solidFill>
                <a:srgbClr val="273239"/>
              </a:solidFill>
              <a:highlight>
                <a:srgbClr val="FFFFFF"/>
              </a:highlight>
              <a:latin typeface="Nunito"/>
              <a:ea typeface="Nunito"/>
              <a:cs typeface="Nunito"/>
              <a:sym typeface="Nunito"/>
            </a:endParaRPr>
          </a:p>
          <a:p>
            <a:pPr indent="-322580" lvl="0" marL="685800" rtl="0" algn="l">
              <a:lnSpc>
                <a:spcPct val="158000"/>
              </a:lnSpc>
              <a:spcBef>
                <a:spcPts val="1800"/>
              </a:spcBef>
              <a:spcAft>
                <a:spcPts val="0"/>
              </a:spcAft>
              <a:buClr>
                <a:srgbClr val="273239"/>
              </a:buClr>
              <a:buSzPct val="100000"/>
              <a:buFont typeface="Nunito"/>
              <a:buChar char="●"/>
            </a:pPr>
            <a:r>
              <a:rPr b="1" lang="en" sz="1600">
                <a:solidFill>
                  <a:srgbClr val="273239"/>
                </a:solidFill>
                <a:highlight>
                  <a:srgbClr val="FFFFFF"/>
                </a:highlight>
                <a:latin typeface="Nunito"/>
                <a:ea typeface="Nunito"/>
                <a:cs typeface="Nunito"/>
                <a:sym typeface="Nunito"/>
              </a:rPr>
              <a:t>Initialization statement:</a:t>
            </a:r>
            <a:r>
              <a:rPr lang="en" sz="1600">
                <a:solidFill>
                  <a:srgbClr val="273239"/>
                </a:solidFill>
                <a:highlight>
                  <a:srgbClr val="FFFFFF"/>
                </a:highlight>
                <a:latin typeface="Nunito"/>
                <a:ea typeface="Nunito"/>
                <a:cs typeface="Nunito"/>
                <a:sym typeface="Nunito"/>
              </a:rPr>
              <a:t> This statement gets executed only once, at the beginning of the for loop. You can enter a declaration of multiple variables of one type, such as int x=0, a=1, b=2. These variables are only valid in the scope of the loop. Variable defined before the loop with the same name are hidden during execution of the loop.</a:t>
            </a:r>
            <a:endParaRPr sz="1600">
              <a:solidFill>
                <a:srgbClr val="273239"/>
              </a:solidFill>
              <a:highlight>
                <a:srgbClr val="FFFFFF"/>
              </a:highlight>
              <a:latin typeface="Nunito"/>
              <a:ea typeface="Nunito"/>
              <a:cs typeface="Nunito"/>
              <a:sym typeface="Nunito"/>
            </a:endParaRPr>
          </a:p>
          <a:p>
            <a:pPr indent="-322580" lvl="0" marL="685800" rtl="0" algn="l">
              <a:lnSpc>
                <a:spcPct val="158000"/>
              </a:lnSpc>
              <a:spcBef>
                <a:spcPts val="0"/>
              </a:spcBef>
              <a:spcAft>
                <a:spcPts val="0"/>
              </a:spcAft>
              <a:buClr>
                <a:srgbClr val="273239"/>
              </a:buClr>
              <a:buSzPct val="100000"/>
              <a:buFont typeface="Nunito"/>
              <a:buChar char="●"/>
            </a:pPr>
            <a:r>
              <a:rPr b="1" lang="en" sz="1600">
                <a:solidFill>
                  <a:srgbClr val="273239"/>
                </a:solidFill>
                <a:highlight>
                  <a:srgbClr val="FFFFFF"/>
                </a:highlight>
                <a:latin typeface="Nunito"/>
                <a:ea typeface="Nunito"/>
                <a:cs typeface="Nunito"/>
                <a:sym typeface="Nunito"/>
              </a:rPr>
              <a:t>Condition:</a:t>
            </a:r>
            <a:r>
              <a:rPr lang="en" sz="1600">
                <a:solidFill>
                  <a:srgbClr val="273239"/>
                </a:solidFill>
                <a:highlight>
                  <a:srgbClr val="FFFFFF"/>
                </a:highlight>
                <a:latin typeface="Nunito"/>
                <a:ea typeface="Nunito"/>
                <a:cs typeface="Nunito"/>
                <a:sym typeface="Nunito"/>
              </a:rPr>
              <a:t> This statement gets evaluated ahead of each execution of the loop body, and abort the execution if the given condition get false.</a:t>
            </a:r>
            <a:endParaRPr sz="1600">
              <a:solidFill>
                <a:srgbClr val="273239"/>
              </a:solidFill>
              <a:highlight>
                <a:srgbClr val="FFFFFF"/>
              </a:highlight>
              <a:latin typeface="Nunito"/>
              <a:ea typeface="Nunito"/>
              <a:cs typeface="Nunito"/>
              <a:sym typeface="Nunito"/>
            </a:endParaRPr>
          </a:p>
          <a:p>
            <a:pPr indent="-322580" lvl="0" marL="685800" rtl="0" algn="l">
              <a:lnSpc>
                <a:spcPct val="158000"/>
              </a:lnSpc>
              <a:spcBef>
                <a:spcPts val="0"/>
              </a:spcBef>
              <a:spcAft>
                <a:spcPts val="0"/>
              </a:spcAft>
              <a:buClr>
                <a:srgbClr val="273239"/>
              </a:buClr>
              <a:buSzPct val="100000"/>
              <a:buFont typeface="Nunito"/>
              <a:buChar char="●"/>
            </a:pPr>
            <a:r>
              <a:rPr b="1" lang="en" sz="1600">
                <a:solidFill>
                  <a:srgbClr val="273239"/>
                </a:solidFill>
                <a:highlight>
                  <a:srgbClr val="FFFFFF"/>
                </a:highlight>
                <a:latin typeface="Nunito"/>
                <a:ea typeface="Nunito"/>
                <a:cs typeface="Nunito"/>
                <a:sym typeface="Nunito"/>
              </a:rPr>
              <a:t>Iteration execution:</a:t>
            </a:r>
            <a:r>
              <a:rPr lang="en" sz="1600">
                <a:solidFill>
                  <a:srgbClr val="273239"/>
                </a:solidFill>
                <a:highlight>
                  <a:srgbClr val="FFFFFF"/>
                </a:highlight>
                <a:latin typeface="Nunito"/>
                <a:ea typeface="Nunito"/>
                <a:cs typeface="Nunito"/>
                <a:sym typeface="Nunito"/>
              </a:rPr>
              <a:t> This statement gets executed after the loop body, ahead of the next condition evaluated, unless the for loop is aborted in the body (by break, goto, return or an exception being thrown.)</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