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7f80594c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7f80594c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7f80594c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7f80594c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8e257b9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8e257b9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7f80594c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7f80594c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7f80594c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7f80594c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8e257b9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8e257b9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8e257b9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8e257b9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8e257b9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8e257b9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edda620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edda620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edda620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edda620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edda620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edda620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edda6204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edda6204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7f80594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7f80594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7f80594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7f80594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7f80594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7f80594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7f80594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7f80594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55250" y="81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OOP Concepts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Constructor</a:t>
            </a:r>
            <a:endParaRPr/>
          </a:p>
        </p:txBody>
      </p:sp>
      <p:sp>
        <p:nvSpPr>
          <p:cNvPr id="106" name="Google Shape;106;p22"/>
          <p:cNvSpPr txBox="1"/>
          <p:nvPr>
            <p:ph idx="1" type="body"/>
          </p:nvPr>
        </p:nvSpPr>
        <p:spPr>
          <a:xfrm>
            <a:off x="311700" y="1152475"/>
            <a:ext cx="9085500" cy="4245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44995"/>
              <a:buFont typeface="Arial"/>
              <a:buNone/>
            </a:pPr>
            <a:r>
              <a:rPr lang="en" sz="2444"/>
              <a:t>Special member function of the class with same name as its class name.</a:t>
            </a:r>
            <a:endParaRPr sz="2444"/>
          </a:p>
          <a:p>
            <a:pPr indent="0" lvl="0" marL="0" rtl="0" algn="l">
              <a:spcBef>
                <a:spcPts val="1200"/>
              </a:spcBef>
              <a:spcAft>
                <a:spcPts val="0"/>
              </a:spcAft>
              <a:buClr>
                <a:schemeClr val="dk1"/>
              </a:buClr>
              <a:buSzPct val="44995"/>
              <a:buFont typeface="Arial"/>
              <a:buNone/>
            </a:pPr>
            <a:r>
              <a:rPr lang="en" sz="2444"/>
              <a:t>Used to initialize attributes of an object</a:t>
            </a:r>
            <a:endParaRPr sz="2444"/>
          </a:p>
          <a:p>
            <a:pPr indent="0" lvl="0" marL="0" rtl="0" algn="l">
              <a:spcBef>
                <a:spcPts val="1200"/>
              </a:spcBef>
              <a:spcAft>
                <a:spcPts val="0"/>
              </a:spcAft>
              <a:buClr>
                <a:schemeClr val="dk1"/>
              </a:buClr>
              <a:buSzPct val="44995"/>
              <a:buFont typeface="Arial"/>
              <a:buNone/>
            </a:pPr>
            <a:r>
              <a:rPr lang="en" sz="2444"/>
              <a:t>Implicitly called when objects are created.</a:t>
            </a:r>
            <a:endParaRPr sz="2444"/>
          </a:p>
          <a:p>
            <a:pPr indent="0" lvl="0" marL="0" rtl="0" algn="l">
              <a:spcBef>
                <a:spcPts val="1200"/>
              </a:spcBef>
              <a:spcAft>
                <a:spcPts val="0"/>
              </a:spcAft>
              <a:buClr>
                <a:schemeClr val="dk1"/>
              </a:buClr>
              <a:buSzPct val="44995"/>
              <a:buFont typeface="Arial"/>
              <a:buNone/>
            </a:pPr>
            <a:r>
              <a:rPr lang="en" sz="2444"/>
              <a:t>Without any input parameter is no-argument constructor.</a:t>
            </a:r>
            <a:endParaRPr sz="2444"/>
          </a:p>
          <a:p>
            <a:pPr indent="0" lvl="0" marL="0" rtl="0" algn="l">
              <a:spcBef>
                <a:spcPts val="1200"/>
              </a:spcBef>
              <a:spcAft>
                <a:spcPts val="0"/>
              </a:spcAft>
              <a:buClr>
                <a:schemeClr val="dk1"/>
              </a:buClr>
              <a:buSzPct val="44995"/>
              <a:buFont typeface="Arial"/>
              <a:buNone/>
            </a:pPr>
            <a:r>
              <a:rPr lang="en" sz="2444"/>
              <a:t>Rules for implementing constructor:</a:t>
            </a:r>
            <a:endParaRPr sz="2444"/>
          </a:p>
          <a:p>
            <a:pPr indent="0" lvl="0" marL="0" rtl="0" algn="l">
              <a:spcBef>
                <a:spcPts val="1200"/>
              </a:spcBef>
              <a:spcAft>
                <a:spcPts val="0"/>
              </a:spcAft>
              <a:buClr>
                <a:schemeClr val="dk1"/>
              </a:buClr>
              <a:buSzPct val="44995"/>
              <a:buFont typeface="Arial"/>
              <a:buNone/>
            </a:pPr>
            <a:r>
              <a:rPr lang="en" sz="2444"/>
              <a:t>No return type for constructor. Not even void.</a:t>
            </a:r>
            <a:endParaRPr sz="2444"/>
          </a:p>
          <a:p>
            <a:pPr indent="0" lvl="0" marL="0" rtl="0" algn="l">
              <a:spcBef>
                <a:spcPts val="1200"/>
              </a:spcBef>
              <a:spcAft>
                <a:spcPts val="0"/>
              </a:spcAft>
              <a:buClr>
                <a:schemeClr val="dk1"/>
              </a:buClr>
              <a:buSzPct val="44995"/>
              <a:buFont typeface="Arial"/>
              <a:buNone/>
            </a:pPr>
            <a:r>
              <a:rPr lang="en" sz="2444"/>
              <a:t>Multiple constructors can be written - different number, types and order of parameters.</a:t>
            </a:r>
            <a:endParaRPr sz="2444"/>
          </a:p>
          <a:p>
            <a:pPr indent="0" lvl="0" marL="0" rtl="0" algn="l">
              <a:spcBef>
                <a:spcPts val="1200"/>
              </a:spcBef>
              <a:spcAft>
                <a:spcPts val="0"/>
              </a:spcAft>
              <a:buClr>
                <a:schemeClr val="dk1"/>
              </a:buClr>
              <a:buSzPct val="44995"/>
              <a:buFont typeface="Arial"/>
              <a:buNone/>
            </a:pPr>
            <a:r>
              <a:rPr lang="en" sz="2444"/>
              <a:t>Must have same name as that of the class.</a:t>
            </a:r>
            <a:endParaRPr sz="2444"/>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508475"/>
            <a:ext cx="8520600" cy="406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There are 3 types of constructors: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Default Constructors</a:t>
            </a:r>
            <a:endParaRPr/>
          </a:p>
          <a:p>
            <a:pPr indent="0" lvl="0" marL="0" rtl="0" algn="l">
              <a:spcBef>
                <a:spcPts val="1200"/>
              </a:spcBef>
              <a:spcAft>
                <a:spcPts val="0"/>
              </a:spcAft>
              <a:buClr>
                <a:schemeClr val="dk1"/>
              </a:buClr>
              <a:buSzPts val="1100"/>
              <a:buFont typeface="Arial"/>
              <a:buNone/>
            </a:pPr>
            <a:r>
              <a:rPr lang="en"/>
              <a:t>Parameterized Constructors</a:t>
            </a:r>
            <a:endParaRPr/>
          </a:p>
          <a:p>
            <a:pPr indent="0" lvl="0" marL="0" rtl="0" algn="l">
              <a:spcBef>
                <a:spcPts val="1200"/>
              </a:spcBef>
              <a:spcAft>
                <a:spcPts val="0"/>
              </a:spcAft>
              <a:buNone/>
            </a:pPr>
            <a:r>
              <a:rPr lang="en"/>
              <a:t>Copy Constructors:</a:t>
            </a:r>
            <a:endParaRPr/>
          </a:p>
          <a:p>
            <a:pPr indent="0" lvl="0" marL="0" rtl="0" algn="l">
              <a:spcBef>
                <a:spcPts val="1200"/>
              </a:spcBef>
              <a:spcAft>
                <a:spcPts val="0"/>
              </a:spcAft>
              <a:buClr>
                <a:schemeClr val="dk1"/>
              </a:buClr>
              <a:buSzPts val="1100"/>
              <a:buFont typeface="Arial"/>
              <a:buNone/>
            </a:pPr>
            <a:r>
              <a:rPr lang="en">
                <a:solidFill>
                  <a:srgbClr val="273239"/>
                </a:solidFill>
                <a:highlight>
                  <a:srgbClr val="FFFFFF"/>
                </a:highlight>
                <a:latin typeface="Nunito"/>
                <a:ea typeface="Nunito"/>
                <a:cs typeface="Nunito"/>
                <a:sym typeface="Nunito"/>
              </a:rPr>
              <a:t>A </a:t>
            </a:r>
            <a:r>
              <a:rPr b="1" lang="en">
                <a:solidFill>
                  <a:srgbClr val="273239"/>
                </a:solidFill>
                <a:highlight>
                  <a:srgbClr val="FFFFFF"/>
                </a:highlight>
                <a:latin typeface="Nunito"/>
                <a:ea typeface="Nunito"/>
                <a:cs typeface="Nunito"/>
                <a:sym typeface="Nunito"/>
              </a:rPr>
              <a:t>copy constructor</a:t>
            </a:r>
            <a:r>
              <a:rPr lang="en">
                <a:solidFill>
                  <a:srgbClr val="273239"/>
                </a:solidFill>
                <a:highlight>
                  <a:srgbClr val="FFFFFF"/>
                </a:highlight>
                <a:latin typeface="Nunito"/>
                <a:ea typeface="Nunito"/>
                <a:cs typeface="Nunito"/>
                <a:sym typeface="Nunito"/>
              </a:rPr>
              <a:t> is a member function that initializes an object using another object of the same class. In simple terms, a constructor which creates an object by initializing it with an object of the same class, which has been created previously is known as a </a:t>
            </a:r>
            <a:r>
              <a:rPr b="1" lang="en">
                <a:solidFill>
                  <a:srgbClr val="273239"/>
                </a:solidFill>
                <a:highlight>
                  <a:srgbClr val="FFFFFF"/>
                </a:highlight>
                <a:latin typeface="Nunito"/>
                <a:ea typeface="Nunito"/>
                <a:cs typeface="Nunito"/>
                <a:sym typeface="Nunito"/>
              </a:rPr>
              <a:t>copy constructor</a:t>
            </a:r>
            <a:r>
              <a:rPr lang="en">
                <a:solidFill>
                  <a:srgbClr val="273239"/>
                </a:solidFill>
                <a:highlight>
                  <a:srgbClr val="FFFFFF"/>
                </a:highlight>
                <a:latin typeface="Nunito"/>
                <a:ea typeface="Nunito"/>
                <a:cs typeface="Nunito"/>
                <a:sym typeface="Nunito"/>
              </a:rPr>
              <a:t>. </a:t>
            </a:r>
            <a:r>
              <a:rPr lang="en" sz="1300">
                <a:solidFill>
                  <a:srgbClr val="273239"/>
                </a:solidFill>
                <a:highlight>
                  <a:srgbClr val="FFFFFF"/>
                </a:highlight>
                <a:latin typeface="Nunito"/>
                <a:ea typeface="Nunito"/>
                <a:cs typeface="Nunito"/>
                <a:sym typeface="Nunito"/>
              </a:rPr>
              <a:t>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Instance Of Class</a:t>
            </a:r>
            <a:endParaRPr/>
          </a:p>
        </p:txBody>
      </p:sp>
      <p:sp>
        <p:nvSpPr>
          <p:cNvPr id="117" name="Google Shape;117;p24"/>
          <p:cNvSpPr txBox="1"/>
          <p:nvPr/>
        </p:nvSpPr>
        <p:spPr>
          <a:xfrm>
            <a:off x="762000" y="3482574"/>
            <a:ext cx="8061300" cy="2083200"/>
          </a:xfrm>
          <a:prstGeom prst="rect">
            <a:avLst/>
          </a:prstGeom>
          <a:noFill/>
          <a:ln>
            <a:noFill/>
          </a:ln>
        </p:spPr>
        <p:txBody>
          <a:bodyPr anchorCtr="0" anchor="t" bIns="45700" lIns="91425" spcFirstLastPara="1" rIns="91425" wrap="square" tIns="45700">
            <a:normAutofit/>
          </a:bodyPr>
          <a:lstStyle/>
          <a:p>
            <a:pPr indent="-311150" lvl="0" marL="342900" rtl="0" algn="l">
              <a:spcBef>
                <a:spcPts val="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Steps in creation of object </a:t>
            </a:r>
            <a:endParaRPr sz="2300">
              <a:solidFill>
                <a:srgbClr val="000000"/>
              </a:solidFill>
              <a:latin typeface="Calibri"/>
              <a:ea typeface="Calibri"/>
              <a:cs typeface="Calibri"/>
              <a:sym typeface="Calibri"/>
            </a:endParaRPr>
          </a:p>
          <a:p>
            <a:pPr indent="-254000" lvl="1" marL="742950" rtl="0" algn="l">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Memory is allocated.</a:t>
            </a:r>
            <a:endParaRPr sz="2100">
              <a:solidFill>
                <a:srgbClr val="000000"/>
              </a:solidFill>
              <a:latin typeface="Calibri"/>
              <a:ea typeface="Calibri"/>
              <a:cs typeface="Calibri"/>
              <a:sym typeface="Calibri"/>
            </a:endParaRPr>
          </a:p>
          <a:p>
            <a:pPr indent="-254000" lvl="1" marL="742950" rtl="0" algn="l">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Constructor is called.</a:t>
            </a:r>
            <a:endParaRPr sz="2100">
              <a:solidFill>
                <a:srgbClr val="000000"/>
              </a:solidFill>
              <a:latin typeface="Calibri"/>
              <a:ea typeface="Calibri"/>
              <a:cs typeface="Calibri"/>
              <a:sym typeface="Calibri"/>
            </a:endParaRPr>
          </a:p>
          <a:p>
            <a:pPr indent="-254000" lvl="1" marL="742950" rtl="0" algn="l">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Memory gets initialized.</a:t>
            </a:r>
            <a:endParaRPr sz="2100">
              <a:solidFill>
                <a:srgbClr val="000000"/>
              </a:solidFill>
              <a:latin typeface="Calibri"/>
              <a:ea typeface="Calibri"/>
              <a:cs typeface="Calibri"/>
              <a:sym typeface="Calibri"/>
            </a:endParaRPr>
          </a:p>
        </p:txBody>
      </p:sp>
      <p:grpSp>
        <p:nvGrpSpPr>
          <p:cNvPr id="118" name="Google Shape;118;p24"/>
          <p:cNvGrpSpPr/>
          <p:nvPr/>
        </p:nvGrpSpPr>
        <p:grpSpPr>
          <a:xfrm>
            <a:off x="761989" y="1017726"/>
            <a:ext cx="5633224" cy="2381250"/>
            <a:chOff x="480" y="641"/>
            <a:chExt cx="3548" cy="1500"/>
          </a:xfrm>
        </p:grpSpPr>
        <p:sp>
          <p:nvSpPr>
            <p:cNvPr id="119" name="Google Shape;119;p24"/>
            <p:cNvSpPr/>
            <p:nvPr/>
          </p:nvSpPr>
          <p:spPr>
            <a:xfrm>
              <a:off x="480" y="641"/>
              <a:ext cx="2400" cy="15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000">
                  <a:solidFill>
                    <a:srgbClr val="1F497D"/>
                  </a:solidFill>
                  <a:latin typeface="Courier New"/>
                  <a:ea typeface="Courier New"/>
                  <a:cs typeface="Courier New"/>
                  <a:sym typeface="Courier New"/>
                </a:rPr>
                <a:t>// Client Code</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int main()</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cDate d1;</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return 0;</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a:p>
          </p:txBody>
        </p:sp>
        <p:sp>
          <p:nvSpPr>
            <p:cNvPr id="120" name="Google Shape;120;p24"/>
            <p:cNvSpPr/>
            <p:nvPr/>
          </p:nvSpPr>
          <p:spPr>
            <a:xfrm>
              <a:off x="2828" y="975"/>
              <a:ext cx="1200" cy="600"/>
            </a:xfrm>
            <a:prstGeom prst="wedgeRoundRectCallout">
              <a:avLst>
                <a:gd fmla="val -136282" name="adj1"/>
                <a:gd fmla="val 27477"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d1 is an object of class cDate</a:t>
              </a: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ourier New"/>
              <a:buNone/>
            </a:pPr>
            <a:r>
              <a:rPr b="1" lang="en" sz="3000">
                <a:latin typeface="Courier New"/>
                <a:ea typeface="Courier New"/>
                <a:cs typeface="Courier New"/>
                <a:sym typeface="Courier New"/>
              </a:rPr>
              <a:t>this</a:t>
            </a:r>
            <a:r>
              <a:rPr b="1" lang="en" sz="3000">
                <a:latin typeface="Calibri"/>
                <a:ea typeface="Calibri"/>
                <a:cs typeface="Calibri"/>
                <a:sym typeface="Calibri"/>
              </a:rPr>
              <a:t> Keyword</a:t>
            </a:r>
            <a:endParaRPr b="1" sz="3000">
              <a:latin typeface="Calibri"/>
              <a:ea typeface="Calibri"/>
              <a:cs typeface="Calibri"/>
              <a:sym typeface="Calibri"/>
            </a:endParaRPr>
          </a:p>
          <a:p>
            <a:pPr indent="0" lvl="0" marL="0" rtl="0" algn="l">
              <a:spcBef>
                <a:spcPts val="0"/>
              </a:spcBef>
              <a:spcAft>
                <a:spcPts val="0"/>
              </a:spcAft>
              <a:buNone/>
            </a:pPr>
            <a:r>
              <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this is a keyword in C++.</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this always holds a reference of an object which invokes the member function.</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this points to an individual object.</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It is a hidden parameter that is passed to every class member function.</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42307"/>
              <a:buFont typeface="Arial"/>
              <a:buNone/>
            </a:pPr>
            <a:r>
              <a:t/>
            </a:r>
            <a:endParaRPr b="1" sz="26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42307"/>
              <a:buFont typeface="Arial"/>
              <a:buNone/>
            </a:pPr>
            <a:r>
              <a:t/>
            </a:r>
            <a:endParaRPr b="1" sz="2600">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b="1" sz="260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Creating an Object on Heap</a:t>
            </a:r>
            <a:endParaRPr b="1" sz="30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32" name="Google Shape;132;p26"/>
          <p:cNvSpPr/>
          <p:nvPr/>
        </p:nvSpPr>
        <p:spPr>
          <a:xfrm>
            <a:off x="550925" y="1225901"/>
            <a:ext cx="7521600" cy="20016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int main()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cDate* ptr = new cDate (5,7,9);</a:t>
            </a:r>
            <a:endParaRPr sz="20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delete ptr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return 0;</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2000">
              <a:solidFill>
                <a:srgbClr val="000000"/>
              </a:solidFill>
              <a:latin typeface="Courier New"/>
              <a:ea typeface="Courier New"/>
              <a:cs typeface="Courier New"/>
              <a:sym typeface="Courier New"/>
            </a:endParaRPr>
          </a:p>
        </p:txBody>
      </p:sp>
      <p:grpSp>
        <p:nvGrpSpPr>
          <p:cNvPr id="133" name="Google Shape;133;p26"/>
          <p:cNvGrpSpPr/>
          <p:nvPr/>
        </p:nvGrpSpPr>
        <p:grpSpPr>
          <a:xfrm>
            <a:off x="587458" y="3491436"/>
            <a:ext cx="7489990" cy="1466099"/>
            <a:chOff x="1447800" y="4306490"/>
            <a:chExt cx="7007850" cy="1710135"/>
          </a:xfrm>
        </p:grpSpPr>
        <p:sp>
          <p:nvSpPr>
            <p:cNvPr id="134" name="Google Shape;134;p26"/>
            <p:cNvSpPr txBox="1"/>
            <p:nvPr/>
          </p:nvSpPr>
          <p:spPr>
            <a:xfrm>
              <a:off x="1524000" y="4568825"/>
              <a:ext cx="1066800" cy="50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Stack</a:t>
              </a:r>
              <a:endParaRPr/>
            </a:p>
          </p:txBody>
        </p:sp>
        <p:sp>
          <p:nvSpPr>
            <p:cNvPr id="135" name="Google Shape;135;p26"/>
            <p:cNvSpPr txBox="1"/>
            <p:nvPr/>
          </p:nvSpPr>
          <p:spPr>
            <a:xfrm>
              <a:off x="4038586" y="4306490"/>
              <a:ext cx="1295400" cy="50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Heap</a:t>
              </a:r>
              <a:endParaRPr/>
            </a:p>
          </p:txBody>
        </p:sp>
        <p:sp>
          <p:nvSpPr>
            <p:cNvPr id="136" name="Google Shape;136;p26"/>
            <p:cNvSpPr txBox="1"/>
            <p:nvPr/>
          </p:nvSpPr>
          <p:spPr>
            <a:xfrm>
              <a:off x="1447800" y="5295330"/>
              <a:ext cx="1219200" cy="502800"/>
            </a:xfrm>
            <a:prstGeom prst="rect">
              <a:avLst/>
            </a:prstGeom>
            <a:solidFill>
              <a:srgbClr val="4F81B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Arial"/>
                  <a:ea typeface="Arial"/>
                  <a:cs typeface="Arial"/>
                  <a:sym typeface="Arial"/>
                </a:rPr>
                <a:t>ptr</a:t>
              </a:r>
              <a:endParaRPr sz="2200">
                <a:solidFill>
                  <a:srgbClr val="000000"/>
                </a:solidFill>
                <a:latin typeface="Arial"/>
                <a:ea typeface="Arial"/>
                <a:cs typeface="Arial"/>
                <a:sym typeface="Arial"/>
              </a:endParaRPr>
            </a:p>
          </p:txBody>
        </p:sp>
        <p:sp>
          <p:nvSpPr>
            <p:cNvPr id="137" name="Google Shape;137;p26"/>
            <p:cNvSpPr/>
            <p:nvPr/>
          </p:nvSpPr>
          <p:spPr>
            <a:xfrm>
              <a:off x="3733799" y="4949825"/>
              <a:ext cx="1957200" cy="10668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8" name="Google Shape;138;p26"/>
            <p:cNvSpPr/>
            <p:nvPr/>
          </p:nvSpPr>
          <p:spPr>
            <a:xfrm>
              <a:off x="4038600" y="5254625"/>
              <a:ext cx="914400" cy="457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Arial"/>
                  <a:ea typeface="Arial"/>
                  <a:cs typeface="Arial"/>
                  <a:sym typeface="Arial"/>
                </a:rPr>
                <a:t> 5      7</a:t>
              </a:r>
              <a:endParaRPr/>
            </a:p>
          </p:txBody>
        </p:sp>
        <p:cxnSp>
          <p:nvCxnSpPr>
            <p:cNvPr id="139" name="Google Shape;139;p26"/>
            <p:cNvCxnSpPr/>
            <p:nvPr/>
          </p:nvCxnSpPr>
          <p:spPr>
            <a:xfrm>
              <a:off x="4495800" y="5254625"/>
              <a:ext cx="0" cy="457200"/>
            </a:xfrm>
            <a:prstGeom prst="straightConnector1">
              <a:avLst/>
            </a:prstGeom>
            <a:noFill/>
            <a:ln cap="flat" cmpd="sng" w="9525">
              <a:solidFill>
                <a:srgbClr val="000000"/>
              </a:solidFill>
              <a:prstDash val="solid"/>
              <a:round/>
              <a:headEnd len="med" w="med" type="none"/>
              <a:tailEnd len="med" w="med" type="none"/>
            </a:ln>
          </p:spPr>
        </p:cxnSp>
        <p:cxnSp>
          <p:nvCxnSpPr>
            <p:cNvPr id="140" name="Google Shape;140;p26"/>
            <p:cNvCxnSpPr/>
            <p:nvPr/>
          </p:nvCxnSpPr>
          <p:spPr>
            <a:xfrm>
              <a:off x="2552130" y="5470069"/>
              <a:ext cx="1486500" cy="1500"/>
            </a:xfrm>
            <a:prstGeom prst="straightConnector1">
              <a:avLst/>
            </a:prstGeom>
            <a:noFill/>
            <a:ln cap="flat" cmpd="sng" w="12700">
              <a:solidFill>
                <a:srgbClr val="000000"/>
              </a:solidFill>
              <a:prstDash val="solid"/>
              <a:round/>
              <a:headEnd len="sm" w="sm" type="none"/>
              <a:tailEnd len="med" w="med" type="stealth"/>
            </a:ln>
          </p:spPr>
        </p:cxnSp>
        <p:sp>
          <p:nvSpPr>
            <p:cNvPr id="141" name="Google Shape;141;p26"/>
            <p:cNvSpPr/>
            <p:nvPr/>
          </p:nvSpPr>
          <p:spPr>
            <a:xfrm>
              <a:off x="4488976" y="5254625"/>
              <a:ext cx="914400" cy="457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Arial"/>
                  <a:ea typeface="Arial"/>
                  <a:cs typeface="Arial"/>
                  <a:sym typeface="Arial"/>
                </a:rPr>
                <a:t>  7     9</a:t>
              </a:r>
              <a:endParaRPr b="1" sz="1800">
                <a:solidFill>
                  <a:srgbClr val="000000"/>
                </a:solidFill>
                <a:latin typeface="Arial"/>
                <a:ea typeface="Arial"/>
                <a:cs typeface="Arial"/>
                <a:sym typeface="Arial"/>
              </a:endParaRPr>
            </a:p>
          </p:txBody>
        </p:sp>
        <p:cxnSp>
          <p:nvCxnSpPr>
            <p:cNvPr id="142" name="Google Shape;142;p26"/>
            <p:cNvCxnSpPr/>
            <p:nvPr/>
          </p:nvCxnSpPr>
          <p:spPr>
            <a:xfrm>
              <a:off x="4946176" y="5254625"/>
              <a:ext cx="0" cy="457200"/>
            </a:xfrm>
            <a:prstGeom prst="straightConnector1">
              <a:avLst/>
            </a:prstGeom>
            <a:noFill/>
            <a:ln cap="flat" cmpd="sng" w="9525">
              <a:solidFill>
                <a:srgbClr val="000000"/>
              </a:solidFill>
              <a:prstDash val="solid"/>
              <a:round/>
              <a:headEnd len="med" w="med" type="none"/>
              <a:tailEnd len="med" w="med" type="none"/>
            </a:ln>
          </p:spPr>
        </p:cxnSp>
        <p:sp>
          <p:nvSpPr>
            <p:cNvPr id="143" name="Google Shape;143;p26"/>
            <p:cNvSpPr/>
            <p:nvPr/>
          </p:nvSpPr>
          <p:spPr>
            <a:xfrm>
              <a:off x="7136550" y="4476750"/>
              <a:ext cx="1319100" cy="971700"/>
            </a:xfrm>
            <a:prstGeom prst="wedgeRoundRectCallout">
              <a:avLst>
                <a:gd fmla="val -177074" name="adj1"/>
                <a:gd fmla="val 55065"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Date object on heap</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Variable</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21849" lvl="0" marL="342900" rtl="0" algn="just">
              <a:lnSpc>
                <a:spcPct val="100000"/>
              </a:lnSpc>
              <a:spcBef>
                <a:spcPts val="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Some characteristics or behaviors belong to the class rather than a specific instance</a:t>
            </a:r>
            <a:endParaRPr sz="2800">
              <a:solidFill>
                <a:schemeClr val="dk1"/>
              </a:solidFill>
              <a:latin typeface="Calibri"/>
              <a:ea typeface="Calibri"/>
              <a:cs typeface="Calibri"/>
              <a:sym typeface="Calibri"/>
            </a:endParaRPr>
          </a:p>
          <a:p>
            <a:pPr indent="-267937" lvl="1" marL="742950" rtl="0" algn="just">
              <a:lnSpc>
                <a:spcPct val="100000"/>
              </a:lnSpc>
              <a:spcBef>
                <a:spcPts val="444"/>
              </a:spcBef>
              <a:spcAft>
                <a:spcPts val="0"/>
              </a:spcAft>
              <a:buClr>
                <a:schemeClr val="dk1"/>
              </a:buClr>
              <a:buSzPct val="85000"/>
              <a:buFont typeface="Noto Sans Symbols"/>
              <a:buChar char="▪"/>
            </a:pPr>
            <a:r>
              <a:rPr lang="en" sz="2200">
                <a:solidFill>
                  <a:schemeClr val="dk1"/>
                </a:solidFill>
                <a:latin typeface="Courier New"/>
                <a:ea typeface="Courier New"/>
                <a:cs typeface="Courier New"/>
                <a:sym typeface="Courier New"/>
              </a:rPr>
              <a:t>interestRate</a:t>
            </a:r>
            <a:r>
              <a:rPr lang="en" sz="2400">
                <a:solidFill>
                  <a:schemeClr val="dk1"/>
                </a:solidFill>
                <a:latin typeface="Calibri"/>
                <a:ea typeface="Calibri"/>
                <a:cs typeface="Calibri"/>
                <a:sym typeface="Calibri"/>
              </a:rPr>
              <a:t>, </a:t>
            </a:r>
            <a:r>
              <a:rPr lang="en" sz="2200">
                <a:solidFill>
                  <a:schemeClr val="dk1"/>
                </a:solidFill>
                <a:latin typeface="Courier New"/>
                <a:ea typeface="Courier New"/>
                <a:cs typeface="Courier New"/>
                <a:sym typeface="Courier New"/>
              </a:rPr>
              <a:t>CalculateInterest</a:t>
            </a:r>
            <a:r>
              <a:rPr lang="en" sz="2400">
                <a:solidFill>
                  <a:schemeClr val="dk1"/>
                </a:solidFill>
                <a:latin typeface="Calibri"/>
                <a:ea typeface="Calibri"/>
                <a:cs typeface="Calibri"/>
                <a:sym typeface="Calibri"/>
              </a:rPr>
              <a:t> method for a </a:t>
            </a:r>
            <a:r>
              <a:rPr lang="en" sz="2200">
                <a:solidFill>
                  <a:schemeClr val="dk1"/>
                </a:solidFill>
                <a:latin typeface="Courier New"/>
                <a:ea typeface="Courier New"/>
                <a:cs typeface="Courier New"/>
                <a:sym typeface="Courier New"/>
              </a:rPr>
              <a:t>SavingsAccount</a:t>
            </a:r>
            <a:r>
              <a:rPr lang="en" sz="2400">
                <a:solidFill>
                  <a:schemeClr val="dk1"/>
                </a:solidFill>
                <a:latin typeface="Calibri"/>
                <a:ea typeface="Calibri"/>
                <a:cs typeface="Calibri"/>
                <a:sym typeface="Calibri"/>
              </a:rPr>
              <a:t> class</a:t>
            </a:r>
            <a:endParaRPr sz="2600">
              <a:solidFill>
                <a:schemeClr val="dk1"/>
              </a:solidFill>
              <a:latin typeface="Calibri"/>
              <a:ea typeface="Calibri"/>
              <a:cs typeface="Calibri"/>
              <a:sym typeface="Calibri"/>
            </a:endParaRPr>
          </a:p>
          <a:p>
            <a:pPr indent="-266318" lvl="1" marL="742950" rtl="0" algn="just">
              <a:lnSpc>
                <a:spcPct val="100000"/>
              </a:lnSpc>
              <a:spcBef>
                <a:spcPts val="444"/>
              </a:spcBef>
              <a:spcAft>
                <a:spcPts val="0"/>
              </a:spcAft>
              <a:buClr>
                <a:schemeClr val="dk1"/>
              </a:buClr>
              <a:buSzPct val="85000"/>
              <a:buFont typeface="Noto Sans Symbols"/>
              <a:buChar char="▪"/>
            </a:pPr>
            <a:r>
              <a:rPr lang="en" sz="2400">
                <a:solidFill>
                  <a:schemeClr val="dk1"/>
                </a:solidFill>
                <a:latin typeface="Courier New"/>
                <a:ea typeface="Courier New"/>
                <a:cs typeface="Courier New"/>
                <a:sym typeface="Courier New"/>
              </a:rPr>
              <a:t>count </a:t>
            </a:r>
            <a:r>
              <a:rPr lang="en" sz="2400">
                <a:solidFill>
                  <a:schemeClr val="dk1"/>
                </a:solidFill>
                <a:latin typeface="Calibri"/>
                <a:ea typeface="Calibri"/>
                <a:cs typeface="Calibri"/>
                <a:sym typeface="Calibri"/>
              </a:rPr>
              <a:t>variable in </a:t>
            </a:r>
            <a:r>
              <a:rPr lang="en" sz="2400">
                <a:solidFill>
                  <a:schemeClr val="dk1"/>
                </a:solidFill>
                <a:latin typeface="Courier New"/>
                <a:ea typeface="Courier New"/>
                <a:cs typeface="Courier New"/>
                <a:sym typeface="Courier New"/>
              </a:rPr>
              <a:t>Employee</a:t>
            </a:r>
            <a:r>
              <a:rPr lang="en" sz="2400">
                <a:solidFill>
                  <a:schemeClr val="dk1"/>
                </a:solidFill>
                <a:latin typeface="Calibri"/>
                <a:ea typeface="Calibri"/>
                <a:cs typeface="Calibri"/>
                <a:sym typeface="Calibri"/>
              </a:rPr>
              <a:t> to automatically generate employee id</a:t>
            </a:r>
            <a:endParaRPr sz="2600">
              <a:solidFill>
                <a:schemeClr val="dk1"/>
              </a:solidFill>
              <a:latin typeface="Calibri"/>
              <a:ea typeface="Calibri"/>
              <a:cs typeface="Calibri"/>
              <a:sym typeface="Calibri"/>
            </a:endParaRPr>
          </a:p>
          <a:p>
            <a:pPr indent="-321849" lvl="0" marL="342900" rtl="0" algn="just">
              <a:lnSpc>
                <a:spcPct val="100000"/>
              </a:lnSpc>
              <a:spcBef>
                <a:spcPts val="481"/>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Such data members are static for all instances</a:t>
            </a:r>
            <a:endParaRPr sz="2800">
              <a:solidFill>
                <a:schemeClr val="dk1"/>
              </a:solidFill>
              <a:latin typeface="Calibri"/>
              <a:ea typeface="Calibri"/>
              <a:cs typeface="Calibri"/>
              <a:sym typeface="Calibri"/>
            </a:endParaRPr>
          </a:p>
          <a:p>
            <a:pPr indent="-266318" lvl="1" marL="742950" rtl="0" algn="just">
              <a:lnSpc>
                <a:spcPct val="10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Change in static variable value affects all instances</a:t>
            </a:r>
            <a:endParaRPr sz="2600">
              <a:solidFill>
                <a:schemeClr val="dk1"/>
              </a:solidFill>
              <a:latin typeface="Calibri"/>
              <a:ea typeface="Calibri"/>
              <a:cs typeface="Calibri"/>
              <a:sym typeface="Calibri"/>
            </a:endParaRPr>
          </a:p>
          <a:p>
            <a:pPr indent="-266318" lvl="1" marL="742950" rtl="0" algn="just">
              <a:lnSpc>
                <a:spcPct val="10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Also known as class variable.</a:t>
            </a:r>
            <a:endParaRPr sz="2600">
              <a:solidFill>
                <a:schemeClr val="dk1"/>
              </a:solidFill>
              <a:latin typeface="Calibri"/>
              <a:ea typeface="Calibri"/>
              <a:cs typeface="Calibri"/>
              <a:sym typeface="Calibri"/>
            </a:endParaRPr>
          </a:p>
          <a:p>
            <a:pPr indent="-321849" lvl="0" marL="342900" rtl="0" algn="just">
              <a:lnSpc>
                <a:spcPct val="90000"/>
              </a:lnSpc>
              <a:spcBef>
                <a:spcPts val="481"/>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Applications</a:t>
            </a:r>
            <a:endParaRPr sz="2800">
              <a:solidFill>
                <a:schemeClr val="dk1"/>
              </a:solidFill>
              <a:latin typeface="Calibri"/>
              <a:ea typeface="Calibri"/>
              <a:cs typeface="Calibri"/>
              <a:sym typeface="Calibri"/>
            </a:endParaRPr>
          </a:p>
          <a:p>
            <a:pPr indent="-266318" lvl="1" marL="742950" rtl="0" algn="just">
              <a:lnSpc>
                <a:spcPct val="9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Static variable may be a pointer to an error-handling routine for that class.</a:t>
            </a:r>
            <a:endParaRPr sz="2600">
              <a:solidFill>
                <a:schemeClr val="dk1"/>
              </a:solidFill>
              <a:latin typeface="Calibri"/>
              <a:ea typeface="Calibri"/>
              <a:cs typeface="Calibri"/>
              <a:sym typeface="Calibri"/>
            </a:endParaRPr>
          </a:p>
          <a:p>
            <a:pPr indent="-266318" lvl="1" marL="742950" rtl="0" algn="just">
              <a:lnSpc>
                <a:spcPct val="9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It can be a pointer to the heap memory. </a:t>
            </a:r>
            <a:endParaRPr sz="2600">
              <a:solidFill>
                <a:schemeClr val="dk1"/>
              </a:solidFill>
              <a:latin typeface="Calibri"/>
              <a:ea typeface="Calibri"/>
              <a:cs typeface="Calibri"/>
              <a:sym typeface="Calibri"/>
            </a:endParaRPr>
          </a:p>
          <a:p>
            <a:pPr indent="-266318" lvl="1" marL="742950" rtl="0" algn="just">
              <a:lnSpc>
                <a:spcPct val="9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Also can be used to keep a track of how many objects of that class are created. </a:t>
            </a:r>
            <a:endParaRPr sz="26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146675"/>
            <a:ext cx="8520600" cy="4422300"/>
          </a:xfrm>
          <a:prstGeom prst="rect">
            <a:avLst/>
          </a:prstGeom>
        </p:spPr>
        <p:txBody>
          <a:bodyPr anchorCtr="0" anchor="t" bIns="91425" lIns="91425" spcFirstLastPara="1" rIns="91425" wrap="square" tIns="91425">
            <a:normAutofit lnSpcReduction="20000"/>
          </a:bodyPr>
          <a:lstStyle/>
          <a:p>
            <a:pPr indent="-342900" lvl="0" marL="342900" rtl="0" algn="just">
              <a:lnSpc>
                <a:spcPct val="90000"/>
              </a:lnSpc>
              <a:spcBef>
                <a:spcPts val="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Data to be shared by all objects is stored in static data members.</a:t>
            </a:r>
            <a:endParaRPr sz="2800">
              <a:solidFill>
                <a:schemeClr val="dk1"/>
              </a:solidFill>
              <a:latin typeface="Calibri"/>
              <a:ea typeface="Calibri"/>
              <a:cs typeface="Calibri"/>
              <a:sym typeface="Calibri"/>
            </a:endParaRPr>
          </a:p>
          <a:p>
            <a:pPr indent="-342900" lvl="0" marL="342900" rtl="0" algn="just">
              <a:lnSpc>
                <a:spcPct val="90000"/>
              </a:lnSpc>
              <a:spcBef>
                <a:spcPts val="56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Only a single copy exists.</a:t>
            </a:r>
            <a:endParaRPr sz="2800">
              <a:solidFill>
                <a:schemeClr val="dk1"/>
              </a:solidFill>
              <a:latin typeface="Calibri"/>
              <a:ea typeface="Calibri"/>
              <a:cs typeface="Calibri"/>
              <a:sym typeface="Calibri"/>
            </a:endParaRPr>
          </a:p>
          <a:p>
            <a:pPr indent="-342900" lvl="0" marL="342900" rtl="0" algn="just">
              <a:lnSpc>
                <a:spcPct val="90000"/>
              </a:lnSpc>
              <a:spcBef>
                <a:spcPts val="56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Class scope and lifetime is for entire program.</a:t>
            </a:r>
            <a:endParaRPr sz="2800">
              <a:solidFill>
                <a:schemeClr val="dk1"/>
              </a:solidFill>
              <a:latin typeface="Calibri"/>
              <a:ea typeface="Calibri"/>
              <a:cs typeface="Calibri"/>
              <a:sym typeface="Calibri"/>
            </a:endParaRPr>
          </a:p>
          <a:p>
            <a:pPr indent="-369570" lvl="0" marL="342900" rtl="0" algn="just">
              <a:lnSpc>
                <a:spcPct val="90000"/>
              </a:lnSpc>
              <a:spcBef>
                <a:spcPts val="56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a:p>
            <a:pPr indent="-342900" lvl="0" marL="342900" rtl="0" algn="just">
              <a:lnSpc>
                <a:spcPct val="90000"/>
              </a:lnSpc>
              <a:spcBef>
                <a:spcPts val="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Class variable</a:t>
            </a:r>
            <a:endParaRPr sz="2800">
              <a:solidFill>
                <a:schemeClr val="dk1"/>
              </a:solidFill>
              <a:latin typeface="Calibri"/>
              <a:ea typeface="Calibri"/>
              <a:cs typeface="Calibri"/>
              <a:sym typeface="Calibri"/>
            </a:endParaRPr>
          </a:p>
          <a:p>
            <a:pPr indent="-285750" lvl="1" marL="742950" rtl="0" algn="just">
              <a:lnSpc>
                <a:spcPct val="90000"/>
              </a:lnSpc>
              <a:spcBef>
                <a:spcPts val="520"/>
              </a:spcBef>
              <a:spcAft>
                <a:spcPts val="0"/>
              </a:spcAft>
              <a:buClr>
                <a:schemeClr val="dk1"/>
              </a:buClr>
              <a:buSzPts val="2210"/>
              <a:buFont typeface="Noto Sans Symbols"/>
              <a:buChar char="▪"/>
            </a:pPr>
            <a:r>
              <a:rPr lang="en" sz="2600">
                <a:solidFill>
                  <a:schemeClr val="dk1"/>
                </a:solidFill>
                <a:latin typeface="Calibri"/>
                <a:ea typeface="Calibri"/>
                <a:cs typeface="Calibri"/>
                <a:sym typeface="Calibri"/>
              </a:rPr>
              <a:t>Data to be shared by all objects is stored in static data members.</a:t>
            </a:r>
            <a:endParaRPr sz="2600">
              <a:solidFill>
                <a:schemeClr val="dk1"/>
              </a:solidFill>
              <a:latin typeface="Calibri"/>
              <a:ea typeface="Calibri"/>
              <a:cs typeface="Calibri"/>
              <a:sym typeface="Calibri"/>
            </a:endParaRPr>
          </a:p>
          <a:p>
            <a:pPr indent="-285750" lvl="1" marL="742950" rtl="0" algn="just">
              <a:lnSpc>
                <a:spcPct val="90000"/>
              </a:lnSpc>
              <a:spcBef>
                <a:spcPts val="520"/>
              </a:spcBef>
              <a:spcAft>
                <a:spcPts val="0"/>
              </a:spcAft>
              <a:buClr>
                <a:schemeClr val="dk1"/>
              </a:buClr>
              <a:buSzPts val="2210"/>
              <a:buFont typeface="Noto Sans Symbols"/>
              <a:buChar char="▪"/>
            </a:pPr>
            <a:r>
              <a:rPr lang="en" sz="2600">
                <a:solidFill>
                  <a:schemeClr val="dk1"/>
                </a:solidFill>
                <a:latin typeface="Calibri"/>
                <a:ea typeface="Calibri"/>
                <a:cs typeface="Calibri"/>
                <a:sym typeface="Calibri"/>
              </a:rPr>
              <a:t>Only single copy exists.</a:t>
            </a:r>
            <a:endParaRPr sz="2600">
              <a:solidFill>
                <a:schemeClr val="dk1"/>
              </a:solidFill>
              <a:latin typeface="Calibri"/>
              <a:ea typeface="Calibri"/>
              <a:cs typeface="Calibri"/>
              <a:sym typeface="Calibri"/>
            </a:endParaRPr>
          </a:p>
          <a:p>
            <a:pPr indent="-285750" lvl="1" marL="742950" rtl="0" algn="just">
              <a:lnSpc>
                <a:spcPct val="90000"/>
              </a:lnSpc>
              <a:spcBef>
                <a:spcPts val="520"/>
              </a:spcBef>
              <a:spcAft>
                <a:spcPts val="0"/>
              </a:spcAft>
              <a:buClr>
                <a:schemeClr val="dk1"/>
              </a:buClr>
              <a:buSzPts val="2210"/>
              <a:buFont typeface="Noto Sans Symbols"/>
              <a:buChar char="▪"/>
            </a:pPr>
            <a:r>
              <a:rPr lang="en" sz="2600">
                <a:solidFill>
                  <a:schemeClr val="dk1"/>
                </a:solidFill>
                <a:latin typeface="Calibri"/>
                <a:ea typeface="Calibri"/>
                <a:cs typeface="Calibri"/>
                <a:sym typeface="Calibri"/>
              </a:rPr>
              <a:t>Scope: entire class and lifetime: entire program.</a:t>
            </a:r>
            <a:endParaRPr sz="2600">
              <a:solidFill>
                <a:schemeClr val="dk1"/>
              </a:solidFill>
              <a:latin typeface="Calibri"/>
              <a:ea typeface="Calibri"/>
              <a:cs typeface="Calibri"/>
              <a:sym typeface="Calibri"/>
            </a:endParaRPr>
          </a:p>
          <a:p>
            <a:pPr indent="-369570" lvl="0" marL="342900" rtl="0" algn="just">
              <a:lnSpc>
                <a:spcPct val="90000"/>
              </a:lnSpc>
              <a:spcBef>
                <a:spcPts val="56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nvSpPr>
        <p:spPr>
          <a:xfrm>
            <a:off x="466725" y="1143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Static Member Functions</a:t>
            </a:r>
            <a:endParaRPr b="1" sz="3000">
              <a:solidFill>
                <a:srgbClr val="000000"/>
              </a:solidFill>
              <a:latin typeface="Calibri"/>
              <a:ea typeface="Calibri"/>
              <a:cs typeface="Calibri"/>
              <a:sym typeface="Calibri"/>
            </a:endParaRPr>
          </a:p>
        </p:txBody>
      </p:sp>
      <p:sp>
        <p:nvSpPr>
          <p:cNvPr id="160" name="Google Shape;160;p29"/>
          <p:cNvSpPr txBox="1"/>
          <p:nvPr/>
        </p:nvSpPr>
        <p:spPr>
          <a:xfrm>
            <a:off x="466725" y="993925"/>
            <a:ext cx="8229600" cy="4526100"/>
          </a:xfrm>
          <a:prstGeom prst="rect">
            <a:avLst/>
          </a:prstGeom>
          <a:noFill/>
          <a:ln>
            <a:noFill/>
          </a:ln>
        </p:spPr>
        <p:txBody>
          <a:bodyPr anchorCtr="0" anchor="t" bIns="45700" lIns="91425" spcFirstLastPara="1" rIns="91425" wrap="square" tIns="45700">
            <a:normAutofit/>
          </a:bodyPr>
          <a:lstStyle/>
          <a:p>
            <a:pPr indent="-311150" lvl="0" marL="342900" rtl="0" algn="just">
              <a:spcBef>
                <a:spcPts val="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Can access static data members only.</a:t>
            </a:r>
            <a:endParaRPr sz="2300">
              <a:solidFill>
                <a:srgbClr val="000000"/>
              </a:solidFill>
              <a:latin typeface="Calibri"/>
              <a:ea typeface="Calibri"/>
              <a:cs typeface="Calibri"/>
              <a:sym typeface="Calibri"/>
            </a:endParaRPr>
          </a:p>
          <a:p>
            <a:pPr indent="-311150" lvl="0" marL="342900" rtl="0" algn="just">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Invoked using class name as:</a:t>
            </a:r>
            <a:endParaRPr sz="2300">
              <a:solidFill>
                <a:srgbClr val="000000"/>
              </a:solidFill>
              <a:latin typeface="Calibri"/>
              <a:ea typeface="Calibri"/>
              <a:cs typeface="Calibri"/>
              <a:sym typeface="Calibri"/>
            </a:endParaRPr>
          </a:p>
          <a:p>
            <a:pPr indent="0" lvl="0" marL="0" rtl="0" algn="l">
              <a:spcBef>
                <a:spcPts val="0"/>
              </a:spcBef>
              <a:spcAft>
                <a:spcPts val="0"/>
              </a:spcAft>
              <a:buNone/>
            </a:pPr>
            <a:r>
              <a:rPr lang="en" sz="1500">
                <a:latin typeface="Courier New"/>
                <a:ea typeface="Courier New"/>
                <a:cs typeface="Courier New"/>
                <a:sym typeface="Courier New"/>
              </a:rPr>
              <a:t>class name :: functionName();</a:t>
            </a:r>
            <a:endParaRPr sz="2300">
              <a:latin typeface="Calibri"/>
              <a:ea typeface="Calibri"/>
              <a:cs typeface="Calibri"/>
              <a:sym typeface="Calibri"/>
            </a:endParaRPr>
          </a:p>
          <a:p>
            <a:pPr indent="-342900" lvl="0" marL="342900" rtl="0" algn="just">
              <a:spcBef>
                <a:spcPts val="560"/>
              </a:spcBef>
              <a:spcAft>
                <a:spcPts val="0"/>
              </a:spcAft>
              <a:buClr>
                <a:srgbClr val="000000"/>
              </a:buClr>
              <a:buSzPts val="2210"/>
              <a:buFont typeface="Noto Sans Symbols"/>
              <a:buChar char="▪"/>
            </a:pPr>
            <a:r>
              <a:rPr b="1" lang="en" sz="2100">
                <a:solidFill>
                  <a:srgbClr val="000000"/>
                </a:solidFill>
                <a:latin typeface="Courier New"/>
                <a:ea typeface="Courier New"/>
                <a:cs typeface="Courier New"/>
                <a:sym typeface="Courier New"/>
              </a:rPr>
              <a:t>this</a:t>
            </a:r>
            <a:r>
              <a:rPr lang="en" sz="2300">
                <a:solidFill>
                  <a:srgbClr val="000000"/>
                </a:solidFill>
                <a:latin typeface="Calibri"/>
                <a:ea typeface="Calibri"/>
                <a:cs typeface="Calibri"/>
                <a:sym typeface="Calibri"/>
              </a:rPr>
              <a:t> pointer is never passed to a static member function.</a:t>
            </a:r>
            <a:endParaRPr sz="2300">
              <a:solidFill>
                <a:srgbClr val="000000"/>
              </a:solidFill>
              <a:latin typeface="Calibri"/>
              <a:ea typeface="Calibri"/>
              <a:cs typeface="Calibri"/>
              <a:sym typeface="Calibri"/>
            </a:endParaRPr>
          </a:p>
        </p:txBody>
      </p:sp>
      <p:sp>
        <p:nvSpPr>
          <p:cNvPr id="161" name="Google Shape;161;p29"/>
          <p:cNvSpPr/>
          <p:nvPr/>
        </p:nvSpPr>
        <p:spPr>
          <a:xfrm>
            <a:off x="466726" y="2649595"/>
            <a:ext cx="3715500" cy="2493900"/>
          </a:xfrm>
          <a:prstGeom prst="roundRect">
            <a:avLst>
              <a:gd fmla="val 0" name="adj"/>
            </a:avLst>
          </a:prstGeom>
          <a:solidFill>
            <a:schemeClr val="lt1"/>
          </a:solidFill>
          <a:ln cap="flat" cmpd="sng" w="25400">
            <a:solidFill>
              <a:srgbClr val="000000"/>
            </a:solidFill>
            <a:prstDash val="solid"/>
            <a:round/>
            <a:headEnd len="sm" w="sm" type="none"/>
            <a:tailEnd len="sm" w="sm" type="none"/>
          </a:ln>
        </p:spPr>
        <p:txBody>
          <a:bodyPr anchorCtr="0" anchor="ctr" bIns="36000" lIns="91425" spcFirstLastPara="1" rIns="91425" wrap="square" tIns="36000">
            <a:noAutofit/>
          </a:bodyPr>
          <a:lstStyle/>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public class cEmployee</a:t>
            </a:r>
            <a:endParaRPr sz="1800">
              <a:solidFill>
                <a:srgbClr val="000000"/>
              </a:solidFill>
              <a:latin typeface="Courier New"/>
              <a:ea typeface="Courier New"/>
              <a:cs typeface="Courier New"/>
              <a:sym typeface="Courier New"/>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 . .</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static int </a:t>
            </a:r>
            <a:r>
              <a:rPr b="1" lang="en" sz="1800">
                <a:solidFill>
                  <a:srgbClr val="000000"/>
                </a:solidFill>
                <a:latin typeface="Courier New"/>
                <a:ea typeface="Courier New"/>
                <a:cs typeface="Courier New"/>
                <a:sym typeface="Courier New"/>
              </a:rPr>
              <a:t>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static int </a:t>
            </a:r>
            <a:r>
              <a:rPr b="1" lang="en" sz="1800">
                <a:solidFill>
                  <a:srgbClr val="000000"/>
                </a:solidFill>
                <a:latin typeface="Courier New"/>
                <a:ea typeface="Courier New"/>
                <a:cs typeface="Courier New"/>
                <a:sym typeface="Courier New"/>
              </a:rPr>
              <a:t>showCount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return </a:t>
            </a:r>
            <a:r>
              <a:rPr b="1" lang="en" sz="1800">
                <a:solidFill>
                  <a:srgbClr val="000000"/>
                </a:solidFill>
                <a:latin typeface="Courier New"/>
                <a:ea typeface="Courier New"/>
                <a:cs typeface="Courier New"/>
                <a:sym typeface="Courier New"/>
              </a:rPr>
              <a:t>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a:t>
            </a:r>
            <a:endParaRPr/>
          </a:p>
        </p:txBody>
      </p:sp>
      <p:sp>
        <p:nvSpPr>
          <p:cNvPr id="162" name="Google Shape;162;p29"/>
          <p:cNvSpPr/>
          <p:nvPr/>
        </p:nvSpPr>
        <p:spPr>
          <a:xfrm>
            <a:off x="4455615" y="2651976"/>
            <a:ext cx="3902700" cy="2086200"/>
          </a:xfrm>
          <a:prstGeom prst="roundRect">
            <a:avLst>
              <a:gd fmla="val 0" name="adj"/>
            </a:avLst>
          </a:prstGeom>
          <a:solidFill>
            <a:schemeClr val="lt1"/>
          </a:solidFill>
          <a:ln cap="flat" cmpd="sng" w="25400">
            <a:solidFill>
              <a:srgbClr val="000000"/>
            </a:solidFill>
            <a:prstDash val="solid"/>
            <a:round/>
            <a:headEnd len="sm" w="sm" type="none"/>
            <a:tailEnd len="sm" w="sm" type="none"/>
          </a:ln>
          <a:effectLst>
            <a:outerShdw rotWithShape="0" algn="ctr" dir="2700000" dist="35921">
              <a:srgbClr val="EEECE1"/>
            </a:outerShdw>
          </a:effectLst>
        </p:spPr>
        <p:txBody>
          <a:bodyPr anchorCtr="0" anchor="ctr" bIns="36000" lIns="91425" spcFirstLastPara="1" rIns="91425" wrap="square" tIns="36000">
            <a:noAutofit/>
          </a:bodyPr>
          <a:lstStyle/>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main()</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int number = </a:t>
            </a:r>
            <a:r>
              <a:rPr b="1" lang="en" sz="1800">
                <a:solidFill>
                  <a:srgbClr val="000000"/>
                </a:solidFill>
                <a:latin typeface="Courier New"/>
                <a:ea typeface="Courier New"/>
                <a:cs typeface="Courier New"/>
                <a:sym typeface="Courier New"/>
              </a:rPr>
              <a:t>Employee.showCount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cout&lt;&lt; “Number employees are:” &lt;&lt; number;</a:t>
            </a:r>
            <a:endParaRPr sz="1800">
              <a:solidFill>
                <a:srgbClr val="000000"/>
              </a:solidFill>
              <a:latin typeface="Courier New"/>
              <a:ea typeface="Courier New"/>
              <a:cs typeface="Courier New"/>
              <a:sym typeface="Courier New"/>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Clr>
                <a:schemeClr val="dk1"/>
              </a:buClr>
              <a:buSzPct val="45833"/>
              <a:buFont typeface="Arial"/>
              <a:buNone/>
            </a:pPr>
            <a:r>
              <a:rPr lang="en" sz="2400">
                <a:highlight>
                  <a:srgbClr val="FFFFFF"/>
                </a:highlight>
              </a:rPr>
              <a:t>C++ What is OOP?</a:t>
            </a:r>
            <a:endParaRPr/>
          </a:p>
        </p:txBody>
      </p:sp>
      <p:sp>
        <p:nvSpPr>
          <p:cNvPr id="60" name="Google Shape;60;p14"/>
          <p:cNvSpPr txBox="1"/>
          <p:nvPr>
            <p:ph idx="1" type="body"/>
          </p:nvPr>
        </p:nvSpPr>
        <p:spPr>
          <a:xfrm>
            <a:off x="311700" y="914400"/>
            <a:ext cx="8520600" cy="3654600"/>
          </a:xfrm>
          <a:prstGeom prst="rect">
            <a:avLst/>
          </a:prstGeom>
        </p:spPr>
        <p:txBody>
          <a:bodyPr anchorCtr="0" anchor="t" bIns="91425" lIns="91425" spcFirstLastPara="1" rIns="91425" wrap="square" tIns="91425">
            <a:normAutofit fontScale="85000" lnSpcReduction="10000"/>
          </a:bodyPr>
          <a:lstStyle/>
          <a:p>
            <a:pPr indent="0" lvl="0" marL="0" rtl="0" algn="l">
              <a:spcBef>
                <a:spcPts val="1400"/>
              </a:spcBef>
              <a:spcAft>
                <a:spcPts val="0"/>
              </a:spcAft>
              <a:buClr>
                <a:schemeClr val="dk1"/>
              </a:buClr>
              <a:buSzPct val="64218"/>
              <a:buFont typeface="Arial"/>
              <a:buNone/>
            </a:pPr>
            <a:r>
              <a:rPr lang="en" sz="1712">
                <a:solidFill>
                  <a:schemeClr val="dk1"/>
                </a:solidFill>
                <a:highlight>
                  <a:srgbClr val="FFFFFF"/>
                </a:highlight>
                <a:latin typeface="Verdana"/>
                <a:ea typeface="Verdana"/>
                <a:cs typeface="Verdana"/>
                <a:sym typeface="Verdana"/>
              </a:rPr>
              <a:t>OOP stands for Object-Oriented Programming.</a:t>
            </a:r>
            <a:endParaRPr sz="1712">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ct val="64218"/>
              <a:buFont typeface="Arial"/>
              <a:buNone/>
            </a:pPr>
            <a:r>
              <a:rPr lang="en" sz="1712">
                <a:solidFill>
                  <a:schemeClr val="dk1"/>
                </a:solidFill>
                <a:highlight>
                  <a:srgbClr val="FFFFFF"/>
                </a:highlight>
                <a:latin typeface="Verdana"/>
                <a:ea typeface="Verdana"/>
                <a:cs typeface="Verdana"/>
                <a:sym typeface="Verdana"/>
              </a:rPr>
              <a:t>Procedural programming is about writing procedures or functions that perform operations on the data, while object-oriented programming is about creating objects that contain both data and functions.</a:t>
            </a:r>
            <a:endParaRPr sz="1712">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ct val="64218"/>
              <a:buFont typeface="Arial"/>
              <a:buNone/>
            </a:pPr>
            <a:r>
              <a:rPr lang="en" sz="1712">
                <a:solidFill>
                  <a:schemeClr val="dk1"/>
                </a:solidFill>
                <a:highlight>
                  <a:srgbClr val="FFFFFF"/>
                </a:highlight>
                <a:latin typeface="Verdana"/>
                <a:ea typeface="Verdana"/>
                <a:cs typeface="Verdana"/>
                <a:sym typeface="Verdana"/>
              </a:rPr>
              <a:t>Object-oriented programming has several advantages over procedural programming:</a:t>
            </a:r>
            <a:endParaRPr sz="1712">
              <a:solidFill>
                <a:schemeClr val="dk1"/>
              </a:solidFill>
              <a:highlight>
                <a:srgbClr val="FFFFFF"/>
              </a:highlight>
              <a:latin typeface="Verdana"/>
              <a:ea typeface="Verdana"/>
              <a:cs typeface="Verdana"/>
              <a:sym typeface="Verdana"/>
            </a:endParaRPr>
          </a:p>
          <a:p>
            <a:pPr indent="-321053" lvl="0" marL="457200" rtl="0" algn="l">
              <a:spcBef>
                <a:spcPts val="140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is faster and easier to execute</a:t>
            </a:r>
            <a:endParaRPr sz="1712">
              <a:solidFill>
                <a:schemeClr val="dk1"/>
              </a:solidFill>
              <a:highlight>
                <a:srgbClr val="FFFFFF"/>
              </a:highlight>
              <a:latin typeface="Verdana"/>
              <a:ea typeface="Verdana"/>
              <a:cs typeface="Verdana"/>
              <a:sym typeface="Verdana"/>
            </a:endParaRPr>
          </a:p>
          <a:p>
            <a:pPr indent="-321053" lvl="0" marL="457200" rtl="0" algn="l">
              <a:spcBef>
                <a:spcPts val="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provides a clear structure for the programs</a:t>
            </a:r>
            <a:endParaRPr sz="1712">
              <a:solidFill>
                <a:schemeClr val="dk1"/>
              </a:solidFill>
              <a:highlight>
                <a:srgbClr val="FFFFFF"/>
              </a:highlight>
              <a:latin typeface="Verdana"/>
              <a:ea typeface="Verdana"/>
              <a:cs typeface="Verdana"/>
              <a:sym typeface="Verdana"/>
            </a:endParaRPr>
          </a:p>
          <a:p>
            <a:pPr indent="-321053" lvl="0" marL="457200" rtl="0" algn="l">
              <a:spcBef>
                <a:spcPts val="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helps to keep the C++ code DRY "Don't Repeat Yourself", and makes the code easier to maintain, modify and debug</a:t>
            </a:r>
            <a:endParaRPr sz="1712">
              <a:solidFill>
                <a:schemeClr val="dk1"/>
              </a:solidFill>
              <a:highlight>
                <a:srgbClr val="FFFFFF"/>
              </a:highlight>
              <a:latin typeface="Verdana"/>
              <a:ea typeface="Verdana"/>
              <a:cs typeface="Verdana"/>
              <a:sym typeface="Verdana"/>
            </a:endParaRPr>
          </a:p>
          <a:p>
            <a:pPr indent="-321053" lvl="0" marL="457200" rtl="0" algn="l">
              <a:spcBef>
                <a:spcPts val="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makes it possible to create full reusable applications with less code and shorter development time</a:t>
            </a:r>
            <a:endParaRPr sz="1712">
              <a:solidFill>
                <a:schemeClr val="dk1"/>
              </a:solidFill>
              <a:highlight>
                <a:srgbClr val="FFFFFF"/>
              </a:highlight>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1666"/>
              </a:lnSpc>
              <a:spcBef>
                <a:spcPts val="4800"/>
              </a:spcBef>
              <a:spcAft>
                <a:spcPts val="0"/>
              </a:spcAft>
              <a:buClr>
                <a:schemeClr val="dk1"/>
              </a:buClr>
              <a:buSzPct val="61111"/>
              <a:buFont typeface="Arial"/>
              <a:buNone/>
            </a:pPr>
            <a:r>
              <a:rPr lang="en" sz="1800">
                <a:solidFill>
                  <a:srgbClr val="272C37"/>
                </a:solidFill>
                <a:highlight>
                  <a:srgbClr val="FFFFFF"/>
                </a:highlight>
                <a:latin typeface="Roboto"/>
                <a:ea typeface="Roboto"/>
                <a:cs typeface="Roboto"/>
                <a:sym typeface="Roboto"/>
              </a:rPr>
              <a:t>Basic Object-Oriented Programming (OOPS) Concept in C++</a:t>
            </a:r>
            <a:endParaRPr sz="1800">
              <a:solidFill>
                <a:srgbClr val="272C37"/>
              </a:solidFill>
              <a:highlight>
                <a:srgbClr val="FFFFFF"/>
              </a:highlight>
              <a:latin typeface="Roboto"/>
              <a:ea typeface="Roboto"/>
              <a:cs typeface="Roboto"/>
              <a:sym typeface="Roboto"/>
            </a:endParaRPr>
          </a:p>
          <a:p>
            <a:pPr indent="0" lvl="0" marL="0" rtl="0" algn="l">
              <a:spcBef>
                <a:spcPts val="240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lang="en" sz="2100">
                <a:solidFill>
                  <a:srgbClr val="51565E"/>
                </a:solidFill>
                <a:highlight>
                  <a:srgbClr val="FFFFFF"/>
                </a:highlight>
                <a:latin typeface="Roboto"/>
                <a:ea typeface="Roboto"/>
                <a:cs typeface="Roboto"/>
                <a:sym typeface="Roboto"/>
              </a:rPr>
              <a:t>There are some basic concepts that act as the building blocks of OOPs.</a:t>
            </a:r>
            <a:endParaRPr sz="2700">
              <a:solidFill>
                <a:srgbClr val="51565E"/>
              </a:solidFill>
              <a:highlight>
                <a:srgbClr val="FFFFFF"/>
              </a:highlight>
              <a:latin typeface="Roboto"/>
              <a:ea typeface="Roboto"/>
              <a:cs typeface="Roboto"/>
              <a:sym typeface="Roboto"/>
            </a:endParaRPr>
          </a:p>
          <a:p>
            <a:pPr indent="-334327" lvl="0" marL="647700" rtl="0" algn="l">
              <a:lnSpc>
                <a:spcPct val="150000"/>
              </a:lnSpc>
              <a:spcBef>
                <a:spcPts val="230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Classes &amp; Objects</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Abstraction</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Encapsulation</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Inheritance</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Polymorphism</a:t>
            </a:r>
            <a:endParaRPr>
              <a:solidFill>
                <a:srgbClr val="51565E"/>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40909"/>
              <a:buFont typeface="Arial"/>
              <a:buNone/>
            </a:pPr>
            <a:r>
              <a:rPr b="1" lang="en" sz="2688">
                <a:solidFill>
                  <a:srgbClr val="25265E"/>
                </a:solidFill>
                <a:highlight>
                  <a:srgbClr val="F9FAFC"/>
                </a:highlight>
              </a:rPr>
              <a:t>Class</a:t>
            </a:r>
            <a:endParaRPr b="1" sz="2688">
              <a:solidFill>
                <a:srgbClr val="25265E"/>
              </a:solidFill>
              <a:highlight>
                <a:srgbClr val="F9FAFC"/>
              </a:highlight>
            </a:endParaRPr>
          </a:p>
          <a:p>
            <a:pPr indent="0" lvl="0" marL="0" rtl="0" algn="l">
              <a:spcBef>
                <a:spcPts val="90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Class in C++ is the building block that leads to Object-Oriented programming. It is a user-defined data type, which holds its own data members and member functions, which can be accessed and used by creating an instance of that class. A C++ class is like a blueprint for an object.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A Class is a user-defined data type that has data members and member functions.</a:t>
            </a:r>
            <a:endParaRPr/>
          </a:p>
          <a:p>
            <a:pPr indent="0" lvl="0" marL="0" rtl="0" algn="l">
              <a:spcBef>
                <a:spcPts val="1200"/>
              </a:spcBef>
              <a:spcAft>
                <a:spcPts val="0"/>
              </a:spcAft>
              <a:buClr>
                <a:schemeClr val="dk1"/>
              </a:buClr>
              <a:buSzPts val="1100"/>
              <a:buFont typeface="Arial"/>
              <a:buNone/>
            </a:pPr>
            <a:r>
              <a:rPr lang="en"/>
              <a:t>Data members are the data variables and member functions are the functions used to manipulate these variables together, these data members and member functions define the properties and behavior of the objects in a Class.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430825"/>
            <a:ext cx="8520600" cy="4138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005"/>
              <a:t>Classes allow you to model complex real-world entities and provide a way to organize and manage code. They support principles of object-oriented programming (OOP) such as encapsulation, inheritance, and polymorphism, which help in creating more organized, maintainable, and reusable code</a:t>
            </a:r>
            <a:endParaRPr sz="3005"/>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Syntax</a:t>
            </a:r>
            <a:r>
              <a:rPr lang="en" sz="3650">
                <a:solidFill>
                  <a:schemeClr val="dk1"/>
                </a:solidFill>
                <a:highlight>
                  <a:srgbClr val="FFFFFF"/>
                </a:highlight>
              </a:rPr>
              <a:t> To Create a Class</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class MyClass {       // The class</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  public:             // Access specifier</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    int myNum;        // Attribute (int variable)</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	string myString;  // Attribute (string variable)</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a:t>
            </a:r>
            <a:endParaRPr sz="3650">
              <a:solidFill>
                <a:schemeClr val="dk1"/>
              </a:solidFill>
              <a:highlight>
                <a:srgbClr val="FFFFFF"/>
              </a:highlight>
            </a:endParaRPr>
          </a:p>
          <a:p>
            <a:pPr indent="0" lvl="0" marL="0" rtl="0" algn="l">
              <a:spcBef>
                <a:spcPts val="1200"/>
              </a:spcBef>
              <a:spcAft>
                <a:spcPts val="0"/>
              </a:spcAft>
              <a:buClr>
                <a:schemeClr val="dk1"/>
              </a:buClr>
              <a:buSzPct val="45833"/>
              <a:buFont typeface="Arial"/>
              <a:buNone/>
            </a:pPr>
            <a:r>
              <a:t/>
            </a:r>
            <a:endParaRPr sz="2400">
              <a:solidFill>
                <a:schemeClr val="dk1"/>
              </a:solidFill>
              <a:highlight>
                <a:srgbClr val="FFFFFF"/>
              </a:highlight>
            </a:endParaRPr>
          </a:p>
          <a:p>
            <a:pPr indent="0" lvl="0" marL="0" rtl="0" algn="l">
              <a:spcBef>
                <a:spcPts val="1200"/>
              </a:spcBef>
              <a:spcAft>
                <a:spcPts val="1200"/>
              </a:spcAft>
              <a:buNone/>
            </a:pPr>
            <a:r>
              <a:t/>
            </a:r>
            <a:endParaRPr sz="24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73239"/>
                </a:solidFill>
                <a:highlight>
                  <a:srgbClr val="FFFFFF"/>
                </a:highlight>
                <a:latin typeface="Nunito"/>
                <a:ea typeface="Nunito"/>
                <a:cs typeface="Nunito"/>
                <a:sym typeface="Nunito"/>
              </a:rPr>
              <a:t>An </a:t>
            </a:r>
            <a:r>
              <a:rPr b="1" lang="en">
                <a:solidFill>
                  <a:srgbClr val="273239"/>
                </a:solidFill>
                <a:highlight>
                  <a:srgbClr val="FFFFFF"/>
                </a:highlight>
                <a:latin typeface="Nunito"/>
                <a:ea typeface="Nunito"/>
                <a:cs typeface="Nunito"/>
                <a:sym typeface="Nunito"/>
              </a:rPr>
              <a:t>Object</a:t>
            </a:r>
            <a:r>
              <a:rPr lang="en">
                <a:solidFill>
                  <a:srgbClr val="273239"/>
                </a:solidFill>
                <a:highlight>
                  <a:srgbClr val="FFFFFF"/>
                </a:highlight>
                <a:latin typeface="Nunito"/>
                <a:ea typeface="Nunito"/>
                <a:cs typeface="Nunito"/>
                <a:sym typeface="Nunito"/>
              </a:rPr>
              <a:t> is an instance of a Class. When a class is defined, no memory is allocated but when it is instantiated (i.e. an object is created) memory is allocated.</a:t>
            </a:r>
            <a:endParaRPr>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a:solidFill>
                  <a:srgbClr val="273239"/>
                </a:solidFill>
                <a:highlight>
                  <a:srgbClr val="FFFFFF"/>
                </a:highlight>
                <a:latin typeface="Nunito"/>
                <a:ea typeface="Nunito"/>
                <a:cs typeface="Nunito"/>
                <a:sym typeface="Nunito"/>
              </a:rPr>
              <a:t>When a class is defined, only the specification for the object is defined; no memory or storage is allocated. To use the data and access functions defined in the class, you need to create objects.</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1900">
                <a:solidFill>
                  <a:srgbClr val="273239"/>
                </a:solidFill>
                <a:highlight>
                  <a:srgbClr val="FFFFFF"/>
                </a:highlight>
                <a:latin typeface="Nunito"/>
                <a:ea typeface="Nunito"/>
                <a:cs typeface="Nunito"/>
                <a:sym typeface="Nunito"/>
              </a:rPr>
              <a:t>Syntax</a:t>
            </a:r>
            <a:endParaRPr b="1" sz="190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ts val="1100"/>
              <a:buFont typeface="Arial"/>
              <a:buNone/>
            </a:pPr>
            <a:r>
              <a:rPr lang="en" sz="1700">
                <a:solidFill>
                  <a:srgbClr val="273239"/>
                </a:solidFill>
                <a:latin typeface="Courier New"/>
                <a:ea typeface="Courier New"/>
                <a:cs typeface="Courier New"/>
                <a:sym typeface="Courier New"/>
              </a:rPr>
              <a:t>ClassName ObjectName;</a:t>
            </a:r>
            <a:endParaRPr sz="17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a:solidFill>
                <a:srgbClr val="273239"/>
              </a:solidFill>
              <a:highlight>
                <a:srgbClr val="FFFFFF"/>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202225"/>
            <a:ext cx="8520600" cy="436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273239"/>
                </a:solidFill>
                <a:highlight>
                  <a:srgbClr val="FFFFFF"/>
                </a:highlight>
                <a:latin typeface="Nunito"/>
                <a:ea typeface="Nunito"/>
                <a:cs typeface="Nunito"/>
                <a:sym typeface="Nunito"/>
              </a:rPr>
              <a:t>Accessing data members and member functions</a:t>
            </a:r>
            <a:r>
              <a:rPr lang="en">
                <a:solidFill>
                  <a:srgbClr val="273239"/>
                </a:solidFill>
                <a:highlight>
                  <a:srgbClr val="FFFFFF"/>
                </a:highlight>
                <a:latin typeface="Nunito"/>
                <a:ea typeface="Nunito"/>
                <a:cs typeface="Nunito"/>
                <a:sym typeface="Nunito"/>
              </a:rPr>
              <a:t>: The data members and member functions of the class can be accessed using the dot(‘.’) operator with the object. For example, if the name of the object is </a:t>
            </a:r>
            <a:r>
              <a:rPr i="1" lang="en">
                <a:solidFill>
                  <a:srgbClr val="273239"/>
                </a:solidFill>
                <a:highlight>
                  <a:srgbClr val="FFFFFF"/>
                </a:highlight>
                <a:latin typeface="Nunito"/>
                <a:ea typeface="Nunito"/>
                <a:cs typeface="Nunito"/>
                <a:sym typeface="Nunito"/>
              </a:rPr>
              <a:t>obj</a:t>
            </a:r>
            <a:r>
              <a:rPr lang="en">
                <a:solidFill>
                  <a:srgbClr val="273239"/>
                </a:solidFill>
                <a:highlight>
                  <a:srgbClr val="FFFFFF"/>
                </a:highlight>
                <a:latin typeface="Nunito"/>
                <a:ea typeface="Nunito"/>
                <a:cs typeface="Nunito"/>
                <a:sym typeface="Nunito"/>
              </a:rPr>
              <a:t> and you want to access the member function with the name </a:t>
            </a:r>
            <a:r>
              <a:rPr i="1" lang="en">
                <a:solidFill>
                  <a:srgbClr val="273239"/>
                </a:solidFill>
                <a:highlight>
                  <a:srgbClr val="FFFFFF"/>
                </a:highlight>
                <a:latin typeface="Nunito"/>
                <a:ea typeface="Nunito"/>
                <a:cs typeface="Nunito"/>
                <a:sym typeface="Nunito"/>
              </a:rPr>
              <a:t>printName()</a:t>
            </a:r>
            <a:r>
              <a:rPr lang="en">
                <a:solidFill>
                  <a:srgbClr val="273239"/>
                </a:solidFill>
                <a:highlight>
                  <a:srgbClr val="FFFFFF"/>
                </a:highlight>
                <a:latin typeface="Nunito"/>
                <a:ea typeface="Nunito"/>
                <a:cs typeface="Nunito"/>
                <a:sym typeface="Nunito"/>
              </a:rPr>
              <a:t> then you will have to write </a:t>
            </a:r>
            <a:r>
              <a:rPr i="1" lang="en">
                <a:solidFill>
                  <a:srgbClr val="273239"/>
                </a:solidFill>
                <a:highlight>
                  <a:srgbClr val="FFFFFF"/>
                </a:highlight>
                <a:latin typeface="Nunito"/>
                <a:ea typeface="Nunito"/>
                <a:cs typeface="Nunito"/>
                <a:sym typeface="Nunito"/>
              </a:rPr>
              <a:t>obj.printName()</a:t>
            </a:r>
            <a:r>
              <a:rPr lang="en">
                <a:solidFill>
                  <a:srgbClr val="273239"/>
                </a:solidFill>
                <a:highlight>
                  <a:srgbClr val="FFFFFF"/>
                </a:highlight>
                <a:latin typeface="Nunito"/>
                <a:ea typeface="Nunito"/>
                <a:cs typeface="Nunito"/>
                <a:sym typeface="Nunito"/>
              </a:rPr>
              <a:t>.</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Clr>
                <a:schemeClr val="dk1"/>
              </a:buClr>
              <a:buSzPct val="45833"/>
              <a:buFont typeface="Arial"/>
              <a:buNone/>
            </a:pPr>
            <a:r>
              <a:rPr lang="en" sz="2400">
                <a:highlight>
                  <a:srgbClr val="FFFFFF"/>
                </a:highlight>
              </a:rPr>
              <a:t>Class Methods</a:t>
            </a:r>
            <a:endParaRPr/>
          </a:p>
        </p:txBody>
      </p:sp>
      <p:sp>
        <p:nvSpPr>
          <p:cNvPr id="94" name="Google Shape;94;p20"/>
          <p:cNvSpPr txBox="1"/>
          <p:nvPr>
            <p:ph idx="1" type="body"/>
          </p:nvPr>
        </p:nvSpPr>
        <p:spPr>
          <a:xfrm>
            <a:off x="311700" y="1017725"/>
            <a:ext cx="8520600" cy="38883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t/>
            </a:r>
            <a:endParaRPr sz="24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550">
                <a:solidFill>
                  <a:schemeClr val="dk1"/>
                </a:solidFill>
                <a:highlight>
                  <a:srgbClr val="FFFFFF"/>
                </a:highlight>
                <a:latin typeface="Verdana"/>
                <a:ea typeface="Verdana"/>
                <a:cs typeface="Verdana"/>
                <a:sym typeface="Verdana"/>
              </a:rPr>
              <a:t>Methods are functions that belongs to the class.</a:t>
            </a:r>
            <a:endParaRPr sz="15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 sz="1550">
                <a:solidFill>
                  <a:schemeClr val="dk1"/>
                </a:solidFill>
                <a:highlight>
                  <a:srgbClr val="FFFFFF"/>
                </a:highlight>
                <a:latin typeface="Verdana"/>
                <a:ea typeface="Verdana"/>
                <a:cs typeface="Verdana"/>
                <a:sym typeface="Verdana"/>
              </a:rPr>
              <a:t>There are two ways to define functions that belongs to a class:</a:t>
            </a:r>
            <a:endParaRPr sz="1550">
              <a:solidFill>
                <a:schemeClr val="dk1"/>
              </a:solidFill>
              <a:highlight>
                <a:srgbClr val="FFFFFF"/>
              </a:highlight>
              <a:latin typeface="Verdana"/>
              <a:ea typeface="Verdana"/>
              <a:cs typeface="Verdana"/>
              <a:sym typeface="Verdana"/>
            </a:endParaRPr>
          </a:p>
          <a:p>
            <a:pPr indent="-327025" lvl="0" marL="457200" rtl="0" algn="l">
              <a:spcBef>
                <a:spcPts val="1400"/>
              </a:spcBef>
              <a:spcAft>
                <a:spcPts val="0"/>
              </a:spcAft>
              <a:buClr>
                <a:schemeClr val="dk1"/>
              </a:buClr>
              <a:buSzPts val="1550"/>
              <a:buFont typeface="Verdana"/>
              <a:buChar char="●"/>
            </a:pPr>
            <a:r>
              <a:rPr lang="en" sz="1550">
                <a:solidFill>
                  <a:schemeClr val="dk1"/>
                </a:solidFill>
                <a:highlight>
                  <a:srgbClr val="FFFFFF"/>
                </a:highlight>
                <a:latin typeface="Verdana"/>
                <a:ea typeface="Verdana"/>
                <a:cs typeface="Verdana"/>
                <a:sym typeface="Verdana"/>
              </a:rPr>
              <a:t>Inside class definition</a:t>
            </a:r>
            <a:endParaRPr sz="1550">
              <a:solidFill>
                <a:schemeClr val="dk1"/>
              </a:solidFill>
              <a:highlight>
                <a:srgbClr val="FFFFFF"/>
              </a:highlight>
              <a:latin typeface="Verdana"/>
              <a:ea typeface="Verdana"/>
              <a:cs typeface="Verdana"/>
              <a:sym typeface="Verdana"/>
            </a:endParaRPr>
          </a:p>
          <a:p>
            <a:pPr indent="-327025" lvl="0" marL="457200" rtl="0" algn="l">
              <a:spcBef>
                <a:spcPts val="0"/>
              </a:spcBef>
              <a:spcAft>
                <a:spcPts val="0"/>
              </a:spcAft>
              <a:buClr>
                <a:schemeClr val="dk1"/>
              </a:buClr>
              <a:buSzPts val="1550"/>
              <a:buFont typeface="Verdana"/>
              <a:buChar char="●"/>
            </a:pPr>
            <a:r>
              <a:rPr lang="en" sz="1550">
                <a:solidFill>
                  <a:schemeClr val="dk1"/>
                </a:solidFill>
                <a:highlight>
                  <a:srgbClr val="FFFFFF"/>
                </a:highlight>
                <a:latin typeface="Verdana"/>
                <a:ea typeface="Verdana"/>
                <a:cs typeface="Verdana"/>
                <a:sym typeface="Verdana"/>
              </a:rPr>
              <a:t>Outside class definition</a:t>
            </a:r>
            <a:endParaRPr sz="1550">
              <a:solidFill>
                <a:schemeClr val="dk1"/>
              </a:solidFill>
              <a:highlight>
                <a:srgbClr val="FFFFFF"/>
              </a:highlight>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Clr>
                <a:schemeClr val="dk1"/>
              </a:buClr>
              <a:buSzPct val="45833"/>
              <a:buFont typeface="Arial"/>
              <a:buNone/>
            </a:pPr>
            <a:r>
              <a:rPr lang="en" sz="2400">
                <a:highlight>
                  <a:srgbClr val="FFFFFF"/>
                </a:highlight>
              </a:rPr>
              <a:t>Constructors</a:t>
            </a:r>
            <a:endParaRPr/>
          </a:p>
        </p:txBody>
      </p:sp>
      <p:sp>
        <p:nvSpPr>
          <p:cNvPr id="100" name="Google Shape;100;p21"/>
          <p:cNvSpPr txBox="1"/>
          <p:nvPr>
            <p:ph idx="1" type="body"/>
          </p:nvPr>
        </p:nvSpPr>
        <p:spPr>
          <a:xfrm>
            <a:off x="276525" y="10177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358"/>
              <a:buFont typeface="Arial"/>
              <a:buNone/>
            </a:pPr>
            <a:r>
              <a:rPr lang="en" sz="1471">
                <a:solidFill>
                  <a:schemeClr val="dk1"/>
                </a:solidFill>
                <a:highlight>
                  <a:srgbClr val="FFFFFF"/>
                </a:highlight>
                <a:latin typeface="Verdana"/>
                <a:ea typeface="Verdana"/>
                <a:cs typeface="Verdana"/>
                <a:sym typeface="Verdana"/>
              </a:rPr>
              <a:t>A constructor in C++ is a special method that is automatically called when an object of a class is created.</a:t>
            </a:r>
            <a:endParaRPr sz="1471">
              <a:solidFill>
                <a:schemeClr val="dk1"/>
              </a:solidFill>
              <a:highlight>
                <a:srgbClr val="FFFFFF"/>
              </a:highlight>
              <a:latin typeface="Verdana"/>
              <a:ea typeface="Verdana"/>
              <a:cs typeface="Verdana"/>
              <a:sym typeface="Verdana"/>
            </a:endParaRPr>
          </a:p>
          <a:p>
            <a:pPr indent="0" lvl="0" marL="0" rtl="0" algn="l">
              <a:lnSpc>
                <a:spcPct val="95000"/>
              </a:lnSpc>
              <a:spcBef>
                <a:spcPts val="1400"/>
              </a:spcBef>
              <a:spcAft>
                <a:spcPts val="0"/>
              </a:spcAft>
              <a:buSzPts val="358"/>
              <a:buNone/>
            </a:pPr>
            <a:r>
              <a:rPr lang="en" sz="1471">
                <a:solidFill>
                  <a:schemeClr val="dk1"/>
                </a:solidFill>
                <a:highlight>
                  <a:srgbClr val="FFFFFF"/>
                </a:highlight>
                <a:latin typeface="Verdana"/>
                <a:ea typeface="Verdana"/>
                <a:cs typeface="Verdana"/>
                <a:sym typeface="Verdana"/>
              </a:rPr>
              <a:t>To create a constructor, use the same name as the class, followed by parentheses </a:t>
            </a:r>
            <a:r>
              <a:rPr lang="en" sz="1487">
                <a:solidFill>
                  <a:srgbClr val="DC143C"/>
                </a:solidFill>
                <a:highlight>
                  <a:srgbClr val="FFFFFF"/>
                </a:highlight>
                <a:latin typeface="Courier New"/>
                <a:ea typeface="Courier New"/>
                <a:cs typeface="Courier New"/>
                <a:sym typeface="Courier New"/>
              </a:rPr>
              <a:t>()</a:t>
            </a:r>
            <a:r>
              <a:rPr lang="en" sz="1471">
                <a:solidFill>
                  <a:schemeClr val="dk1"/>
                </a:solidFill>
                <a:highlight>
                  <a:srgbClr val="FFFFFF"/>
                </a:highlight>
                <a:latin typeface="Verdana"/>
                <a:ea typeface="Verdana"/>
                <a:cs typeface="Verdana"/>
                <a:sym typeface="Verdana"/>
              </a:rPr>
              <a:t>:</a:t>
            </a:r>
            <a:endParaRPr sz="1471">
              <a:solidFill>
                <a:schemeClr val="dk1"/>
              </a:solidFill>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class MyClass {     // The class</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public:           // Access specifier</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MyClass() {     // Constructor</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cout &lt;&lt; "Hello World!";</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SzPts val="1100"/>
              <a:buNone/>
            </a:pPr>
            <a:r>
              <a:rPr lang="en" sz="1373">
                <a:solidFill>
                  <a:srgbClr val="0000CD"/>
                </a:solidFill>
                <a:highlight>
                  <a:srgbClr val="FFFFFF"/>
                </a:highlight>
                <a:latin typeface="Courier New"/>
                <a:ea typeface="Courier New"/>
                <a:cs typeface="Courier New"/>
                <a:sym typeface="Courier New"/>
              </a:rPr>
              <a:t>};</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150">
                <a:solidFill>
                  <a:schemeClr val="dk1"/>
                </a:solidFill>
                <a:highlight>
                  <a:srgbClr val="FFFFCC"/>
                </a:highlight>
                <a:latin typeface="Verdana"/>
                <a:ea typeface="Verdana"/>
                <a:cs typeface="Verdana"/>
                <a:sym typeface="Verdana"/>
              </a:rPr>
              <a:t>The constructor has the same name as the class, it is always </a:t>
            </a:r>
            <a:r>
              <a:rPr lang="en" sz="1200">
                <a:solidFill>
                  <a:srgbClr val="DC143C"/>
                </a:solidFill>
                <a:latin typeface="Courier New"/>
                <a:ea typeface="Courier New"/>
                <a:cs typeface="Courier New"/>
                <a:sym typeface="Courier New"/>
              </a:rPr>
              <a:t>public</a:t>
            </a:r>
            <a:r>
              <a:rPr lang="en" sz="1150">
                <a:solidFill>
                  <a:schemeClr val="dk1"/>
                </a:solidFill>
                <a:highlight>
                  <a:srgbClr val="FFFFCC"/>
                </a:highlight>
                <a:latin typeface="Verdana"/>
                <a:ea typeface="Verdana"/>
                <a:cs typeface="Verdana"/>
                <a:sym typeface="Verdana"/>
              </a:rPr>
              <a:t>, and it does not have any return value.</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1400"/>
              </a:spcAft>
              <a:buSzPts val="358"/>
              <a:buNone/>
            </a:pPr>
            <a:r>
              <a:t/>
            </a:r>
            <a:endParaRPr sz="1373">
              <a:solidFill>
                <a:srgbClr val="0000CD"/>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