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y="5143500" cx="9144000"/>
  <p:notesSz cx="6858000" cy="9144000"/>
  <p:embeddedFontLst>
    <p:embeddedFont>
      <p:font typeface="Nunito"/>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C0D93FE-6CD7-4AD1-9164-551E007BA953}">
  <a:tblStyle styleId="{AC0D93FE-6CD7-4AD1-9164-551E007BA95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Nunito-bold.fntdata"/><Relationship Id="rId50" Type="http://schemas.openxmlformats.org/officeDocument/2006/relationships/font" Target="fonts/Nunito-regular.fntdata"/><Relationship Id="rId53" Type="http://schemas.openxmlformats.org/officeDocument/2006/relationships/font" Target="fonts/Nunito-boldItalic.fntdata"/><Relationship Id="rId52" Type="http://schemas.openxmlformats.org/officeDocument/2006/relationships/font" Target="fonts/Nunit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3f01754898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3f01754898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3f01754898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3f01754898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3f01754898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3f01754898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3f01754898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3f01754898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3f01754898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3f01754898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3f01754898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3f01754898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3f01754898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3f01754898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3f01754898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3f01754898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3f0f1c89b0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3f0f1c89b0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3f0f1c89b0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3f0f1c89b0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3f017548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3f01754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3f01754898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3f01754898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3f01754898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3f01754898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3f01754898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3f01754898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3f0f1c89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3f0f1c89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3f0f1c89b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3f0f1c89b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3f0f1c89b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3f0f1c89b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3f0f1c89b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3f0f1c89b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3f0f1c89b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3f0f1c89b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3f0f1c89b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3f0f1c89b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3f0f1c89b0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3f0f1c89b0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c10e09e639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c10e09e639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3f0f1c89b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3f0f1c89b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3f0f1c89b0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3f0f1c89b0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3f0f1c89b0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3f0f1c89b0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3f0f1c89b0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3f0f1c89b0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3f0f1c89b0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3f0f1c89b0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3f0f1c89b0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3f0f1c89b0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3f0f1c89b0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3f0f1c89b0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3f0f1c89b0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3f0f1c89b0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3f0f1c89b0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3f0f1c89b0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3f0f1c89b0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3f0f1c89b0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3f0175489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3f0175489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3f0f1c89b0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3f0f1c89b0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3f0f1c89b0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3f0f1c89b0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3f0f1c89b0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3f0f1c89b0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3f0f1c89b0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3f0f1c89b0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3f0175489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3f0175489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44095b796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44095b796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3f01754898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3f01754898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3f01754898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3f01754898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3f01754898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3f0175489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243250" y="5752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Inheritance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100000"/>
              <a:buFont typeface="Calibri"/>
              <a:buNone/>
            </a:pPr>
            <a:r>
              <a:rPr b="1" lang="en" sz="3000">
                <a:latin typeface="Calibri"/>
                <a:ea typeface="Calibri"/>
                <a:cs typeface="Calibri"/>
                <a:sym typeface="Calibri"/>
              </a:rPr>
              <a:t>Generic Pointers</a:t>
            </a:r>
            <a:endParaRPr/>
          </a:p>
        </p:txBody>
      </p:sp>
      <p:sp>
        <p:nvSpPr>
          <p:cNvPr id="127" name="Google Shape;12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Clr>
                <a:schemeClr val="dk1"/>
              </a:buClr>
              <a:buFont typeface="Arial"/>
              <a:buNone/>
            </a:pPr>
            <a:r>
              <a:rPr lang="en" sz="2200">
                <a:solidFill>
                  <a:schemeClr val="dk1"/>
                </a:solidFill>
                <a:latin typeface="Courier New"/>
                <a:ea typeface="Courier New"/>
                <a:cs typeface="Courier New"/>
                <a:sym typeface="Courier New"/>
              </a:rPr>
              <a:t>int main () </a:t>
            </a:r>
            <a:endParaRPr sz="1400">
              <a:solidFill>
                <a:schemeClr val="dk1"/>
              </a:solidFill>
            </a:endParaRPr>
          </a:p>
          <a:p>
            <a:pPr indent="0" lvl="0" marL="0" rtl="0" algn="l">
              <a:lnSpc>
                <a:spcPct val="100000"/>
              </a:lnSpc>
              <a:spcBef>
                <a:spcPts val="0"/>
              </a:spcBef>
              <a:spcAft>
                <a:spcPts val="0"/>
              </a:spcAft>
              <a:buClr>
                <a:schemeClr val="dk1"/>
              </a:buClr>
              <a:buFont typeface="Arial"/>
              <a:buNone/>
            </a:pPr>
            <a:r>
              <a:rPr lang="en" sz="2200">
                <a:solidFill>
                  <a:schemeClr val="dk1"/>
                </a:solidFill>
                <a:latin typeface="Courier New"/>
                <a:ea typeface="Courier New"/>
                <a:cs typeface="Courier New"/>
                <a:sym typeface="Courier New"/>
              </a:rPr>
              <a:t>{</a:t>
            </a:r>
            <a:endParaRPr sz="1400">
              <a:solidFill>
                <a:schemeClr val="dk1"/>
              </a:solidFill>
            </a:endParaRPr>
          </a:p>
          <a:p>
            <a:pPr indent="0" lvl="0" marL="0" rtl="0" algn="l">
              <a:lnSpc>
                <a:spcPct val="100000"/>
              </a:lnSpc>
              <a:spcBef>
                <a:spcPts val="0"/>
              </a:spcBef>
              <a:spcAft>
                <a:spcPts val="0"/>
              </a:spcAft>
              <a:buClr>
                <a:schemeClr val="dk1"/>
              </a:buClr>
              <a:buFont typeface="Arial"/>
              <a:buNone/>
            </a:pPr>
            <a:r>
              <a:rPr lang="en" sz="2200">
                <a:solidFill>
                  <a:schemeClr val="dk1"/>
                </a:solidFill>
                <a:latin typeface="Courier New"/>
                <a:ea typeface="Courier New"/>
                <a:cs typeface="Courier New"/>
                <a:sym typeface="Courier New"/>
              </a:rPr>
              <a:t>  cEmployee e1(…), </a:t>
            </a:r>
            <a:r>
              <a:rPr b="1" lang="en" sz="2200">
                <a:solidFill>
                  <a:schemeClr val="dk1"/>
                </a:solidFill>
                <a:latin typeface="Courier New"/>
                <a:ea typeface="Courier New"/>
                <a:cs typeface="Courier New"/>
                <a:sym typeface="Courier New"/>
              </a:rPr>
              <a:t>*pemp</a:t>
            </a:r>
            <a:r>
              <a:rPr lang="en" sz="2200">
                <a:solidFill>
                  <a:schemeClr val="dk1"/>
                </a:solidFill>
                <a:latin typeface="Courier New"/>
                <a:ea typeface="Courier New"/>
                <a:cs typeface="Courier New"/>
                <a:sym typeface="Courier New"/>
              </a:rPr>
              <a:t>; </a:t>
            </a:r>
            <a:endParaRPr sz="1400">
              <a:solidFill>
                <a:schemeClr val="dk1"/>
              </a:solidFill>
            </a:endParaRPr>
          </a:p>
          <a:p>
            <a:pPr indent="0" lvl="0" marL="0" rtl="0" algn="l">
              <a:lnSpc>
                <a:spcPct val="100000"/>
              </a:lnSpc>
              <a:spcBef>
                <a:spcPts val="0"/>
              </a:spcBef>
              <a:spcAft>
                <a:spcPts val="0"/>
              </a:spcAft>
              <a:buClr>
                <a:schemeClr val="dk1"/>
              </a:buClr>
              <a:buFont typeface="Arial"/>
              <a:buNone/>
            </a:pPr>
            <a:r>
              <a:rPr lang="en" sz="2200">
                <a:solidFill>
                  <a:schemeClr val="dk1"/>
                </a:solidFill>
                <a:latin typeface="Courier New"/>
                <a:ea typeface="Courier New"/>
                <a:cs typeface="Courier New"/>
                <a:sym typeface="Courier New"/>
              </a:rPr>
              <a:t>  cSalesPerson sp1(…);</a:t>
            </a:r>
            <a:endParaRPr sz="1400">
              <a:solidFill>
                <a:schemeClr val="dk1"/>
              </a:solidFill>
            </a:endParaRPr>
          </a:p>
          <a:p>
            <a:pPr indent="0" lvl="0" marL="0" rtl="0" algn="l">
              <a:lnSpc>
                <a:spcPct val="100000"/>
              </a:lnSpc>
              <a:spcBef>
                <a:spcPts val="0"/>
              </a:spcBef>
              <a:spcAft>
                <a:spcPts val="0"/>
              </a:spcAft>
              <a:buClr>
                <a:schemeClr val="dk1"/>
              </a:buClr>
              <a:buFont typeface="Arial"/>
              <a:buNone/>
            </a:pPr>
            <a:r>
              <a:t/>
            </a:r>
            <a:endParaRPr sz="22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Font typeface="Arial"/>
              <a:buNone/>
            </a:pPr>
            <a:r>
              <a:rPr lang="en" sz="2200">
                <a:solidFill>
                  <a:schemeClr val="dk1"/>
                </a:solidFill>
                <a:latin typeface="Courier New"/>
                <a:ea typeface="Courier New"/>
                <a:cs typeface="Courier New"/>
                <a:sym typeface="Courier New"/>
              </a:rPr>
              <a:t>  </a:t>
            </a:r>
            <a:r>
              <a:rPr b="1" lang="en" sz="2200">
                <a:solidFill>
                  <a:schemeClr val="dk1"/>
                </a:solidFill>
                <a:latin typeface="Courier New"/>
                <a:ea typeface="Courier New"/>
                <a:cs typeface="Courier New"/>
                <a:sym typeface="Courier New"/>
              </a:rPr>
              <a:t>pemp = &amp;e1; </a:t>
            </a:r>
            <a:endParaRPr b="1" sz="22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Font typeface="Arial"/>
              <a:buNone/>
            </a:pPr>
            <a:r>
              <a:rPr b="1" lang="en" sz="2200">
                <a:solidFill>
                  <a:schemeClr val="dk1"/>
                </a:solidFill>
                <a:latin typeface="Courier New"/>
                <a:ea typeface="Courier New"/>
                <a:cs typeface="Courier New"/>
                <a:sym typeface="Courier New"/>
              </a:rPr>
              <a:t>  pemp = &amp;sp1;</a:t>
            </a:r>
            <a:endParaRPr sz="1400">
              <a:solidFill>
                <a:schemeClr val="dk1"/>
              </a:solidFill>
            </a:endParaRPr>
          </a:p>
          <a:p>
            <a:pPr indent="0" lvl="0" marL="0" rtl="0" algn="l">
              <a:lnSpc>
                <a:spcPct val="100000"/>
              </a:lnSpc>
              <a:spcBef>
                <a:spcPts val="0"/>
              </a:spcBef>
              <a:spcAft>
                <a:spcPts val="0"/>
              </a:spcAft>
              <a:buClr>
                <a:schemeClr val="dk1"/>
              </a:buClr>
              <a:buFont typeface="Arial"/>
              <a:buNone/>
            </a:pPr>
            <a:r>
              <a:t/>
            </a:r>
            <a:endParaRPr b="1" sz="22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Font typeface="Arial"/>
              <a:buNone/>
            </a:pPr>
            <a:r>
              <a:rPr b="1" lang="en" sz="2200">
                <a:solidFill>
                  <a:schemeClr val="dk1"/>
                </a:solidFill>
                <a:latin typeface="Courier New"/>
                <a:ea typeface="Courier New"/>
                <a:cs typeface="Courier New"/>
                <a:sym typeface="Courier New"/>
              </a:rPr>
              <a:t>  pemp 🡪computeSalary();	</a:t>
            </a:r>
            <a:r>
              <a:rPr lang="en" sz="2200">
                <a:solidFill>
                  <a:schemeClr val="dk1"/>
                </a:solidFill>
                <a:latin typeface="Courier New"/>
                <a:ea typeface="Courier New"/>
                <a:cs typeface="Courier New"/>
                <a:sym typeface="Courier New"/>
              </a:rPr>
              <a:t> </a:t>
            </a:r>
            <a:endParaRPr sz="1400">
              <a:solidFill>
                <a:schemeClr val="dk1"/>
              </a:solidFill>
            </a:endParaRPr>
          </a:p>
          <a:p>
            <a:pPr indent="0" lvl="0" marL="0" rtl="0" algn="l">
              <a:lnSpc>
                <a:spcPct val="100000"/>
              </a:lnSpc>
              <a:spcBef>
                <a:spcPts val="0"/>
              </a:spcBef>
              <a:spcAft>
                <a:spcPts val="0"/>
              </a:spcAft>
              <a:buClr>
                <a:schemeClr val="dk1"/>
              </a:buClr>
              <a:buFont typeface="Arial"/>
              <a:buNone/>
            </a:pPr>
            <a:r>
              <a:rPr lang="en" sz="2200">
                <a:solidFill>
                  <a:schemeClr val="dk1"/>
                </a:solidFill>
                <a:latin typeface="Courier New"/>
                <a:ea typeface="Courier New"/>
                <a:cs typeface="Courier New"/>
                <a:sym typeface="Courier New"/>
              </a:rPr>
              <a:t>  return 0;</a:t>
            </a:r>
            <a:endParaRPr sz="1400">
              <a:solidFill>
                <a:schemeClr val="dk1"/>
              </a:solidFill>
            </a:endParaRPr>
          </a:p>
          <a:p>
            <a:pPr indent="0" lvl="0" marL="0" rtl="0" algn="l">
              <a:lnSpc>
                <a:spcPct val="100000"/>
              </a:lnSpc>
              <a:spcBef>
                <a:spcPts val="0"/>
              </a:spcBef>
              <a:spcAft>
                <a:spcPts val="0"/>
              </a:spcAft>
              <a:buClr>
                <a:schemeClr val="dk1"/>
              </a:buClr>
              <a:buFont typeface="Arial"/>
              <a:buNone/>
            </a:pPr>
            <a:r>
              <a:rPr lang="en" sz="2200">
                <a:solidFill>
                  <a:schemeClr val="dk1"/>
                </a:solidFill>
                <a:latin typeface="Courier New"/>
                <a:ea typeface="Courier New"/>
                <a:cs typeface="Courier New"/>
                <a:sym typeface="Courier New"/>
              </a:rPr>
              <a:t>}</a:t>
            </a:r>
            <a:endParaRPr sz="14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nvSpPr>
        <p:spPr>
          <a:xfrm>
            <a:off x="457200" y="152400"/>
            <a:ext cx="8229600" cy="716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 sz="3000">
                <a:solidFill>
                  <a:srgbClr val="000000"/>
                </a:solidFill>
                <a:latin typeface="Calibri"/>
                <a:ea typeface="Calibri"/>
                <a:cs typeface="Calibri"/>
                <a:sym typeface="Calibri"/>
              </a:rPr>
              <a:t>Generic Pointers</a:t>
            </a:r>
            <a:endParaRPr b="1" sz="3000">
              <a:solidFill>
                <a:srgbClr val="000000"/>
              </a:solidFill>
              <a:latin typeface="Calibri"/>
              <a:ea typeface="Calibri"/>
              <a:cs typeface="Calibri"/>
              <a:sym typeface="Calibri"/>
            </a:endParaRPr>
          </a:p>
        </p:txBody>
      </p:sp>
      <p:sp>
        <p:nvSpPr>
          <p:cNvPr id="133" name="Google Shape;133;p23"/>
          <p:cNvSpPr/>
          <p:nvPr/>
        </p:nvSpPr>
        <p:spPr>
          <a:xfrm>
            <a:off x="457200" y="868500"/>
            <a:ext cx="4416300" cy="3672000"/>
          </a:xfrm>
          <a:prstGeom prst="rect">
            <a:avLst/>
          </a:prstGeom>
          <a:solidFill>
            <a:srgbClr val="FAFAB4"/>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 sz="1800" u="none" cap="none" strike="noStrike">
                <a:solidFill>
                  <a:srgbClr val="000000"/>
                </a:solidFill>
                <a:latin typeface="Courier New"/>
                <a:ea typeface="Courier New"/>
                <a:cs typeface="Courier New"/>
                <a:sym typeface="Courier New"/>
              </a:rPr>
              <a:t>int main () </a:t>
            </a:r>
            <a:endParaRPr sz="1000"/>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a:t>
            </a:r>
            <a:endParaRPr sz="1000"/>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  cEmployee e1(…), </a:t>
            </a:r>
            <a:r>
              <a:rPr b="1" lang="en" sz="1800">
                <a:solidFill>
                  <a:srgbClr val="000000"/>
                </a:solidFill>
                <a:latin typeface="Courier New"/>
                <a:ea typeface="Courier New"/>
                <a:cs typeface="Courier New"/>
                <a:sym typeface="Courier New"/>
              </a:rPr>
              <a:t>*pemp</a:t>
            </a:r>
            <a:r>
              <a:rPr lang="en" sz="1800">
                <a:solidFill>
                  <a:srgbClr val="000000"/>
                </a:solidFill>
                <a:latin typeface="Courier New"/>
                <a:ea typeface="Courier New"/>
                <a:cs typeface="Courier New"/>
                <a:sym typeface="Courier New"/>
              </a:rPr>
              <a:t>; </a:t>
            </a:r>
            <a:endParaRPr sz="1000"/>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  cSalesPerson sp1(…);</a:t>
            </a:r>
            <a:endParaRPr sz="1000"/>
          </a:p>
          <a:p>
            <a:pPr indent="0" lvl="0" marL="0" marR="0" rtl="0" algn="l">
              <a:spcBef>
                <a:spcPts val="0"/>
              </a:spcBef>
              <a:spcAft>
                <a:spcPts val="0"/>
              </a:spcAft>
              <a:buNone/>
            </a:pPr>
            <a:r>
              <a:t/>
            </a:r>
            <a:endParaRPr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  </a:t>
            </a:r>
            <a:r>
              <a:rPr b="1" lang="en" sz="1800">
                <a:solidFill>
                  <a:srgbClr val="000000"/>
                </a:solidFill>
                <a:latin typeface="Courier New"/>
                <a:ea typeface="Courier New"/>
                <a:cs typeface="Courier New"/>
                <a:sym typeface="Courier New"/>
              </a:rPr>
              <a:t>pemp = &amp;e1;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1" lang="en" sz="1800">
                <a:solidFill>
                  <a:srgbClr val="000000"/>
                </a:solidFill>
                <a:latin typeface="Courier New"/>
                <a:ea typeface="Courier New"/>
                <a:cs typeface="Courier New"/>
                <a:sym typeface="Courier New"/>
              </a:rPr>
              <a:t>  pemp = &amp;sp1;</a:t>
            </a:r>
            <a:endParaRPr sz="1000"/>
          </a:p>
          <a:p>
            <a:pPr indent="0" lvl="0" marL="0" marR="0" rtl="0" algn="l">
              <a:spcBef>
                <a:spcPts val="0"/>
              </a:spcBef>
              <a:spcAft>
                <a:spcPts val="0"/>
              </a:spcAft>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1" lang="en" sz="1800">
                <a:solidFill>
                  <a:srgbClr val="000000"/>
                </a:solidFill>
                <a:latin typeface="Courier New"/>
                <a:ea typeface="Courier New"/>
                <a:cs typeface="Courier New"/>
                <a:sym typeface="Courier New"/>
              </a:rPr>
              <a:t>  pemp 🡪computeSalary();	</a:t>
            </a:r>
            <a:r>
              <a:rPr lang="en" sz="1800">
                <a:solidFill>
                  <a:srgbClr val="000000"/>
                </a:solidFill>
                <a:latin typeface="Courier New"/>
                <a:ea typeface="Courier New"/>
                <a:cs typeface="Courier New"/>
                <a:sym typeface="Courier New"/>
              </a:rPr>
              <a:t> </a:t>
            </a:r>
            <a:endParaRPr sz="1000"/>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  return 0;</a:t>
            </a:r>
            <a:endParaRPr sz="1000"/>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a:t>
            </a:r>
            <a:endParaRPr sz="1000"/>
          </a:p>
        </p:txBody>
      </p:sp>
      <p:sp>
        <p:nvSpPr>
          <p:cNvPr id="134" name="Google Shape;134;p23"/>
          <p:cNvSpPr/>
          <p:nvPr/>
        </p:nvSpPr>
        <p:spPr>
          <a:xfrm>
            <a:off x="5612800" y="868488"/>
            <a:ext cx="1465200" cy="881100"/>
          </a:xfrm>
          <a:prstGeom prst="wedgeRoundRectCallout">
            <a:avLst>
              <a:gd fmla="val -148167" name="adj1"/>
              <a:gd fmla="val 62006" name="adj2"/>
              <a:gd fmla="val 16667" name="adj3"/>
            </a:avLst>
          </a:prstGeom>
          <a:solidFill>
            <a:srgbClr val="DDDDDD"/>
          </a:solidFill>
          <a:ln cap="flat" cmpd="sng" w="127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pemp</a:t>
            </a:r>
            <a:r>
              <a:rPr lang="en" sz="1800">
                <a:solidFill>
                  <a:srgbClr val="000000"/>
                </a:solidFill>
                <a:latin typeface="Calibri"/>
                <a:ea typeface="Calibri"/>
                <a:cs typeface="Calibri"/>
                <a:sym typeface="Calibri"/>
              </a:rPr>
              <a:t> is a pointer to base class</a:t>
            </a:r>
            <a:endParaRPr/>
          </a:p>
        </p:txBody>
      </p:sp>
      <p:grpSp>
        <p:nvGrpSpPr>
          <p:cNvPr id="135" name="Google Shape;135;p23"/>
          <p:cNvGrpSpPr/>
          <p:nvPr/>
        </p:nvGrpSpPr>
        <p:grpSpPr>
          <a:xfrm>
            <a:off x="2682938" y="2056800"/>
            <a:ext cx="5395962" cy="1295400"/>
            <a:chOff x="2986088" y="2971800"/>
            <a:chExt cx="5395962" cy="1295400"/>
          </a:xfrm>
        </p:grpSpPr>
        <p:sp>
          <p:nvSpPr>
            <p:cNvPr id="136" name="Google Shape;136;p23"/>
            <p:cNvSpPr/>
            <p:nvPr/>
          </p:nvSpPr>
          <p:spPr>
            <a:xfrm>
              <a:off x="2986088" y="3386137"/>
              <a:ext cx="214200" cy="709500"/>
            </a:xfrm>
            <a:prstGeom prst="rightBrace">
              <a:avLst>
                <a:gd fmla="val 23881" name="adj1"/>
                <a:gd fmla="val 50000" name="adj2"/>
              </a:avLst>
            </a:prstGeom>
            <a:noFill/>
            <a:ln cap="flat" cmpd="sng" w="127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 name="Google Shape;137;p23"/>
            <p:cNvSpPr/>
            <p:nvPr/>
          </p:nvSpPr>
          <p:spPr>
            <a:xfrm>
              <a:off x="6140450" y="2971800"/>
              <a:ext cx="2241600" cy="1295400"/>
            </a:xfrm>
            <a:prstGeom prst="wedgeRoundRectCallout">
              <a:avLst>
                <a:gd fmla="val -169130" name="adj1"/>
                <a:gd fmla="val 8163" name="adj2"/>
                <a:gd fmla="val 16667" name="adj3"/>
              </a:avLst>
            </a:prstGeom>
            <a:solidFill>
              <a:srgbClr val="DDDDDD"/>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 sz="1800">
                  <a:solidFill>
                    <a:srgbClr val="000000"/>
                  </a:solidFill>
                  <a:latin typeface="Calibri"/>
                  <a:ea typeface="Calibri"/>
                  <a:cs typeface="Calibri"/>
                  <a:sym typeface="Calibri"/>
                </a:rPr>
                <a:t>Base class or generic pointer can point to objects of derived class.</a:t>
              </a:r>
              <a:endParaRPr/>
            </a:p>
          </p:txBody>
        </p:sp>
      </p:grpSp>
      <p:sp>
        <p:nvSpPr>
          <p:cNvPr id="138" name="Google Shape;138;p23"/>
          <p:cNvSpPr/>
          <p:nvPr/>
        </p:nvSpPr>
        <p:spPr>
          <a:xfrm>
            <a:off x="5040063" y="3239575"/>
            <a:ext cx="3125790" cy="1584306"/>
          </a:xfrm>
          <a:prstGeom prst="irregularSeal1">
            <a:avLst/>
          </a:prstGeom>
          <a:solidFill>
            <a:srgbClr val="DDDDDD"/>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rgbClr val="000000"/>
                </a:solidFill>
                <a:latin typeface="Calibri"/>
                <a:ea typeface="Calibri"/>
                <a:cs typeface="Calibri"/>
                <a:sym typeface="Calibri"/>
              </a:rPr>
              <a:t>Can compiler resolve this call?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nvSpPr>
        <p:spPr>
          <a:xfrm>
            <a:off x="565150" y="0"/>
            <a:ext cx="78771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 sz="3000">
                <a:solidFill>
                  <a:srgbClr val="000000"/>
                </a:solidFill>
                <a:latin typeface="Calibri"/>
                <a:ea typeface="Calibri"/>
                <a:cs typeface="Calibri"/>
                <a:sym typeface="Calibri"/>
              </a:rPr>
              <a:t>Need of Type-casting</a:t>
            </a:r>
            <a:endParaRPr b="1" sz="3000">
              <a:solidFill>
                <a:srgbClr val="000000"/>
              </a:solidFill>
              <a:latin typeface="Calibri"/>
              <a:ea typeface="Calibri"/>
              <a:cs typeface="Calibri"/>
              <a:sym typeface="Calibri"/>
            </a:endParaRPr>
          </a:p>
        </p:txBody>
      </p:sp>
      <p:sp>
        <p:nvSpPr>
          <p:cNvPr id="144" name="Google Shape;144;p24"/>
          <p:cNvSpPr/>
          <p:nvPr/>
        </p:nvSpPr>
        <p:spPr>
          <a:xfrm>
            <a:off x="565150" y="758750"/>
            <a:ext cx="8289900" cy="2585400"/>
          </a:xfrm>
          <a:prstGeom prst="rect">
            <a:avLst/>
          </a:prstGeom>
          <a:solidFill>
            <a:schemeClr val="lt1"/>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 sz="1300">
                <a:solidFill>
                  <a:srgbClr val="000000"/>
                </a:solidFill>
                <a:latin typeface="Courier New"/>
                <a:ea typeface="Courier New"/>
                <a:cs typeface="Courier New"/>
                <a:sym typeface="Courier New"/>
              </a:rPr>
              <a:t>cEmployee* pemp;</a:t>
            </a:r>
            <a:endParaRPr sz="13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lang="en" sz="1300">
                <a:solidFill>
                  <a:srgbClr val="000000"/>
                </a:solidFill>
                <a:latin typeface="Courier New"/>
                <a:ea typeface="Courier New"/>
                <a:cs typeface="Courier New"/>
                <a:sym typeface="Courier New"/>
              </a:rPr>
              <a:t>...</a:t>
            </a:r>
            <a:endParaRPr sz="13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lang="en" sz="1300">
                <a:solidFill>
                  <a:srgbClr val="000000"/>
                </a:solidFill>
                <a:latin typeface="Courier New"/>
                <a:ea typeface="Courier New"/>
                <a:cs typeface="Courier New"/>
                <a:sym typeface="Courier New"/>
              </a:rPr>
              <a:t>switch(type_of_emp)</a:t>
            </a:r>
            <a:endParaRPr sz="13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lang="en" sz="1300">
                <a:solidFill>
                  <a:srgbClr val="000000"/>
                </a:solidFill>
                <a:latin typeface="Courier New"/>
                <a:ea typeface="Courier New"/>
                <a:cs typeface="Courier New"/>
                <a:sym typeface="Courier New"/>
              </a:rPr>
              <a:t>{</a:t>
            </a:r>
            <a:endParaRPr sz="13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lang="en" sz="1300">
                <a:solidFill>
                  <a:srgbClr val="000000"/>
                </a:solidFill>
                <a:latin typeface="Courier New"/>
                <a:ea typeface="Courier New"/>
                <a:cs typeface="Courier New"/>
                <a:sym typeface="Courier New"/>
              </a:rPr>
              <a:t>  case 1: ( (cSalesPerson*) pemp )🡪computeSalary()</a:t>
            </a:r>
            <a:endParaRPr sz="13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lang="en" sz="1300">
                <a:solidFill>
                  <a:srgbClr val="000000"/>
                </a:solidFill>
                <a:latin typeface="Courier New"/>
                <a:ea typeface="Courier New"/>
                <a:cs typeface="Courier New"/>
                <a:sym typeface="Courier New"/>
              </a:rPr>
              <a:t>       	. . .</a:t>
            </a:r>
            <a:endParaRPr sz="13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lang="en" sz="1300">
                <a:solidFill>
                  <a:srgbClr val="000000"/>
                </a:solidFill>
                <a:latin typeface="Courier New"/>
                <a:ea typeface="Courier New"/>
                <a:cs typeface="Courier New"/>
                <a:sym typeface="Courier New"/>
              </a:rPr>
              <a:t>   	   break;</a:t>
            </a:r>
            <a:endParaRPr sz="13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lang="en" sz="1300">
                <a:solidFill>
                  <a:srgbClr val="000000"/>
                </a:solidFill>
                <a:latin typeface="Courier New"/>
                <a:ea typeface="Courier New"/>
                <a:cs typeface="Courier New"/>
                <a:sym typeface="Courier New"/>
              </a:rPr>
              <a:t>  case 2: ( (cManager*) pemp )🡪computeSalary();</a:t>
            </a:r>
            <a:endParaRPr sz="13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lang="en" sz="1300">
                <a:solidFill>
                  <a:srgbClr val="000000"/>
                </a:solidFill>
                <a:latin typeface="Courier New"/>
                <a:ea typeface="Courier New"/>
                <a:cs typeface="Courier New"/>
                <a:sym typeface="Courier New"/>
              </a:rPr>
              <a:t>		. . .</a:t>
            </a:r>
            <a:endParaRPr sz="13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lang="en" sz="1300">
                <a:solidFill>
                  <a:srgbClr val="000000"/>
                </a:solidFill>
                <a:latin typeface="Courier New"/>
                <a:ea typeface="Courier New"/>
                <a:cs typeface="Courier New"/>
                <a:sym typeface="Courier New"/>
              </a:rPr>
              <a:t>          break;</a:t>
            </a:r>
            <a:endParaRPr sz="13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lang="en" sz="1300">
                <a:solidFill>
                  <a:srgbClr val="000000"/>
                </a:solidFill>
                <a:latin typeface="Courier New"/>
                <a:ea typeface="Courier New"/>
                <a:cs typeface="Courier New"/>
                <a:sym typeface="Courier New"/>
              </a:rPr>
              <a:t>}</a:t>
            </a:r>
            <a:endParaRPr sz="1300">
              <a:solidFill>
                <a:srgbClr val="000000"/>
              </a:solidFill>
              <a:latin typeface="Courier New"/>
              <a:ea typeface="Courier New"/>
              <a:cs typeface="Courier New"/>
              <a:sym typeface="Courier New"/>
            </a:endParaRPr>
          </a:p>
        </p:txBody>
      </p:sp>
      <p:sp>
        <p:nvSpPr>
          <p:cNvPr id="145" name="Google Shape;145;p24"/>
          <p:cNvSpPr/>
          <p:nvPr/>
        </p:nvSpPr>
        <p:spPr>
          <a:xfrm>
            <a:off x="4572006" y="478232"/>
            <a:ext cx="2339400" cy="884700"/>
          </a:xfrm>
          <a:prstGeom prst="wedgeRoundRectCallout">
            <a:avLst>
              <a:gd fmla="val -19368" name="adj1"/>
              <a:gd fmla="val 95432" name="adj2"/>
              <a:gd fmla="val 16667" name="adj3"/>
            </a:avLst>
          </a:prstGeom>
          <a:solidFill>
            <a:srgbClr val="D8D8D8"/>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rgbClr val="000000"/>
                </a:solidFill>
                <a:latin typeface="Calibri"/>
                <a:ea typeface="Calibri"/>
                <a:cs typeface="Calibri"/>
                <a:sym typeface="Calibri"/>
              </a:rPr>
              <a:t>Calls cSalesPerson’s </a:t>
            </a:r>
            <a:r>
              <a:rPr lang="en" sz="1800">
                <a:solidFill>
                  <a:srgbClr val="000000"/>
                </a:solidFill>
                <a:latin typeface="Courier New"/>
                <a:ea typeface="Courier New"/>
                <a:cs typeface="Courier New"/>
                <a:sym typeface="Courier New"/>
              </a:rPr>
              <a:t>computeSalary()</a:t>
            </a:r>
            <a:endParaRPr/>
          </a:p>
        </p:txBody>
      </p:sp>
      <p:sp>
        <p:nvSpPr>
          <p:cNvPr id="146" name="Google Shape;146;p24"/>
          <p:cNvSpPr txBox="1"/>
          <p:nvPr/>
        </p:nvSpPr>
        <p:spPr>
          <a:xfrm>
            <a:off x="519100" y="3894733"/>
            <a:ext cx="7969200" cy="18471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rgbClr val="000000"/>
              </a:buClr>
              <a:buSzPts val="2380"/>
              <a:buFont typeface="Noto Sans Symbols"/>
              <a:buChar char="▪"/>
            </a:pPr>
            <a:r>
              <a:rPr lang="en" sz="2200">
                <a:solidFill>
                  <a:srgbClr val="000000"/>
                </a:solidFill>
                <a:latin typeface="Calibri"/>
                <a:ea typeface="Calibri"/>
                <a:cs typeface="Calibri"/>
                <a:sym typeface="Calibri"/>
              </a:rPr>
              <a:t>Based on which </a:t>
            </a:r>
            <a:r>
              <a:rPr lang="en" sz="2000">
                <a:solidFill>
                  <a:srgbClr val="000000"/>
                </a:solidFill>
                <a:latin typeface="Courier New"/>
                <a:ea typeface="Courier New"/>
                <a:cs typeface="Courier New"/>
                <a:sym typeface="Courier New"/>
              </a:rPr>
              <a:t>computeSalary()</a:t>
            </a:r>
            <a:r>
              <a:rPr lang="en" sz="2200">
                <a:solidFill>
                  <a:srgbClr val="000000"/>
                </a:solidFill>
                <a:latin typeface="Calibri"/>
                <a:ea typeface="Calibri"/>
                <a:cs typeface="Calibri"/>
                <a:sym typeface="Calibri"/>
              </a:rPr>
              <a:t> should be called, </a:t>
            </a:r>
            <a:r>
              <a:rPr lang="en" sz="2000">
                <a:solidFill>
                  <a:srgbClr val="000000"/>
                </a:solidFill>
                <a:latin typeface="Courier New"/>
                <a:ea typeface="Courier New"/>
                <a:cs typeface="Courier New"/>
                <a:sym typeface="Courier New"/>
              </a:rPr>
              <a:t>cEmployee</a:t>
            </a:r>
            <a:r>
              <a:rPr lang="en" sz="2200">
                <a:solidFill>
                  <a:srgbClr val="000000"/>
                </a:solidFill>
                <a:latin typeface="Calibri"/>
                <a:ea typeface="Calibri"/>
                <a:cs typeface="Calibri"/>
                <a:sym typeface="Calibri"/>
              </a:rPr>
              <a:t> pointer has to be typecast to a particular data type. </a:t>
            </a:r>
            <a:endParaRPr sz="2200">
              <a:solidFill>
                <a:srgbClr val="000000"/>
              </a:solidFill>
              <a:latin typeface="Calibri"/>
              <a:ea typeface="Calibri"/>
              <a:cs typeface="Calibri"/>
              <a:sym typeface="Calibri"/>
            </a:endParaRPr>
          </a:p>
          <a:p>
            <a:pPr indent="-317500" lvl="0" marL="342900" rtl="0" algn="just">
              <a:spcBef>
                <a:spcPts val="560"/>
              </a:spcBef>
              <a:spcAft>
                <a:spcPts val="0"/>
              </a:spcAft>
              <a:buClr>
                <a:srgbClr val="000000"/>
              </a:buClr>
              <a:buSzPts val="1980"/>
              <a:buFont typeface="Noto Sans Symbols"/>
              <a:buChar char="▪"/>
            </a:pPr>
            <a:r>
              <a:rPr lang="en" sz="2400">
                <a:solidFill>
                  <a:srgbClr val="000000"/>
                </a:solidFill>
                <a:latin typeface="Calibri"/>
                <a:ea typeface="Calibri"/>
                <a:cs typeface="Calibri"/>
                <a:sym typeface="Calibri"/>
              </a:rPr>
              <a:t>Compiler checks for static data type of the pointer.</a:t>
            </a:r>
            <a:endParaRPr sz="2400">
              <a:solidFill>
                <a:srgbClr val="000000"/>
              </a:solidFill>
              <a:latin typeface="Calibri"/>
              <a:ea typeface="Calibri"/>
              <a:cs typeface="Calibri"/>
              <a:sym typeface="Calibri"/>
            </a:endParaRPr>
          </a:p>
        </p:txBody>
      </p:sp>
      <p:sp>
        <p:nvSpPr>
          <p:cNvPr id="147" name="Google Shape;147;p24"/>
          <p:cNvSpPr/>
          <p:nvPr/>
        </p:nvSpPr>
        <p:spPr>
          <a:xfrm>
            <a:off x="5727581" y="2631406"/>
            <a:ext cx="2339400" cy="884700"/>
          </a:xfrm>
          <a:prstGeom prst="wedgeRoundRectCallout">
            <a:avLst>
              <a:gd fmla="val -66917" name="adj1"/>
              <a:gd fmla="val -53653" name="adj2"/>
              <a:gd fmla="val 16667" name="adj3"/>
            </a:avLst>
          </a:prstGeom>
          <a:solidFill>
            <a:srgbClr val="D8D8D8"/>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rgbClr val="000000"/>
                </a:solidFill>
                <a:latin typeface="Calibri"/>
                <a:ea typeface="Calibri"/>
                <a:cs typeface="Calibri"/>
                <a:sym typeface="Calibri"/>
              </a:rPr>
              <a:t>Calls cManager’s </a:t>
            </a:r>
            <a:r>
              <a:rPr lang="en" sz="1800">
                <a:solidFill>
                  <a:srgbClr val="000000"/>
                </a:solidFill>
                <a:latin typeface="Courier New"/>
                <a:ea typeface="Courier New"/>
                <a:cs typeface="Courier New"/>
                <a:sym typeface="Courier New"/>
              </a:rPr>
              <a:t>computeSalary()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nvSpPr>
        <p:spPr>
          <a:xfrm>
            <a:off x="457200" y="152400"/>
            <a:ext cx="8229600" cy="716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 sz="3000">
                <a:solidFill>
                  <a:srgbClr val="000000"/>
                </a:solidFill>
                <a:latin typeface="Calibri"/>
                <a:ea typeface="Calibri"/>
                <a:cs typeface="Calibri"/>
                <a:sym typeface="Calibri"/>
              </a:rPr>
              <a:t>Method Overloading Vs Overriding</a:t>
            </a:r>
            <a:endParaRPr b="1" sz="3000">
              <a:solidFill>
                <a:srgbClr val="000000"/>
              </a:solidFill>
              <a:latin typeface="Calibri"/>
              <a:ea typeface="Calibri"/>
              <a:cs typeface="Calibri"/>
              <a:sym typeface="Calibri"/>
            </a:endParaRPr>
          </a:p>
        </p:txBody>
      </p:sp>
      <p:graphicFrame>
        <p:nvGraphicFramePr>
          <p:cNvPr id="153" name="Google Shape;153;p25"/>
          <p:cNvGraphicFramePr/>
          <p:nvPr/>
        </p:nvGraphicFramePr>
        <p:xfrm>
          <a:off x="265325" y="891250"/>
          <a:ext cx="3000000" cy="3000000"/>
        </p:xfrm>
        <a:graphic>
          <a:graphicData uri="http://schemas.openxmlformats.org/drawingml/2006/table">
            <a:tbl>
              <a:tblPr>
                <a:noFill/>
                <a:tableStyleId>{AC0D93FE-6CD7-4AD1-9164-551E007BA953}</a:tableStyleId>
              </a:tblPr>
              <a:tblGrid>
                <a:gridCol w="1752600"/>
                <a:gridCol w="3048000"/>
                <a:gridCol w="3302000"/>
              </a:tblGrid>
              <a:tr h="515425">
                <a:tc>
                  <a:txBody>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Verdana"/>
                        <a:ea typeface="Verdana"/>
                        <a:cs typeface="Verdana"/>
                        <a:sym typeface="Verdana"/>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DDDDD"/>
                    </a:solidFill>
                  </a:tcPr>
                </a:tc>
                <a:tc>
                  <a:txBody>
                    <a:bodyPr/>
                    <a:lstStyle/>
                    <a:p>
                      <a:pPr indent="0" lvl="0" marL="0" marR="0" rtl="0" algn="ctr">
                        <a:lnSpc>
                          <a:spcPct val="100000"/>
                        </a:lnSpc>
                        <a:spcBef>
                          <a:spcPts val="0"/>
                        </a:spcBef>
                        <a:spcAft>
                          <a:spcPts val="0"/>
                        </a:spcAft>
                        <a:buClr>
                          <a:srgbClr val="000000"/>
                        </a:buClr>
                        <a:buSzPts val="2000"/>
                        <a:buFont typeface="Noto Sans Symbols"/>
                        <a:buNone/>
                      </a:pPr>
                      <a:r>
                        <a:rPr b="1" i="0" lang="en" sz="2000" u="none" cap="none" strike="noStrike">
                          <a:solidFill>
                            <a:srgbClr val="000000"/>
                          </a:solidFill>
                          <a:latin typeface="Calibri"/>
                          <a:ea typeface="Calibri"/>
                          <a:cs typeface="Calibri"/>
                          <a:sym typeface="Calibri"/>
                        </a:rPr>
                        <a:t>Overloading</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DDDDD"/>
                    </a:solidFill>
                  </a:tcPr>
                </a:tc>
                <a:tc>
                  <a:txBody>
                    <a:bodyPr/>
                    <a:lstStyle/>
                    <a:p>
                      <a:pPr indent="0" lvl="0" marL="0" marR="0" rtl="0" algn="ctr">
                        <a:lnSpc>
                          <a:spcPct val="100000"/>
                        </a:lnSpc>
                        <a:spcBef>
                          <a:spcPts val="0"/>
                        </a:spcBef>
                        <a:spcAft>
                          <a:spcPts val="0"/>
                        </a:spcAft>
                        <a:buClr>
                          <a:srgbClr val="000000"/>
                        </a:buClr>
                        <a:buSzPts val="2000"/>
                        <a:buFont typeface="Noto Sans Symbols"/>
                        <a:buNone/>
                      </a:pPr>
                      <a:r>
                        <a:rPr b="1" i="0" lang="en" sz="2000" u="none" cap="none" strike="noStrike">
                          <a:solidFill>
                            <a:srgbClr val="000000"/>
                          </a:solidFill>
                          <a:latin typeface="Calibri"/>
                          <a:ea typeface="Calibri"/>
                          <a:cs typeface="Calibri"/>
                          <a:sym typeface="Calibri"/>
                        </a:rPr>
                        <a:t>Overriding</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DDDDD"/>
                    </a:solidFill>
                  </a:tcPr>
                </a:tc>
              </a:tr>
              <a:tr h="437625">
                <a:tc>
                  <a:txBody>
                    <a:bodyPr/>
                    <a:lstStyle/>
                    <a:p>
                      <a:pPr indent="0" lvl="0" marL="0" marR="0" rtl="0" algn="l">
                        <a:lnSpc>
                          <a:spcPct val="100000"/>
                        </a:lnSpc>
                        <a:spcBef>
                          <a:spcPts val="0"/>
                        </a:spcBef>
                        <a:spcAft>
                          <a:spcPts val="0"/>
                        </a:spcAft>
                        <a:buClr>
                          <a:srgbClr val="000000"/>
                        </a:buClr>
                        <a:buSzPts val="2000"/>
                        <a:buFont typeface="Noto Sans Symbols"/>
                        <a:buNone/>
                      </a:pPr>
                      <a:r>
                        <a:rPr b="1" i="0" lang="en" sz="2000" u="none" cap="none" strike="noStrike">
                          <a:solidFill>
                            <a:srgbClr val="000000"/>
                          </a:solidFill>
                          <a:latin typeface="Calibri"/>
                          <a:ea typeface="Calibri"/>
                          <a:cs typeface="Calibri"/>
                          <a:sym typeface="Calibri"/>
                        </a:rPr>
                        <a:t>Scope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2000"/>
                        <a:buFont typeface="Noto Sans Symbols"/>
                        <a:buNone/>
                      </a:pPr>
                      <a:r>
                        <a:rPr b="0" i="0" lang="en" sz="2000" u="none" cap="none" strike="noStrike">
                          <a:solidFill>
                            <a:srgbClr val="000000"/>
                          </a:solidFill>
                          <a:latin typeface="Calibri"/>
                          <a:ea typeface="Calibri"/>
                          <a:cs typeface="Calibri"/>
                          <a:sym typeface="Calibri"/>
                        </a:rPr>
                        <a:t>In the same class</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2000"/>
                        <a:buFont typeface="Noto Sans Symbols"/>
                        <a:buNone/>
                      </a:pPr>
                      <a:r>
                        <a:rPr b="0" i="0" lang="en" sz="2000" u="none" cap="none" strike="noStrike">
                          <a:solidFill>
                            <a:srgbClr val="000000"/>
                          </a:solidFill>
                          <a:latin typeface="Calibri"/>
                          <a:ea typeface="Calibri"/>
                          <a:cs typeface="Calibri"/>
                          <a:sym typeface="Calibri"/>
                        </a:rPr>
                        <a:t>In the inherited classes</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818175">
                <a:tc>
                  <a:txBody>
                    <a:bodyPr/>
                    <a:lstStyle/>
                    <a:p>
                      <a:pPr indent="0" lvl="0" marL="0" marR="0" rtl="0" algn="l">
                        <a:lnSpc>
                          <a:spcPct val="100000"/>
                        </a:lnSpc>
                        <a:spcBef>
                          <a:spcPts val="0"/>
                        </a:spcBef>
                        <a:spcAft>
                          <a:spcPts val="0"/>
                        </a:spcAft>
                        <a:buClr>
                          <a:srgbClr val="000000"/>
                        </a:buClr>
                        <a:buSzPts val="2000"/>
                        <a:buFont typeface="Noto Sans Symbols"/>
                        <a:buNone/>
                      </a:pPr>
                      <a:r>
                        <a:rPr b="1" i="0" lang="en" sz="2000" u="none" cap="none" strike="noStrike">
                          <a:solidFill>
                            <a:srgbClr val="000000"/>
                          </a:solidFill>
                          <a:latin typeface="Calibri"/>
                          <a:ea typeface="Calibri"/>
                          <a:cs typeface="Calibri"/>
                          <a:sym typeface="Calibri"/>
                        </a:rPr>
                        <a:t>Purpose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2000"/>
                        <a:buFont typeface="Noto Sans Symbols"/>
                        <a:buNone/>
                      </a:pPr>
                      <a:r>
                        <a:rPr b="0" i="0" lang="en" sz="2000" u="none" cap="none" strike="noStrike">
                          <a:solidFill>
                            <a:srgbClr val="000000"/>
                          </a:solidFill>
                          <a:latin typeface="Calibri"/>
                          <a:ea typeface="Calibri"/>
                          <a:cs typeface="Calibri"/>
                          <a:sym typeface="Calibri"/>
                        </a:rPr>
                        <a:t>Handy for program design as different method names need not be remembered</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2000"/>
                        <a:buFont typeface="Noto Sans Symbols"/>
                        <a:buNone/>
                      </a:pPr>
                      <a:r>
                        <a:rPr b="0" i="0" lang="en" sz="2000" u="none" cap="none" strike="noStrike">
                          <a:solidFill>
                            <a:srgbClr val="000000"/>
                          </a:solidFill>
                          <a:latin typeface="Calibri"/>
                          <a:ea typeface="Calibri"/>
                          <a:cs typeface="Calibri"/>
                          <a:sym typeface="Calibri"/>
                        </a:rPr>
                        <a:t>Message is same but its implementation needs to be specific to the derived class</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27900">
                <a:tc>
                  <a:txBody>
                    <a:bodyPr/>
                    <a:lstStyle/>
                    <a:p>
                      <a:pPr indent="0" lvl="0" marL="0" marR="0" rtl="0" algn="l">
                        <a:lnSpc>
                          <a:spcPct val="100000"/>
                        </a:lnSpc>
                        <a:spcBef>
                          <a:spcPts val="0"/>
                        </a:spcBef>
                        <a:spcAft>
                          <a:spcPts val="0"/>
                        </a:spcAft>
                        <a:buClr>
                          <a:srgbClr val="000000"/>
                        </a:buClr>
                        <a:buSzPts val="2000"/>
                        <a:buFont typeface="Noto Sans Symbols"/>
                        <a:buNone/>
                      </a:pPr>
                      <a:r>
                        <a:rPr b="1" i="0" lang="en" sz="2000" u="none" cap="none" strike="noStrike">
                          <a:solidFill>
                            <a:srgbClr val="000000"/>
                          </a:solidFill>
                          <a:latin typeface="Calibri"/>
                          <a:ea typeface="Calibri"/>
                          <a:cs typeface="Calibri"/>
                          <a:sym typeface="Calibri"/>
                        </a:rPr>
                        <a:t>Signature of methods</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2000"/>
                        <a:buFont typeface="Noto Sans Symbols"/>
                        <a:buNone/>
                      </a:pPr>
                      <a:r>
                        <a:rPr b="0" i="0" lang="en" sz="2000" u="none" cap="none" strike="noStrike">
                          <a:solidFill>
                            <a:srgbClr val="000000"/>
                          </a:solidFill>
                          <a:latin typeface="Calibri"/>
                          <a:ea typeface="Calibri"/>
                          <a:cs typeface="Calibri"/>
                          <a:sym typeface="Calibri"/>
                        </a:rPr>
                        <a:t>Different for each method overloaded</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2000"/>
                        <a:buFont typeface="Noto Sans Symbols"/>
                        <a:buNone/>
                      </a:pPr>
                      <a:r>
                        <a:rPr b="0" i="0" lang="en" sz="2000" u="none" cap="none" strike="noStrike">
                          <a:solidFill>
                            <a:srgbClr val="000000"/>
                          </a:solidFill>
                          <a:latin typeface="Calibri"/>
                          <a:ea typeface="Calibri"/>
                          <a:cs typeface="Calibri"/>
                          <a:sym typeface="Calibri"/>
                        </a:rPr>
                        <a:t>Has to be same in derived class as in base class </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27900">
                <a:tc>
                  <a:txBody>
                    <a:bodyPr/>
                    <a:lstStyle/>
                    <a:p>
                      <a:pPr indent="0" lvl="0" marL="0" marR="0" rtl="0" algn="l">
                        <a:lnSpc>
                          <a:spcPct val="100000"/>
                        </a:lnSpc>
                        <a:spcBef>
                          <a:spcPts val="0"/>
                        </a:spcBef>
                        <a:spcAft>
                          <a:spcPts val="0"/>
                        </a:spcAft>
                        <a:buClr>
                          <a:srgbClr val="000000"/>
                        </a:buClr>
                        <a:buSzPts val="2000"/>
                        <a:buFont typeface="Noto Sans Symbols"/>
                        <a:buNone/>
                      </a:pPr>
                      <a:r>
                        <a:rPr b="1" i="0" lang="en" sz="2000" u="none" cap="none" strike="noStrike">
                          <a:solidFill>
                            <a:srgbClr val="000000"/>
                          </a:solidFill>
                          <a:latin typeface="Calibri"/>
                          <a:ea typeface="Calibri"/>
                          <a:cs typeface="Calibri"/>
                          <a:sym typeface="Calibri"/>
                        </a:rPr>
                        <a:t>Return Type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2000"/>
                        <a:buFont typeface="Noto Sans Symbols"/>
                        <a:buNone/>
                      </a:pPr>
                      <a:r>
                        <a:rPr b="0" i="0" lang="en" sz="2000" u="none" cap="none" strike="noStrike">
                          <a:solidFill>
                            <a:srgbClr val="000000"/>
                          </a:solidFill>
                          <a:latin typeface="Calibri"/>
                          <a:ea typeface="Calibri"/>
                          <a:cs typeface="Calibri"/>
                          <a:sym typeface="Calibri"/>
                        </a:rPr>
                        <a:t>Can be same or different as it is not considered</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2000"/>
                        <a:buFont typeface="Noto Sans Symbols"/>
                        <a:buNone/>
                      </a:pPr>
                      <a:r>
                        <a:rPr b="0" i="0" lang="en" sz="2000" u="none" cap="none" strike="noStrike">
                          <a:solidFill>
                            <a:srgbClr val="000000"/>
                          </a:solidFill>
                          <a:latin typeface="Calibri"/>
                          <a:ea typeface="Calibri"/>
                          <a:cs typeface="Calibri"/>
                          <a:sym typeface="Calibri"/>
                        </a:rPr>
                        <a:t>Return type also needs to be same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Virtual Function</a:t>
            </a:r>
            <a:endParaRPr/>
          </a:p>
        </p:txBody>
      </p:sp>
      <p:sp>
        <p:nvSpPr>
          <p:cNvPr id="159" name="Google Shape;159;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308895" lvl="0" marL="342900" rtl="0" algn="just">
              <a:lnSpc>
                <a:spcPct val="100000"/>
              </a:lnSpc>
              <a:spcBef>
                <a:spcPts val="0"/>
              </a:spcBef>
              <a:spcAft>
                <a:spcPts val="0"/>
              </a:spcAft>
              <a:buClr>
                <a:schemeClr val="dk1"/>
              </a:buClr>
              <a:buSzPct val="85000"/>
              <a:buFont typeface="Noto Sans Symbols"/>
              <a:buChar char="▪"/>
            </a:pPr>
            <a:r>
              <a:rPr lang="en" sz="2800">
                <a:solidFill>
                  <a:schemeClr val="dk1"/>
                </a:solidFill>
                <a:latin typeface="Calibri"/>
                <a:ea typeface="Calibri"/>
                <a:cs typeface="Calibri"/>
                <a:sym typeface="Calibri"/>
              </a:rPr>
              <a:t>Some points to note:</a:t>
            </a:r>
            <a:endParaRPr sz="2800">
              <a:solidFill>
                <a:schemeClr val="dk1"/>
              </a:solidFill>
              <a:latin typeface="Calibri"/>
              <a:ea typeface="Calibri"/>
              <a:cs typeface="Calibri"/>
              <a:sym typeface="Calibri"/>
            </a:endParaRPr>
          </a:p>
          <a:p>
            <a:pPr indent="-254174" lvl="1" marL="742950" rtl="0" algn="just">
              <a:lnSpc>
                <a:spcPct val="100000"/>
              </a:lnSpc>
              <a:spcBef>
                <a:spcPts val="520"/>
              </a:spcBef>
              <a:spcAft>
                <a:spcPts val="0"/>
              </a:spcAft>
              <a:buClr>
                <a:schemeClr val="dk1"/>
              </a:buClr>
              <a:buSzPct val="85000"/>
              <a:buFont typeface="Noto Sans Symbols"/>
              <a:buChar char="▪"/>
            </a:pPr>
            <a:r>
              <a:rPr lang="en" sz="2600">
                <a:solidFill>
                  <a:schemeClr val="dk1"/>
                </a:solidFill>
                <a:latin typeface="Calibri"/>
                <a:ea typeface="Calibri"/>
                <a:cs typeface="Calibri"/>
                <a:sym typeface="Calibri"/>
              </a:rPr>
              <a:t>Should be non-static member function of the base class</a:t>
            </a:r>
            <a:endParaRPr sz="2600">
              <a:solidFill>
                <a:schemeClr val="dk1"/>
              </a:solidFill>
              <a:latin typeface="Calibri"/>
              <a:ea typeface="Calibri"/>
              <a:cs typeface="Calibri"/>
              <a:sym typeface="Calibri"/>
            </a:endParaRPr>
          </a:p>
          <a:p>
            <a:pPr indent="-254174" lvl="1" marL="742950" rtl="0" algn="just">
              <a:lnSpc>
                <a:spcPct val="100000"/>
              </a:lnSpc>
              <a:spcBef>
                <a:spcPts val="520"/>
              </a:spcBef>
              <a:spcAft>
                <a:spcPts val="0"/>
              </a:spcAft>
              <a:buClr>
                <a:schemeClr val="dk1"/>
              </a:buClr>
              <a:buSzPct val="85000"/>
              <a:buFont typeface="Noto Sans Symbols"/>
              <a:buChar char="▪"/>
            </a:pPr>
            <a:r>
              <a:rPr lang="en" sz="2600">
                <a:solidFill>
                  <a:schemeClr val="dk1"/>
                </a:solidFill>
                <a:latin typeface="Calibri"/>
                <a:ea typeface="Calibri"/>
                <a:cs typeface="Calibri"/>
                <a:sym typeface="Calibri"/>
              </a:rPr>
              <a:t>Cannot be used as a </a:t>
            </a:r>
            <a:r>
              <a:rPr lang="en" sz="2400">
                <a:solidFill>
                  <a:schemeClr val="dk1"/>
                </a:solidFill>
                <a:latin typeface="Courier New"/>
                <a:ea typeface="Courier New"/>
                <a:cs typeface="Courier New"/>
                <a:sym typeface="Courier New"/>
              </a:rPr>
              <a:t>friend</a:t>
            </a:r>
            <a:r>
              <a:rPr lang="en" sz="2600">
                <a:solidFill>
                  <a:schemeClr val="dk1"/>
                </a:solidFill>
                <a:latin typeface="Calibri"/>
                <a:ea typeface="Calibri"/>
                <a:cs typeface="Calibri"/>
                <a:sym typeface="Calibri"/>
              </a:rPr>
              <a:t> function</a:t>
            </a:r>
            <a:endParaRPr sz="2600">
              <a:solidFill>
                <a:schemeClr val="dk1"/>
              </a:solidFill>
              <a:latin typeface="Calibri"/>
              <a:ea typeface="Calibri"/>
              <a:cs typeface="Calibri"/>
              <a:sym typeface="Calibri"/>
            </a:endParaRPr>
          </a:p>
          <a:p>
            <a:pPr indent="-254174" lvl="1" marL="742950" rtl="0" algn="just">
              <a:lnSpc>
                <a:spcPct val="100000"/>
              </a:lnSpc>
              <a:spcBef>
                <a:spcPts val="520"/>
              </a:spcBef>
              <a:spcAft>
                <a:spcPts val="0"/>
              </a:spcAft>
              <a:buClr>
                <a:schemeClr val="dk1"/>
              </a:buClr>
              <a:buSzPct val="85000"/>
              <a:buFont typeface="Noto Sans Symbols"/>
              <a:buChar char="▪"/>
            </a:pPr>
            <a:r>
              <a:rPr lang="en" sz="2600">
                <a:solidFill>
                  <a:schemeClr val="dk1"/>
                </a:solidFill>
                <a:latin typeface="Calibri"/>
                <a:ea typeface="Calibri"/>
                <a:cs typeface="Calibri"/>
                <a:sym typeface="Calibri"/>
              </a:rPr>
              <a:t>Generally functions that are overridden in the derived class are declared as virtual functions in the base class.</a:t>
            </a:r>
            <a:endParaRPr sz="2600">
              <a:solidFill>
                <a:schemeClr val="dk1"/>
              </a:solidFill>
              <a:latin typeface="Calibri"/>
              <a:ea typeface="Calibri"/>
              <a:cs typeface="Calibri"/>
              <a:sym typeface="Calibri"/>
            </a:endParaRPr>
          </a:p>
          <a:p>
            <a:pPr indent="-254174" lvl="1" marL="742950" rtl="0" algn="just">
              <a:lnSpc>
                <a:spcPct val="100000"/>
              </a:lnSpc>
              <a:spcBef>
                <a:spcPts val="520"/>
              </a:spcBef>
              <a:spcAft>
                <a:spcPts val="0"/>
              </a:spcAft>
              <a:buClr>
                <a:schemeClr val="dk1"/>
              </a:buClr>
              <a:buSzPct val="85000"/>
              <a:buFont typeface="Noto Sans Symbols"/>
              <a:buChar char="▪"/>
            </a:pPr>
            <a:r>
              <a:rPr lang="en" sz="2600">
                <a:solidFill>
                  <a:schemeClr val="dk1"/>
                </a:solidFill>
                <a:latin typeface="Calibri"/>
                <a:ea typeface="Calibri"/>
                <a:cs typeface="Calibri"/>
                <a:sym typeface="Calibri"/>
              </a:rPr>
              <a:t>Constructors cannot be declared as </a:t>
            </a:r>
            <a:r>
              <a:rPr lang="en" sz="2400">
                <a:solidFill>
                  <a:schemeClr val="dk1"/>
                </a:solidFill>
                <a:latin typeface="Courier New"/>
                <a:ea typeface="Courier New"/>
                <a:cs typeface="Courier New"/>
                <a:sym typeface="Courier New"/>
              </a:rPr>
              <a:t>virtual</a:t>
            </a:r>
            <a:r>
              <a:rPr lang="en" sz="2600">
                <a:solidFill>
                  <a:schemeClr val="dk1"/>
                </a:solidFill>
                <a:latin typeface="Calibri"/>
                <a:ea typeface="Calibri"/>
                <a:cs typeface="Calibri"/>
                <a:sym typeface="Calibri"/>
              </a:rPr>
              <a:t> but destructors can be. </a:t>
            </a:r>
            <a:endParaRPr sz="2600">
              <a:solidFill>
                <a:schemeClr val="dk1"/>
              </a:solidFill>
              <a:latin typeface="Calibri"/>
              <a:ea typeface="Calibri"/>
              <a:cs typeface="Calibri"/>
              <a:sym typeface="Calibri"/>
            </a:endParaRPr>
          </a:p>
          <a:p>
            <a:pPr indent="-254174" lvl="1" marL="742950" rtl="0" algn="just">
              <a:lnSpc>
                <a:spcPct val="100000"/>
              </a:lnSpc>
              <a:spcBef>
                <a:spcPts val="520"/>
              </a:spcBef>
              <a:spcAft>
                <a:spcPts val="0"/>
              </a:spcAft>
              <a:buClr>
                <a:schemeClr val="dk1"/>
              </a:buClr>
              <a:buSzPct val="85000"/>
              <a:buFont typeface="Noto Sans Symbols"/>
              <a:buChar char="▪"/>
            </a:pPr>
            <a:r>
              <a:rPr lang="en" sz="2600">
                <a:solidFill>
                  <a:schemeClr val="dk1"/>
                </a:solidFill>
                <a:latin typeface="Calibri"/>
                <a:ea typeface="Calibri"/>
                <a:cs typeface="Calibri"/>
                <a:sym typeface="Calibri"/>
              </a:rPr>
              <a:t>If a function is declared as </a:t>
            </a:r>
            <a:r>
              <a:rPr lang="en" sz="2400">
                <a:solidFill>
                  <a:schemeClr val="dk1"/>
                </a:solidFill>
                <a:latin typeface="Courier New"/>
                <a:ea typeface="Courier New"/>
                <a:cs typeface="Courier New"/>
                <a:sym typeface="Courier New"/>
              </a:rPr>
              <a:t>virtual</a:t>
            </a:r>
            <a:r>
              <a:rPr lang="en" sz="2600">
                <a:solidFill>
                  <a:schemeClr val="dk1"/>
                </a:solidFill>
                <a:latin typeface="Calibri"/>
                <a:ea typeface="Calibri"/>
                <a:cs typeface="Calibri"/>
                <a:sym typeface="Calibri"/>
              </a:rPr>
              <a:t> in the base class then, it will be treated as virtual in the derived class even if the keyword </a:t>
            </a:r>
            <a:r>
              <a:rPr lang="en" sz="2400">
                <a:solidFill>
                  <a:schemeClr val="dk1"/>
                </a:solidFill>
                <a:latin typeface="Courier New"/>
                <a:ea typeface="Courier New"/>
                <a:cs typeface="Courier New"/>
                <a:sym typeface="Courier New"/>
              </a:rPr>
              <a:t>virtual</a:t>
            </a:r>
            <a:r>
              <a:rPr lang="en" sz="2600">
                <a:solidFill>
                  <a:schemeClr val="dk1"/>
                </a:solidFill>
                <a:latin typeface="Calibri"/>
                <a:ea typeface="Calibri"/>
                <a:cs typeface="Calibri"/>
                <a:sym typeface="Calibri"/>
              </a:rPr>
              <a:t> is not used.</a:t>
            </a:r>
            <a:endParaRPr sz="2600">
              <a:solidFill>
                <a:schemeClr val="dk1"/>
              </a:solidFill>
              <a:latin typeface="Calibri"/>
              <a:ea typeface="Calibri"/>
              <a:cs typeface="Calibri"/>
              <a:sym typeface="Calibri"/>
            </a:endParaRPr>
          </a:p>
          <a:p>
            <a:pPr indent="0" lvl="0" marL="0" rtl="0" algn="l">
              <a:spcBef>
                <a:spcPts val="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nvSpPr>
        <p:spPr>
          <a:xfrm>
            <a:off x="469900" y="111125"/>
            <a:ext cx="79089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 sz="2100">
                <a:solidFill>
                  <a:srgbClr val="000000"/>
                </a:solidFill>
                <a:latin typeface="Calibri"/>
                <a:ea typeface="Calibri"/>
                <a:cs typeface="Calibri"/>
                <a:sym typeface="Calibri"/>
              </a:rPr>
              <a:t>Pure Virtual Function</a:t>
            </a:r>
            <a:endParaRPr b="1" sz="2100">
              <a:solidFill>
                <a:srgbClr val="000000"/>
              </a:solidFill>
              <a:latin typeface="Calibri"/>
              <a:ea typeface="Calibri"/>
              <a:cs typeface="Calibri"/>
              <a:sym typeface="Calibri"/>
            </a:endParaRPr>
          </a:p>
        </p:txBody>
      </p:sp>
      <p:sp>
        <p:nvSpPr>
          <p:cNvPr id="165" name="Google Shape;165;p27"/>
          <p:cNvSpPr txBox="1"/>
          <p:nvPr/>
        </p:nvSpPr>
        <p:spPr>
          <a:xfrm>
            <a:off x="340772" y="1029638"/>
            <a:ext cx="8274300" cy="4492800"/>
          </a:xfrm>
          <a:prstGeom prst="rect">
            <a:avLst/>
          </a:prstGeom>
          <a:noFill/>
          <a:ln>
            <a:noFill/>
          </a:ln>
        </p:spPr>
        <p:txBody>
          <a:bodyPr anchorCtr="0" anchor="t" bIns="45700" lIns="91425" spcFirstLastPara="1" rIns="91425" wrap="square" tIns="45700">
            <a:normAutofit/>
          </a:bodyPr>
          <a:lstStyle/>
          <a:p>
            <a:pPr indent="-285750" lvl="0" marL="342900" rtl="0" algn="just">
              <a:spcBef>
                <a:spcPts val="0"/>
              </a:spcBef>
              <a:spcAft>
                <a:spcPts val="0"/>
              </a:spcAft>
              <a:buClr>
                <a:srgbClr val="000000"/>
              </a:buClr>
              <a:buSzPts val="1480"/>
              <a:buFont typeface="Noto Sans Symbols"/>
              <a:buChar char="▪"/>
            </a:pPr>
            <a:r>
              <a:rPr lang="en" sz="1900">
                <a:solidFill>
                  <a:srgbClr val="000000"/>
                </a:solidFill>
                <a:latin typeface="Calibri"/>
                <a:ea typeface="Calibri"/>
                <a:cs typeface="Calibri"/>
                <a:sym typeface="Calibri"/>
              </a:rPr>
              <a:t>A virtual function without any executable code</a:t>
            </a:r>
            <a:endParaRPr sz="1900">
              <a:solidFill>
                <a:srgbClr val="000000"/>
              </a:solidFill>
              <a:latin typeface="Calibri"/>
              <a:ea typeface="Calibri"/>
              <a:cs typeface="Calibri"/>
              <a:sym typeface="Calibri"/>
            </a:endParaRPr>
          </a:p>
          <a:p>
            <a:pPr indent="-312420" lvl="0" marL="342900" rtl="0" algn="just">
              <a:spcBef>
                <a:spcPts val="0"/>
              </a:spcBef>
              <a:spcAft>
                <a:spcPts val="0"/>
              </a:spcAft>
              <a:buClr>
                <a:srgbClr val="000000"/>
              </a:buClr>
              <a:buSzPts val="1900"/>
              <a:buFont typeface="Calibri"/>
              <a:buChar char="▪"/>
            </a:pPr>
            <a:r>
              <a:rPr lang="en" sz="1900">
                <a:latin typeface="Calibri"/>
                <a:ea typeface="Calibri"/>
                <a:cs typeface="Calibri"/>
                <a:sym typeface="Calibri"/>
              </a:rPr>
              <a:t>A pure virtual function is a function that does nothing, which means that you can declare a pure virtual function in the base class that does not have a description in the base class.</a:t>
            </a:r>
            <a:endParaRPr sz="1900">
              <a:latin typeface="Calibri"/>
              <a:ea typeface="Calibri"/>
              <a:cs typeface="Calibri"/>
              <a:sym typeface="Calibri"/>
            </a:endParaRPr>
          </a:p>
          <a:p>
            <a:pPr indent="-285750" lvl="0" marL="342900" rtl="0" algn="just">
              <a:spcBef>
                <a:spcPts val="560"/>
              </a:spcBef>
              <a:spcAft>
                <a:spcPts val="0"/>
              </a:spcAft>
              <a:buClr>
                <a:srgbClr val="000000"/>
              </a:buClr>
              <a:buSzPts val="1480"/>
              <a:buFont typeface="Noto Sans Symbols"/>
              <a:buChar char="▪"/>
            </a:pPr>
            <a:r>
              <a:rPr lang="en" sz="1900">
                <a:solidFill>
                  <a:srgbClr val="000000"/>
                </a:solidFill>
                <a:latin typeface="Calibri"/>
                <a:ea typeface="Calibri"/>
                <a:cs typeface="Calibri"/>
                <a:sym typeface="Calibri"/>
              </a:rPr>
              <a:t>Declared by using a pure specifier </a:t>
            </a:r>
            <a:r>
              <a:rPr lang="en" sz="1900">
                <a:solidFill>
                  <a:srgbClr val="000000"/>
                </a:solidFill>
                <a:latin typeface="Courier New"/>
                <a:ea typeface="Courier New"/>
                <a:cs typeface="Courier New"/>
                <a:sym typeface="Courier New"/>
              </a:rPr>
              <a:t>(= 0)</a:t>
            </a:r>
            <a:r>
              <a:rPr lang="en" sz="1900">
                <a:solidFill>
                  <a:srgbClr val="000000"/>
                </a:solidFill>
                <a:latin typeface="Calibri"/>
                <a:ea typeface="Calibri"/>
                <a:cs typeface="Calibri"/>
                <a:sym typeface="Calibri"/>
              </a:rPr>
              <a:t> in the declaration of a virtual member function in the class declaration. </a:t>
            </a:r>
            <a:endParaRPr sz="1900">
              <a:solidFill>
                <a:srgbClr val="000000"/>
              </a:solidFill>
              <a:latin typeface="Calibri"/>
              <a:ea typeface="Calibri"/>
              <a:cs typeface="Calibri"/>
              <a:sym typeface="Calibri"/>
            </a:endParaRPr>
          </a:p>
          <a:p>
            <a:pPr indent="-342900" lvl="0" marL="342900" rtl="0" algn="just">
              <a:spcBef>
                <a:spcPts val="560"/>
              </a:spcBef>
              <a:spcAft>
                <a:spcPts val="0"/>
              </a:spcAft>
              <a:buClr>
                <a:srgbClr val="000000"/>
              </a:buClr>
              <a:buSzPts val="2380"/>
              <a:buFont typeface="Noto Sans Symbols"/>
              <a:buChar char="▪"/>
            </a:pPr>
            <a:r>
              <a:rPr lang="en" sz="1900">
                <a:solidFill>
                  <a:srgbClr val="000000"/>
                </a:solidFill>
                <a:latin typeface="Calibri"/>
                <a:ea typeface="Calibri"/>
                <a:cs typeface="Calibri"/>
                <a:sym typeface="Calibri"/>
              </a:rPr>
              <a:t>For example, in class </a:t>
            </a:r>
            <a:r>
              <a:rPr lang="en" sz="1700">
                <a:solidFill>
                  <a:srgbClr val="000000"/>
                </a:solidFill>
                <a:latin typeface="Courier New"/>
                <a:ea typeface="Courier New"/>
                <a:cs typeface="Courier New"/>
                <a:sym typeface="Courier New"/>
              </a:rPr>
              <a:t>cEmployee</a:t>
            </a:r>
            <a:r>
              <a:rPr lang="en" sz="1700">
                <a:solidFill>
                  <a:srgbClr val="000000"/>
                </a:solidFill>
                <a:latin typeface="Calibri"/>
                <a:ea typeface="Calibri"/>
                <a:cs typeface="Calibri"/>
                <a:sym typeface="Calibri"/>
              </a:rPr>
              <a:t> </a:t>
            </a:r>
            <a:endParaRPr sz="1900">
              <a:solidFill>
                <a:srgbClr val="000000"/>
              </a:solidFill>
              <a:latin typeface="Calibri"/>
              <a:ea typeface="Calibri"/>
              <a:cs typeface="Calibri"/>
              <a:sym typeface="Calibri"/>
            </a:endParaRPr>
          </a:p>
          <a:p>
            <a:pPr indent="-285750" lvl="1" marL="742950" rtl="0" algn="just">
              <a:spcBef>
                <a:spcPts val="520"/>
              </a:spcBef>
              <a:spcAft>
                <a:spcPts val="0"/>
              </a:spcAft>
              <a:buNone/>
            </a:pPr>
            <a:r>
              <a:t/>
            </a:r>
            <a:endParaRPr sz="1700">
              <a:solidFill>
                <a:srgbClr val="000000"/>
              </a:solidFill>
              <a:latin typeface="Calibri"/>
              <a:ea typeface="Calibri"/>
              <a:cs typeface="Calibri"/>
              <a:sym typeface="Calibri"/>
            </a:endParaRPr>
          </a:p>
          <a:p>
            <a:pPr indent="-285750" lvl="1" marL="742950" rtl="0" algn="just">
              <a:spcBef>
                <a:spcPts val="520"/>
              </a:spcBef>
              <a:spcAft>
                <a:spcPts val="0"/>
              </a:spcAft>
              <a:buNone/>
            </a:pPr>
            <a:r>
              <a:t/>
            </a:r>
            <a:endParaRPr sz="1700">
              <a:solidFill>
                <a:srgbClr val="000000"/>
              </a:solidFill>
              <a:latin typeface="Calibri"/>
              <a:ea typeface="Calibri"/>
              <a:cs typeface="Calibri"/>
              <a:sym typeface="Calibri"/>
            </a:endParaRPr>
          </a:p>
          <a:p>
            <a:pPr indent="-285750" lvl="0" marL="342900" rtl="0" algn="just">
              <a:spcBef>
                <a:spcPts val="560"/>
              </a:spcBef>
              <a:spcAft>
                <a:spcPts val="0"/>
              </a:spcAft>
              <a:buClr>
                <a:srgbClr val="000000"/>
              </a:buClr>
              <a:buSzPts val="1480"/>
              <a:buFont typeface="Noto Sans Symbols"/>
              <a:buChar char="▪"/>
            </a:pPr>
            <a:r>
              <a:rPr lang="en" sz="1900">
                <a:solidFill>
                  <a:srgbClr val="000000"/>
                </a:solidFill>
                <a:latin typeface="Calibri"/>
                <a:ea typeface="Calibri"/>
                <a:cs typeface="Calibri"/>
                <a:sym typeface="Calibri"/>
              </a:rPr>
              <a:t>A class containing at least one pure virtual function is termed as abstract class.</a:t>
            </a:r>
            <a:endParaRPr sz="1900">
              <a:solidFill>
                <a:srgbClr val="000000"/>
              </a:solidFill>
              <a:latin typeface="Calibri"/>
              <a:ea typeface="Calibri"/>
              <a:cs typeface="Calibri"/>
              <a:sym typeface="Calibri"/>
            </a:endParaRPr>
          </a:p>
        </p:txBody>
      </p:sp>
      <p:sp>
        <p:nvSpPr>
          <p:cNvPr id="166" name="Google Shape;166;p27"/>
          <p:cNvSpPr/>
          <p:nvPr/>
        </p:nvSpPr>
        <p:spPr>
          <a:xfrm>
            <a:off x="618996" y="3296242"/>
            <a:ext cx="6867300" cy="563700"/>
          </a:xfrm>
          <a:prstGeom prst="rect">
            <a:avLst/>
          </a:prstGeom>
          <a:solidFill>
            <a:srgbClr val="EBEBC8"/>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1" marL="6350" marR="0" rtl="0" algn="l">
              <a:spcBef>
                <a:spcPts val="0"/>
              </a:spcBef>
              <a:spcAft>
                <a:spcPts val="0"/>
              </a:spcAft>
              <a:buNone/>
            </a:pPr>
            <a:r>
              <a:rPr b="0" i="0" lang="en" sz="1500" u="none" cap="none" strike="noStrike">
                <a:solidFill>
                  <a:srgbClr val="000000"/>
                </a:solidFill>
                <a:latin typeface="Courier New"/>
                <a:ea typeface="Courier New"/>
                <a:cs typeface="Courier New"/>
                <a:sym typeface="Courier New"/>
              </a:rPr>
              <a:t>virtual float computeSalary() = 0;</a:t>
            </a:r>
            <a:endParaRPr b="0" i="0" sz="1200" u="none" cap="none" strike="noStrike">
              <a:solidFill>
                <a:srgbClr val="000000"/>
              </a:solidFill>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8"/>
          <p:cNvSpPr txBox="1"/>
          <p:nvPr/>
        </p:nvSpPr>
        <p:spPr>
          <a:xfrm>
            <a:off x="457200" y="152400"/>
            <a:ext cx="8229600" cy="716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 sz="2100">
                <a:solidFill>
                  <a:srgbClr val="000000"/>
                </a:solidFill>
                <a:latin typeface="Calibri"/>
                <a:ea typeface="Calibri"/>
                <a:cs typeface="Calibri"/>
                <a:sym typeface="Calibri"/>
              </a:rPr>
              <a:t>Types of Classes</a:t>
            </a:r>
            <a:endParaRPr b="1" sz="2100">
              <a:solidFill>
                <a:srgbClr val="000000"/>
              </a:solidFill>
              <a:latin typeface="Calibri"/>
              <a:ea typeface="Calibri"/>
              <a:cs typeface="Calibri"/>
              <a:sym typeface="Calibri"/>
            </a:endParaRPr>
          </a:p>
        </p:txBody>
      </p:sp>
      <p:sp>
        <p:nvSpPr>
          <p:cNvPr id="172" name="Google Shape;172;p28"/>
          <p:cNvSpPr txBox="1"/>
          <p:nvPr/>
        </p:nvSpPr>
        <p:spPr>
          <a:xfrm>
            <a:off x="369200" y="1013475"/>
            <a:ext cx="8229600" cy="4526100"/>
          </a:xfrm>
          <a:prstGeom prst="rect">
            <a:avLst/>
          </a:prstGeom>
          <a:noFill/>
          <a:ln>
            <a:noFill/>
          </a:ln>
        </p:spPr>
        <p:txBody>
          <a:bodyPr anchorCtr="0" anchor="t" bIns="45700" lIns="91425" spcFirstLastPara="1" rIns="91425" wrap="square" tIns="45700">
            <a:normAutofit/>
          </a:bodyPr>
          <a:lstStyle/>
          <a:p>
            <a:pPr indent="-311150" lvl="0" marL="342900" rtl="0" algn="just">
              <a:lnSpc>
                <a:spcPct val="80000"/>
              </a:lnSpc>
              <a:spcBef>
                <a:spcPts val="0"/>
              </a:spcBef>
              <a:spcAft>
                <a:spcPts val="0"/>
              </a:spcAft>
              <a:buClr>
                <a:srgbClr val="000000"/>
              </a:buClr>
              <a:buSzPts val="1702"/>
              <a:buFont typeface="Noto Sans Symbols"/>
              <a:buChar char="▪"/>
            </a:pPr>
            <a:r>
              <a:rPr lang="en" sz="2090">
                <a:solidFill>
                  <a:srgbClr val="000000"/>
                </a:solidFill>
                <a:latin typeface="Calibri"/>
                <a:ea typeface="Calibri"/>
                <a:cs typeface="Calibri"/>
                <a:sym typeface="Calibri"/>
              </a:rPr>
              <a:t>Concrete class</a:t>
            </a:r>
            <a:endParaRPr sz="2090">
              <a:solidFill>
                <a:srgbClr val="000000"/>
              </a:solidFill>
              <a:latin typeface="Calibri"/>
              <a:ea typeface="Calibri"/>
              <a:cs typeface="Calibri"/>
              <a:sym typeface="Calibri"/>
            </a:endParaRPr>
          </a:p>
          <a:p>
            <a:pPr indent="-253999" lvl="1" marL="742950" rtl="0" algn="just">
              <a:lnSpc>
                <a:spcPct val="80000"/>
              </a:lnSpc>
              <a:spcBef>
                <a:spcPts val="481"/>
              </a:spcBef>
              <a:spcAft>
                <a:spcPts val="0"/>
              </a:spcAft>
              <a:buClr>
                <a:srgbClr val="000000"/>
              </a:buClr>
              <a:buSzPts val="1544"/>
              <a:buFont typeface="Noto Sans Symbols"/>
              <a:buChar char="▪"/>
            </a:pPr>
            <a:r>
              <a:rPr lang="en" sz="1904">
                <a:solidFill>
                  <a:srgbClr val="000000"/>
                </a:solidFill>
                <a:latin typeface="Calibri"/>
                <a:ea typeface="Calibri"/>
                <a:cs typeface="Calibri"/>
                <a:sym typeface="Calibri"/>
              </a:rPr>
              <a:t>A class which describes the functionality of the objects</a:t>
            </a:r>
            <a:endParaRPr sz="1904">
              <a:solidFill>
                <a:srgbClr val="000000"/>
              </a:solidFill>
              <a:latin typeface="Calibri"/>
              <a:ea typeface="Calibri"/>
              <a:cs typeface="Calibri"/>
              <a:sym typeface="Calibri"/>
            </a:endParaRPr>
          </a:p>
          <a:p>
            <a:pPr indent="-311150" lvl="0" marL="342900" rtl="0" algn="just">
              <a:lnSpc>
                <a:spcPct val="80000"/>
              </a:lnSpc>
              <a:spcBef>
                <a:spcPts val="518"/>
              </a:spcBef>
              <a:spcAft>
                <a:spcPts val="0"/>
              </a:spcAft>
              <a:buClr>
                <a:srgbClr val="000000"/>
              </a:buClr>
              <a:buSzPts val="1702"/>
              <a:buFont typeface="Noto Sans Symbols"/>
              <a:buChar char="▪"/>
            </a:pPr>
            <a:r>
              <a:rPr lang="en" sz="2090">
                <a:solidFill>
                  <a:srgbClr val="000000"/>
                </a:solidFill>
                <a:latin typeface="Calibri"/>
                <a:ea typeface="Calibri"/>
                <a:cs typeface="Calibri"/>
                <a:sym typeface="Calibri"/>
              </a:rPr>
              <a:t>Abstract class </a:t>
            </a:r>
            <a:endParaRPr sz="2090">
              <a:solidFill>
                <a:srgbClr val="000000"/>
              </a:solidFill>
              <a:latin typeface="Calibri"/>
              <a:ea typeface="Calibri"/>
              <a:cs typeface="Calibri"/>
              <a:sym typeface="Calibri"/>
            </a:endParaRPr>
          </a:p>
          <a:p>
            <a:pPr indent="-253999" lvl="1" marL="742950" rtl="0" algn="just">
              <a:lnSpc>
                <a:spcPct val="80000"/>
              </a:lnSpc>
              <a:spcBef>
                <a:spcPts val="481"/>
              </a:spcBef>
              <a:spcAft>
                <a:spcPts val="0"/>
              </a:spcAft>
              <a:buClr>
                <a:srgbClr val="000000"/>
              </a:buClr>
              <a:buSzPts val="1544"/>
              <a:buFont typeface="Noto Sans Symbols"/>
              <a:buChar char="▪"/>
            </a:pPr>
            <a:r>
              <a:rPr lang="en" sz="1904">
                <a:solidFill>
                  <a:srgbClr val="000000"/>
                </a:solidFill>
                <a:latin typeface="Calibri"/>
                <a:ea typeface="Calibri"/>
                <a:cs typeface="Calibri"/>
                <a:sym typeface="Calibri"/>
              </a:rPr>
              <a:t>A class which contains generic or common features that multiple derived classes can share.</a:t>
            </a:r>
            <a:endParaRPr sz="1904">
              <a:solidFill>
                <a:srgbClr val="000000"/>
              </a:solidFill>
              <a:latin typeface="Calibri"/>
              <a:ea typeface="Calibri"/>
              <a:cs typeface="Calibri"/>
              <a:sym typeface="Calibri"/>
            </a:endParaRPr>
          </a:p>
          <a:p>
            <a:pPr indent="-253999" lvl="1" marL="742950" rtl="0" algn="just">
              <a:lnSpc>
                <a:spcPct val="80000"/>
              </a:lnSpc>
              <a:spcBef>
                <a:spcPts val="481"/>
              </a:spcBef>
              <a:spcAft>
                <a:spcPts val="0"/>
              </a:spcAft>
              <a:buClr>
                <a:srgbClr val="000000"/>
              </a:buClr>
              <a:buSzPts val="1544"/>
              <a:buFont typeface="Noto Sans Symbols"/>
              <a:buChar char="▪"/>
            </a:pPr>
            <a:r>
              <a:rPr lang="en" sz="1904">
                <a:solidFill>
                  <a:srgbClr val="000000"/>
                </a:solidFill>
                <a:latin typeface="Calibri"/>
                <a:ea typeface="Calibri"/>
                <a:cs typeface="Calibri"/>
                <a:sym typeface="Calibri"/>
              </a:rPr>
              <a:t>Cannot be instantiated</a:t>
            </a:r>
            <a:endParaRPr sz="1904">
              <a:solidFill>
                <a:srgbClr val="000000"/>
              </a:solidFill>
              <a:latin typeface="Calibri"/>
              <a:ea typeface="Calibri"/>
              <a:cs typeface="Calibri"/>
              <a:sym typeface="Calibri"/>
            </a:endParaRPr>
          </a:p>
          <a:p>
            <a:pPr indent="-311150" lvl="0" marL="342900" rtl="0" algn="just">
              <a:lnSpc>
                <a:spcPct val="80000"/>
              </a:lnSpc>
              <a:spcBef>
                <a:spcPts val="518"/>
              </a:spcBef>
              <a:spcAft>
                <a:spcPts val="0"/>
              </a:spcAft>
              <a:buClr>
                <a:srgbClr val="000000"/>
              </a:buClr>
              <a:buSzPts val="1702"/>
              <a:buFont typeface="Noto Sans Symbols"/>
              <a:buChar char="▪"/>
            </a:pPr>
            <a:r>
              <a:rPr lang="en" sz="2090">
                <a:solidFill>
                  <a:srgbClr val="000000"/>
                </a:solidFill>
                <a:latin typeface="Calibri"/>
                <a:ea typeface="Calibri"/>
                <a:cs typeface="Calibri"/>
                <a:sym typeface="Calibri"/>
              </a:rPr>
              <a:t>Pure abstract class </a:t>
            </a:r>
            <a:endParaRPr sz="2090">
              <a:solidFill>
                <a:srgbClr val="000000"/>
              </a:solidFill>
              <a:latin typeface="Calibri"/>
              <a:ea typeface="Calibri"/>
              <a:cs typeface="Calibri"/>
              <a:sym typeface="Calibri"/>
            </a:endParaRPr>
          </a:p>
          <a:p>
            <a:pPr indent="-253999" lvl="1" marL="742950" rtl="0" algn="just">
              <a:lnSpc>
                <a:spcPct val="80000"/>
              </a:lnSpc>
              <a:spcBef>
                <a:spcPts val="481"/>
              </a:spcBef>
              <a:spcAft>
                <a:spcPts val="0"/>
              </a:spcAft>
              <a:buClr>
                <a:srgbClr val="000000"/>
              </a:buClr>
              <a:buSzPts val="1544"/>
              <a:buFont typeface="Noto Sans Symbols"/>
              <a:buChar char="▪"/>
            </a:pPr>
            <a:r>
              <a:rPr lang="en" sz="1904">
                <a:solidFill>
                  <a:srgbClr val="000000"/>
                </a:solidFill>
                <a:latin typeface="Calibri"/>
                <a:ea typeface="Calibri"/>
                <a:cs typeface="Calibri"/>
                <a:sym typeface="Calibri"/>
              </a:rPr>
              <a:t>All the member functions of a class are pure virtual functions. </a:t>
            </a:r>
            <a:endParaRPr sz="1904">
              <a:solidFill>
                <a:srgbClr val="000000"/>
              </a:solidFill>
              <a:latin typeface="Calibri"/>
              <a:ea typeface="Calibri"/>
              <a:cs typeface="Calibri"/>
              <a:sym typeface="Calibri"/>
            </a:endParaRPr>
          </a:p>
          <a:p>
            <a:pPr indent="-253999" lvl="1" marL="742950" rtl="0" algn="just">
              <a:lnSpc>
                <a:spcPct val="80000"/>
              </a:lnSpc>
              <a:spcBef>
                <a:spcPts val="481"/>
              </a:spcBef>
              <a:spcAft>
                <a:spcPts val="0"/>
              </a:spcAft>
              <a:buClr>
                <a:srgbClr val="000000"/>
              </a:buClr>
              <a:buSzPts val="1544"/>
              <a:buFont typeface="Noto Sans Symbols"/>
              <a:buChar char="▪"/>
            </a:pPr>
            <a:r>
              <a:rPr lang="en" sz="1904">
                <a:solidFill>
                  <a:srgbClr val="000000"/>
                </a:solidFill>
                <a:latin typeface="Calibri"/>
                <a:ea typeface="Calibri"/>
                <a:cs typeface="Calibri"/>
                <a:sym typeface="Calibri"/>
              </a:rPr>
              <a:t>It is just an interface and cannot be instantiated.</a:t>
            </a:r>
            <a:endParaRPr sz="1904">
              <a:solidFill>
                <a:srgbClr val="000000"/>
              </a:solidFill>
              <a:latin typeface="Calibri"/>
              <a:ea typeface="Calibri"/>
              <a:cs typeface="Calibri"/>
              <a:sym typeface="Calibri"/>
            </a:endParaRPr>
          </a:p>
          <a:p>
            <a:pPr indent="-311150" lvl="0" marL="342900" rtl="0" algn="just">
              <a:lnSpc>
                <a:spcPct val="80000"/>
              </a:lnSpc>
              <a:spcBef>
                <a:spcPts val="518"/>
              </a:spcBef>
              <a:spcAft>
                <a:spcPts val="0"/>
              </a:spcAft>
              <a:buClr>
                <a:srgbClr val="000000"/>
              </a:buClr>
              <a:buSzPts val="1702"/>
              <a:buFont typeface="Noto Sans Symbols"/>
              <a:buChar char="▪"/>
            </a:pPr>
            <a:r>
              <a:rPr lang="en" sz="2090">
                <a:solidFill>
                  <a:srgbClr val="000000"/>
                </a:solidFill>
                <a:latin typeface="Calibri"/>
                <a:ea typeface="Calibri"/>
                <a:cs typeface="Calibri"/>
                <a:sym typeface="Calibri"/>
              </a:rPr>
              <a:t>Polymorphic class</a:t>
            </a:r>
            <a:endParaRPr sz="2090">
              <a:solidFill>
                <a:srgbClr val="000000"/>
              </a:solidFill>
              <a:latin typeface="Calibri"/>
              <a:ea typeface="Calibri"/>
              <a:cs typeface="Calibri"/>
              <a:sym typeface="Calibri"/>
            </a:endParaRPr>
          </a:p>
          <a:p>
            <a:pPr indent="-253999" lvl="1" marL="742950" rtl="0" algn="just">
              <a:lnSpc>
                <a:spcPct val="80000"/>
              </a:lnSpc>
              <a:spcBef>
                <a:spcPts val="481"/>
              </a:spcBef>
              <a:spcAft>
                <a:spcPts val="0"/>
              </a:spcAft>
              <a:buClr>
                <a:srgbClr val="000000"/>
              </a:buClr>
              <a:buSzPts val="1544"/>
              <a:buFont typeface="Noto Sans Symbols"/>
              <a:buChar char="▪"/>
            </a:pPr>
            <a:r>
              <a:rPr lang="en" sz="1904">
                <a:solidFill>
                  <a:srgbClr val="000000"/>
                </a:solidFill>
                <a:latin typeface="Calibri"/>
                <a:ea typeface="Calibri"/>
                <a:cs typeface="Calibri"/>
                <a:sym typeface="Calibri"/>
              </a:rPr>
              <a:t>A class that contains at least one virtual function</a:t>
            </a:r>
            <a:endParaRPr sz="2105">
              <a:solidFill>
                <a:srgbClr val="0000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9"/>
          <p:cNvSpPr txBox="1"/>
          <p:nvPr/>
        </p:nvSpPr>
        <p:spPr>
          <a:xfrm>
            <a:off x="310150" y="455100"/>
            <a:ext cx="8279100" cy="4233300"/>
          </a:xfrm>
          <a:prstGeom prst="rect">
            <a:avLst/>
          </a:prstGeom>
          <a:noFill/>
          <a:ln>
            <a:noFill/>
          </a:ln>
        </p:spPr>
        <p:txBody>
          <a:bodyPr anchorCtr="0" anchor="t" bIns="45700" lIns="91425" spcFirstLastPara="1" rIns="91425" wrap="square" tIns="45700">
            <a:normAutofit/>
          </a:bodyPr>
          <a:lstStyle/>
          <a:p>
            <a:pPr indent="-279400" lvl="0" marL="342900" rtl="0" algn="just">
              <a:spcBef>
                <a:spcPts val="0"/>
              </a:spcBef>
              <a:spcAft>
                <a:spcPts val="0"/>
              </a:spcAft>
              <a:buClr>
                <a:srgbClr val="000000"/>
              </a:buClr>
              <a:buSzPts val="1380"/>
              <a:buFont typeface="Noto Sans Symbols"/>
              <a:buChar char="▪"/>
            </a:pPr>
            <a:r>
              <a:rPr lang="en" sz="1800">
                <a:latin typeface="Calibri"/>
                <a:ea typeface="Calibri"/>
                <a:cs typeface="Calibri"/>
                <a:sym typeface="Calibri"/>
              </a:rPr>
              <a:t>Abstract Class</a:t>
            </a:r>
            <a:endParaRPr sz="1800">
              <a:latin typeface="Calibri"/>
              <a:ea typeface="Calibri"/>
              <a:cs typeface="Calibri"/>
              <a:sym typeface="Calibri"/>
            </a:endParaRPr>
          </a:p>
          <a:p>
            <a:pPr indent="-279400" lvl="0" marL="342900" rtl="0" algn="just">
              <a:spcBef>
                <a:spcPts val="0"/>
              </a:spcBef>
              <a:spcAft>
                <a:spcPts val="0"/>
              </a:spcAft>
              <a:buClr>
                <a:srgbClr val="000000"/>
              </a:buClr>
              <a:buSzPts val="1380"/>
              <a:buFont typeface="Noto Sans Symbols"/>
              <a:buChar char="▪"/>
            </a:pPr>
            <a:r>
              <a:rPr lang="en" sz="1800">
                <a:solidFill>
                  <a:srgbClr val="000000"/>
                </a:solidFill>
                <a:latin typeface="Calibri"/>
                <a:ea typeface="Calibri"/>
                <a:cs typeface="Calibri"/>
                <a:sym typeface="Calibri"/>
              </a:rPr>
              <a:t>An object of an abstract class cannot be created.</a:t>
            </a:r>
            <a:endParaRPr sz="1800">
              <a:solidFill>
                <a:srgbClr val="000000"/>
              </a:solidFill>
              <a:latin typeface="Calibri"/>
              <a:ea typeface="Calibri"/>
              <a:cs typeface="Calibri"/>
              <a:sym typeface="Calibri"/>
            </a:endParaRPr>
          </a:p>
          <a:p>
            <a:pPr indent="-222250" lvl="1" marL="742950" rtl="0" algn="just">
              <a:spcBef>
                <a:spcPts val="600"/>
              </a:spcBef>
              <a:spcAft>
                <a:spcPts val="0"/>
              </a:spcAft>
              <a:buClr>
                <a:srgbClr val="000000"/>
              </a:buClr>
              <a:buSzPts val="1210"/>
              <a:buFont typeface="Noto Sans Symbols"/>
              <a:buChar char="▪"/>
            </a:pPr>
            <a:r>
              <a:rPr lang="en" sz="1600">
                <a:solidFill>
                  <a:srgbClr val="000000"/>
                </a:solidFill>
                <a:latin typeface="Calibri"/>
                <a:ea typeface="Calibri"/>
                <a:cs typeface="Calibri"/>
                <a:sym typeface="Calibri"/>
              </a:rPr>
              <a:t>However, pointer or reference to abstract class can be created.</a:t>
            </a:r>
            <a:endParaRPr sz="1600">
              <a:solidFill>
                <a:srgbClr val="000000"/>
              </a:solidFill>
              <a:latin typeface="Calibri"/>
              <a:ea typeface="Calibri"/>
              <a:cs typeface="Calibri"/>
              <a:sym typeface="Calibri"/>
            </a:endParaRPr>
          </a:p>
          <a:p>
            <a:pPr indent="-222250" lvl="1" marL="742950" rtl="0" algn="just">
              <a:spcBef>
                <a:spcPts val="600"/>
              </a:spcBef>
              <a:spcAft>
                <a:spcPts val="0"/>
              </a:spcAft>
              <a:buClr>
                <a:srgbClr val="000000"/>
              </a:buClr>
              <a:buSzPts val="1210"/>
              <a:buFont typeface="Noto Sans Symbols"/>
              <a:buChar char="▪"/>
            </a:pPr>
            <a:r>
              <a:rPr lang="en" sz="1600">
                <a:solidFill>
                  <a:srgbClr val="000000"/>
                </a:solidFill>
                <a:latin typeface="Calibri"/>
                <a:ea typeface="Calibri"/>
                <a:cs typeface="Calibri"/>
                <a:sym typeface="Calibri"/>
              </a:rPr>
              <a:t>Therefore, abstract classes support run-time polymorphism.</a:t>
            </a:r>
            <a:endParaRPr sz="1600">
              <a:solidFill>
                <a:srgbClr val="000000"/>
              </a:solidFill>
              <a:latin typeface="Calibri"/>
              <a:ea typeface="Calibri"/>
              <a:cs typeface="Calibri"/>
              <a:sym typeface="Calibri"/>
            </a:endParaRPr>
          </a:p>
          <a:p>
            <a:pPr indent="-279400" lvl="0" marL="342900" rtl="0" algn="just">
              <a:spcBef>
                <a:spcPts val="600"/>
              </a:spcBef>
              <a:spcAft>
                <a:spcPts val="0"/>
              </a:spcAft>
              <a:buClr>
                <a:srgbClr val="000000"/>
              </a:buClr>
              <a:buSzPts val="1380"/>
              <a:buFont typeface="Noto Sans Symbols"/>
              <a:buChar char="▪"/>
            </a:pPr>
            <a:r>
              <a:rPr lang="en" sz="1800">
                <a:solidFill>
                  <a:srgbClr val="000000"/>
                </a:solidFill>
                <a:latin typeface="Calibri"/>
                <a:ea typeface="Calibri"/>
                <a:cs typeface="Calibri"/>
                <a:sym typeface="Calibri"/>
              </a:rPr>
              <a:t>Pure virtual functions must be overridden in derived classes; otherwise derived classes are treated as also abstract.</a:t>
            </a:r>
            <a:endParaRPr sz="1800">
              <a:solidFill>
                <a:srgbClr val="000000"/>
              </a:solidFill>
              <a:latin typeface="Calibri"/>
              <a:ea typeface="Calibri"/>
              <a:cs typeface="Calibri"/>
              <a:sym typeface="Calibri"/>
            </a:endParaRPr>
          </a:p>
        </p:txBody>
      </p:sp>
      <p:grpSp>
        <p:nvGrpSpPr>
          <p:cNvPr id="178" name="Google Shape;178;p29"/>
          <p:cNvGrpSpPr/>
          <p:nvPr/>
        </p:nvGrpSpPr>
        <p:grpSpPr>
          <a:xfrm>
            <a:off x="1613450" y="2786375"/>
            <a:ext cx="7132850" cy="2744100"/>
            <a:chOff x="249" y="2832"/>
            <a:chExt cx="5271" cy="1471"/>
          </a:xfrm>
        </p:grpSpPr>
        <p:sp>
          <p:nvSpPr>
            <p:cNvPr id="179" name="Google Shape;179;p29"/>
            <p:cNvSpPr txBox="1"/>
            <p:nvPr/>
          </p:nvSpPr>
          <p:spPr>
            <a:xfrm>
              <a:off x="3120" y="2832"/>
              <a:ext cx="2400" cy="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2000">
                  <a:solidFill>
                    <a:srgbClr val="000000"/>
                  </a:solidFill>
                  <a:latin typeface="Courier New"/>
                  <a:ea typeface="Courier New"/>
                  <a:cs typeface="Courier New"/>
                  <a:sym typeface="Courier New"/>
                </a:rPr>
                <a:t>virtual void area()=0;</a:t>
              </a:r>
              <a:endParaRPr/>
            </a:p>
          </p:txBody>
        </p:sp>
        <p:sp>
          <p:nvSpPr>
            <p:cNvPr id="180" name="Google Shape;180;p29"/>
            <p:cNvSpPr/>
            <p:nvPr/>
          </p:nvSpPr>
          <p:spPr>
            <a:xfrm>
              <a:off x="1647" y="2861"/>
              <a:ext cx="1500" cy="300"/>
            </a:xfrm>
            <a:prstGeom prst="rect">
              <a:avLst/>
            </a:prstGeom>
            <a:solidFill>
              <a:srgbClr val="17365D"/>
            </a:solid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2400">
                  <a:solidFill>
                    <a:srgbClr val="FFFFFF"/>
                  </a:solidFill>
                  <a:latin typeface="Courier New"/>
                  <a:ea typeface="Courier New"/>
                  <a:cs typeface="Courier New"/>
                  <a:sym typeface="Courier New"/>
                </a:rPr>
                <a:t>shape</a:t>
              </a:r>
              <a:endParaRPr sz="2400">
                <a:solidFill>
                  <a:srgbClr val="FFFFFF"/>
                </a:solidFill>
                <a:latin typeface="Courier New"/>
                <a:ea typeface="Courier New"/>
                <a:cs typeface="Courier New"/>
                <a:sym typeface="Courier New"/>
              </a:endParaRPr>
            </a:p>
          </p:txBody>
        </p:sp>
        <p:sp>
          <p:nvSpPr>
            <p:cNvPr id="181" name="Google Shape;181;p29"/>
            <p:cNvSpPr/>
            <p:nvPr/>
          </p:nvSpPr>
          <p:spPr>
            <a:xfrm>
              <a:off x="3379" y="3710"/>
              <a:ext cx="1200" cy="300"/>
            </a:xfrm>
            <a:prstGeom prst="rect">
              <a:avLst/>
            </a:prstGeom>
            <a:solidFill>
              <a:srgbClr val="538CD5"/>
            </a:solid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2400">
                  <a:solidFill>
                    <a:srgbClr val="000000"/>
                  </a:solidFill>
                  <a:latin typeface="Courier New"/>
                  <a:ea typeface="Courier New"/>
                  <a:cs typeface="Courier New"/>
                  <a:sym typeface="Courier New"/>
                </a:rPr>
                <a:t>triangle</a:t>
              </a:r>
              <a:endParaRPr sz="2400">
                <a:solidFill>
                  <a:srgbClr val="000000"/>
                </a:solidFill>
                <a:latin typeface="Courier New"/>
                <a:ea typeface="Courier New"/>
                <a:cs typeface="Courier New"/>
                <a:sym typeface="Courier New"/>
              </a:endParaRPr>
            </a:p>
          </p:txBody>
        </p:sp>
        <p:sp>
          <p:nvSpPr>
            <p:cNvPr id="182" name="Google Shape;182;p29"/>
            <p:cNvSpPr/>
            <p:nvPr/>
          </p:nvSpPr>
          <p:spPr>
            <a:xfrm>
              <a:off x="1883" y="3708"/>
              <a:ext cx="900" cy="300"/>
            </a:xfrm>
            <a:prstGeom prst="rect">
              <a:avLst/>
            </a:prstGeom>
            <a:solidFill>
              <a:srgbClr val="538CD5"/>
            </a:solid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2400">
                  <a:solidFill>
                    <a:srgbClr val="000000"/>
                  </a:solidFill>
                  <a:latin typeface="Courier New"/>
                  <a:ea typeface="Courier New"/>
                  <a:cs typeface="Courier New"/>
                  <a:sym typeface="Courier New"/>
                </a:rPr>
                <a:t>circle</a:t>
              </a:r>
              <a:endParaRPr sz="2400">
                <a:solidFill>
                  <a:srgbClr val="000000"/>
                </a:solidFill>
                <a:latin typeface="Courier New"/>
                <a:ea typeface="Courier New"/>
                <a:cs typeface="Courier New"/>
                <a:sym typeface="Courier New"/>
              </a:endParaRPr>
            </a:p>
          </p:txBody>
        </p:sp>
        <p:sp>
          <p:nvSpPr>
            <p:cNvPr id="183" name="Google Shape;183;p29"/>
            <p:cNvSpPr/>
            <p:nvPr/>
          </p:nvSpPr>
          <p:spPr>
            <a:xfrm>
              <a:off x="249" y="3689"/>
              <a:ext cx="1200" cy="300"/>
            </a:xfrm>
            <a:prstGeom prst="rect">
              <a:avLst/>
            </a:prstGeom>
            <a:solidFill>
              <a:srgbClr val="538CD5"/>
            </a:solid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2400">
                  <a:solidFill>
                    <a:srgbClr val="000000"/>
                  </a:solidFill>
                  <a:latin typeface="Courier New"/>
                  <a:ea typeface="Courier New"/>
                  <a:cs typeface="Courier New"/>
                  <a:sym typeface="Courier New"/>
                </a:rPr>
                <a:t>rectangle</a:t>
              </a:r>
              <a:endParaRPr sz="2400">
                <a:solidFill>
                  <a:srgbClr val="000000"/>
                </a:solidFill>
                <a:latin typeface="Courier New"/>
                <a:ea typeface="Courier New"/>
                <a:cs typeface="Courier New"/>
                <a:sym typeface="Courier New"/>
              </a:endParaRPr>
            </a:p>
          </p:txBody>
        </p:sp>
        <p:cxnSp>
          <p:nvCxnSpPr>
            <p:cNvPr id="184" name="Google Shape;184;p29"/>
            <p:cNvCxnSpPr/>
            <p:nvPr/>
          </p:nvCxnSpPr>
          <p:spPr>
            <a:xfrm flipH="1" rot="10800000">
              <a:off x="834" y="3088"/>
              <a:ext cx="900" cy="600"/>
            </a:xfrm>
            <a:prstGeom prst="straightConnector1">
              <a:avLst/>
            </a:prstGeom>
            <a:noFill/>
            <a:ln cap="flat" cmpd="sng" w="25400">
              <a:solidFill>
                <a:srgbClr val="000000"/>
              </a:solidFill>
              <a:prstDash val="solid"/>
              <a:round/>
              <a:headEnd len="sm" w="sm" type="none"/>
              <a:tailEnd len="med" w="med" type="stealth"/>
            </a:ln>
          </p:spPr>
        </p:cxnSp>
        <p:cxnSp>
          <p:nvCxnSpPr>
            <p:cNvPr id="185" name="Google Shape;185;p29"/>
            <p:cNvCxnSpPr/>
            <p:nvPr/>
          </p:nvCxnSpPr>
          <p:spPr>
            <a:xfrm rot="10800000">
              <a:off x="2355" y="3105"/>
              <a:ext cx="0" cy="600"/>
            </a:xfrm>
            <a:prstGeom prst="straightConnector1">
              <a:avLst/>
            </a:prstGeom>
            <a:noFill/>
            <a:ln cap="flat" cmpd="sng" w="25400">
              <a:solidFill>
                <a:srgbClr val="000000"/>
              </a:solidFill>
              <a:prstDash val="solid"/>
              <a:round/>
              <a:headEnd len="sm" w="sm" type="none"/>
              <a:tailEnd len="med" w="med" type="stealth"/>
            </a:ln>
          </p:spPr>
        </p:cxnSp>
        <p:cxnSp>
          <p:nvCxnSpPr>
            <p:cNvPr id="186" name="Google Shape;186;p29"/>
            <p:cNvCxnSpPr/>
            <p:nvPr/>
          </p:nvCxnSpPr>
          <p:spPr>
            <a:xfrm rot="10800000">
              <a:off x="2789" y="3114"/>
              <a:ext cx="1200" cy="600"/>
            </a:xfrm>
            <a:prstGeom prst="straightConnector1">
              <a:avLst/>
            </a:prstGeom>
            <a:noFill/>
            <a:ln cap="flat" cmpd="sng" w="25400">
              <a:solidFill>
                <a:srgbClr val="000000"/>
              </a:solidFill>
              <a:prstDash val="solid"/>
              <a:round/>
              <a:headEnd len="sm" w="sm" type="none"/>
              <a:tailEnd len="med" w="med" type="stealth"/>
            </a:ln>
          </p:spPr>
        </p:cxnSp>
        <p:sp>
          <p:nvSpPr>
            <p:cNvPr id="187" name="Google Shape;187;p29"/>
            <p:cNvSpPr txBox="1"/>
            <p:nvPr/>
          </p:nvSpPr>
          <p:spPr>
            <a:xfrm>
              <a:off x="3398" y="3994"/>
              <a:ext cx="1500" cy="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2000">
                  <a:solidFill>
                    <a:srgbClr val="000000"/>
                  </a:solidFill>
                  <a:latin typeface="Courier New"/>
                  <a:ea typeface="Courier New"/>
                  <a:cs typeface="Courier New"/>
                  <a:sym typeface="Courier New"/>
                </a:rPr>
                <a:t>void area();</a:t>
              </a:r>
              <a:endParaRPr sz="2000">
                <a:solidFill>
                  <a:srgbClr val="000000"/>
                </a:solidFill>
                <a:latin typeface="Courier New"/>
                <a:ea typeface="Courier New"/>
                <a:cs typeface="Courier New"/>
                <a:sym typeface="Courier New"/>
              </a:endParaRPr>
            </a:p>
          </p:txBody>
        </p:sp>
        <p:sp>
          <p:nvSpPr>
            <p:cNvPr id="188" name="Google Shape;188;p29"/>
            <p:cNvSpPr txBox="1"/>
            <p:nvPr/>
          </p:nvSpPr>
          <p:spPr>
            <a:xfrm>
              <a:off x="1776" y="4003"/>
              <a:ext cx="1500" cy="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2000">
                  <a:solidFill>
                    <a:srgbClr val="000000"/>
                  </a:solidFill>
                  <a:latin typeface="Courier New"/>
                  <a:ea typeface="Courier New"/>
                  <a:cs typeface="Courier New"/>
                  <a:sym typeface="Courier New"/>
                </a:rPr>
                <a:t>void area();</a:t>
              </a:r>
              <a:endParaRPr sz="2000">
                <a:solidFill>
                  <a:srgbClr val="000000"/>
                </a:solidFill>
                <a:latin typeface="Courier New"/>
                <a:ea typeface="Courier New"/>
                <a:cs typeface="Courier New"/>
                <a:sym typeface="Courier New"/>
              </a:endParaRPr>
            </a:p>
          </p:txBody>
        </p:sp>
        <p:sp>
          <p:nvSpPr>
            <p:cNvPr id="189" name="Google Shape;189;p29"/>
            <p:cNvSpPr txBox="1"/>
            <p:nvPr/>
          </p:nvSpPr>
          <p:spPr>
            <a:xfrm>
              <a:off x="288" y="3984"/>
              <a:ext cx="1500" cy="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2000">
                  <a:solidFill>
                    <a:srgbClr val="000000"/>
                  </a:solidFill>
                  <a:latin typeface="Courier New"/>
                  <a:ea typeface="Courier New"/>
                  <a:cs typeface="Courier New"/>
                  <a:sym typeface="Courier New"/>
                </a:rPr>
                <a:t>void area();</a:t>
              </a:r>
              <a:endParaRPr sz="2000">
                <a:solidFill>
                  <a:srgbClr val="000000"/>
                </a:solidFill>
                <a:latin typeface="Courier New"/>
                <a:ea typeface="Courier New"/>
                <a:cs typeface="Courier New"/>
                <a:sym typeface="Courier New"/>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25000"/>
              </a:lnSpc>
              <a:spcBef>
                <a:spcPts val="0"/>
              </a:spcBef>
              <a:spcAft>
                <a:spcPts val="0"/>
              </a:spcAft>
              <a:buClr>
                <a:schemeClr val="dk1"/>
              </a:buClr>
              <a:buSzPct val="45205"/>
              <a:buFont typeface="Arial"/>
              <a:buNone/>
            </a:pPr>
            <a:r>
              <a:rPr lang="en" sz="2433">
                <a:solidFill>
                  <a:srgbClr val="303030"/>
                </a:solidFill>
              </a:rPr>
              <a:t>Interfaces in C++ (Abstract Classes)</a:t>
            </a:r>
            <a:endParaRPr sz="2433">
              <a:solidFill>
                <a:srgbClr val="303030"/>
              </a:solidFill>
            </a:endParaRPr>
          </a:p>
          <a:p>
            <a:pPr indent="0" lvl="0" marL="0" rtl="0" algn="l">
              <a:spcBef>
                <a:spcPts val="0"/>
              </a:spcBef>
              <a:spcAft>
                <a:spcPts val="0"/>
              </a:spcAft>
              <a:buNone/>
            </a:pPr>
            <a:r>
              <a:t/>
            </a:r>
            <a:endParaRPr/>
          </a:p>
        </p:txBody>
      </p:sp>
      <p:sp>
        <p:nvSpPr>
          <p:cNvPr id="195" name="Google Shape;195;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An interface describes the behavior or capabilities of a C++ class without committing to a particular implementation of that class.</a:t>
            </a:r>
            <a:endParaRPr/>
          </a:p>
          <a:p>
            <a:pPr indent="0" lvl="0" marL="0" rtl="0" algn="l">
              <a:spcBef>
                <a:spcPts val="1200"/>
              </a:spcBef>
              <a:spcAft>
                <a:spcPts val="0"/>
              </a:spcAft>
              <a:buNone/>
            </a:pPr>
            <a:r>
              <a:rPr lang="en"/>
              <a:t>The C++ interfaces are implemented using abstract classes.</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1"/>
          <p:cNvSpPr txBox="1"/>
          <p:nvPr>
            <p:ph idx="1" type="body"/>
          </p:nvPr>
        </p:nvSpPr>
        <p:spPr>
          <a:xfrm>
            <a:off x="311700" y="195575"/>
            <a:ext cx="8520600" cy="4373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b="1" lang="en" sz="2340"/>
              <a:t>Importance of Interfaces</a:t>
            </a:r>
            <a:endParaRPr b="1" sz="2340"/>
          </a:p>
          <a:p>
            <a:pPr indent="-342900" lvl="0" marL="457200" rtl="0" algn="l">
              <a:spcBef>
                <a:spcPts val="1200"/>
              </a:spcBef>
              <a:spcAft>
                <a:spcPts val="0"/>
              </a:spcAft>
              <a:buSzPts val="1800"/>
              <a:buChar char="●"/>
            </a:pPr>
            <a:r>
              <a:rPr lang="en"/>
              <a:t>Any class derived from the pure abstract class (Interface) must implement all of the methods of the base class i.e. Interface.</a:t>
            </a:r>
            <a:endParaRPr/>
          </a:p>
          <a:p>
            <a:pPr indent="-342900" lvl="0" marL="457200" rtl="0" algn="l">
              <a:spcBef>
                <a:spcPts val="0"/>
              </a:spcBef>
              <a:spcAft>
                <a:spcPts val="0"/>
              </a:spcAft>
              <a:buSzPts val="1800"/>
              <a:buChar char="●"/>
            </a:pPr>
            <a:r>
              <a:rPr lang="en"/>
              <a:t>Interface pointers can be passed to functions and classes thereby we can call the functions of the derived class from there itself.</a:t>
            </a:r>
            <a:endParaRPr/>
          </a:p>
          <a:p>
            <a:pPr indent="0" lvl="0" marL="0" rtl="0" algn="l">
              <a:spcBef>
                <a:spcPts val="1200"/>
              </a:spcBef>
              <a:spcAft>
                <a:spcPts val="0"/>
              </a:spcAft>
              <a:buClr>
                <a:schemeClr val="dk1"/>
              </a:buClr>
              <a:buSzPts val="1100"/>
              <a:buFont typeface="Arial"/>
              <a:buNone/>
            </a:pPr>
            <a:r>
              <a:rPr b="1" lang="en" sz="2261"/>
              <a:t>Rules While Using Interfaces</a:t>
            </a:r>
            <a:endParaRPr b="1" sz="2261"/>
          </a:p>
          <a:p>
            <a:pPr indent="-342900" lvl="0" marL="457200" rtl="0" algn="l">
              <a:spcBef>
                <a:spcPts val="1200"/>
              </a:spcBef>
              <a:spcAft>
                <a:spcPts val="0"/>
              </a:spcAft>
              <a:buSzPts val="1800"/>
              <a:buChar char="●"/>
            </a:pPr>
            <a:r>
              <a:rPr lang="en"/>
              <a:t>Declare only pure virtual functions. (No definition)</a:t>
            </a:r>
            <a:endParaRPr/>
          </a:p>
          <a:p>
            <a:pPr indent="-342900" lvl="0" marL="457200" rtl="0" algn="l">
              <a:spcBef>
                <a:spcPts val="0"/>
              </a:spcBef>
              <a:spcAft>
                <a:spcPts val="0"/>
              </a:spcAft>
              <a:buSzPts val="1800"/>
              <a:buChar char="●"/>
            </a:pPr>
            <a:r>
              <a:rPr lang="en"/>
              <a:t>For pure virtual functions assign only 0.</a:t>
            </a:r>
            <a:endParaRPr/>
          </a:p>
          <a:p>
            <a:pPr indent="-342900" lvl="0" marL="457200" rtl="0" algn="l">
              <a:spcBef>
                <a:spcPts val="0"/>
              </a:spcBef>
              <a:spcAft>
                <a:spcPts val="0"/>
              </a:spcAft>
              <a:buSzPts val="1800"/>
              <a:buChar char="●"/>
            </a:pPr>
            <a:r>
              <a:rPr lang="en"/>
              <a:t>Cannot create an instance of the class.</a:t>
            </a:r>
            <a:endParaRPr/>
          </a:p>
          <a:p>
            <a:pPr indent="-342900" lvl="0" marL="457200" rtl="0" algn="l">
              <a:spcBef>
                <a:spcPts val="0"/>
              </a:spcBef>
              <a:spcAft>
                <a:spcPts val="0"/>
              </a:spcAft>
              <a:buSzPts val="1800"/>
              <a:buChar char="●"/>
            </a:pPr>
            <a:r>
              <a:rPr lang="en"/>
              <a:t>We can create a pointer to the instance of the derived class with a reference of a base abstract class.</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idx="1" type="body"/>
          </p:nvPr>
        </p:nvSpPr>
        <p:spPr>
          <a:xfrm>
            <a:off x="311700" y="645375"/>
            <a:ext cx="8520600" cy="392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273239"/>
                </a:solidFill>
                <a:highlight>
                  <a:srgbClr val="FFFFFF"/>
                </a:highlight>
                <a:latin typeface="Nunito"/>
                <a:ea typeface="Nunito"/>
                <a:cs typeface="Nunito"/>
                <a:sym typeface="Nunito"/>
              </a:rPr>
              <a:t>Inheritance is a feature or a process in which, new classes are created from the existing classes. The new class created is called “derived class” or “child class” and the existing class is known as the “base class” or “parent class”. The derived class now is said to be inherited from the base class</a:t>
            </a:r>
            <a:endParaRPr sz="1600">
              <a:solidFill>
                <a:srgbClr val="273239"/>
              </a:solidFill>
              <a:highlight>
                <a:srgbClr val="FFFFFF"/>
              </a:highlight>
              <a:latin typeface="Nunito"/>
              <a:ea typeface="Nunito"/>
              <a:cs typeface="Nunito"/>
              <a:sym typeface="Nunito"/>
            </a:endParaRPr>
          </a:p>
          <a:p>
            <a:pPr indent="0" lvl="0" marL="0" rtl="0" algn="just">
              <a:lnSpc>
                <a:spcPct val="158000"/>
              </a:lnSpc>
              <a:spcBef>
                <a:spcPts val="1200"/>
              </a:spcBef>
              <a:spcAft>
                <a:spcPts val="0"/>
              </a:spcAft>
              <a:buNone/>
            </a:pPr>
            <a:r>
              <a:rPr b="1" lang="en" sz="1600">
                <a:solidFill>
                  <a:srgbClr val="273239"/>
                </a:solidFill>
                <a:highlight>
                  <a:srgbClr val="FFFFFF"/>
                </a:highlight>
                <a:latin typeface="Nunito"/>
                <a:ea typeface="Nunito"/>
                <a:cs typeface="Nunito"/>
                <a:sym typeface="Nunito"/>
              </a:rPr>
              <a:t>Sub Class:</a:t>
            </a:r>
            <a:r>
              <a:rPr lang="en" sz="1600">
                <a:solidFill>
                  <a:srgbClr val="273239"/>
                </a:solidFill>
                <a:highlight>
                  <a:srgbClr val="FFFFFF"/>
                </a:highlight>
                <a:latin typeface="Nunito"/>
                <a:ea typeface="Nunito"/>
                <a:cs typeface="Nunito"/>
                <a:sym typeface="Nunito"/>
              </a:rPr>
              <a:t> The class that inherits properties from another class is called Subclass or Derived Class. </a:t>
            </a:r>
            <a:endParaRPr sz="1600">
              <a:solidFill>
                <a:srgbClr val="273239"/>
              </a:solidFill>
              <a:highlight>
                <a:srgbClr val="FFFFFF"/>
              </a:highlight>
              <a:latin typeface="Nunito"/>
              <a:ea typeface="Nunito"/>
              <a:cs typeface="Nunito"/>
              <a:sym typeface="Nunito"/>
            </a:endParaRPr>
          </a:p>
          <a:p>
            <a:pPr indent="0" lvl="0" marL="0" rtl="0" algn="just">
              <a:lnSpc>
                <a:spcPct val="158000"/>
              </a:lnSpc>
              <a:spcBef>
                <a:spcPts val="1800"/>
              </a:spcBef>
              <a:spcAft>
                <a:spcPts val="0"/>
              </a:spcAft>
              <a:buNone/>
            </a:pPr>
            <a:r>
              <a:rPr b="1" lang="en" sz="1600">
                <a:solidFill>
                  <a:srgbClr val="273239"/>
                </a:solidFill>
                <a:highlight>
                  <a:srgbClr val="FFFFFF"/>
                </a:highlight>
                <a:latin typeface="Nunito"/>
                <a:ea typeface="Nunito"/>
                <a:cs typeface="Nunito"/>
                <a:sym typeface="Nunito"/>
              </a:rPr>
              <a:t>Super Class: </a:t>
            </a:r>
            <a:r>
              <a:rPr lang="en" sz="1600">
                <a:solidFill>
                  <a:srgbClr val="273239"/>
                </a:solidFill>
                <a:highlight>
                  <a:srgbClr val="FFFFFF"/>
                </a:highlight>
                <a:latin typeface="Nunito"/>
                <a:ea typeface="Nunito"/>
                <a:cs typeface="Nunito"/>
                <a:sym typeface="Nunito"/>
              </a:rPr>
              <a:t>The class whose properties are inherited by a subclass is called Base Class or Superclass</a:t>
            </a:r>
            <a:endParaRPr sz="1600">
              <a:solidFill>
                <a:srgbClr val="273239"/>
              </a:solidFill>
              <a:highlight>
                <a:srgbClr val="FFFFFF"/>
              </a:highlight>
              <a:latin typeface="Nunito"/>
              <a:ea typeface="Nunito"/>
              <a:cs typeface="Nunito"/>
              <a:sym typeface="Nunito"/>
            </a:endParaRPr>
          </a:p>
          <a:p>
            <a:pPr indent="0" lvl="0" marL="0" rtl="0" algn="l">
              <a:spcBef>
                <a:spcPts val="1800"/>
              </a:spcBef>
              <a:spcAft>
                <a:spcPts val="1200"/>
              </a:spcAft>
              <a:buNone/>
            </a:pPr>
            <a:r>
              <a:t/>
            </a:r>
            <a:endParaRPr sz="1300">
              <a:solidFill>
                <a:srgbClr val="273239"/>
              </a:solidFill>
              <a:highlight>
                <a:srgbClr val="FFFFFF"/>
              </a:highlight>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nvSpPr>
        <p:spPr>
          <a:xfrm>
            <a:off x="298514" y="420471"/>
            <a:ext cx="8229600" cy="502200"/>
          </a:xfrm>
          <a:prstGeom prst="rect">
            <a:avLst/>
          </a:prstGeom>
          <a:noFill/>
          <a:ln>
            <a:noFill/>
          </a:ln>
        </p:spPr>
        <p:txBody>
          <a:bodyPr anchorCtr="0" anchor="ctr" bIns="45700" lIns="91425" spcFirstLastPara="1" rIns="91425" wrap="square" tIns="45700">
            <a:normAutofit lnSpcReduction="20000"/>
          </a:bodyPr>
          <a:lstStyle/>
          <a:p>
            <a:pPr indent="0" lvl="0" marL="0" rtl="0" algn="l">
              <a:spcBef>
                <a:spcPts val="0"/>
              </a:spcBef>
              <a:spcAft>
                <a:spcPts val="0"/>
              </a:spcAft>
              <a:buNone/>
            </a:pPr>
            <a:r>
              <a:rPr b="1" lang="en" sz="3000">
                <a:solidFill>
                  <a:srgbClr val="000000"/>
                </a:solidFill>
                <a:latin typeface="Calibri"/>
                <a:ea typeface="Calibri"/>
                <a:cs typeface="Calibri"/>
                <a:sym typeface="Calibri"/>
              </a:rPr>
              <a:t>Types of Inheritance</a:t>
            </a:r>
            <a:endParaRPr b="1" sz="3000">
              <a:solidFill>
                <a:srgbClr val="000000"/>
              </a:solidFill>
              <a:latin typeface="Calibri"/>
              <a:ea typeface="Calibri"/>
              <a:cs typeface="Calibri"/>
              <a:sym typeface="Calibri"/>
            </a:endParaRPr>
          </a:p>
        </p:txBody>
      </p:sp>
      <p:grpSp>
        <p:nvGrpSpPr>
          <p:cNvPr id="206" name="Google Shape;206;p32"/>
          <p:cNvGrpSpPr/>
          <p:nvPr/>
        </p:nvGrpSpPr>
        <p:grpSpPr>
          <a:xfrm>
            <a:off x="2412026" y="1435812"/>
            <a:ext cx="348300" cy="2297349"/>
            <a:chOff x="2696369" y="1600200"/>
            <a:chExt cx="348300" cy="3275844"/>
          </a:xfrm>
        </p:grpSpPr>
        <p:sp>
          <p:nvSpPr>
            <p:cNvPr id="207" name="Google Shape;207;p32"/>
            <p:cNvSpPr txBox="1"/>
            <p:nvPr/>
          </p:nvSpPr>
          <p:spPr>
            <a:xfrm>
              <a:off x="2696369" y="1600200"/>
              <a:ext cx="348300" cy="614400"/>
            </a:xfrm>
            <a:prstGeom prst="rect">
              <a:avLst/>
            </a:prstGeom>
            <a:solidFill>
              <a:srgbClr val="1F497D"/>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 sz="2200">
                  <a:solidFill>
                    <a:srgbClr val="FFFFFF"/>
                  </a:solidFill>
                  <a:latin typeface="Calibri"/>
                  <a:ea typeface="Calibri"/>
                  <a:cs typeface="Calibri"/>
                  <a:sym typeface="Calibri"/>
                </a:rPr>
                <a:t>A</a:t>
              </a:r>
              <a:endParaRPr/>
            </a:p>
          </p:txBody>
        </p:sp>
        <p:sp>
          <p:nvSpPr>
            <p:cNvPr id="208" name="Google Shape;208;p32"/>
            <p:cNvSpPr txBox="1"/>
            <p:nvPr/>
          </p:nvSpPr>
          <p:spPr>
            <a:xfrm>
              <a:off x="2701178" y="2930922"/>
              <a:ext cx="338700" cy="614400"/>
            </a:xfrm>
            <a:prstGeom prst="rect">
              <a:avLst/>
            </a:prstGeom>
            <a:solidFill>
              <a:srgbClr val="2D6BB5"/>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 sz="2200">
                  <a:solidFill>
                    <a:srgbClr val="FFFFFF"/>
                  </a:solidFill>
                  <a:latin typeface="Calibri"/>
                  <a:ea typeface="Calibri"/>
                  <a:cs typeface="Calibri"/>
                  <a:sym typeface="Calibri"/>
                </a:rPr>
                <a:t>B</a:t>
              </a:r>
              <a:endParaRPr/>
            </a:p>
          </p:txBody>
        </p:sp>
        <p:cxnSp>
          <p:nvCxnSpPr>
            <p:cNvPr id="209" name="Google Shape;209;p32"/>
            <p:cNvCxnSpPr/>
            <p:nvPr/>
          </p:nvCxnSpPr>
          <p:spPr>
            <a:xfrm rot="10800000">
              <a:off x="2870455" y="2087700"/>
              <a:ext cx="0" cy="807900"/>
            </a:xfrm>
            <a:prstGeom prst="straightConnector1">
              <a:avLst/>
            </a:prstGeom>
            <a:noFill/>
            <a:ln cap="flat" cmpd="sng" w="28575">
              <a:solidFill>
                <a:srgbClr val="000000"/>
              </a:solidFill>
              <a:prstDash val="solid"/>
              <a:round/>
              <a:headEnd len="sm" w="sm" type="none"/>
              <a:tailEnd len="med" w="med" type="stealth"/>
            </a:ln>
          </p:spPr>
        </p:cxnSp>
        <p:cxnSp>
          <p:nvCxnSpPr>
            <p:cNvPr id="210" name="Google Shape;210;p32"/>
            <p:cNvCxnSpPr/>
            <p:nvPr/>
          </p:nvCxnSpPr>
          <p:spPr>
            <a:xfrm rot="10800000">
              <a:off x="2870455" y="3383100"/>
              <a:ext cx="0" cy="807900"/>
            </a:xfrm>
            <a:prstGeom prst="straightConnector1">
              <a:avLst/>
            </a:prstGeom>
            <a:noFill/>
            <a:ln cap="flat" cmpd="sng" w="28575">
              <a:solidFill>
                <a:srgbClr val="000000"/>
              </a:solidFill>
              <a:prstDash val="solid"/>
              <a:round/>
              <a:headEnd len="sm" w="sm" type="none"/>
              <a:tailEnd len="med" w="med" type="stealth"/>
            </a:ln>
          </p:spPr>
        </p:cxnSp>
        <p:sp>
          <p:nvSpPr>
            <p:cNvPr id="211" name="Google Shape;211;p32"/>
            <p:cNvSpPr txBox="1"/>
            <p:nvPr/>
          </p:nvSpPr>
          <p:spPr>
            <a:xfrm>
              <a:off x="2702781" y="4261644"/>
              <a:ext cx="335400" cy="614400"/>
            </a:xfrm>
            <a:prstGeom prst="rect">
              <a:avLst/>
            </a:prstGeom>
            <a:solidFill>
              <a:srgbClr val="6297D8"/>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 sz="2200">
                  <a:solidFill>
                    <a:srgbClr val="000000"/>
                  </a:solidFill>
                  <a:latin typeface="Calibri"/>
                  <a:ea typeface="Calibri"/>
                  <a:cs typeface="Calibri"/>
                  <a:sym typeface="Calibri"/>
                </a:rPr>
                <a:t>C</a:t>
              </a:r>
              <a:endParaRPr/>
            </a:p>
          </p:txBody>
        </p:sp>
      </p:grpSp>
      <p:sp>
        <p:nvSpPr>
          <p:cNvPr id="212" name="Google Shape;212;p32"/>
          <p:cNvSpPr txBox="1"/>
          <p:nvPr/>
        </p:nvSpPr>
        <p:spPr>
          <a:xfrm>
            <a:off x="1825715" y="3770487"/>
            <a:ext cx="1520700" cy="769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2200">
                <a:solidFill>
                  <a:srgbClr val="000000"/>
                </a:solidFill>
                <a:latin typeface="Calibri"/>
                <a:ea typeface="Calibri"/>
                <a:cs typeface="Calibri"/>
                <a:sym typeface="Calibri"/>
              </a:rPr>
              <a:t>Multi-level </a:t>
            </a:r>
            <a:endParaRPr/>
          </a:p>
          <a:p>
            <a:pPr indent="0" lvl="0" marL="0" marR="0" rtl="0" algn="ctr">
              <a:spcBef>
                <a:spcPts val="0"/>
              </a:spcBef>
              <a:spcAft>
                <a:spcPts val="0"/>
              </a:spcAft>
              <a:buNone/>
            </a:pPr>
            <a:r>
              <a:rPr lang="en" sz="2200">
                <a:solidFill>
                  <a:srgbClr val="000000"/>
                </a:solidFill>
                <a:latin typeface="Calibri"/>
                <a:ea typeface="Calibri"/>
                <a:cs typeface="Calibri"/>
                <a:sym typeface="Calibri"/>
              </a:rPr>
              <a:t>Inheritance</a:t>
            </a:r>
            <a:endParaRPr/>
          </a:p>
        </p:txBody>
      </p:sp>
      <p:grpSp>
        <p:nvGrpSpPr>
          <p:cNvPr id="213" name="Google Shape;213;p32"/>
          <p:cNvGrpSpPr/>
          <p:nvPr/>
        </p:nvGrpSpPr>
        <p:grpSpPr>
          <a:xfrm>
            <a:off x="811022" y="1435812"/>
            <a:ext cx="348300" cy="1364114"/>
            <a:chOff x="951706" y="1600200"/>
            <a:chExt cx="348300" cy="1945122"/>
          </a:xfrm>
        </p:grpSpPr>
        <p:sp>
          <p:nvSpPr>
            <p:cNvPr id="214" name="Google Shape;214;p32"/>
            <p:cNvSpPr txBox="1"/>
            <p:nvPr/>
          </p:nvSpPr>
          <p:spPr>
            <a:xfrm>
              <a:off x="951706" y="1600200"/>
              <a:ext cx="348300" cy="614400"/>
            </a:xfrm>
            <a:prstGeom prst="rect">
              <a:avLst/>
            </a:prstGeom>
            <a:solidFill>
              <a:srgbClr val="1F497D"/>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 sz="2200">
                  <a:solidFill>
                    <a:srgbClr val="FFFFFF"/>
                  </a:solidFill>
                  <a:latin typeface="Calibri"/>
                  <a:ea typeface="Calibri"/>
                  <a:cs typeface="Calibri"/>
                  <a:sym typeface="Calibri"/>
                </a:rPr>
                <a:t>A</a:t>
              </a:r>
              <a:endParaRPr sz="2200">
                <a:solidFill>
                  <a:srgbClr val="FFFFFF"/>
                </a:solidFill>
                <a:latin typeface="Calibri"/>
                <a:ea typeface="Calibri"/>
                <a:cs typeface="Calibri"/>
                <a:sym typeface="Calibri"/>
              </a:endParaRPr>
            </a:p>
          </p:txBody>
        </p:sp>
        <p:cxnSp>
          <p:nvCxnSpPr>
            <p:cNvPr id="215" name="Google Shape;215;p32"/>
            <p:cNvCxnSpPr/>
            <p:nvPr/>
          </p:nvCxnSpPr>
          <p:spPr>
            <a:xfrm>
              <a:off x="1125792" y="2072640"/>
              <a:ext cx="0" cy="822900"/>
            </a:xfrm>
            <a:prstGeom prst="straightConnector1">
              <a:avLst/>
            </a:prstGeom>
            <a:noFill/>
            <a:ln cap="flat" cmpd="sng" w="28575">
              <a:solidFill>
                <a:srgbClr val="000000"/>
              </a:solidFill>
              <a:prstDash val="solid"/>
              <a:round/>
              <a:headEnd len="med" w="med" type="stealth"/>
              <a:tailEnd len="sm" w="sm" type="none"/>
            </a:ln>
          </p:spPr>
        </p:cxnSp>
        <p:sp>
          <p:nvSpPr>
            <p:cNvPr id="216" name="Google Shape;216;p32"/>
            <p:cNvSpPr txBox="1"/>
            <p:nvPr/>
          </p:nvSpPr>
          <p:spPr>
            <a:xfrm>
              <a:off x="956515" y="2930922"/>
              <a:ext cx="338700" cy="614400"/>
            </a:xfrm>
            <a:prstGeom prst="rect">
              <a:avLst/>
            </a:prstGeom>
            <a:solidFill>
              <a:srgbClr val="2D6BB5"/>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 sz="2200">
                  <a:solidFill>
                    <a:srgbClr val="FFFFFF"/>
                  </a:solidFill>
                  <a:latin typeface="Calibri"/>
                  <a:ea typeface="Calibri"/>
                  <a:cs typeface="Calibri"/>
                  <a:sym typeface="Calibri"/>
                </a:rPr>
                <a:t>B</a:t>
              </a:r>
              <a:endParaRPr/>
            </a:p>
          </p:txBody>
        </p:sp>
      </p:grpSp>
      <p:sp>
        <p:nvSpPr>
          <p:cNvPr id="217" name="Google Shape;217;p32"/>
          <p:cNvSpPr txBox="1"/>
          <p:nvPr/>
        </p:nvSpPr>
        <p:spPr>
          <a:xfrm>
            <a:off x="224900" y="3770487"/>
            <a:ext cx="1520400" cy="769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2200">
                <a:solidFill>
                  <a:srgbClr val="000000"/>
                </a:solidFill>
                <a:latin typeface="Calibri"/>
                <a:ea typeface="Calibri"/>
                <a:cs typeface="Calibri"/>
                <a:sym typeface="Calibri"/>
              </a:rPr>
              <a:t>Single </a:t>
            </a:r>
            <a:endParaRPr/>
          </a:p>
          <a:p>
            <a:pPr indent="0" lvl="0" marL="0" marR="0" rtl="0" algn="ctr">
              <a:spcBef>
                <a:spcPts val="0"/>
              </a:spcBef>
              <a:spcAft>
                <a:spcPts val="0"/>
              </a:spcAft>
              <a:buNone/>
            </a:pPr>
            <a:r>
              <a:rPr lang="en" sz="2200">
                <a:solidFill>
                  <a:srgbClr val="000000"/>
                </a:solidFill>
                <a:latin typeface="Calibri"/>
                <a:ea typeface="Calibri"/>
                <a:cs typeface="Calibri"/>
                <a:sym typeface="Calibri"/>
              </a:rPr>
              <a:t>Inheritance</a:t>
            </a:r>
            <a:endParaRPr/>
          </a:p>
        </p:txBody>
      </p:sp>
      <p:grpSp>
        <p:nvGrpSpPr>
          <p:cNvPr id="218" name="Google Shape;218;p32"/>
          <p:cNvGrpSpPr/>
          <p:nvPr/>
        </p:nvGrpSpPr>
        <p:grpSpPr>
          <a:xfrm>
            <a:off x="3698939" y="1435812"/>
            <a:ext cx="2183250" cy="1364114"/>
            <a:chOff x="3857625" y="1600200"/>
            <a:chExt cx="2183250" cy="1945122"/>
          </a:xfrm>
        </p:grpSpPr>
        <p:cxnSp>
          <p:nvCxnSpPr>
            <p:cNvPr id="219" name="Google Shape;219;p32"/>
            <p:cNvCxnSpPr/>
            <p:nvPr/>
          </p:nvCxnSpPr>
          <p:spPr>
            <a:xfrm>
              <a:off x="4083050" y="2065338"/>
              <a:ext cx="717600" cy="1059000"/>
            </a:xfrm>
            <a:prstGeom prst="straightConnector1">
              <a:avLst/>
            </a:prstGeom>
            <a:noFill/>
            <a:ln cap="flat" cmpd="sng" w="28575">
              <a:solidFill>
                <a:srgbClr val="000000"/>
              </a:solidFill>
              <a:prstDash val="solid"/>
              <a:round/>
              <a:headEnd len="med" w="med" type="stealth"/>
              <a:tailEnd len="sm" w="sm" type="none"/>
            </a:ln>
          </p:spPr>
        </p:cxnSp>
        <p:cxnSp>
          <p:nvCxnSpPr>
            <p:cNvPr id="220" name="Google Shape;220;p32"/>
            <p:cNvCxnSpPr/>
            <p:nvPr/>
          </p:nvCxnSpPr>
          <p:spPr>
            <a:xfrm flipH="1">
              <a:off x="5105400" y="2057400"/>
              <a:ext cx="762000" cy="1066800"/>
            </a:xfrm>
            <a:prstGeom prst="straightConnector1">
              <a:avLst/>
            </a:prstGeom>
            <a:noFill/>
            <a:ln cap="flat" cmpd="sng" w="28575">
              <a:solidFill>
                <a:srgbClr val="000000"/>
              </a:solidFill>
              <a:prstDash val="solid"/>
              <a:round/>
              <a:headEnd len="med" w="med" type="stealth"/>
              <a:tailEnd len="sm" w="sm" type="none"/>
            </a:ln>
          </p:spPr>
        </p:cxnSp>
        <p:sp>
          <p:nvSpPr>
            <p:cNvPr id="221" name="Google Shape;221;p32"/>
            <p:cNvSpPr txBox="1"/>
            <p:nvPr/>
          </p:nvSpPr>
          <p:spPr>
            <a:xfrm>
              <a:off x="3857625" y="1600200"/>
              <a:ext cx="348300" cy="614400"/>
            </a:xfrm>
            <a:prstGeom prst="rect">
              <a:avLst/>
            </a:prstGeom>
            <a:solidFill>
              <a:srgbClr val="1F497D"/>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 sz="2200">
                  <a:solidFill>
                    <a:srgbClr val="FFFFFF"/>
                  </a:solidFill>
                  <a:latin typeface="Calibri"/>
                  <a:ea typeface="Calibri"/>
                  <a:cs typeface="Calibri"/>
                  <a:sym typeface="Calibri"/>
                </a:rPr>
                <a:t>A</a:t>
              </a:r>
              <a:endParaRPr/>
            </a:p>
          </p:txBody>
        </p:sp>
        <p:sp>
          <p:nvSpPr>
            <p:cNvPr id="222" name="Google Shape;222;p32"/>
            <p:cNvSpPr txBox="1"/>
            <p:nvPr/>
          </p:nvSpPr>
          <p:spPr>
            <a:xfrm>
              <a:off x="5705475" y="1600200"/>
              <a:ext cx="335400" cy="614400"/>
            </a:xfrm>
            <a:prstGeom prst="rect">
              <a:avLst/>
            </a:prstGeom>
            <a:solidFill>
              <a:srgbClr val="1F497D"/>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 sz="2200">
                  <a:solidFill>
                    <a:srgbClr val="FFFFFF"/>
                  </a:solidFill>
                  <a:latin typeface="Calibri"/>
                  <a:ea typeface="Calibri"/>
                  <a:cs typeface="Calibri"/>
                  <a:sym typeface="Calibri"/>
                </a:rPr>
                <a:t>C</a:t>
              </a:r>
              <a:endParaRPr/>
            </a:p>
          </p:txBody>
        </p:sp>
        <p:sp>
          <p:nvSpPr>
            <p:cNvPr id="223" name="Google Shape;223;p32"/>
            <p:cNvSpPr txBox="1"/>
            <p:nvPr/>
          </p:nvSpPr>
          <p:spPr>
            <a:xfrm>
              <a:off x="4786359" y="2930922"/>
              <a:ext cx="338700" cy="614400"/>
            </a:xfrm>
            <a:prstGeom prst="rect">
              <a:avLst/>
            </a:prstGeom>
            <a:solidFill>
              <a:srgbClr val="2D6BB5"/>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 sz="2200">
                  <a:solidFill>
                    <a:srgbClr val="FFFFFF"/>
                  </a:solidFill>
                  <a:latin typeface="Calibri"/>
                  <a:ea typeface="Calibri"/>
                  <a:cs typeface="Calibri"/>
                  <a:sym typeface="Calibri"/>
                </a:rPr>
                <a:t>B</a:t>
              </a:r>
              <a:endParaRPr/>
            </a:p>
          </p:txBody>
        </p:sp>
      </p:grpSp>
      <p:sp>
        <p:nvSpPr>
          <p:cNvPr id="224" name="Google Shape;224;p32"/>
          <p:cNvSpPr txBox="1"/>
          <p:nvPr/>
        </p:nvSpPr>
        <p:spPr>
          <a:xfrm>
            <a:off x="4030335" y="3770487"/>
            <a:ext cx="1520400" cy="769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2200">
                <a:solidFill>
                  <a:srgbClr val="000000"/>
                </a:solidFill>
                <a:latin typeface="Calibri"/>
                <a:ea typeface="Calibri"/>
                <a:cs typeface="Calibri"/>
                <a:sym typeface="Calibri"/>
              </a:rPr>
              <a:t>Multiple </a:t>
            </a:r>
            <a:endParaRPr/>
          </a:p>
          <a:p>
            <a:pPr indent="0" lvl="0" marL="0" marR="0" rtl="0" algn="ctr">
              <a:spcBef>
                <a:spcPts val="0"/>
              </a:spcBef>
              <a:spcAft>
                <a:spcPts val="0"/>
              </a:spcAft>
              <a:buNone/>
            </a:pPr>
            <a:r>
              <a:rPr lang="en" sz="2200">
                <a:solidFill>
                  <a:srgbClr val="000000"/>
                </a:solidFill>
                <a:latin typeface="Calibri"/>
                <a:ea typeface="Calibri"/>
                <a:cs typeface="Calibri"/>
                <a:sym typeface="Calibri"/>
              </a:rPr>
              <a:t>Inheritance</a:t>
            </a:r>
            <a:endParaRPr/>
          </a:p>
        </p:txBody>
      </p:sp>
      <p:grpSp>
        <p:nvGrpSpPr>
          <p:cNvPr id="225" name="Google Shape;225;p32"/>
          <p:cNvGrpSpPr/>
          <p:nvPr/>
        </p:nvGrpSpPr>
        <p:grpSpPr>
          <a:xfrm>
            <a:off x="6069077" y="1435812"/>
            <a:ext cx="2673787" cy="2297349"/>
            <a:chOff x="6227763" y="1600200"/>
            <a:chExt cx="2673787" cy="3275844"/>
          </a:xfrm>
        </p:grpSpPr>
        <p:cxnSp>
          <p:nvCxnSpPr>
            <p:cNvPr id="226" name="Google Shape;226;p32"/>
            <p:cNvCxnSpPr/>
            <p:nvPr/>
          </p:nvCxnSpPr>
          <p:spPr>
            <a:xfrm rot="-10779134">
              <a:off x="6406040" y="3422690"/>
              <a:ext cx="988518" cy="1070119"/>
            </a:xfrm>
            <a:prstGeom prst="straightConnector1">
              <a:avLst/>
            </a:prstGeom>
            <a:noFill/>
            <a:ln cap="flat" cmpd="sng" w="28575">
              <a:solidFill>
                <a:srgbClr val="000000"/>
              </a:solidFill>
              <a:prstDash val="solid"/>
              <a:round/>
              <a:headEnd len="sm" w="sm" type="none"/>
              <a:tailEnd len="med" w="med" type="stealth"/>
            </a:ln>
          </p:spPr>
        </p:cxnSp>
        <p:cxnSp>
          <p:nvCxnSpPr>
            <p:cNvPr id="227" name="Google Shape;227;p32"/>
            <p:cNvCxnSpPr/>
            <p:nvPr/>
          </p:nvCxnSpPr>
          <p:spPr>
            <a:xfrm flipH="1" rot="10598761">
              <a:off x="7742099" y="3458892"/>
              <a:ext cx="1051201" cy="1007018"/>
            </a:xfrm>
            <a:prstGeom prst="straightConnector1">
              <a:avLst/>
            </a:prstGeom>
            <a:noFill/>
            <a:ln cap="flat" cmpd="sng" w="28575">
              <a:solidFill>
                <a:srgbClr val="000000"/>
              </a:solidFill>
              <a:prstDash val="solid"/>
              <a:round/>
              <a:headEnd len="sm" w="sm" type="none"/>
              <a:tailEnd len="med" w="med" type="stealth"/>
            </a:ln>
          </p:spPr>
        </p:cxnSp>
        <p:sp>
          <p:nvSpPr>
            <p:cNvPr id="228" name="Google Shape;228;p32"/>
            <p:cNvSpPr txBox="1"/>
            <p:nvPr/>
          </p:nvSpPr>
          <p:spPr>
            <a:xfrm>
              <a:off x="7402513" y="1600200"/>
              <a:ext cx="348300" cy="614400"/>
            </a:xfrm>
            <a:prstGeom prst="rect">
              <a:avLst/>
            </a:prstGeom>
            <a:solidFill>
              <a:srgbClr val="1F497D"/>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 sz="2200">
                  <a:solidFill>
                    <a:srgbClr val="FFFFFF"/>
                  </a:solidFill>
                  <a:latin typeface="Calibri"/>
                  <a:ea typeface="Calibri"/>
                  <a:cs typeface="Calibri"/>
                  <a:sym typeface="Calibri"/>
                </a:rPr>
                <a:t>A</a:t>
              </a:r>
              <a:endParaRPr/>
            </a:p>
          </p:txBody>
        </p:sp>
        <p:sp>
          <p:nvSpPr>
            <p:cNvPr id="229" name="Google Shape;229;p32"/>
            <p:cNvSpPr txBox="1"/>
            <p:nvPr/>
          </p:nvSpPr>
          <p:spPr>
            <a:xfrm>
              <a:off x="6227763" y="2930922"/>
              <a:ext cx="338700" cy="614400"/>
            </a:xfrm>
            <a:prstGeom prst="rect">
              <a:avLst/>
            </a:prstGeom>
            <a:solidFill>
              <a:srgbClr val="2D6BB5"/>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 sz="2200">
                  <a:solidFill>
                    <a:srgbClr val="FFFFFF"/>
                  </a:solidFill>
                  <a:latin typeface="Calibri"/>
                  <a:ea typeface="Calibri"/>
                  <a:cs typeface="Calibri"/>
                  <a:sym typeface="Calibri"/>
                </a:rPr>
                <a:t>B</a:t>
              </a:r>
              <a:endParaRPr/>
            </a:p>
          </p:txBody>
        </p:sp>
        <p:sp>
          <p:nvSpPr>
            <p:cNvPr id="230" name="Google Shape;230;p32"/>
            <p:cNvSpPr txBox="1"/>
            <p:nvPr/>
          </p:nvSpPr>
          <p:spPr>
            <a:xfrm>
              <a:off x="8566150" y="2930922"/>
              <a:ext cx="335400" cy="614400"/>
            </a:xfrm>
            <a:prstGeom prst="rect">
              <a:avLst/>
            </a:prstGeom>
            <a:solidFill>
              <a:srgbClr val="2D6BB5"/>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 sz="2200">
                  <a:solidFill>
                    <a:srgbClr val="FFFFFF"/>
                  </a:solidFill>
                  <a:latin typeface="Calibri"/>
                  <a:ea typeface="Calibri"/>
                  <a:cs typeface="Calibri"/>
                  <a:sym typeface="Calibri"/>
                </a:rPr>
                <a:t>C</a:t>
              </a:r>
              <a:endParaRPr/>
            </a:p>
          </p:txBody>
        </p:sp>
        <p:sp>
          <p:nvSpPr>
            <p:cNvPr id="231" name="Google Shape;231;p32"/>
            <p:cNvSpPr txBox="1"/>
            <p:nvPr/>
          </p:nvSpPr>
          <p:spPr>
            <a:xfrm>
              <a:off x="7396163" y="4261644"/>
              <a:ext cx="357900" cy="614400"/>
            </a:xfrm>
            <a:prstGeom prst="rect">
              <a:avLst/>
            </a:prstGeom>
            <a:solidFill>
              <a:srgbClr val="6297D8"/>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 sz="2200">
                  <a:solidFill>
                    <a:srgbClr val="000000"/>
                  </a:solidFill>
                  <a:latin typeface="Calibri"/>
                  <a:ea typeface="Calibri"/>
                  <a:cs typeface="Calibri"/>
                  <a:sym typeface="Calibri"/>
                </a:rPr>
                <a:t>D</a:t>
              </a:r>
              <a:endParaRPr/>
            </a:p>
          </p:txBody>
        </p:sp>
        <p:cxnSp>
          <p:nvCxnSpPr>
            <p:cNvPr id="232" name="Google Shape;232;p32"/>
            <p:cNvCxnSpPr/>
            <p:nvPr/>
          </p:nvCxnSpPr>
          <p:spPr>
            <a:xfrm flipH="1" rot="-20797">
              <a:off x="6397690" y="1836908"/>
              <a:ext cx="991818" cy="1055719"/>
            </a:xfrm>
            <a:prstGeom prst="straightConnector1">
              <a:avLst/>
            </a:prstGeom>
            <a:noFill/>
            <a:ln cap="flat" cmpd="sng" w="28575">
              <a:solidFill>
                <a:srgbClr val="000000"/>
              </a:solidFill>
              <a:prstDash val="solid"/>
              <a:round/>
              <a:headEnd len="med" w="med" type="stealth"/>
              <a:tailEnd len="sm" w="sm" type="none"/>
            </a:ln>
          </p:spPr>
        </p:cxnSp>
        <p:cxnSp>
          <p:nvCxnSpPr>
            <p:cNvPr id="233" name="Google Shape;233;p32"/>
            <p:cNvCxnSpPr/>
            <p:nvPr/>
          </p:nvCxnSpPr>
          <p:spPr>
            <a:xfrm rot="201411">
              <a:off x="7743643" y="1840566"/>
              <a:ext cx="1050302" cy="1025357"/>
            </a:xfrm>
            <a:prstGeom prst="straightConnector1">
              <a:avLst/>
            </a:prstGeom>
            <a:noFill/>
            <a:ln cap="flat" cmpd="sng" w="28575">
              <a:solidFill>
                <a:srgbClr val="000000"/>
              </a:solidFill>
              <a:prstDash val="solid"/>
              <a:round/>
              <a:headEnd len="med" w="med" type="stealth"/>
              <a:tailEnd len="sm" w="sm" type="none"/>
            </a:ln>
          </p:spPr>
        </p:cxnSp>
      </p:grpSp>
      <p:sp>
        <p:nvSpPr>
          <p:cNvPr id="234" name="Google Shape;234;p32"/>
          <p:cNvSpPr txBox="1"/>
          <p:nvPr/>
        </p:nvSpPr>
        <p:spPr>
          <a:xfrm>
            <a:off x="6645744" y="3770487"/>
            <a:ext cx="1520400" cy="769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2200">
                <a:solidFill>
                  <a:srgbClr val="000000"/>
                </a:solidFill>
                <a:latin typeface="Calibri"/>
                <a:ea typeface="Calibri"/>
                <a:cs typeface="Calibri"/>
                <a:sym typeface="Calibri"/>
              </a:rPr>
              <a:t>Diamond </a:t>
            </a:r>
            <a:endParaRPr/>
          </a:p>
          <a:p>
            <a:pPr indent="0" lvl="0" marL="0" marR="0" rtl="0" algn="ctr">
              <a:spcBef>
                <a:spcPts val="0"/>
              </a:spcBef>
              <a:spcAft>
                <a:spcPts val="0"/>
              </a:spcAft>
              <a:buNone/>
            </a:pPr>
            <a:r>
              <a:rPr lang="en" sz="2200">
                <a:solidFill>
                  <a:srgbClr val="000000"/>
                </a:solidFill>
                <a:latin typeface="Calibri"/>
                <a:ea typeface="Calibri"/>
                <a:cs typeface="Calibri"/>
                <a:sym typeface="Calibri"/>
              </a:rPr>
              <a:t>Inheritance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3"/>
          <p:cNvSpPr txBox="1"/>
          <p:nvPr/>
        </p:nvSpPr>
        <p:spPr>
          <a:xfrm>
            <a:off x="183400" y="763051"/>
            <a:ext cx="8229600" cy="484500"/>
          </a:xfrm>
          <a:prstGeom prst="rect">
            <a:avLst/>
          </a:prstGeom>
          <a:noFill/>
          <a:ln>
            <a:noFill/>
          </a:ln>
        </p:spPr>
        <p:txBody>
          <a:bodyPr anchorCtr="0" anchor="ctr" bIns="45700" lIns="91425" spcFirstLastPara="1" rIns="91425" wrap="square" tIns="45700">
            <a:normAutofit lnSpcReduction="20000"/>
          </a:bodyPr>
          <a:lstStyle/>
          <a:p>
            <a:pPr indent="0" lvl="0" marL="0" rtl="0" algn="l">
              <a:spcBef>
                <a:spcPts val="0"/>
              </a:spcBef>
              <a:spcAft>
                <a:spcPts val="0"/>
              </a:spcAft>
              <a:buNone/>
            </a:pPr>
            <a:r>
              <a:rPr b="1" lang="en" sz="3000">
                <a:solidFill>
                  <a:srgbClr val="000000"/>
                </a:solidFill>
                <a:latin typeface="Calibri"/>
                <a:ea typeface="Calibri"/>
                <a:cs typeface="Calibri"/>
                <a:sym typeface="Calibri"/>
              </a:rPr>
              <a:t>Problems of Multiple Inheritance</a:t>
            </a:r>
            <a:endParaRPr b="1" sz="3000">
              <a:solidFill>
                <a:srgbClr val="000000"/>
              </a:solidFill>
              <a:latin typeface="Calibri"/>
              <a:ea typeface="Calibri"/>
              <a:cs typeface="Calibri"/>
              <a:sym typeface="Calibri"/>
            </a:endParaRPr>
          </a:p>
        </p:txBody>
      </p:sp>
      <p:sp>
        <p:nvSpPr>
          <p:cNvPr id="240" name="Google Shape;240;p33"/>
          <p:cNvSpPr txBox="1"/>
          <p:nvPr/>
        </p:nvSpPr>
        <p:spPr>
          <a:xfrm>
            <a:off x="291350" y="1778693"/>
            <a:ext cx="8226300" cy="3364800"/>
          </a:xfrm>
          <a:prstGeom prst="rect">
            <a:avLst/>
          </a:prstGeom>
          <a:noFill/>
          <a:ln>
            <a:noFill/>
          </a:ln>
        </p:spPr>
        <p:txBody>
          <a:bodyPr anchorCtr="0" anchor="t" bIns="45700" lIns="91425" spcFirstLastPara="1" rIns="91425" wrap="square" tIns="45700">
            <a:normAutofit fontScale="85000" lnSpcReduction="20000"/>
          </a:bodyPr>
          <a:lstStyle/>
          <a:p>
            <a:pPr indent="0" lvl="1" marL="231775" rtl="0" algn="l">
              <a:lnSpc>
                <a:spcPct val="90000"/>
              </a:lnSpc>
              <a:spcBef>
                <a:spcPts val="0"/>
              </a:spcBef>
              <a:spcAft>
                <a:spcPts val="0"/>
              </a:spcAft>
              <a:buNone/>
            </a:pPr>
            <a:r>
              <a:rPr lang="en" sz="1800">
                <a:solidFill>
                  <a:srgbClr val="000000"/>
                </a:solidFill>
                <a:latin typeface="Courier New"/>
                <a:ea typeface="Courier New"/>
                <a:cs typeface="Courier New"/>
                <a:sym typeface="Courier New"/>
              </a:rPr>
              <a:t>class B : public A, public C { … }</a:t>
            </a:r>
            <a:endParaRPr sz="2600">
              <a:solidFill>
                <a:srgbClr val="000000"/>
              </a:solidFill>
              <a:latin typeface="Calibri"/>
              <a:ea typeface="Calibri"/>
              <a:cs typeface="Calibri"/>
              <a:sym typeface="Calibri"/>
            </a:endParaRPr>
          </a:p>
          <a:p>
            <a:pPr indent="-457200" lvl="1" marL="914400" rtl="0" algn="l">
              <a:lnSpc>
                <a:spcPct val="90000"/>
              </a:lnSpc>
              <a:spcBef>
                <a:spcPts val="360"/>
              </a:spcBef>
              <a:spcAft>
                <a:spcPts val="0"/>
              </a:spcAft>
              <a:buNone/>
            </a:pPr>
            <a:r>
              <a:t/>
            </a:r>
            <a:endParaRPr sz="1800">
              <a:solidFill>
                <a:srgbClr val="000000"/>
              </a:solidFill>
              <a:latin typeface="Courier New"/>
              <a:ea typeface="Courier New"/>
              <a:cs typeface="Courier New"/>
              <a:sym typeface="Courier New"/>
            </a:endParaRPr>
          </a:p>
          <a:p>
            <a:pPr indent="-457200" lvl="1" marL="914400" rtl="0" algn="l">
              <a:lnSpc>
                <a:spcPct val="90000"/>
              </a:lnSpc>
              <a:spcBef>
                <a:spcPts val="360"/>
              </a:spcBef>
              <a:spcAft>
                <a:spcPts val="0"/>
              </a:spcAft>
              <a:buNone/>
            </a:pPr>
            <a:r>
              <a:t/>
            </a:r>
            <a:endParaRPr sz="1800">
              <a:solidFill>
                <a:srgbClr val="000000"/>
              </a:solidFill>
              <a:latin typeface="Courier New"/>
              <a:ea typeface="Courier New"/>
              <a:cs typeface="Courier New"/>
              <a:sym typeface="Courier New"/>
            </a:endParaRPr>
          </a:p>
          <a:p>
            <a:pPr indent="-457200" lvl="1" marL="914400" rtl="0" algn="l">
              <a:lnSpc>
                <a:spcPct val="90000"/>
              </a:lnSpc>
              <a:spcBef>
                <a:spcPts val="360"/>
              </a:spcBef>
              <a:spcAft>
                <a:spcPts val="0"/>
              </a:spcAft>
              <a:buNone/>
            </a:pPr>
            <a:r>
              <a:t/>
            </a:r>
            <a:endParaRPr sz="1800">
              <a:solidFill>
                <a:srgbClr val="000000"/>
              </a:solidFill>
              <a:latin typeface="Courier New"/>
              <a:ea typeface="Courier New"/>
              <a:cs typeface="Courier New"/>
              <a:sym typeface="Courier New"/>
            </a:endParaRPr>
          </a:p>
          <a:p>
            <a:pPr indent="-457200" lvl="1" marL="914400" rtl="0" algn="l">
              <a:lnSpc>
                <a:spcPct val="90000"/>
              </a:lnSpc>
              <a:spcBef>
                <a:spcPts val="360"/>
              </a:spcBef>
              <a:spcAft>
                <a:spcPts val="0"/>
              </a:spcAft>
              <a:buNone/>
            </a:pPr>
            <a:r>
              <a:t/>
            </a:r>
            <a:endParaRPr sz="1800">
              <a:solidFill>
                <a:srgbClr val="000000"/>
              </a:solidFill>
              <a:latin typeface="Courier New"/>
              <a:ea typeface="Courier New"/>
              <a:cs typeface="Courier New"/>
              <a:sym typeface="Courier New"/>
            </a:endParaRPr>
          </a:p>
          <a:p>
            <a:pPr indent="-457200" lvl="1" marL="914400" rtl="0" algn="l">
              <a:lnSpc>
                <a:spcPct val="90000"/>
              </a:lnSpc>
              <a:spcBef>
                <a:spcPts val="360"/>
              </a:spcBef>
              <a:spcAft>
                <a:spcPts val="0"/>
              </a:spcAft>
              <a:buNone/>
            </a:pPr>
            <a:r>
              <a:t/>
            </a:r>
            <a:endParaRPr sz="1800">
              <a:solidFill>
                <a:srgbClr val="000000"/>
              </a:solidFill>
              <a:latin typeface="Courier New"/>
              <a:ea typeface="Courier New"/>
              <a:cs typeface="Courier New"/>
              <a:sym typeface="Courier New"/>
            </a:endParaRPr>
          </a:p>
          <a:p>
            <a:pPr indent="-472630" lvl="0" marL="495300" rtl="0" algn="l">
              <a:lnSpc>
                <a:spcPct val="90000"/>
              </a:lnSpc>
              <a:spcBef>
                <a:spcPts val="560"/>
              </a:spcBef>
              <a:spcAft>
                <a:spcPts val="0"/>
              </a:spcAft>
              <a:buClr>
                <a:srgbClr val="000000"/>
              </a:buClr>
              <a:buSzPct val="85000"/>
              <a:buFont typeface="Noto Sans Symbols"/>
              <a:buAutoNum type="arabicPeriod"/>
            </a:pPr>
            <a:r>
              <a:rPr lang="en" sz="2800">
                <a:solidFill>
                  <a:srgbClr val="000000"/>
                </a:solidFill>
                <a:latin typeface="Calibri"/>
                <a:ea typeface="Calibri"/>
                <a:cs typeface="Calibri"/>
                <a:sym typeface="Calibri"/>
              </a:rPr>
              <a:t>If multiple base classes contain a function with same name.    </a:t>
            </a:r>
            <a:endParaRPr sz="2800">
              <a:solidFill>
                <a:srgbClr val="000000"/>
              </a:solidFill>
              <a:latin typeface="Calibri"/>
              <a:ea typeface="Calibri"/>
              <a:cs typeface="Calibri"/>
              <a:sym typeface="Calibri"/>
            </a:endParaRPr>
          </a:p>
          <a:p>
            <a:pPr indent="-436149" lvl="1" marL="914400" rtl="0" algn="l">
              <a:lnSpc>
                <a:spcPct val="90000"/>
              </a:lnSpc>
              <a:spcBef>
                <a:spcPts val="520"/>
              </a:spcBef>
              <a:spcAft>
                <a:spcPts val="0"/>
              </a:spcAft>
              <a:buClr>
                <a:srgbClr val="000000"/>
              </a:buClr>
              <a:buSzPct val="85000"/>
              <a:buFont typeface="Noto Sans Symbols"/>
              <a:buChar char="▪"/>
            </a:pPr>
            <a:r>
              <a:rPr lang="en" sz="2600">
                <a:solidFill>
                  <a:srgbClr val="000000"/>
                </a:solidFill>
                <a:latin typeface="Calibri"/>
                <a:ea typeface="Calibri"/>
                <a:cs typeface="Calibri"/>
                <a:sym typeface="Calibri"/>
              </a:rPr>
              <a:t>Resolve by any of the following ways:</a:t>
            </a:r>
            <a:endParaRPr sz="2600">
              <a:solidFill>
                <a:srgbClr val="000000"/>
              </a:solidFill>
              <a:latin typeface="Calibri"/>
              <a:ea typeface="Calibri"/>
              <a:cs typeface="Calibri"/>
              <a:sym typeface="Calibri"/>
            </a:endParaRPr>
          </a:p>
          <a:p>
            <a:pPr indent="-439388" lvl="2" marL="1314450" rtl="0" algn="l">
              <a:lnSpc>
                <a:spcPct val="90000"/>
              </a:lnSpc>
              <a:spcBef>
                <a:spcPts val="440"/>
              </a:spcBef>
              <a:spcAft>
                <a:spcPts val="0"/>
              </a:spcAft>
              <a:buClr>
                <a:srgbClr val="000000"/>
              </a:buClr>
              <a:buSzPct val="85000"/>
              <a:buFont typeface="Noto Sans Symbols"/>
              <a:buChar char="▪"/>
            </a:pPr>
            <a:r>
              <a:rPr lang="en" sz="2200">
                <a:solidFill>
                  <a:srgbClr val="000000"/>
                </a:solidFill>
                <a:latin typeface="Calibri"/>
                <a:ea typeface="Calibri"/>
                <a:cs typeface="Calibri"/>
                <a:sym typeface="Calibri"/>
              </a:rPr>
              <a:t>Use scope resultion operator - </a:t>
            </a:r>
            <a:r>
              <a:rPr lang="en" sz="2000">
                <a:solidFill>
                  <a:srgbClr val="000000"/>
                </a:solidFill>
                <a:latin typeface="Courier New"/>
                <a:ea typeface="Courier New"/>
                <a:cs typeface="Courier New"/>
                <a:sym typeface="Courier New"/>
              </a:rPr>
              <a:t>bobj.A::func()</a:t>
            </a:r>
            <a:r>
              <a:rPr lang="en" sz="2200">
                <a:solidFill>
                  <a:srgbClr val="000000"/>
                </a:solidFill>
                <a:latin typeface="Calibri"/>
                <a:ea typeface="Calibri"/>
                <a:cs typeface="Calibri"/>
                <a:sym typeface="Calibri"/>
              </a:rPr>
              <a:t> or </a:t>
            </a:r>
            <a:r>
              <a:rPr lang="en" sz="2000">
                <a:solidFill>
                  <a:srgbClr val="000000"/>
                </a:solidFill>
                <a:latin typeface="Courier New"/>
                <a:ea typeface="Courier New"/>
                <a:cs typeface="Courier New"/>
                <a:sym typeface="Courier New"/>
              </a:rPr>
              <a:t>bobj.C::func()</a:t>
            </a:r>
            <a:endParaRPr sz="2400">
              <a:solidFill>
                <a:srgbClr val="000000"/>
              </a:solidFill>
              <a:latin typeface="Calibri"/>
              <a:ea typeface="Calibri"/>
              <a:cs typeface="Calibri"/>
              <a:sym typeface="Calibri"/>
            </a:endParaRPr>
          </a:p>
          <a:p>
            <a:pPr indent="-439388" lvl="2" marL="1314450" rtl="0" algn="l">
              <a:lnSpc>
                <a:spcPct val="90000"/>
              </a:lnSpc>
              <a:spcBef>
                <a:spcPts val="440"/>
              </a:spcBef>
              <a:spcAft>
                <a:spcPts val="0"/>
              </a:spcAft>
              <a:buClr>
                <a:srgbClr val="000000"/>
              </a:buClr>
              <a:buSzPct val="85000"/>
              <a:buFont typeface="Noto Sans Symbols"/>
              <a:buChar char="▪"/>
            </a:pPr>
            <a:r>
              <a:rPr lang="en" sz="2200">
                <a:solidFill>
                  <a:srgbClr val="000000"/>
                </a:solidFill>
                <a:latin typeface="Calibri"/>
                <a:ea typeface="Calibri"/>
                <a:cs typeface="Calibri"/>
                <a:sym typeface="Calibri"/>
              </a:rPr>
              <a:t>Override </a:t>
            </a:r>
            <a:r>
              <a:rPr lang="en" sz="2000">
                <a:solidFill>
                  <a:srgbClr val="000000"/>
                </a:solidFill>
                <a:latin typeface="Courier New"/>
                <a:ea typeface="Courier New"/>
                <a:cs typeface="Courier New"/>
                <a:sym typeface="Courier New"/>
              </a:rPr>
              <a:t>func()</a:t>
            </a:r>
            <a:r>
              <a:rPr lang="en" sz="2200">
                <a:solidFill>
                  <a:srgbClr val="000000"/>
                </a:solidFill>
                <a:latin typeface="Calibri"/>
                <a:ea typeface="Calibri"/>
                <a:cs typeface="Calibri"/>
                <a:sym typeface="Calibri"/>
              </a:rPr>
              <a:t> in B class.</a:t>
            </a:r>
            <a:endParaRPr sz="2400">
              <a:solidFill>
                <a:srgbClr val="000000"/>
              </a:solidFill>
              <a:latin typeface="Calibri"/>
              <a:ea typeface="Calibri"/>
              <a:cs typeface="Calibri"/>
              <a:sym typeface="Calibri"/>
            </a:endParaRPr>
          </a:p>
          <a:p>
            <a:pPr indent="-472630" lvl="0" marL="495300" rtl="0" algn="l">
              <a:lnSpc>
                <a:spcPct val="90000"/>
              </a:lnSpc>
              <a:spcBef>
                <a:spcPts val="560"/>
              </a:spcBef>
              <a:spcAft>
                <a:spcPts val="0"/>
              </a:spcAft>
              <a:buClr>
                <a:srgbClr val="000000"/>
              </a:buClr>
              <a:buSzPct val="85000"/>
              <a:buFont typeface="Noto Sans Symbols"/>
              <a:buAutoNum type="arabicPeriod"/>
            </a:pPr>
            <a:r>
              <a:rPr lang="en" sz="2800">
                <a:solidFill>
                  <a:srgbClr val="000000"/>
                </a:solidFill>
                <a:latin typeface="Calibri"/>
                <a:ea typeface="Calibri"/>
                <a:cs typeface="Calibri"/>
                <a:sym typeface="Calibri"/>
              </a:rPr>
              <a:t>Leads to serious problem of diamond inheritance.</a:t>
            </a:r>
            <a:endParaRPr sz="2800">
              <a:solidFill>
                <a:srgbClr val="000000"/>
              </a:solidFill>
              <a:latin typeface="Calibri"/>
              <a:ea typeface="Calibri"/>
              <a:cs typeface="Calibri"/>
              <a:sym typeface="Calibri"/>
            </a:endParaRPr>
          </a:p>
          <a:p>
            <a:pPr indent="-436149" lvl="1" marL="914400" rtl="0" algn="l">
              <a:lnSpc>
                <a:spcPct val="90000"/>
              </a:lnSpc>
              <a:spcBef>
                <a:spcPts val="520"/>
              </a:spcBef>
              <a:spcAft>
                <a:spcPts val="0"/>
              </a:spcAft>
              <a:buClr>
                <a:srgbClr val="000000"/>
              </a:buClr>
              <a:buSzPct val="85000"/>
              <a:buFont typeface="Noto Sans Symbols"/>
              <a:buChar char="▪"/>
            </a:pPr>
            <a:r>
              <a:rPr lang="en" sz="2600">
                <a:solidFill>
                  <a:srgbClr val="000000"/>
                </a:solidFill>
                <a:latin typeface="Calibri"/>
                <a:ea typeface="Calibri"/>
                <a:cs typeface="Calibri"/>
                <a:sym typeface="Calibri"/>
              </a:rPr>
              <a:t>Resolve using virtual base class.</a:t>
            </a:r>
            <a:endParaRPr sz="2600">
              <a:solidFill>
                <a:srgbClr val="000000"/>
              </a:solidFill>
              <a:latin typeface="Calibri"/>
              <a:ea typeface="Calibri"/>
              <a:cs typeface="Calibri"/>
              <a:sym typeface="Calibri"/>
            </a:endParaRPr>
          </a:p>
        </p:txBody>
      </p:sp>
      <p:grpSp>
        <p:nvGrpSpPr>
          <p:cNvPr id="241" name="Google Shape;241;p33"/>
          <p:cNvGrpSpPr/>
          <p:nvPr/>
        </p:nvGrpSpPr>
        <p:grpSpPr>
          <a:xfrm>
            <a:off x="596150" y="2071802"/>
            <a:ext cx="7824788" cy="937690"/>
            <a:chOff x="869950" y="2087563"/>
            <a:chExt cx="7824788" cy="1386500"/>
          </a:xfrm>
        </p:grpSpPr>
        <p:grpSp>
          <p:nvGrpSpPr>
            <p:cNvPr id="242" name="Google Shape;242;p33"/>
            <p:cNvGrpSpPr/>
            <p:nvPr/>
          </p:nvGrpSpPr>
          <p:grpSpPr>
            <a:xfrm>
              <a:off x="4827588" y="2087563"/>
              <a:ext cx="3867150" cy="1386500"/>
              <a:chOff x="4827588" y="2087563"/>
              <a:chExt cx="3867150" cy="1386500"/>
            </a:xfrm>
          </p:grpSpPr>
          <p:sp>
            <p:nvSpPr>
              <p:cNvPr id="243" name="Google Shape;243;p33"/>
              <p:cNvSpPr txBox="1"/>
              <p:nvPr/>
            </p:nvSpPr>
            <p:spPr>
              <a:xfrm>
                <a:off x="4827588" y="2247900"/>
                <a:ext cx="914400" cy="546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rgbClr val="000000"/>
                    </a:solidFill>
                    <a:latin typeface="Calibri"/>
                    <a:ea typeface="Calibri"/>
                    <a:cs typeface="Calibri"/>
                    <a:sym typeface="Calibri"/>
                  </a:rPr>
                  <a:t>func()</a:t>
                </a:r>
                <a:endParaRPr/>
              </a:p>
            </p:txBody>
          </p:sp>
          <p:grpSp>
            <p:nvGrpSpPr>
              <p:cNvPr id="244" name="Google Shape;244;p33"/>
              <p:cNvGrpSpPr/>
              <p:nvPr/>
            </p:nvGrpSpPr>
            <p:grpSpPr>
              <a:xfrm>
                <a:off x="5562601" y="2087563"/>
                <a:ext cx="3132137" cy="1386500"/>
                <a:chOff x="5562601" y="2087563"/>
                <a:chExt cx="3132137" cy="1386500"/>
              </a:xfrm>
            </p:grpSpPr>
            <p:cxnSp>
              <p:nvCxnSpPr>
                <p:cNvPr id="245" name="Google Shape;245;p33"/>
                <p:cNvCxnSpPr/>
                <p:nvPr/>
              </p:nvCxnSpPr>
              <p:spPr>
                <a:xfrm>
                  <a:off x="5908676" y="2522538"/>
                  <a:ext cx="612900" cy="561900"/>
                </a:xfrm>
                <a:prstGeom prst="straightConnector1">
                  <a:avLst/>
                </a:prstGeom>
                <a:noFill/>
                <a:ln cap="flat" cmpd="sng" w="25400">
                  <a:solidFill>
                    <a:srgbClr val="000000"/>
                  </a:solidFill>
                  <a:prstDash val="solid"/>
                  <a:round/>
                  <a:headEnd len="med" w="med" type="stealth"/>
                  <a:tailEnd len="sm" w="sm" type="none"/>
                </a:ln>
              </p:spPr>
            </p:cxnSp>
            <p:cxnSp>
              <p:nvCxnSpPr>
                <p:cNvPr id="246" name="Google Shape;246;p33"/>
                <p:cNvCxnSpPr/>
                <p:nvPr/>
              </p:nvCxnSpPr>
              <p:spPr>
                <a:xfrm flipH="1">
                  <a:off x="6876976" y="2522538"/>
                  <a:ext cx="581100" cy="541200"/>
                </a:xfrm>
                <a:prstGeom prst="straightConnector1">
                  <a:avLst/>
                </a:prstGeom>
                <a:noFill/>
                <a:ln cap="flat" cmpd="sng" w="25400">
                  <a:solidFill>
                    <a:srgbClr val="000000"/>
                  </a:solidFill>
                  <a:prstDash val="solid"/>
                  <a:round/>
                  <a:headEnd len="med" w="med" type="stealth"/>
                  <a:tailEnd len="sm" w="sm" type="none"/>
                </a:ln>
              </p:spPr>
            </p:cxnSp>
            <p:sp>
              <p:nvSpPr>
                <p:cNvPr id="247" name="Google Shape;247;p33"/>
                <p:cNvSpPr txBox="1"/>
                <p:nvPr/>
              </p:nvSpPr>
              <p:spPr>
                <a:xfrm>
                  <a:off x="5562601" y="2087563"/>
                  <a:ext cx="348300" cy="637200"/>
                </a:xfrm>
                <a:prstGeom prst="rect">
                  <a:avLst/>
                </a:prstGeom>
                <a:solidFill>
                  <a:srgbClr val="1F497D"/>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 sz="2200">
                      <a:solidFill>
                        <a:srgbClr val="FFFFFF"/>
                      </a:solidFill>
                      <a:latin typeface="Calibri"/>
                      <a:ea typeface="Calibri"/>
                      <a:cs typeface="Calibri"/>
                      <a:sym typeface="Calibri"/>
                    </a:rPr>
                    <a:t>A</a:t>
                  </a:r>
                  <a:endParaRPr/>
                </a:p>
              </p:txBody>
            </p:sp>
            <p:sp>
              <p:nvSpPr>
                <p:cNvPr id="248" name="Google Shape;248;p33"/>
                <p:cNvSpPr txBox="1"/>
                <p:nvPr/>
              </p:nvSpPr>
              <p:spPr>
                <a:xfrm>
                  <a:off x="7410451" y="2116138"/>
                  <a:ext cx="335400" cy="637200"/>
                </a:xfrm>
                <a:prstGeom prst="rect">
                  <a:avLst/>
                </a:prstGeom>
                <a:solidFill>
                  <a:srgbClr val="1F497D"/>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 sz="2200">
                      <a:solidFill>
                        <a:srgbClr val="FFFFFF"/>
                      </a:solidFill>
                      <a:latin typeface="Calibri"/>
                      <a:ea typeface="Calibri"/>
                      <a:cs typeface="Calibri"/>
                      <a:sym typeface="Calibri"/>
                    </a:rPr>
                    <a:t>C</a:t>
                  </a:r>
                  <a:endParaRPr/>
                </a:p>
              </p:txBody>
            </p:sp>
            <p:sp>
              <p:nvSpPr>
                <p:cNvPr id="249" name="Google Shape;249;p33"/>
                <p:cNvSpPr txBox="1"/>
                <p:nvPr/>
              </p:nvSpPr>
              <p:spPr>
                <a:xfrm>
                  <a:off x="6492876" y="2836863"/>
                  <a:ext cx="338700" cy="637200"/>
                </a:xfrm>
                <a:prstGeom prst="rect">
                  <a:avLst/>
                </a:prstGeom>
                <a:solidFill>
                  <a:srgbClr val="2E6EBC"/>
                </a:solidFill>
                <a:ln cap="flat" cmpd="sng" w="25400">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 sz="2200">
                      <a:solidFill>
                        <a:srgbClr val="FFFFFF"/>
                      </a:solidFill>
                      <a:latin typeface="Calibri"/>
                      <a:ea typeface="Calibri"/>
                      <a:cs typeface="Calibri"/>
                      <a:sym typeface="Calibri"/>
                    </a:rPr>
                    <a:t>B</a:t>
                  </a:r>
                  <a:endParaRPr/>
                </a:p>
              </p:txBody>
            </p:sp>
            <p:sp>
              <p:nvSpPr>
                <p:cNvPr id="250" name="Google Shape;250;p33"/>
                <p:cNvSpPr txBox="1"/>
                <p:nvPr/>
              </p:nvSpPr>
              <p:spPr>
                <a:xfrm>
                  <a:off x="7780338" y="2244725"/>
                  <a:ext cx="914400" cy="546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rgbClr val="000000"/>
                      </a:solidFill>
                      <a:latin typeface="Calibri"/>
                      <a:ea typeface="Calibri"/>
                      <a:cs typeface="Calibri"/>
                      <a:sym typeface="Calibri"/>
                    </a:rPr>
                    <a:t>func()</a:t>
                  </a:r>
                  <a:endParaRPr/>
                </a:p>
              </p:txBody>
            </p:sp>
          </p:grpSp>
        </p:grpSp>
        <p:sp>
          <p:nvSpPr>
            <p:cNvPr id="251" name="Google Shape;251;p33"/>
            <p:cNvSpPr/>
            <p:nvPr/>
          </p:nvSpPr>
          <p:spPr>
            <a:xfrm>
              <a:off x="869950" y="2125663"/>
              <a:ext cx="2254200" cy="901800"/>
            </a:xfrm>
            <a:prstGeom prst="rect">
              <a:avLst/>
            </a:prstGeom>
            <a:no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1" marL="0" marR="0" rtl="0" algn="l">
                <a:spcBef>
                  <a:spcPts val="0"/>
                </a:spcBef>
                <a:spcAft>
                  <a:spcPts val="0"/>
                </a:spcAft>
                <a:buNone/>
              </a:pPr>
              <a:r>
                <a:rPr b="0" i="0" lang="en" sz="2000" u="none" cap="none" strike="noStrike">
                  <a:solidFill>
                    <a:srgbClr val="000000"/>
                  </a:solidFill>
                  <a:latin typeface="Courier New"/>
                  <a:ea typeface="Courier New"/>
                  <a:cs typeface="Courier New"/>
                  <a:sym typeface="Courier New"/>
                </a:rPr>
                <a:t>B bobj;</a:t>
              </a:r>
              <a:endParaRPr/>
            </a:p>
            <a:p>
              <a:pPr indent="0" lvl="1" marL="0" marR="0" rtl="0" algn="l">
                <a:spcBef>
                  <a:spcPts val="0"/>
                </a:spcBef>
                <a:spcAft>
                  <a:spcPts val="0"/>
                </a:spcAft>
                <a:buNone/>
              </a:pPr>
              <a:r>
                <a:rPr b="0" i="0" lang="en" sz="2000" u="none" cap="none" strike="noStrike">
                  <a:solidFill>
                    <a:srgbClr val="000000"/>
                  </a:solidFill>
                  <a:latin typeface="Courier New"/>
                  <a:ea typeface="Courier New"/>
                  <a:cs typeface="Courier New"/>
                  <a:sym typeface="Courier New"/>
                </a:rPr>
                <a:t>bobj.func();</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4"/>
          <p:cNvSpPr txBox="1"/>
          <p:nvPr/>
        </p:nvSpPr>
        <p:spPr>
          <a:xfrm>
            <a:off x="349650" y="586725"/>
            <a:ext cx="8686800" cy="782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 sz="3000">
                <a:solidFill>
                  <a:srgbClr val="000000"/>
                </a:solidFill>
                <a:latin typeface="Calibri"/>
                <a:ea typeface="Calibri"/>
                <a:cs typeface="Calibri"/>
                <a:sym typeface="Calibri"/>
              </a:rPr>
              <a:t>Diamond Inheritance: Derive Sales Manager</a:t>
            </a:r>
            <a:endParaRPr b="1" sz="3000">
              <a:solidFill>
                <a:srgbClr val="000000"/>
              </a:solidFill>
              <a:latin typeface="Calibri"/>
              <a:ea typeface="Calibri"/>
              <a:cs typeface="Calibri"/>
              <a:sym typeface="Calibri"/>
            </a:endParaRPr>
          </a:p>
        </p:txBody>
      </p:sp>
      <p:sp>
        <p:nvSpPr>
          <p:cNvPr id="257" name="Google Shape;257;p34"/>
          <p:cNvSpPr txBox="1"/>
          <p:nvPr/>
        </p:nvSpPr>
        <p:spPr>
          <a:xfrm>
            <a:off x="384575" y="1442161"/>
            <a:ext cx="8578800" cy="1035000"/>
          </a:xfrm>
          <a:prstGeom prst="rect">
            <a:avLst/>
          </a:prstGeom>
          <a:noFill/>
          <a:ln>
            <a:noFill/>
          </a:ln>
        </p:spPr>
        <p:txBody>
          <a:bodyPr anchorCtr="0" anchor="t" bIns="45700" lIns="91425" spcFirstLastPara="1" rIns="91425" wrap="square" tIns="45700">
            <a:normAutofit fontScale="85000" lnSpcReduction="20000"/>
          </a:bodyPr>
          <a:lstStyle/>
          <a:p>
            <a:pPr indent="-320230" lvl="0" marL="342900" rtl="0" algn="l">
              <a:spcBef>
                <a:spcPts val="0"/>
              </a:spcBef>
              <a:spcAft>
                <a:spcPts val="0"/>
              </a:spcAft>
              <a:buClr>
                <a:srgbClr val="000000"/>
              </a:buClr>
              <a:buSzPct val="85000"/>
              <a:buFont typeface="Noto Sans Symbols"/>
              <a:buChar char="▪"/>
            </a:pPr>
            <a:r>
              <a:rPr lang="en" sz="2800">
                <a:solidFill>
                  <a:srgbClr val="000000"/>
                </a:solidFill>
                <a:latin typeface="Calibri"/>
                <a:ea typeface="Calibri"/>
                <a:cs typeface="Calibri"/>
                <a:sym typeface="Calibri"/>
              </a:rPr>
              <a:t>When a class inherits from two classes, each of which inherits from a single base class, it leads to a diamond shaped inheritance pattern.</a:t>
            </a:r>
            <a:endParaRPr sz="2800">
              <a:solidFill>
                <a:srgbClr val="000000"/>
              </a:solidFill>
              <a:latin typeface="Calibri"/>
              <a:ea typeface="Calibri"/>
              <a:cs typeface="Calibri"/>
              <a:sym typeface="Calibri"/>
            </a:endParaRPr>
          </a:p>
        </p:txBody>
      </p:sp>
      <p:grpSp>
        <p:nvGrpSpPr>
          <p:cNvPr id="258" name="Google Shape;258;p34"/>
          <p:cNvGrpSpPr/>
          <p:nvPr/>
        </p:nvGrpSpPr>
        <p:grpSpPr>
          <a:xfrm>
            <a:off x="1645050" y="2573508"/>
            <a:ext cx="5638800" cy="2769459"/>
            <a:chOff x="3505200" y="2667000"/>
            <a:chExt cx="5638800" cy="3505200"/>
          </a:xfrm>
        </p:grpSpPr>
        <p:sp>
          <p:nvSpPr>
            <p:cNvPr id="259" name="Google Shape;259;p34"/>
            <p:cNvSpPr/>
            <p:nvPr/>
          </p:nvSpPr>
          <p:spPr>
            <a:xfrm>
              <a:off x="5486400" y="2667000"/>
              <a:ext cx="1752600" cy="457200"/>
            </a:xfrm>
            <a:prstGeom prst="rect">
              <a:avLst/>
            </a:prstGeom>
            <a:solidFill>
              <a:srgbClr val="1F497D"/>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rgbClr val="FFFFFF"/>
                  </a:solidFill>
                  <a:latin typeface="Calibri"/>
                  <a:ea typeface="Calibri"/>
                  <a:cs typeface="Calibri"/>
                  <a:sym typeface="Calibri"/>
                </a:rPr>
                <a:t>cEmployee</a:t>
              </a:r>
              <a:endParaRPr sz="1800">
                <a:solidFill>
                  <a:srgbClr val="FFFFFF"/>
                </a:solidFill>
                <a:latin typeface="Calibri"/>
                <a:ea typeface="Calibri"/>
                <a:cs typeface="Calibri"/>
                <a:sym typeface="Calibri"/>
              </a:endParaRPr>
            </a:p>
          </p:txBody>
        </p:sp>
        <p:sp>
          <p:nvSpPr>
            <p:cNvPr id="260" name="Google Shape;260;p34"/>
            <p:cNvSpPr/>
            <p:nvPr/>
          </p:nvSpPr>
          <p:spPr>
            <a:xfrm>
              <a:off x="5486400" y="5715000"/>
              <a:ext cx="1752600" cy="457200"/>
            </a:xfrm>
            <a:prstGeom prst="rect">
              <a:avLst/>
            </a:prstGeom>
            <a:solidFill>
              <a:srgbClr val="84A7D2"/>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rgbClr val="000000"/>
                  </a:solidFill>
                  <a:latin typeface="Calibri"/>
                  <a:ea typeface="Calibri"/>
                  <a:cs typeface="Calibri"/>
                  <a:sym typeface="Calibri"/>
                </a:rPr>
                <a:t>cSalesManager</a:t>
              </a:r>
              <a:endParaRPr sz="1800">
                <a:solidFill>
                  <a:srgbClr val="000000"/>
                </a:solidFill>
                <a:latin typeface="Calibri"/>
                <a:ea typeface="Calibri"/>
                <a:cs typeface="Calibri"/>
                <a:sym typeface="Calibri"/>
              </a:endParaRPr>
            </a:p>
          </p:txBody>
        </p:sp>
        <p:sp>
          <p:nvSpPr>
            <p:cNvPr id="261" name="Google Shape;261;p34"/>
            <p:cNvSpPr/>
            <p:nvPr/>
          </p:nvSpPr>
          <p:spPr>
            <a:xfrm>
              <a:off x="3505200" y="4191000"/>
              <a:ext cx="1752600" cy="457200"/>
            </a:xfrm>
            <a:prstGeom prst="rect">
              <a:avLst/>
            </a:prstGeom>
            <a:solidFill>
              <a:srgbClr val="4F81BD"/>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rgbClr val="000000"/>
                  </a:solidFill>
                  <a:latin typeface="Calibri"/>
                  <a:ea typeface="Calibri"/>
                  <a:cs typeface="Calibri"/>
                  <a:sym typeface="Calibri"/>
                </a:rPr>
                <a:t>cSalesPerson</a:t>
              </a:r>
              <a:endParaRPr sz="1800">
                <a:solidFill>
                  <a:srgbClr val="000000"/>
                </a:solidFill>
                <a:latin typeface="Calibri"/>
                <a:ea typeface="Calibri"/>
                <a:cs typeface="Calibri"/>
                <a:sym typeface="Calibri"/>
              </a:endParaRPr>
            </a:p>
          </p:txBody>
        </p:sp>
        <p:sp>
          <p:nvSpPr>
            <p:cNvPr id="262" name="Google Shape;262;p34"/>
            <p:cNvSpPr/>
            <p:nvPr/>
          </p:nvSpPr>
          <p:spPr>
            <a:xfrm>
              <a:off x="7391400" y="4191000"/>
              <a:ext cx="1752600" cy="457200"/>
            </a:xfrm>
            <a:prstGeom prst="rect">
              <a:avLst/>
            </a:prstGeom>
            <a:solidFill>
              <a:srgbClr val="4F81BD"/>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rgbClr val="000000"/>
                  </a:solidFill>
                  <a:latin typeface="Calibri"/>
                  <a:ea typeface="Calibri"/>
                  <a:cs typeface="Calibri"/>
                  <a:sym typeface="Calibri"/>
                </a:rPr>
                <a:t>cManager</a:t>
              </a:r>
              <a:endParaRPr sz="1800">
                <a:solidFill>
                  <a:srgbClr val="000000"/>
                </a:solidFill>
                <a:latin typeface="Calibri"/>
                <a:ea typeface="Calibri"/>
                <a:cs typeface="Calibri"/>
                <a:sym typeface="Calibri"/>
              </a:endParaRPr>
            </a:p>
          </p:txBody>
        </p:sp>
        <p:cxnSp>
          <p:nvCxnSpPr>
            <p:cNvPr id="263" name="Google Shape;263;p34"/>
            <p:cNvCxnSpPr>
              <a:stCxn id="261" idx="0"/>
              <a:endCxn id="259" idx="2"/>
            </p:cNvCxnSpPr>
            <p:nvPr/>
          </p:nvCxnSpPr>
          <p:spPr>
            <a:xfrm flipH="1" rot="10800000">
              <a:off x="4381500" y="3124200"/>
              <a:ext cx="1981200" cy="1066800"/>
            </a:xfrm>
            <a:prstGeom prst="straightConnector1">
              <a:avLst/>
            </a:prstGeom>
            <a:noFill/>
            <a:ln cap="flat" cmpd="sng" w="19050">
              <a:solidFill>
                <a:srgbClr val="000000"/>
              </a:solidFill>
              <a:prstDash val="solid"/>
              <a:round/>
              <a:headEnd len="sm" w="sm" type="none"/>
              <a:tailEnd len="med" w="med" type="stealth"/>
            </a:ln>
          </p:spPr>
        </p:cxnSp>
        <p:cxnSp>
          <p:nvCxnSpPr>
            <p:cNvPr id="264" name="Google Shape;264;p34"/>
            <p:cNvCxnSpPr>
              <a:stCxn id="260" idx="0"/>
              <a:endCxn id="261" idx="2"/>
            </p:cNvCxnSpPr>
            <p:nvPr/>
          </p:nvCxnSpPr>
          <p:spPr>
            <a:xfrm rot="10800000">
              <a:off x="4381500" y="4648200"/>
              <a:ext cx="1981200" cy="1066800"/>
            </a:xfrm>
            <a:prstGeom prst="straightConnector1">
              <a:avLst/>
            </a:prstGeom>
            <a:noFill/>
            <a:ln cap="flat" cmpd="sng" w="19050">
              <a:solidFill>
                <a:srgbClr val="000000"/>
              </a:solidFill>
              <a:prstDash val="solid"/>
              <a:round/>
              <a:headEnd len="sm" w="sm" type="none"/>
              <a:tailEnd len="med" w="med" type="stealth"/>
            </a:ln>
          </p:spPr>
        </p:cxnSp>
        <p:cxnSp>
          <p:nvCxnSpPr>
            <p:cNvPr id="265" name="Google Shape;265;p34"/>
            <p:cNvCxnSpPr>
              <a:stCxn id="260" idx="0"/>
              <a:endCxn id="262" idx="2"/>
            </p:cNvCxnSpPr>
            <p:nvPr/>
          </p:nvCxnSpPr>
          <p:spPr>
            <a:xfrm flipH="1" rot="10800000">
              <a:off x="6362700" y="4648200"/>
              <a:ext cx="1905000" cy="1066800"/>
            </a:xfrm>
            <a:prstGeom prst="straightConnector1">
              <a:avLst/>
            </a:prstGeom>
            <a:noFill/>
            <a:ln cap="flat" cmpd="sng" w="19050">
              <a:solidFill>
                <a:srgbClr val="000000"/>
              </a:solidFill>
              <a:prstDash val="solid"/>
              <a:round/>
              <a:headEnd len="sm" w="sm" type="none"/>
              <a:tailEnd len="med" w="med" type="stealth"/>
            </a:ln>
          </p:spPr>
        </p:cxnSp>
        <p:cxnSp>
          <p:nvCxnSpPr>
            <p:cNvPr id="266" name="Google Shape;266;p34"/>
            <p:cNvCxnSpPr>
              <a:stCxn id="262" idx="0"/>
              <a:endCxn id="259" idx="2"/>
            </p:cNvCxnSpPr>
            <p:nvPr/>
          </p:nvCxnSpPr>
          <p:spPr>
            <a:xfrm rot="10800000">
              <a:off x="6362700" y="3124200"/>
              <a:ext cx="1905000" cy="1066800"/>
            </a:xfrm>
            <a:prstGeom prst="straightConnector1">
              <a:avLst/>
            </a:prstGeom>
            <a:noFill/>
            <a:ln cap="flat" cmpd="sng" w="19050">
              <a:solidFill>
                <a:srgbClr val="000000"/>
              </a:solidFill>
              <a:prstDash val="solid"/>
              <a:round/>
              <a:headEnd len="sm" w="sm" type="none"/>
              <a:tailEnd len="med" w="med" type="stealth"/>
            </a:ln>
          </p:spPr>
        </p:cxn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Virtual Base Class</a:t>
            </a:r>
            <a:endParaRPr/>
          </a:p>
        </p:txBody>
      </p:sp>
      <p:sp>
        <p:nvSpPr>
          <p:cNvPr id="272" name="Google Shape;272;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When a class is specified as a virtual base class, it prevents duplication of its data members. Only one copy of its data members is shared by all the base classes that use the virtual base class.</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en"/>
              <a:t>If a virtual base class is not used, all the derived classes will get duplicated data members. In this case, the compiler cannot decide which one to execute.</a:t>
            </a:r>
            <a:endParaRPr/>
          </a:p>
          <a:p>
            <a:pPr indent="0" lvl="0" marL="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Operator Overloading</a:t>
            </a:r>
            <a:endParaRPr/>
          </a:p>
        </p:txBody>
      </p:sp>
      <p:sp>
        <p:nvSpPr>
          <p:cNvPr id="278" name="Google Shape;278;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Operator overloading is a compile-time polymorphism. </a:t>
            </a:r>
            <a:endParaRPr/>
          </a:p>
          <a:p>
            <a:pPr indent="0" lvl="0" marL="0" rtl="0" algn="l">
              <a:spcBef>
                <a:spcPts val="1200"/>
              </a:spcBef>
              <a:spcAft>
                <a:spcPts val="0"/>
              </a:spcAft>
              <a:buNone/>
            </a:pPr>
            <a:r>
              <a:rPr lang="en"/>
              <a:t>It is an idea of giving special meaning to an existing operator in C++ without changing its original meaning.</a:t>
            </a:r>
            <a:endParaRPr/>
          </a:p>
          <a:p>
            <a:pPr indent="0" lvl="0" marL="0" rtl="0" algn="l">
              <a:spcBef>
                <a:spcPts val="1200"/>
              </a:spcBef>
              <a:spcAft>
                <a:spcPts val="0"/>
              </a:spcAft>
              <a:buNone/>
            </a:pPr>
            <a:r>
              <a:rPr lang="en"/>
              <a:t>In C++, we can make operators work for user-defined classes. This means C++ has the ability to provide the operators with a special meaning for a data type, this ability is known as operator overloading.</a:t>
            </a:r>
            <a:endParaRPr/>
          </a:p>
          <a:p>
            <a:pPr indent="0" lvl="0" marL="0" rtl="0" algn="l">
              <a:spcBef>
                <a:spcPts val="1200"/>
              </a:spcBef>
              <a:spcAft>
                <a:spcPts val="0"/>
              </a:spcAft>
              <a:buNone/>
            </a:pPr>
            <a:r>
              <a:rPr lang="en"/>
              <a:t> So the main idea behind “Operator overloading” is to use C++ operators with class variables or class objects. Redefining the meaning of operators really does not change their original meaning; instead, they have been given additional meaning along with their existing ones.</a:t>
            </a:r>
            <a:endParaRPr/>
          </a:p>
          <a:p>
            <a:pPr indent="0" lvl="0" marL="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7"/>
          <p:cNvSpPr txBox="1"/>
          <p:nvPr>
            <p:ph type="title"/>
          </p:nvPr>
        </p:nvSpPr>
        <p:spPr>
          <a:xfrm>
            <a:off x="311700" y="7345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61111"/>
              <a:buFont typeface="Arial"/>
              <a:buNone/>
            </a:pPr>
            <a:r>
              <a:rPr lang="en" sz="1800">
                <a:solidFill>
                  <a:schemeClr val="dk2"/>
                </a:solidFill>
              </a:rPr>
              <a:t>Rules for Operator Overloading</a:t>
            </a:r>
            <a:endParaRPr/>
          </a:p>
        </p:txBody>
      </p:sp>
      <p:sp>
        <p:nvSpPr>
          <p:cNvPr id="284" name="Google Shape;284;p37"/>
          <p:cNvSpPr txBox="1"/>
          <p:nvPr>
            <p:ph idx="1" type="body"/>
          </p:nvPr>
        </p:nvSpPr>
        <p:spPr>
          <a:xfrm>
            <a:off x="419225" y="613800"/>
            <a:ext cx="8520600" cy="4529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a:t>Existing operators can only be overloaded, but the new operators cannot be overloaded.</a:t>
            </a:r>
            <a:endParaRPr/>
          </a:p>
          <a:p>
            <a:pPr indent="0" lvl="0" marL="0" rtl="0" algn="l">
              <a:spcBef>
                <a:spcPts val="1200"/>
              </a:spcBef>
              <a:spcAft>
                <a:spcPts val="0"/>
              </a:spcAft>
              <a:buClr>
                <a:schemeClr val="dk1"/>
              </a:buClr>
              <a:buSzPts val="1100"/>
              <a:buFont typeface="Arial"/>
              <a:buNone/>
            </a:pPr>
            <a:r>
              <a:rPr lang="en"/>
              <a:t>The overloaded operator contains atleast one operand of the user-defined data type.</a:t>
            </a:r>
            <a:endParaRPr/>
          </a:p>
          <a:p>
            <a:pPr indent="0" lvl="0" marL="0" rtl="0" algn="l">
              <a:spcBef>
                <a:spcPts val="1200"/>
              </a:spcBef>
              <a:spcAft>
                <a:spcPts val="0"/>
              </a:spcAft>
              <a:buClr>
                <a:schemeClr val="dk1"/>
              </a:buClr>
              <a:buSzPts val="1100"/>
              <a:buFont typeface="Arial"/>
              <a:buNone/>
            </a:pPr>
            <a:r>
              <a:rPr lang="en"/>
              <a:t>We cannot use friend function to overload certain operators. However, the member function can be used to overload those operators.</a:t>
            </a:r>
            <a:endParaRPr/>
          </a:p>
          <a:p>
            <a:pPr indent="0" lvl="0" marL="0" rtl="0" algn="l">
              <a:spcBef>
                <a:spcPts val="1200"/>
              </a:spcBef>
              <a:spcAft>
                <a:spcPts val="0"/>
              </a:spcAft>
              <a:buClr>
                <a:schemeClr val="dk1"/>
              </a:buClr>
              <a:buSzPts val="1100"/>
              <a:buFont typeface="Arial"/>
              <a:buNone/>
            </a:pPr>
            <a:r>
              <a:rPr lang="en"/>
              <a:t>When unary operators are overloaded through a member function take no explicit arguments, but, if they are overloaded by a friend function, takes one argument.</a:t>
            </a:r>
            <a:endParaRPr/>
          </a:p>
          <a:p>
            <a:pPr indent="0" lvl="0" marL="0" rtl="0" algn="l">
              <a:spcBef>
                <a:spcPts val="1200"/>
              </a:spcBef>
              <a:spcAft>
                <a:spcPts val="0"/>
              </a:spcAft>
              <a:buClr>
                <a:schemeClr val="dk1"/>
              </a:buClr>
              <a:buSzPts val="1100"/>
              <a:buFont typeface="Arial"/>
              <a:buNone/>
            </a:pPr>
            <a:r>
              <a:rPr lang="en"/>
              <a:t>When binary operators are overloaded through a member function takes one explicit argument, and if they are overloaded through a friend function takes two explicit arguments.</a:t>
            </a:r>
            <a:endParaRPr/>
          </a:p>
          <a:p>
            <a:pPr indent="0" lvl="0" marL="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8"/>
          <p:cNvSpPr txBox="1"/>
          <p:nvPr>
            <p:ph idx="1" type="body"/>
          </p:nvPr>
        </p:nvSpPr>
        <p:spPr>
          <a:xfrm>
            <a:off x="311700" y="244475"/>
            <a:ext cx="8520600" cy="43245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Clr>
                <a:schemeClr val="dk1"/>
              </a:buClr>
              <a:buSzPct val="32844"/>
              <a:buFont typeface="Arial"/>
              <a:buNone/>
            </a:pPr>
            <a:r>
              <a:rPr b="1" lang="en" sz="3349"/>
              <a:t>We can overload</a:t>
            </a:r>
            <a:endParaRPr b="1" sz="3349"/>
          </a:p>
          <a:p>
            <a:pPr indent="-337058" lvl="0" marL="457200" rtl="0" algn="l">
              <a:spcBef>
                <a:spcPts val="1200"/>
              </a:spcBef>
              <a:spcAft>
                <a:spcPts val="0"/>
              </a:spcAft>
              <a:buSzPct val="100000"/>
              <a:buChar char="●"/>
            </a:pPr>
            <a:r>
              <a:rPr lang="en" sz="2440"/>
              <a:t>Unary operators</a:t>
            </a:r>
            <a:endParaRPr sz="2440"/>
          </a:p>
          <a:p>
            <a:pPr indent="-337058" lvl="0" marL="457200" rtl="0" algn="l">
              <a:spcBef>
                <a:spcPts val="0"/>
              </a:spcBef>
              <a:spcAft>
                <a:spcPts val="0"/>
              </a:spcAft>
              <a:buSzPct val="100000"/>
              <a:buChar char="●"/>
            </a:pPr>
            <a:r>
              <a:rPr lang="en" sz="2440"/>
              <a:t>Binary operators</a:t>
            </a:r>
            <a:endParaRPr sz="2440"/>
          </a:p>
          <a:p>
            <a:pPr indent="-337058" lvl="0" marL="457200" rtl="0" algn="l">
              <a:spcBef>
                <a:spcPts val="0"/>
              </a:spcBef>
              <a:spcAft>
                <a:spcPts val="0"/>
              </a:spcAft>
              <a:buSzPct val="100000"/>
              <a:buChar char="●"/>
            </a:pPr>
            <a:r>
              <a:rPr lang="en" sz="2440"/>
              <a:t>Special operators ( [ ], (), etc)</a:t>
            </a:r>
            <a:endParaRPr sz="2440"/>
          </a:p>
          <a:p>
            <a:pPr indent="0" lvl="0" marL="0" rtl="0" algn="l">
              <a:spcBef>
                <a:spcPts val="1200"/>
              </a:spcBef>
              <a:spcAft>
                <a:spcPts val="0"/>
              </a:spcAft>
              <a:buNone/>
            </a:pPr>
            <a:r>
              <a:rPr b="1" lang="en" sz="3530"/>
              <a:t>We can  not overload</a:t>
            </a:r>
            <a:endParaRPr b="1" sz="3319"/>
          </a:p>
          <a:p>
            <a:pPr indent="-327659" lvl="0" marL="457200" rtl="0" algn="l">
              <a:spcBef>
                <a:spcPts val="1200"/>
              </a:spcBef>
              <a:spcAft>
                <a:spcPts val="0"/>
              </a:spcAft>
              <a:buSzPct val="100000"/>
              <a:buChar char="●"/>
            </a:pPr>
            <a:r>
              <a:rPr lang="en" sz="2228"/>
              <a:t>Conditional or Ternary Operator (?:) cannot be overloaded.</a:t>
            </a:r>
            <a:endParaRPr sz="2228"/>
          </a:p>
          <a:p>
            <a:pPr indent="-327659" lvl="0" marL="457200" rtl="0" algn="l">
              <a:spcBef>
                <a:spcPts val="0"/>
              </a:spcBef>
              <a:spcAft>
                <a:spcPts val="0"/>
              </a:spcAft>
              <a:buSzPct val="100000"/>
              <a:buChar char="●"/>
            </a:pPr>
            <a:r>
              <a:rPr lang="en" sz="2228"/>
              <a:t>Size of Operator (sizeof) cannot be overloaded.</a:t>
            </a:r>
            <a:endParaRPr sz="2228"/>
          </a:p>
          <a:p>
            <a:pPr indent="-327659" lvl="0" marL="457200" rtl="0" algn="l">
              <a:spcBef>
                <a:spcPts val="0"/>
              </a:spcBef>
              <a:spcAft>
                <a:spcPts val="0"/>
              </a:spcAft>
              <a:buSzPct val="100000"/>
              <a:buChar char="●"/>
            </a:pPr>
            <a:r>
              <a:rPr lang="en" sz="2228"/>
              <a:t>Scope Resolution Operator (::) cannot be overloaded.</a:t>
            </a:r>
            <a:endParaRPr sz="2228"/>
          </a:p>
          <a:p>
            <a:pPr indent="-327659" lvl="0" marL="457200" rtl="0" algn="l">
              <a:spcBef>
                <a:spcPts val="0"/>
              </a:spcBef>
              <a:spcAft>
                <a:spcPts val="0"/>
              </a:spcAft>
              <a:buSzPct val="100000"/>
              <a:buChar char="●"/>
            </a:pPr>
            <a:r>
              <a:rPr lang="en" sz="2228"/>
              <a:t>Class member selector Operator (.) cannot be overloaded.</a:t>
            </a:r>
            <a:endParaRPr sz="2228"/>
          </a:p>
          <a:p>
            <a:pPr indent="-327659" lvl="0" marL="457200" rtl="0" algn="l">
              <a:spcBef>
                <a:spcPts val="0"/>
              </a:spcBef>
              <a:spcAft>
                <a:spcPts val="0"/>
              </a:spcAft>
              <a:buSzPct val="100000"/>
              <a:buChar char="●"/>
            </a:pPr>
            <a:r>
              <a:rPr lang="en" sz="2228"/>
              <a:t>Member pointer selector Operator (.*) cannot be overloaded.</a:t>
            </a:r>
            <a:endParaRPr sz="2228"/>
          </a:p>
          <a:p>
            <a:pPr indent="-327659" lvl="0" marL="457200" rtl="0" algn="l">
              <a:spcBef>
                <a:spcPts val="0"/>
              </a:spcBef>
              <a:spcAft>
                <a:spcPts val="0"/>
              </a:spcAft>
              <a:buSzPct val="100000"/>
              <a:buChar char="●"/>
            </a:pPr>
            <a:r>
              <a:rPr lang="en" sz="2228"/>
              <a:t>Object type Operator (typeid) cannot be overloaded.</a:t>
            </a:r>
            <a:endParaRPr sz="2228"/>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pic>
        <p:nvPicPr>
          <p:cNvPr id="294" name="Google Shape;294;p39"/>
          <p:cNvPicPr preferRelativeResize="0"/>
          <p:nvPr/>
        </p:nvPicPr>
        <p:blipFill>
          <a:blip r:embed="rId3">
            <a:alphaModFix/>
          </a:blip>
          <a:stretch>
            <a:fillRect/>
          </a:stretch>
        </p:blipFill>
        <p:spPr>
          <a:xfrm>
            <a:off x="1311388" y="0"/>
            <a:ext cx="6521224" cy="514350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Friend Function</a:t>
            </a:r>
            <a:endParaRPr/>
          </a:p>
        </p:txBody>
      </p:sp>
      <p:sp>
        <p:nvSpPr>
          <p:cNvPr id="300" name="Google Shape;300;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If a function is defined as a friend function in C++, then the protected and private data of a class can be accessed using the function.</a:t>
            </a:r>
            <a:endParaRPr/>
          </a:p>
          <a:p>
            <a:pPr indent="0" lvl="0" marL="0" rtl="0" algn="l">
              <a:spcBef>
                <a:spcPts val="1200"/>
              </a:spcBef>
              <a:spcAft>
                <a:spcPts val="0"/>
              </a:spcAft>
              <a:buClr>
                <a:schemeClr val="dk1"/>
              </a:buClr>
              <a:buSzPts val="1100"/>
              <a:buFont typeface="Arial"/>
              <a:buNone/>
            </a:pPr>
            <a:r>
              <a:rPr lang="en"/>
              <a:t>By using the keyword friend compiler knows the given function is a friend function.</a:t>
            </a:r>
            <a:endParaRPr/>
          </a:p>
          <a:p>
            <a:pPr indent="0" lvl="0" marL="0" rtl="0" algn="l">
              <a:spcBef>
                <a:spcPts val="1200"/>
              </a:spcBef>
              <a:spcAft>
                <a:spcPts val="0"/>
              </a:spcAft>
              <a:buClr>
                <a:schemeClr val="dk1"/>
              </a:buClr>
              <a:buSzPts val="1100"/>
              <a:buFont typeface="Arial"/>
              <a:buNone/>
            </a:pPr>
            <a:r>
              <a:rPr lang="en"/>
              <a:t>For accessing the data, the declaration of a friend function should be done inside the body of a class starting with the keyword friend.</a:t>
            </a:r>
            <a:endParaRPr/>
          </a:p>
          <a:p>
            <a:pPr indent="0" lvl="0" marL="0" rtl="0" algn="l">
              <a:spcBef>
                <a:spcPts val="120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just">
              <a:lnSpc>
                <a:spcPct val="130000"/>
              </a:lnSpc>
              <a:spcBef>
                <a:spcPts val="1800"/>
              </a:spcBef>
              <a:spcAft>
                <a:spcPts val="0"/>
              </a:spcAft>
              <a:buClr>
                <a:schemeClr val="dk1"/>
              </a:buClr>
              <a:buSzPct val="57894"/>
              <a:buFont typeface="Arial"/>
              <a:buNone/>
            </a:pPr>
            <a:r>
              <a:rPr lang="en" sz="1900">
                <a:solidFill>
                  <a:srgbClr val="610B38"/>
                </a:solidFill>
                <a:highlight>
                  <a:srgbClr val="FFFFFF"/>
                </a:highlight>
              </a:rPr>
              <a:t>Declaration of friend function in C++</a:t>
            </a:r>
            <a:endParaRPr sz="1900">
              <a:solidFill>
                <a:srgbClr val="610B38"/>
              </a:solidFill>
              <a:highlight>
                <a:srgbClr val="FFFFFF"/>
              </a:highlight>
            </a:endParaRPr>
          </a:p>
          <a:p>
            <a:pPr indent="0" lvl="0" marL="0" rtl="0" algn="l">
              <a:spcBef>
                <a:spcPts val="400"/>
              </a:spcBef>
              <a:spcAft>
                <a:spcPts val="0"/>
              </a:spcAft>
              <a:buNone/>
            </a:pPr>
            <a:r>
              <a:t/>
            </a:r>
            <a:endParaRPr/>
          </a:p>
        </p:txBody>
      </p:sp>
      <p:sp>
        <p:nvSpPr>
          <p:cNvPr id="306" name="Google Shape;306;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class class_name    </a:t>
            </a:r>
            <a:endParaRPr/>
          </a:p>
          <a:p>
            <a:pPr indent="0" lvl="0" marL="0" rtl="0" algn="l">
              <a:spcBef>
                <a:spcPts val="1200"/>
              </a:spcBef>
              <a:spcAft>
                <a:spcPts val="0"/>
              </a:spcAft>
              <a:buClr>
                <a:schemeClr val="dk1"/>
              </a:buClr>
              <a:buSzPts val="1100"/>
              <a:buFont typeface="Arial"/>
              <a:buNone/>
            </a:pPr>
            <a:r>
              <a:rPr lang="en"/>
              <a:t>{    </a:t>
            </a:r>
            <a:endParaRPr/>
          </a:p>
          <a:p>
            <a:pPr indent="0" lvl="0" marL="0" rtl="0" algn="l">
              <a:spcBef>
                <a:spcPts val="1200"/>
              </a:spcBef>
              <a:spcAft>
                <a:spcPts val="0"/>
              </a:spcAft>
              <a:buClr>
                <a:schemeClr val="dk1"/>
              </a:buClr>
              <a:buSzPts val="1100"/>
              <a:buFont typeface="Arial"/>
              <a:buNone/>
            </a:pPr>
            <a:r>
              <a:rPr lang="en"/>
              <a:t>    friend data_type function_name(argument/s);            // syntax of friend function.  </a:t>
            </a:r>
            <a:endParaRPr/>
          </a:p>
          <a:p>
            <a:pPr indent="0" lvl="0" marL="0" rtl="0" algn="l">
              <a:spcBef>
                <a:spcPts val="1200"/>
              </a:spcBef>
              <a:spcAft>
                <a:spcPts val="0"/>
              </a:spcAft>
              <a:buClr>
                <a:schemeClr val="dk1"/>
              </a:buClr>
              <a:buSzPts val="1100"/>
              <a:buFont typeface="Arial"/>
              <a:buNone/>
            </a:pPr>
            <a:r>
              <a:rPr lang="en"/>
              <a:t>};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nvSpPr>
        <p:spPr>
          <a:xfrm>
            <a:off x="457200" y="390983"/>
            <a:ext cx="8229600" cy="716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 sz="3000">
                <a:solidFill>
                  <a:srgbClr val="000000"/>
                </a:solidFill>
                <a:latin typeface="Calibri"/>
                <a:ea typeface="Calibri"/>
                <a:cs typeface="Calibri"/>
                <a:sym typeface="Calibri"/>
              </a:rPr>
              <a:t>Base and Derived Class</a:t>
            </a:r>
            <a:endParaRPr b="1" sz="3000">
              <a:solidFill>
                <a:srgbClr val="000000"/>
              </a:solidFill>
              <a:latin typeface="Calibri"/>
              <a:ea typeface="Calibri"/>
              <a:cs typeface="Calibri"/>
              <a:sym typeface="Calibri"/>
            </a:endParaRPr>
          </a:p>
        </p:txBody>
      </p:sp>
      <p:sp>
        <p:nvSpPr>
          <p:cNvPr id="65" name="Google Shape;65;p15"/>
          <p:cNvSpPr txBox="1"/>
          <p:nvPr/>
        </p:nvSpPr>
        <p:spPr>
          <a:xfrm>
            <a:off x="525440" y="1107065"/>
            <a:ext cx="8093100" cy="9543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just">
              <a:spcBef>
                <a:spcPts val="0"/>
              </a:spcBef>
              <a:spcAft>
                <a:spcPts val="0"/>
              </a:spcAft>
              <a:buNone/>
            </a:pPr>
            <a:r>
              <a:rPr lang="en" sz="2800">
                <a:solidFill>
                  <a:srgbClr val="000000"/>
                </a:solidFill>
                <a:latin typeface="Calibri"/>
                <a:ea typeface="Calibri"/>
                <a:cs typeface="Calibri"/>
                <a:sym typeface="Calibri"/>
              </a:rPr>
              <a:t>Derived class inherits all data members and methods of its base class.</a:t>
            </a:r>
            <a:endParaRPr sz="2800">
              <a:solidFill>
                <a:srgbClr val="000000"/>
              </a:solidFill>
              <a:latin typeface="Calibri"/>
              <a:ea typeface="Calibri"/>
              <a:cs typeface="Calibri"/>
              <a:sym typeface="Calibri"/>
            </a:endParaRPr>
          </a:p>
        </p:txBody>
      </p:sp>
      <p:grpSp>
        <p:nvGrpSpPr>
          <p:cNvPr id="66" name="Google Shape;66;p15"/>
          <p:cNvGrpSpPr/>
          <p:nvPr/>
        </p:nvGrpSpPr>
        <p:grpSpPr>
          <a:xfrm>
            <a:off x="165475" y="2156650"/>
            <a:ext cx="8597025" cy="3409900"/>
            <a:chOff x="250" y="1070"/>
            <a:chExt cx="4784" cy="1377"/>
          </a:xfrm>
        </p:grpSpPr>
        <p:sp>
          <p:nvSpPr>
            <p:cNvPr id="67" name="Google Shape;67;p15"/>
            <p:cNvSpPr txBox="1"/>
            <p:nvPr/>
          </p:nvSpPr>
          <p:spPr>
            <a:xfrm>
              <a:off x="1069" y="1070"/>
              <a:ext cx="600" cy="300"/>
            </a:xfrm>
            <a:prstGeom prst="rect">
              <a:avLst/>
            </a:prstGeom>
            <a:solidFill>
              <a:srgbClr val="17365D"/>
            </a:solid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 sz="2000">
                  <a:solidFill>
                    <a:srgbClr val="FFFFFF"/>
                  </a:solidFill>
                  <a:latin typeface="Calibri"/>
                  <a:ea typeface="Calibri"/>
                  <a:cs typeface="Calibri"/>
                  <a:sym typeface="Calibri"/>
                </a:rPr>
                <a:t>cVehicle</a:t>
              </a:r>
              <a:endParaRPr sz="2000">
                <a:solidFill>
                  <a:srgbClr val="FFFFFF"/>
                </a:solidFill>
                <a:latin typeface="Calibri"/>
                <a:ea typeface="Calibri"/>
                <a:cs typeface="Calibri"/>
                <a:sym typeface="Calibri"/>
              </a:endParaRPr>
            </a:p>
          </p:txBody>
        </p:sp>
        <p:sp>
          <p:nvSpPr>
            <p:cNvPr id="68" name="Google Shape;68;p15"/>
            <p:cNvSpPr txBox="1"/>
            <p:nvPr/>
          </p:nvSpPr>
          <p:spPr>
            <a:xfrm>
              <a:off x="2895" y="1070"/>
              <a:ext cx="600" cy="300"/>
            </a:xfrm>
            <a:prstGeom prst="rect">
              <a:avLst/>
            </a:prstGeom>
            <a:solidFill>
              <a:srgbClr val="17365D"/>
            </a:solid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 sz="2000">
                  <a:solidFill>
                    <a:srgbClr val="FFFFFF"/>
                  </a:solidFill>
                  <a:latin typeface="Calibri"/>
                  <a:ea typeface="Calibri"/>
                  <a:cs typeface="Calibri"/>
                  <a:sym typeface="Calibri"/>
                </a:rPr>
                <a:t>Base Class</a:t>
              </a:r>
              <a:endParaRPr/>
            </a:p>
          </p:txBody>
        </p:sp>
        <p:sp>
          <p:nvSpPr>
            <p:cNvPr id="69" name="Google Shape;69;p15"/>
            <p:cNvSpPr txBox="1"/>
            <p:nvPr/>
          </p:nvSpPr>
          <p:spPr>
            <a:xfrm>
              <a:off x="4116" y="1070"/>
              <a:ext cx="900" cy="300"/>
            </a:xfrm>
            <a:prstGeom prst="rect">
              <a:avLst/>
            </a:prstGeom>
            <a:solidFill>
              <a:srgbClr val="17365D"/>
            </a:solid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 sz="2000">
                  <a:solidFill>
                    <a:srgbClr val="FFFFFF"/>
                  </a:solidFill>
                  <a:latin typeface="Calibri"/>
                  <a:ea typeface="Calibri"/>
                  <a:cs typeface="Calibri"/>
                  <a:sym typeface="Calibri"/>
                </a:rPr>
                <a:t>Generalization</a:t>
              </a:r>
              <a:endParaRPr/>
            </a:p>
          </p:txBody>
        </p:sp>
        <p:cxnSp>
          <p:nvCxnSpPr>
            <p:cNvPr id="70" name="Google Shape;70;p15"/>
            <p:cNvCxnSpPr/>
            <p:nvPr/>
          </p:nvCxnSpPr>
          <p:spPr>
            <a:xfrm>
              <a:off x="731" y="1825"/>
              <a:ext cx="1200" cy="0"/>
            </a:xfrm>
            <a:prstGeom prst="straightConnector1">
              <a:avLst/>
            </a:prstGeom>
            <a:solidFill>
              <a:srgbClr val="17365D"/>
            </a:solidFill>
            <a:ln cap="flat" cmpd="sng" w="28575">
              <a:solidFill>
                <a:srgbClr val="000000"/>
              </a:solidFill>
              <a:prstDash val="solid"/>
              <a:round/>
              <a:headEnd len="med" w="med" type="none"/>
              <a:tailEnd len="med" w="med" type="none"/>
            </a:ln>
          </p:spPr>
        </p:cxnSp>
        <p:cxnSp>
          <p:nvCxnSpPr>
            <p:cNvPr id="71" name="Google Shape;71;p15"/>
            <p:cNvCxnSpPr/>
            <p:nvPr/>
          </p:nvCxnSpPr>
          <p:spPr>
            <a:xfrm rot="10800000">
              <a:off x="731" y="1860"/>
              <a:ext cx="0" cy="300"/>
            </a:xfrm>
            <a:prstGeom prst="straightConnector1">
              <a:avLst/>
            </a:prstGeom>
            <a:solidFill>
              <a:srgbClr val="17365D"/>
            </a:solidFill>
            <a:ln cap="flat" cmpd="sng" w="28575">
              <a:solidFill>
                <a:srgbClr val="000000"/>
              </a:solidFill>
              <a:prstDash val="solid"/>
              <a:round/>
              <a:headEnd len="sm" w="sm" type="none"/>
              <a:tailEnd len="med" w="med" type="stealth"/>
            </a:ln>
          </p:spPr>
        </p:cxnSp>
        <p:cxnSp>
          <p:nvCxnSpPr>
            <p:cNvPr id="72" name="Google Shape;72;p15"/>
            <p:cNvCxnSpPr/>
            <p:nvPr/>
          </p:nvCxnSpPr>
          <p:spPr>
            <a:xfrm rot="10800000">
              <a:off x="3279" y="1266"/>
              <a:ext cx="0" cy="900"/>
            </a:xfrm>
            <a:prstGeom prst="straightConnector1">
              <a:avLst/>
            </a:prstGeom>
            <a:solidFill>
              <a:srgbClr val="17365D"/>
            </a:solidFill>
            <a:ln cap="flat" cmpd="sng" w="28575">
              <a:solidFill>
                <a:srgbClr val="000000"/>
              </a:solidFill>
              <a:prstDash val="solid"/>
              <a:round/>
              <a:headEnd len="sm" w="sm" type="none"/>
              <a:tailEnd len="med" w="med" type="stealth"/>
            </a:ln>
          </p:spPr>
        </p:cxnSp>
        <p:cxnSp>
          <p:nvCxnSpPr>
            <p:cNvPr id="73" name="Google Shape;73;p15"/>
            <p:cNvCxnSpPr/>
            <p:nvPr/>
          </p:nvCxnSpPr>
          <p:spPr>
            <a:xfrm rot="10800000">
              <a:off x="1369" y="1487"/>
              <a:ext cx="0" cy="300"/>
            </a:xfrm>
            <a:prstGeom prst="straightConnector1">
              <a:avLst/>
            </a:prstGeom>
            <a:solidFill>
              <a:srgbClr val="17365D"/>
            </a:solidFill>
            <a:ln cap="flat" cmpd="sng" w="28575">
              <a:solidFill>
                <a:srgbClr val="000000"/>
              </a:solidFill>
              <a:prstDash val="solid"/>
              <a:round/>
              <a:headEnd len="sm" w="sm" type="none"/>
              <a:tailEnd len="med" w="med" type="stealth"/>
            </a:ln>
          </p:spPr>
        </p:cxnSp>
        <p:cxnSp>
          <p:nvCxnSpPr>
            <p:cNvPr id="74" name="Google Shape;74;p15"/>
            <p:cNvCxnSpPr/>
            <p:nvPr/>
          </p:nvCxnSpPr>
          <p:spPr>
            <a:xfrm rot="10800000">
              <a:off x="2011" y="1831"/>
              <a:ext cx="0" cy="300"/>
            </a:xfrm>
            <a:prstGeom prst="straightConnector1">
              <a:avLst/>
            </a:prstGeom>
            <a:solidFill>
              <a:srgbClr val="17365D"/>
            </a:solidFill>
            <a:ln cap="flat" cmpd="sng" w="28575">
              <a:solidFill>
                <a:srgbClr val="000000"/>
              </a:solidFill>
              <a:prstDash val="solid"/>
              <a:round/>
              <a:headEnd len="sm" w="sm" type="none"/>
              <a:tailEnd len="med" w="med" type="stealth"/>
            </a:ln>
          </p:spPr>
        </p:cxnSp>
        <p:cxnSp>
          <p:nvCxnSpPr>
            <p:cNvPr id="75" name="Google Shape;75;p15"/>
            <p:cNvCxnSpPr/>
            <p:nvPr/>
          </p:nvCxnSpPr>
          <p:spPr>
            <a:xfrm rot="10800000">
              <a:off x="4590" y="1284"/>
              <a:ext cx="0" cy="900"/>
            </a:xfrm>
            <a:prstGeom prst="straightConnector1">
              <a:avLst/>
            </a:prstGeom>
            <a:solidFill>
              <a:srgbClr val="17365D"/>
            </a:solidFill>
            <a:ln cap="flat" cmpd="sng" w="28575">
              <a:solidFill>
                <a:srgbClr val="000000"/>
              </a:solidFill>
              <a:prstDash val="solid"/>
              <a:round/>
              <a:headEnd len="sm" w="sm" type="none"/>
              <a:tailEnd len="med" w="med" type="stealth"/>
            </a:ln>
          </p:spPr>
        </p:cxnSp>
        <p:sp>
          <p:nvSpPr>
            <p:cNvPr id="76" name="Google Shape;76;p15"/>
            <p:cNvSpPr txBox="1"/>
            <p:nvPr/>
          </p:nvSpPr>
          <p:spPr>
            <a:xfrm>
              <a:off x="250" y="2147"/>
              <a:ext cx="900" cy="300"/>
            </a:xfrm>
            <a:prstGeom prst="rect">
              <a:avLst/>
            </a:prstGeom>
            <a:solidFill>
              <a:srgbClr val="17365D"/>
            </a:solid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 sz="2000">
                  <a:solidFill>
                    <a:srgbClr val="FFFFFF"/>
                  </a:solidFill>
                  <a:latin typeface="Calibri"/>
                  <a:ea typeface="Calibri"/>
                  <a:cs typeface="Calibri"/>
                  <a:sym typeface="Calibri"/>
                </a:rPr>
                <a:t>cTwoWheeler</a:t>
              </a:r>
              <a:endParaRPr sz="2000">
                <a:solidFill>
                  <a:srgbClr val="FFFFFF"/>
                </a:solidFill>
                <a:latin typeface="Calibri"/>
                <a:ea typeface="Calibri"/>
                <a:cs typeface="Calibri"/>
                <a:sym typeface="Calibri"/>
              </a:endParaRPr>
            </a:p>
          </p:txBody>
        </p:sp>
        <p:sp>
          <p:nvSpPr>
            <p:cNvPr id="77" name="Google Shape;77;p15"/>
            <p:cNvSpPr txBox="1"/>
            <p:nvPr/>
          </p:nvSpPr>
          <p:spPr>
            <a:xfrm>
              <a:off x="1496" y="2147"/>
              <a:ext cx="900" cy="300"/>
            </a:xfrm>
            <a:prstGeom prst="rect">
              <a:avLst/>
            </a:prstGeom>
            <a:solidFill>
              <a:srgbClr val="17365D"/>
            </a:solid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 sz="2000">
                  <a:solidFill>
                    <a:srgbClr val="FFFFFF"/>
                  </a:solidFill>
                  <a:latin typeface="Calibri"/>
                  <a:ea typeface="Calibri"/>
                  <a:cs typeface="Calibri"/>
                  <a:sym typeface="Calibri"/>
                </a:rPr>
                <a:t>cThreeWheeler</a:t>
              </a:r>
              <a:endParaRPr sz="2000">
                <a:solidFill>
                  <a:srgbClr val="FFFFFF"/>
                </a:solidFill>
                <a:latin typeface="Calibri"/>
                <a:ea typeface="Calibri"/>
                <a:cs typeface="Calibri"/>
                <a:sym typeface="Calibri"/>
              </a:endParaRPr>
            </a:p>
          </p:txBody>
        </p:sp>
        <p:sp>
          <p:nvSpPr>
            <p:cNvPr id="78" name="Google Shape;78;p15"/>
            <p:cNvSpPr txBox="1"/>
            <p:nvPr/>
          </p:nvSpPr>
          <p:spPr>
            <a:xfrm>
              <a:off x="2820" y="2147"/>
              <a:ext cx="900" cy="300"/>
            </a:xfrm>
            <a:prstGeom prst="rect">
              <a:avLst/>
            </a:prstGeom>
            <a:solidFill>
              <a:srgbClr val="17365D"/>
            </a:solid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 sz="2000">
                  <a:solidFill>
                    <a:srgbClr val="FFFFFF"/>
                  </a:solidFill>
                  <a:latin typeface="Calibri"/>
                  <a:ea typeface="Calibri"/>
                  <a:cs typeface="Calibri"/>
                  <a:sym typeface="Calibri"/>
                </a:rPr>
                <a:t>Derived Class</a:t>
              </a:r>
              <a:endParaRPr/>
            </a:p>
          </p:txBody>
        </p:sp>
        <p:sp>
          <p:nvSpPr>
            <p:cNvPr id="79" name="Google Shape;79;p15"/>
            <p:cNvSpPr txBox="1"/>
            <p:nvPr/>
          </p:nvSpPr>
          <p:spPr>
            <a:xfrm>
              <a:off x="4134" y="2147"/>
              <a:ext cx="900" cy="300"/>
            </a:xfrm>
            <a:prstGeom prst="rect">
              <a:avLst/>
            </a:prstGeom>
            <a:solidFill>
              <a:srgbClr val="17365D"/>
            </a:solid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 sz="2000">
                  <a:solidFill>
                    <a:srgbClr val="FFFFFF"/>
                  </a:solidFill>
                  <a:latin typeface="Calibri"/>
                  <a:ea typeface="Calibri"/>
                  <a:cs typeface="Calibri"/>
                  <a:sym typeface="Calibri"/>
                </a:rPr>
                <a:t>Specialization</a:t>
              </a: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2"/>
          <p:cNvSpPr txBox="1"/>
          <p:nvPr>
            <p:ph type="title"/>
          </p:nvPr>
        </p:nvSpPr>
        <p:spPr>
          <a:xfrm>
            <a:off x="204125" y="36680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49009"/>
              <a:buFont typeface="Arial"/>
              <a:buNone/>
            </a:pPr>
            <a:r>
              <a:rPr b="1" lang="en" sz="2244">
                <a:solidFill>
                  <a:schemeClr val="dk2"/>
                </a:solidFill>
              </a:rPr>
              <a:t>Characteristics of a Friend function:</a:t>
            </a:r>
            <a:endParaRPr b="1" sz="3244"/>
          </a:p>
        </p:txBody>
      </p:sp>
      <p:sp>
        <p:nvSpPr>
          <p:cNvPr id="312" name="Google Shape;312;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function is not in the scope of the class to which it has been declared as a friend.</a:t>
            </a:r>
            <a:endParaRPr/>
          </a:p>
          <a:p>
            <a:pPr indent="-342900" lvl="0" marL="457200" rtl="0" algn="l">
              <a:spcBef>
                <a:spcPts val="0"/>
              </a:spcBef>
              <a:spcAft>
                <a:spcPts val="0"/>
              </a:spcAft>
              <a:buSzPts val="1800"/>
              <a:buChar char="●"/>
            </a:pPr>
            <a:r>
              <a:rPr lang="en"/>
              <a:t>It cannot be called using the object as it is not in the scope of that class.</a:t>
            </a:r>
            <a:endParaRPr/>
          </a:p>
          <a:p>
            <a:pPr indent="-342900" lvl="0" marL="457200" rtl="0" algn="l">
              <a:spcBef>
                <a:spcPts val="0"/>
              </a:spcBef>
              <a:spcAft>
                <a:spcPts val="0"/>
              </a:spcAft>
              <a:buSzPts val="1800"/>
              <a:buChar char="●"/>
            </a:pPr>
            <a:r>
              <a:rPr lang="en"/>
              <a:t>It can be invoked like a normal function without using the object.</a:t>
            </a:r>
            <a:endParaRPr/>
          </a:p>
          <a:p>
            <a:pPr indent="-342900" lvl="0" marL="457200" rtl="0" algn="l">
              <a:spcBef>
                <a:spcPts val="0"/>
              </a:spcBef>
              <a:spcAft>
                <a:spcPts val="0"/>
              </a:spcAft>
              <a:buSzPts val="1800"/>
              <a:buChar char="●"/>
            </a:pPr>
            <a:r>
              <a:rPr lang="en"/>
              <a:t>It cannot access the member names directly and has to use an object name and dot membership operator with the member name.</a:t>
            </a:r>
            <a:endParaRPr/>
          </a:p>
          <a:p>
            <a:pPr indent="-342900" lvl="0" marL="457200" rtl="0" algn="l">
              <a:spcBef>
                <a:spcPts val="0"/>
              </a:spcBef>
              <a:spcAft>
                <a:spcPts val="0"/>
              </a:spcAft>
              <a:buSzPts val="1800"/>
              <a:buChar char="●"/>
            </a:pPr>
            <a:r>
              <a:rPr lang="en"/>
              <a:t>It can be declared either in the private or the public part.</a:t>
            </a:r>
            <a:endParaRPr/>
          </a:p>
          <a:p>
            <a:pPr indent="0" lvl="0" marL="0" rtl="0" algn="l">
              <a:spcBef>
                <a:spcPts val="120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Constant functions</a:t>
            </a:r>
            <a:endParaRPr/>
          </a:p>
        </p:txBody>
      </p:sp>
      <p:sp>
        <p:nvSpPr>
          <p:cNvPr id="318" name="Google Shape;318;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The const member functions are the functions which are declared as constant in the program. The object called by these functions cannot be modified. It is recommended to use const keyword so that accidental changes to object are avoided.</a:t>
            </a:r>
            <a:endParaRPr/>
          </a:p>
          <a:p>
            <a:pPr indent="0" lvl="0" marL="0" rtl="0" algn="l">
              <a:spcBef>
                <a:spcPts val="1200"/>
              </a:spcBef>
              <a:spcAft>
                <a:spcPts val="0"/>
              </a:spcAft>
              <a:buNone/>
            </a:pPr>
            <a:r>
              <a:rPr lang="en"/>
              <a:t>Syntax:</a:t>
            </a:r>
            <a:endParaRPr/>
          </a:p>
          <a:p>
            <a:pPr indent="0" lvl="0" marL="0" rtl="0" algn="l">
              <a:spcBef>
                <a:spcPts val="1200"/>
              </a:spcBef>
              <a:spcAft>
                <a:spcPts val="0"/>
              </a:spcAft>
              <a:buClr>
                <a:schemeClr val="dk1"/>
              </a:buClr>
              <a:buSzPct val="61111"/>
              <a:buFont typeface="Arial"/>
              <a:buNone/>
            </a:pPr>
            <a:r>
              <a:rPr lang="en"/>
              <a:t>return_type function_name() const</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0"/>
              </a:spcAft>
              <a:buClr>
                <a:schemeClr val="dk1"/>
              </a:buClr>
              <a:buSzPct val="61111"/>
              <a:buFont typeface="Arial"/>
              <a:buNone/>
            </a:pPr>
            <a:r>
              <a:rPr lang="en"/>
              <a:t>// function logic</a:t>
            </a:r>
            <a:endParaRPr/>
          </a:p>
          <a:p>
            <a:pPr indent="0" lvl="0" marL="0" rtl="0" algn="l">
              <a:spcBef>
                <a:spcPts val="1200"/>
              </a:spcBef>
              <a:spcAft>
                <a:spcPts val="0"/>
              </a:spcAft>
              <a:buClr>
                <a:schemeClr val="dk1"/>
              </a:buClr>
              <a:buSzPct val="61111"/>
              <a:buFont typeface="Arial"/>
              <a:buNone/>
            </a:pPr>
            <a:r>
              <a:rPr lang="en"/>
              <a:t>}</a:t>
            </a:r>
            <a:endParaRPr/>
          </a:p>
          <a:p>
            <a:pPr indent="0" lvl="0" marL="0" rtl="0" algn="l">
              <a:spcBef>
                <a:spcPts val="120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45833"/>
              <a:buFont typeface="Arial"/>
              <a:buNone/>
            </a:pPr>
            <a:r>
              <a:rPr b="1" lang="en" sz="2400">
                <a:solidFill>
                  <a:srgbClr val="273239"/>
                </a:solidFill>
                <a:highlight>
                  <a:srgbClr val="FFFFFF"/>
                </a:highlight>
              </a:rPr>
              <a:t>Type Casting operators</a:t>
            </a:r>
            <a:endParaRPr b="1" sz="2400">
              <a:solidFill>
                <a:srgbClr val="273239"/>
              </a:solidFill>
              <a:highlight>
                <a:srgbClr val="FFFFFF"/>
              </a:highlight>
            </a:endParaRPr>
          </a:p>
          <a:p>
            <a:pPr indent="0" lvl="0" marL="0" rtl="0" algn="l">
              <a:spcBef>
                <a:spcPts val="0"/>
              </a:spcBef>
              <a:spcAft>
                <a:spcPts val="0"/>
              </a:spcAft>
              <a:buNone/>
            </a:pPr>
            <a:r>
              <a:t/>
            </a:r>
            <a:endParaRPr/>
          </a:p>
        </p:txBody>
      </p:sp>
      <p:sp>
        <p:nvSpPr>
          <p:cNvPr id="324" name="Google Shape;324;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C++ supports following 4 types of casting operators:</a:t>
            </a:r>
            <a:endParaRPr/>
          </a:p>
          <a:p>
            <a:pPr indent="0" lvl="0" marL="0" rtl="0" algn="l">
              <a:spcBef>
                <a:spcPts val="1200"/>
              </a:spcBef>
              <a:spcAft>
                <a:spcPts val="0"/>
              </a:spcAft>
              <a:buClr>
                <a:schemeClr val="dk1"/>
              </a:buClr>
              <a:buSzPts val="1100"/>
              <a:buFont typeface="Arial"/>
              <a:buNone/>
            </a:pPr>
            <a:r>
              <a:rPr lang="en"/>
              <a:t>1. const_cast</a:t>
            </a:r>
            <a:endParaRPr/>
          </a:p>
          <a:p>
            <a:pPr indent="0" lvl="0" marL="0" rtl="0" algn="l">
              <a:spcBef>
                <a:spcPts val="1200"/>
              </a:spcBef>
              <a:spcAft>
                <a:spcPts val="0"/>
              </a:spcAft>
              <a:buClr>
                <a:schemeClr val="dk1"/>
              </a:buClr>
              <a:buSzPts val="1100"/>
              <a:buFont typeface="Arial"/>
              <a:buNone/>
            </a:pPr>
            <a:r>
              <a:rPr lang="en"/>
              <a:t>2. static_cast</a:t>
            </a:r>
            <a:endParaRPr/>
          </a:p>
          <a:p>
            <a:pPr indent="0" lvl="0" marL="0" rtl="0" algn="l">
              <a:spcBef>
                <a:spcPts val="1200"/>
              </a:spcBef>
              <a:spcAft>
                <a:spcPts val="0"/>
              </a:spcAft>
              <a:buClr>
                <a:schemeClr val="dk1"/>
              </a:buClr>
              <a:buSzPts val="1100"/>
              <a:buFont typeface="Arial"/>
              <a:buNone/>
            </a:pPr>
            <a:r>
              <a:rPr lang="en"/>
              <a:t>3. dynamic_cast</a:t>
            </a:r>
            <a:endParaRPr/>
          </a:p>
          <a:p>
            <a:pPr indent="0" lvl="0" marL="0" rtl="0" algn="l">
              <a:spcBef>
                <a:spcPts val="1200"/>
              </a:spcBef>
              <a:spcAft>
                <a:spcPts val="0"/>
              </a:spcAft>
              <a:buClr>
                <a:schemeClr val="dk1"/>
              </a:buClr>
              <a:buSzPts val="1100"/>
              <a:buFont typeface="Arial"/>
              <a:buNone/>
            </a:pPr>
            <a:r>
              <a:rPr lang="en"/>
              <a:t>4. reinterpret_cast</a:t>
            </a:r>
            <a:endParaRPr/>
          </a:p>
          <a:p>
            <a:pPr indent="0" lvl="0" marL="0" rtl="0" algn="l">
              <a:spcBef>
                <a:spcPts val="1200"/>
              </a:spcBef>
              <a:spcAft>
                <a:spcPts val="12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5"/>
          <p:cNvSpPr txBox="1"/>
          <p:nvPr>
            <p:ph idx="1" type="body"/>
          </p:nvPr>
        </p:nvSpPr>
        <p:spPr>
          <a:xfrm>
            <a:off x="311700" y="97775"/>
            <a:ext cx="8520600" cy="447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a:t>1. const_cast</a:t>
            </a:r>
            <a:endParaRPr/>
          </a:p>
          <a:p>
            <a:pPr indent="0" lvl="0" marL="0" rtl="0" algn="l">
              <a:spcBef>
                <a:spcPts val="1200"/>
              </a:spcBef>
              <a:spcAft>
                <a:spcPts val="0"/>
              </a:spcAft>
              <a:buClr>
                <a:schemeClr val="dk1"/>
              </a:buClr>
              <a:buSzPts val="1100"/>
              <a:buFont typeface="Arial"/>
              <a:buNone/>
            </a:pPr>
            <a:r>
              <a:rPr lang="en"/>
              <a:t>const_cast is used to cast away the constness of variables. Following are some interesting facts about const_cast.</a:t>
            </a:r>
            <a:endParaRPr/>
          </a:p>
          <a:p>
            <a:pPr indent="0" lvl="0" marL="0" rtl="0" algn="l">
              <a:spcBef>
                <a:spcPts val="1200"/>
              </a:spcBef>
              <a:spcAft>
                <a:spcPts val="0"/>
              </a:spcAft>
              <a:buNone/>
            </a:pPr>
            <a:r>
              <a:rPr lang="en"/>
              <a:t>2:Static Cast:</a:t>
            </a:r>
            <a:endParaRPr/>
          </a:p>
          <a:p>
            <a:pPr indent="0" lvl="0" marL="0" rtl="0" algn="l">
              <a:spcBef>
                <a:spcPts val="1200"/>
              </a:spcBef>
              <a:spcAft>
                <a:spcPts val="0"/>
              </a:spcAft>
              <a:buNone/>
            </a:pPr>
            <a:r>
              <a:rPr lang="en"/>
              <a:t>This is the simplest type of cast that can be used. It is a compile-time cast. It does things like implicit conversions between types (such as int to float, or pointer to void*), and it can also call explicit conversion functions.</a:t>
            </a:r>
            <a:endParaRPr/>
          </a:p>
          <a:p>
            <a:pPr indent="0" lvl="0" marL="0" rtl="0" algn="l">
              <a:spcBef>
                <a:spcPts val="1200"/>
              </a:spcBef>
              <a:spcAft>
                <a:spcPts val="0"/>
              </a:spcAft>
              <a:buClr>
                <a:schemeClr val="dk1"/>
              </a:buClr>
              <a:buSzPts val="1100"/>
              <a:buFont typeface="Arial"/>
              <a:buNone/>
            </a:pPr>
            <a:r>
              <a:rPr lang="en"/>
              <a:t>3:Dynamic Cast: A cast is an operator that converts data from one type to another type. In C++, dynamic casting is mainly used for safe downcasting at run time. To work on dynamic_cast there must be one virtual function in the base class. A dynamic_cast works only polymorphic base class because it uses this information to decide safe downcasting.</a:t>
            </a:r>
            <a:endParaRPr/>
          </a:p>
          <a:p>
            <a:pPr indent="0" lvl="0" marL="0" rtl="0" algn="l">
              <a:spcBef>
                <a:spcPts val="1200"/>
              </a:spcBef>
              <a:spcAft>
                <a:spcPts val="12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6"/>
          <p:cNvSpPr txBox="1"/>
          <p:nvPr>
            <p:ph idx="1" type="body"/>
          </p:nvPr>
        </p:nvSpPr>
        <p:spPr>
          <a:xfrm>
            <a:off x="311700" y="0"/>
            <a:ext cx="8520600" cy="50457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0"/>
              </a:spcAft>
              <a:buNone/>
            </a:pPr>
            <a:r>
              <a:rPr lang="en" sz="2492"/>
              <a:t>Downcasting: Casting a base class pointer (or reference) to a derived class pointer (or reference) is known as downcasting. In figure 1  casting from the Base class pointer/reference to the “derived class 1” pointer/reference showing downcasting (Base -&gt;Derived class).</a:t>
            </a:r>
            <a:endParaRPr sz="2492"/>
          </a:p>
          <a:p>
            <a:pPr indent="0" lvl="0" marL="0" rtl="0" algn="l">
              <a:spcBef>
                <a:spcPts val="1200"/>
              </a:spcBef>
              <a:spcAft>
                <a:spcPts val="0"/>
              </a:spcAft>
              <a:buNone/>
            </a:pPr>
            <a:r>
              <a:t/>
            </a:r>
            <a:endParaRPr sz="2492"/>
          </a:p>
          <a:p>
            <a:pPr indent="0" lvl="0" marL="0" rtl="0" algn="l">
              <a:spcBef>
                <a:spcPts val="1200"/>
              </a:spcBef>
              <a:spcAft>
                <a:spcPts val="0"/>
              </a:spcAft>
              <a:buNone/>
            </a:pPr>
            <a:r>
              <a:t/>
            </a:r>
            <a:endParaRPr sz="2492"/>
          </a:p>
          <a:p>
            <a:pPr indent="0" lvl="0" marL="0" rtl="0" algn="l">
              <a:spcBef>
                <a:spcPts val="1200"/>
              </a:spcBef>
              <a:spcAft>
                <a:spcPts val="0"/>
              </a:spcAft>
              <a:buNone/>
            </a:pPr>
            <a:r>
              <a:t/>
            </a:r>
            <a:endParaRPr sz="2492"/>
          </a:p>
          <a:p>
            <a:pPr indent="0" lvl="0" marL="0" rtl="0" algn="l">
              <a:spcBef>
                <a:spcPts val="1200"/>
              </a:spcBef>
              <a:spcAft>
                <a:spcPts val="0"/>
              </a:spcAft>
              <a:buNone/>
            </a:pPr>
            <a:r>
              <a:t/>
            </a:r>
            <a:endParaRPr sz="2492"/>
          </a:p>
          <a:p>
            <a:pPr indent="0" lvl="0" marL="0" rtl="0" algn="l">
              <a:spcBef>
                <a:spcPts val="1200"/>
              </a:spcBef>
              <a:spcAft>
                <a:spcPts val="0"/>
              </a:spcAft>
              <a:buNone/>
            </a:pPr>
            <a:r>
              <a:t/>
            </a:r>
            <a:endParaRPr sz="2492"/>
          </a:p>
          <a:p>
            <a:pPr indent="0" lvl="0" marL="0" rtl="0" algn="l">
              <a:spcBef>
                <a:spcPts val="1200"/>
              </a:spcBef>
              <a:spcAft>
                <a:spcPts val="0"/>
              </a:spcAft>
              <a:buNone/>
            </a:pPr>
            <a:r>
              <a:t/>
            </a:r>
            <a:endParaRPr sz="2492"/>
          </a:p>
          <a:p>
            <a:pPr indent="0" lvl="0" marL="0" rtl="0" algn="l">
              <a:spcBef>
                <a:spcPts val="1200"/>
              </a:spcBef>
              <a:spcAft>
                <a:spcPts val="0"/>
              </a:spcAft>
              <a:buNone/>
            </a:pPr>
            <a:r>
              <a:rPr lang="en" sz="2492"/>
              <a:t>Upcasting: Casting a derived class pointer (or reference) to a base class pointer (or reference) is known as upcasting. In figure 1 Casting from Derived class 2 pointer/reference to the “Base class” pointer/reference showing Upcasting (Derived class 2 -&gt; Base Class).</a:t>
            </a:r>
            <a:endParaRPr sz="2492"/>
          </a:p>
          <a:p>
            <a:pPr indent="0" lvl="0" marL="0" rtl="0" algn="l">
              <a:spcBef>
                <a:spcPts val="1200"/>
              </a:spcBef>
              <a:spcAft>
                <a:spcPts val="1200"/>
              </a:spcAft>
              <a:buNone/>
            </a:pPr>
            <a:r>
              <a:t/>
            </a:r>
            <a:endParaRPr/>
          </a:p>
        </p:txBody>
      </p:sp>
      <p:pic>
        <p:nvPicPr>
          <p:cNvPr id="335" name="Google Shape;335;p46"/>
          <p:cNvPicPr preferRelativeResize="0"/>
          <p:nvPr/>
        </p:nvPicPr>
        <p:blipFill>
          <a:blip r:embed="rId3">
            <a:alphaModFix/>
          </a:blip>
          <a:stretch>
            <a:fillRect/>
          </a:stretch>
        </p:blipFill>
        <p:spPr>
          <a:xfrm>
            <a:off x="1637325" y="1140188"/>
            <a:ext cx="4963150" cy="20222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b="1" lang="en" sz="2400">
                <a:solidFill>
                  <a:srgbClr val="273239"/>
                </a:solidFill>
                <a:highlight>
                  <a:srgbClr val="FFFFFF"/>
                </a:highlight>
                <a:latin typeface="Nunito"/>
                <a:ea typeface="Nunito"/>
                <a:cs typeface="Nunito"/>
                <a:sym typeface="Nunito"/>
              </a:rPr>
              <a:t>reinterpret_cast</a:t>
            </a:r>
            <a:endParaRPr sz="3900"/>
          </a:p>
        </p:txBody>
      </p:sp>
      <p:sp>
        <p:nvSpPr>
          <p:cNvPr id="341" name="Google Shape;341;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Clr>
                <a:schemeClr val="dk1"/>
              </a:buClr>
              <a:buSzPct val="57894"/>
              <a:buFont typeface="Arial"/>
              <a:buNone/>
            </a:pPr>
            <a:r>
              <a:rPr lang="en" sz="1900">
                <a:solidFill>
                  <a:srgbClr val="273239"/>
                </a:solidFill>
                <a:highlight>
                  <a:srgbClr val="FFFFFF"/>
                </a:highlight>
                <a:latin typeface="Nunito"/>
                <a:ea typeface="Nunito"/>
                <a:cs typeface="Nunito"/>
                <a:sym typeface="Nunito"/>
              </a:rPr>
              <a:t>reinterpret_cast is a type of casting operator used in C++. </a:t>
            </a:r>
            <a:endParaRPr sz="1900">
              <a:solidFill>
                <a:srgbClr val="273239"/>
              </a:solidFill>
              <a:highlight>
                <a:srgbClr val="FFFFFF"/>
              </a:highlight>
              <a:latin typeface="Nunito"/>
              <a:ea typeface="Nunito"/>
              <a:cs typeface="Nunito"/>
              <a:sym typeface="Nunito"/>
            </a:endParaRPr>
          </a:p>
          <a:p>
            <a:pPr indent="0" lvl="0" marL="0" rtl="0" algn="l">
              <a:spcBef>
                <a:spcPts val="1200"/>
              </a:spcBef>
              <a:spcAft>
                <a:spcPts val="0"/>
              </a:spcAft>
              <a:buClr>
                <a:schemeClr val="dk1"/>
              </a:buClr>
              <a:buSzPct val="57894"/>
              <a:buFont typeface="Arial"/>
              <a:buNone/>
            </a:pPr>
            <a:r>
              <a:rPr lang="en" sz="1900">
                <a:solidFill>
                  <a:srgbClr val="273239"/>
                </a:solidFill>
                <a:highlight>
                  <a:srgbClr val="FFFFFF"/>
                </a:highlight>
                <a:latin typeface="Nunito"/>
                <a:ea typeface="Nunito"/>
                <a:cs typeface="Nunito"/>
                <a:sym typeface="Nunito"/>
              </a:rPr>
              <a:t> It is used to convert a pointer of some data type into a pointer of another data type, even if the data types before and after conversion are different.</a:t>
            </a:r>
            <a:endParaRPr sz="1900">
              <a:solidFill>
                <a:srgbClr val="273239"/>
              </a:solidFill>
              <a:highlight>
                <a:srgbClr val="FFFFFF"/>
              </a:highlight>
              <a:latin typeface="Nunito"/>
              <a:ea typeface="Nunito"/>
              <a:cs typeface="Nunito"/>
              <a:sym typeface="Nunito"/>
            </a:endParaRPr>
          </a:p>
          <a:p>
            <a:pPr indent="0" lvl="0" marL="0" rtl="0" algn="l">
              <a:spcBef>
                <a:spcPts val="1200"/>
              </a:spcBef>
              <a:spcAft>
                <a:spcPts val="0"/>
              </a:spcAft>
              <a:buNone/>
            </a:pPr>
            <a:r>
              <a:rPr lang="en" sz="1900">
                <a:solidFill>
                  <a:srgbClr val="273239"/>
                </a:solidFill>
                <a:highlight>
                  <a:srgbClr val="FFFFFF"/>
                </a:highlight>
                <a:latin typeface="Nunito"/>
                <a:ea typeface="Nunito"/>
                <a:cs typeface="Nunito"/>
                <a:sym typeface="Nunito"/>
              </a:rPr>
              <a:t>It does not check if the pointer type and data pointed by the pointer is same or not.</a:t>
            </a:r>
            <a:endParaRPr sz="1900">
              <a:solidFill>
                <a:srgbClr val="273239"/>
              </a:solidFill>
              <a:highlight>
                <a:srgbClr val="FFFFFF"/>
              </a:highlight>
              <a:latin typeface="Nunito"/>
              <a:ea typeface="Nunito"/>
              <a:cs typeface="Nunito"/>
              <a:sym typeface="Nunito"/>
            </a:endParaRPr>
          </a:p>
          <a:p>
            <a:pPr indent="0" lvl="0" marL="0" marR="139700" rtl="0" algn="l">
              <a:lnSpc>
                <a:spcPct val="120000"/>
              </a:lnSpc>
              <a:spcBef>
                <a:spcPts val="1200"/>
              </a:spcBef>
              <a:spcAft>
                <a:spcPts val="0"/>
              </a:spcAft>
              <a:buNone/>
            </a:pPr>
            <a:r>
              <a:rPr lang="en" sz="1932">
                <a:solidFill>
                  <a:srgbClr val="273239"/>
                </a:solidFill>
                <a:highlight>
                  <a:srgbClr val="FFFFFF"/>
                </a:highlight>
                <a:latin typeface="Courier New"/>
                <a:ea typeface="Courier New"/>
                <a:cs typeface="Courier New"/>
                <a:sym typeface="Courier New"/>
              </a:rPr>
              <a:t> </a:t>
            </a:r>
            <a:r>
              <a:rPr b="1" lang="en" sz="1932">
                <a:solidFill>
                  <a:srgbClr val="808080"/>
                </a:solidFill>
                <a:highlight>
                  <a:srgbClr val="FFFFFF"/>
                </a:highlight>
                <a:latin typeface="Courier New"/>
                <a:ea typeface="Courier New"/>
                <a:cs typeface="Courier New"/>
                <a:sym typeface="Courier New"/>
              </a:rPr>
              <a:t>int</a:t>
            </a:r>
            <a:r>
              <a:rPr lang="en" sz="1932">
                <a:solidFill>
                  <a:schemeClr val="dk1"/>
                </a:solidFill>
                <a:highlight>
                  <a:srgbClr val="FFFFFF"/>
                </a:highlight>
                <a:latin typeface="Courier New"/>
                <a:ea typeface="Courier New"/>
                <a:cs typeface="Courier New"/>
                <a:sym typeface="Courier New"/>
              </a:rPr>
              <a:t>* p = </a:t>
            </a:r>
            <a:r>
              <a:rPr b="1" lang="en" sz="1932">
                <a:solidFill>
                  <a:srgbClr val="006699"/>
                </a:solidFill>
                <a:highlight>
                  <a:srgbClr val="FFFFFF"/>
                </a:highlight>
                <a:latin typeface="Courier New"/>
                <a:ea typeface="Courier New"/>
                <a:cs typeface="Courier New"/>
                <a:sym typeface="Courier New"/>
              </a:rPr>
              <a:t>new</a:t>
            </a:r>
            <a:r>
              <a:rPr lang="en" sz="1932">
                <a:solidFill>
                  <a:srgbClr val="273239"/>
                </a:solidFill>
                <a:highlight>
                  <a:srgbClr val="FFFFFF"/>
                </a:highlight>
                <a:latin typeface="Courier New"/>
                <a:ea typeface="Courier New"/>
                <a:cs typeface="Courier New"/>
                <a:sym typeface="Courier New"/>
              </a:rPr>
              <a:t> </a:t>
            </a:r>
            <a:r>
              <a:rPr b="1" lang="en" sz="1932">
                <a:solidFill>
                  <a:srgbClr val="808080"/>
                </a:solidFill>
                <a:highlight>
                  <a:srgbClr val="FFFFFF"/>
                </a:highlight>
                <a:latin typeface="Courier New"/>
                <a:ea typeface="Courier New"/>
                <a:cs typeface="Courier New"/>
                <a:sym typeface="Courier New"/>
              </a:rPr>
              <a:t>int</a:t>
            </a:r>
            <a:r>
              <a:rPr lang="en" sz="1932">
                <a:solidFill>
                  <a:schemeClr val="dk1"/>
                </a:solidFill>
                <a:highlight>
                  <a:srgbClr val="FFFFFF"/>
                </a:highlight>
                <a:latin typeface="Courier New"/>
                <a:ea typeface="Courier New"/>
                <a:cs typeface="Courier New"/>
                <a:sym typeface="Courier New"/>
              </a:rPr>
              <a:t>(65);</a:t>
            </a:r>
            <a:endParaRPr sz="1932">
              <a:solidFill>
                <a:schemeClr val="dk1"/>
              </a:solidFill>
              <a:highlight>
                <a:srgbClr val="FFFFFF"/>
              </a:highlight>
              <a:latin typeface="Courier New"/>
              <a:ea typeface="Courier New"/>
              <a:cs typeface="Courier New"/>
              <a:sym typeface="Courier New"/>
            </a:endParaRPr>
          </a:p>
          <a:p>
            <a:pPr indent="0" lvl="0" marL="0" marR="139700" rtl="0" algn="l">
              <a:lnSpc>
                <a:spcPct val="120000"/>
              </a:lnSpc>
              <a:spcBef>
                <a:spcPts val="0"/>
              </a:spcBef>
              <a:spcAft>
                <a:spcPts val="0"/>
              </a:spcAft>
              <a:buNone/>
            </a:pPr>
            <a:r>
              <a:rPr lang="en" sz="1932">
                <a:solidFill>
                  <a:srgbClr val="273239"/>
                </a:solidFill>
                <a:highlight>
                  <a:srgbClr val="FFFFFF"/>
                </a:highlight>
                <a:latin typeface="Courier New"/>
                <a:ea typeface="Courier New"/>
                <a:cs typeface="Courier New"/>
                <a:sym typeface="Courier New"/>
              </a:rPr>
              <a:t>    </a:t>
            </a:r>
            <a:r>
              <a:rPr b="1" lang="en" sz="1932">
                <a:solidFill>
                  <a:srgbClr val="808080"/>
                </a:solidFill>
                <a:highlight>
                  <a:srgbClr val="FFFFFF"/>
                </a:highlight>
                <a:latin typeface="Courier New"/>
                <a:ea typeface="Courier New"/>
                <a:cs typeface="Courier New"/>
                <a:sym typeface="Courier New"/>
              </a:rPr>
              <a:t>char</a:t>
            </a:r>
            <a:r>
              <a:rPr lang="en" sz="1932">
                <a:solidFill>
                  <a:schemeClr val="dk1"/>
                </a:solidFill>
                <a:highlight>
                  <a:srgbClr val="FFFFFF"/>
                </a:highlight>
                <a:latin typeface="Courier New"/>
                <a:ea typeface="Courier New"/>
                <a:cs typeface="Courier New"/>
                <a:sym typeface="Courier New"/>
              </a:rPr>
              <a:t>* ch = </a:t>
            </a:r>
            <a:r>
              <a:rPr b="1" lang="en" sz="1932">
                <a:solidFill>
                  <a:srgbClr val="006699"/>
                </a:solidFill>
                <a:highlight>
                  <a:srgbClr val="FFFFFF"/>
                </a:highlight>
                <a:latin typeface="Courier New"/>
                <a:ea typeface="Courier New"/>
                <a:cs typeface="Courier New"/>
                <a:sym typeface="Courier New"/>
              </a:rPr>
              <a:t>reinterpret_cast</a:t>
            </a:r>
            <a:r>
              <a:rPr lang="en" sz="1932">
                <a:solidFill>
                  <a:schemeClr val="dk1"/>
                </a:solidFill>
                <a:highlight>
                  <a:srgbClr val="FFFFFF"/>
                </a:highlight>
                <a:latin typeface="Courier New"/>
                <a:ea typeface="Courier New"/>
                <a:cs typeface="Courier New"/>
                <a:sym typeface="Courier New"/>
              </a:rPr>
              <a:t>&lt;</a:t>
            </a:r>
            <a:r>
              <a:rPr b="1" lang="en" sz="1932">
                <a:solidFill>
                  <a:srgbClr val="808080"/>
                </a:solidFill>
                <a:highlight>
                  <a:srgbClr val="FFFFFF"/>
                </a:highlight>
                <a:latin typeface="Courier New"/>
                <a:ea typeface="Courier New"/>
                <a:cs typeface="Courier New"/>
                <a:sym typeface="Courier New"/>
              </a:rPr>
              <a:t>char</a:t>
            </a:r>
            <a:r>
              <a:rPr lang="en" sz="1932">
                <a:solidFill>
                  <a:schemeClr val="dk1"/>
                </a:solidFill>
                <a:highlight>
                  <a:srgbClr val="FFFFFF"/>
                </a:highlight>
                <a:latin typeface="Courier New"/>
                <a:ea typeface="Courier New"/>
                <a:cs typeface="Courier New"/>
                <a:sym typeface="Courier New"/>
              </a:rPr>
              <a:t>*&gt;(p);</a:t>
            </a:r>
            <a:endParaRPr sz="1932">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ct val="57894"/>
              <a:buFont typeface="Arial"/>
              <a:buNone/>
            </a:pPr>
            <a:r>
              <a:t/>
            </a:r>
            <a:endParaRPr sz="1900">
              <a:solidFill>
                <a:srgbClr val="273239"/>
              </a:solidFill>
              <a:highlight>
                <a:srgbClr val="FFFFFF"/>
              </a:highlight>
              <a:latin typeface="Nunito"/>
              <a:ea typeface="Nunito"/>
              <a:cs typeface="Nunito"/>
              <a:sym typeface="Nunito"/>
            </a:endParaRPr>
          </a:p>
          <a:p>
            <a:pPr indent="0" lvl="0" marL="0" rtl="0" algn="l">
              <a:spcBef>
                <a:spcPts val="1200"/>
              </a:spcBef>
              <a:spcAft>
                <a:spcPts val="0"/>
              </a:spcAft>
              <a:buClr>
                <a:schemeClr val="dk1"/>
              </a:buClr>
              <a:buSzPct val="84615"/>
              <a:buFont typeface="Arial"/>
              <a:buNone/>
            </a:pPr>
            <a:r>
              <a:t/>
            </a:r>
            <a:endParaRPr b="1" sz="1300">
              <a:solidFill>
                <a:srgbClr val="273239"/>
              </a:solidFill>
              <a:highlight>
                <a:srgbClr val="FFFFFF"/>
              </a:highlight>
              <a:latin typeface="Nunito"/>
              <a:ea typeface="Nunito"/>
              <a:cs typeface="Nunito"/>
              <a:sym typeface="Nunito"/>
            </a:endParaRPr>
          </a:p>
          <a:p>
            <a:pPr indent="0" lvl="0" marL="0" rtl="0" algn="l">
              <a:spcBef>
                <a:spcPts val="1200"/>
              </a:spcBef>
              <a:spcAft>
                <a:spcPts val="1200"/>
              </a:spcAft>
              <a:buNone/>
            </a:pPr>
            <a:r>
              <a:t/>
            </a:r>
            <a:endParaRPr b="1" sz="1300">
              <a:solidFill>
                <a:srgbClr val="273239"/>
              </a:solidFill>
              <a:highlight>
                <a:srgbClr val="FFFFFF"/>
              </a:highlight>
              <a:latin typeface="Nunito"/>
              <a:ea typeface="Nunito"/>
              <a:cs typeface="Nunito"/>
              <a:sym typeface="Nuni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800"/>
              </a:spcAft>
              <a:buClr>
                <a:schemeClr val="dk1"/>
              </a:buClr>
              <a:buSzPts val="1100"/>
              <a:buFont typeface="Arial"/>
              <a:buNone/>
            </a:pPr>
            <a:r>
              <a:rPr b="1" lang="en" sz="1800">
                <a:solidFill>
                  <a:srgbClr val="273239"/>
                </a:solidFill>
                <a:highlight>
                  <a:srgbClr val="FFFFFF"/>
                </a:highlight>
                <a:latin typeface="Nunito"/>
                <a:ea typeface="Nunito"/>
                <a:cs typeface="Nunito"/>
                <a:sym typeface="Nunito"/>
              </a:rPr>
              <a:t>Purpose for using reinterpret_cast </a:t>
            </a:r>
            <a:endParaRPr sz="3300"/>
          </a:p>
        </p:txBody>
      </p:sp>
      <p:sp>
        <p:nvSpPr>
          <p:cNvPr id="347" name="Google Shape;347;p48"/>
          <p:cNvSpPr txBox="1"/>
          <p:nvPr>
            <p:ph idx="1" type="body"/>
          </p:nvPr>
        </p:nvSpPr>
        <p:spPr>
          <a:xfrm>
            <a:off x="311700" y="1124525"/>
            <a:ext cx="8520600" cy="37353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273239"/>
              </a:buClr>
              <a:buSzPts val="1700"/>
              <a:buFont typeface="Nunito"/>
              <a:buChar char="●"/>
            </a:pPr>
            <a:r>
              <a:rPr lang="en" sz="1700">
                <a:solidFill>
                  <a:srgbClr val="273239"/>
                </a:solidFill>
                <a:highlight>
                  <a:srgbClr val="FFFFFF"/>
                </a:highlight>
                <a:latin typeface="Nunito"/>
                <a:ea typeface="Nunito"/>
                <a:cs typeface="Nunito"/>
                <a:sym typeface="Nunito"/>
              </a:rPr>
              <a:t>reinterpret_cast is a very special and dangerous type of casting operator. And is suggested to use it using proper data type i.e., (pointer data type should be same as original data type).</a:t>
            </a:r>
            <a:endParaRPr sz="1700">
              <a:solidFill>
                <a:srgbClr val="273239"/>
              </a:solidFill>
              <a:highlight>
                <a:srgbClr val="FFFFFF"/>
              </a:highlight>
              <a:latin typeface="Nunito"/>
              <a:ea typeface="Nunito"/>
              <a:cs typeface="Nunito"/>
              <a:sym typeface="Nunito"/>
            </a:endParaRPr>
          </a:p>
          <a:p>
            <a:pPr indent="-336550" lvl="0" marL="457200" rtl="0" algn="l">
              <a:spcBef>
                <a:spcPts val="0"/>
              </a:spcBef>
              <a:spcAft>
                <a:spcPts val="0"/>
              </a:spcAft>
              <a:buClr>
                <a:srgbClr val="273239"/>
              </a:buClr>
              <a:buSzPts val="1700"/>
              <a:buFont typeface="Nunito"/>
              <a:buChar char="●"/>
            </a:pPr>
            <a:r>
              <a:rPr lang="en" sz="1700">
                <a:solidFill>
                  <a:srgbClr val="273239"/>
                </a:solidFill>
                <a:highlight>
                  <a:srgbClr val="FFFFFF"/>
                </a:highlight>
                <a:latin typeface="Nunito"/>
                <a:ea typeface="Nunito"/>
                <a:cs typeface="Nunito"/>
                <a:sym typeface="Nunito"/>
              </a:rPr>
              <a:t>It can typecast any pointer to any other data type.</a:t>
            </a:r>
            <a:endParaRPr sz="1700">
              <a:solidFill>
                <a:srgbClr val="273239"/>
              </a:solidFill>
              <a:highlight>
                <a:srgbClr val="FFFFFF"/>
              </a:highlight>
              <a:latin typeface="Nunito"/>
              <a:ea typeface="Nunito"/>
              <a:cs typeface="Nunito"/>
              <a:sym typeface="Nunito"/>
            </a:endParaRPr>
          </a:p>
          <a:p>
            <a:pPr indent="-336550" lvl="0" marL="457200" rtl="0" algn="l">
              <a:spcBef>
                <a:spcPts val="0"/>
              </a:spcBef>
              <a:spcAft>
                <a:spcPts val="0"/>
              </a:spcAft>
              <a:buClr>
                <a:srgbClr val="273239"/>
              </a:buClr>
              <a:buSzPts val="1700"/>
              <a:buFont typeface="Nunito"/>
              <a:buChar char="●"/>
            </a:pPr>
            <a:r>
              <a:rPr lang="en" sz="1700">
                <a:solidFill>
                  <a:srgbClr val="273239"/>
                </a:solidFill>
                <a:highlight>
                  <a:srgbClr val="FFFFFF"/>
                </a:highlight>
                <a:latin typeface="Nunito"/>
                <a:ea typeface="Nunito"/>
                <a:cs typeface="Nunito"/>
                <a:sym typeface="Nunito"/>
              </a:rPr>
              <a:t>It is used when we want to work with bits.</a:t>
            </a:r>
            <a:endParaRPr sz="1700">
              <a:solidFill>
                <a:srgbClr val="273239"/>
              </a:solidFill>
              <a:highlight>
                <a:srgbClr val="FFFFFF"/>
              </a:highlight>
              <a:latin typeface="Nunito"/>
              <a:ea typeface="Nunito"/>
              <a:cs typeface="Nunito"/>
              <a:sym typeface="Nunito"/>
            </a:endParaRPr>
          </a:p>
          <a:p>
            <a:pPr indent="-336550" lvl="0" marL="457200" rtl="0" algn="l">
              <a:spcBef>
                <a:spcPts val="0"/>
              </a:spcBef>
              <a:spcAft>
                <a:spcPts val="0"/>
              </a:spcAft>
              <a:buClr>
                <a:srgbClr val="273239"/>
              </a:buClr>
              <a:buSzPts val="1700"/>
              <a:buFont typeface="Nunito"/>
              <a:buChar char="●"/>
            </a:pPr>
            <a:r>
              <a:rPr lang="en" sz="1700">
                <a:solidFill>
                  <a:srgbClr val="273239"/>
                </a:solidFill>
                <a:highlight>
                  <a:srgbClr val="FFFFFF"/>
                </a:highlight>
                <a:latin typeface="Nunito"/>
                <a:ea typeface="Nunito"/>
                <a:cs typeface="Nunito"/>
                <a:sym typeface="Nunito"/>
              </a:rPr>
              <a:t>If we use this type of cast then it becomes a non-portable product. So, it is suggested not to use this concept unless required.</a:t>
            </a:r>
            <a:endParaRPr sz="1700">
              <a:solidFill>
                <a:srgbClr val="273239"/>
              </a:solidFill>
              <a:highlight>
                <a:srgbClr val="FFFFFF"/>
              </a:highlight>
              <a:latin typeface="Nunito"/>
              <a:ea typeface="Nunito"/>
              <a:cs typeface="Nunito"/>
              <a:sym typeface="Nunito"/>
            </a:endParaRPr>
          </a:p>
          <a:p>
            <a:pPr indent="-336550" lvl="0" marL="457200" rtl="0" algn="l">
              <a:spcBef>
                <a:spcPts val="0"/>
              </a:spcBef>
              <a:spcAft>
                <a:spcPts val="0"/>
              </a:spcAft>
              <a:buClr>
                <a:srgbClr val="273239"/>
              </a:buClr>
              <a:buSzPts val="1700"/>
              <a:buFont typeface="Nunito"/>
              <a:buChar char="●"/>
            </a:pPr>
            <a:r>
              <a:rPr lang="en" sz="1700">
                <a:solidFill>
                  <a:srgbClr val="273239"/>
                </a:solidFill>
                <a:highlight>
                  <a:srgbClr val="FFFFFF"/>
                </a:highlight>
                <a:latin typeface="Nunito"/>
                <a:ea typeface="Nunito"/>
                <a:cs typeface="Nunito"/>
                <a:sym typeface="Nunito"/>
              </a:rPr>
              <a:t>It is only used to typecast any pointer to its original type.</a:t>
            </a:r>
            <a:endParaRPr sz="1700">
              <a:solidFill>
                <a:srgbClr val="273239"/>
              </a:solidFill>
              <a:highlight>
                <a:srgbClr val="FFFFFF"/>
              </a:highlight>
              <a:latin typeface="Nunito"/>
              <a:ea typeface="Nunito"/>
              <a:cs typeface="Nunito"/>
              <a:sym typeface="Nunito"/>
            </a:endParaRPr>
          </a:p>
          <a:p>
            <a:pPr indent="-336550" lvl="0" marL="457200" rtl="0" algn="l">
              <a:spcBef>
                <a:spcPts val="0"/>
              </a:spcBef>
              <a:spcAft>
                <a:spcPts val="0"/>
              </a:spcAft>
              <a:buClr>
                <a:srgbClr val="273239"/>
              </a:buClr>
              <a:buSzPts val="1700"/>
              <a:buFont typeface="Nunito"/>
              <a:buChar char="●"/>
            </a:pPr>
            <a:r>
              <a:rPr lang="en" sz="1700">
                <a:solidFill>
                  <a:srgbClr val="273239"/>
                </a:solidFill>
                <a:highlight>
                  <a:srgbClr val="FFFFFF"/>
                </a:highlight>
                <a:latin typeface="Nunito"/>
                <a:ea typeface="Nunito"/>
                <a:cs typeface="Nunito"/>
                <a:sym typeface="Nunito"/>
              </a:rPr>
              <a:t>Boolean value will be converted into integer value i.e., 0 for false and 1 for true.</a:t>
            </a:r>
            <a:endParaRPr sz="1700">
              <a:solidFill>
                <a:srgbClr val="273239"/>
              </a:solidFill>
              <a:highlight>
                <a:srgbClr val="FFFFFF"/>
              </a:highlight>
              <a:latin typeface="Nunito"/>
              <a:ea typeface="Nunito"/>
              <a:cs typeface="Nunito"/>
              <a:sym typeface="Nunito"/>
            </a:endParaRPr>
          </a:p>
          <a:p>
            <a:pPr indent="0" lvl="0" marL="0" rtl="0" algn="l">
              <a:spcBef>
                <a:spcPts val="1200"/>
              </a:spcBef>
              <a:spcAft>
                <a:spcPts val="0"/>
              </a:spcAft>
              <a:buClr>
                <a:schemeClr val="dk1"/>
              </a:buClr>
              <a:buSzPts val="1100"/>
              <a:buFont typeface="Arial"/>
              <a:buNone/>
            </a:pPr>
            <a:r>
              <a:t/>
            </a:r>
            <a:endParaRPr b="1" sz="1300">
              <a:solidFill>
                <a:srgbClr val="273239"/>
              </a:solidFill>
              <a:highlight>
                <a:srgbClr val="FFFFFF"/>
              </a:highlight>
              <a:latin typeface="Nunito"/>
              <a:ea typeface="Nunito"/>
              <a:cs typeface="Nunito"/>
              <a:sym typeface="Nunito"/>
            </a:endParaRPr>
          </a:p>
          <a:p>
            <a:pPr indent="0" lvl="0" marL="0" rtl="0" algn="l">
              <a:spcBef>
                <a:spcPts val="1200"/>
              </a:spcBef>
              <a:spcAft>
                <a:spcPts val="1200"/>
              </a:spcAft>
              <a:buNone/>
            </a:pPr>
            <a:r>
              <a:t/>
            </a:r>
            <a:endParaRPr b="1" sz="1300">
              <a:solidFill>
                <a:srgbClr val="273239"/>
              </a:solidFill>
              <a:highlight>
                <a:srgbClr val="FFFFFF"/>
              </a:highlight>
              <a:latin typeface="Nunito"/>
              <a:ea typeface="Nunito"/>
              <a:cs typeface="Nunito"/>
              <a:sym typeface="Nuni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Streams</a:t>
            </a:r>
            <a:endParaRPr/>
          </a:p>
        </p:txBody>
      </p:sp>
      <p:sp>
        <p:nvSpPr>
          <p:cNvPr id="353" name="Google Shape;353;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C++, a stream refers to a sequence of characters that are transferred between the program and input/output (I/O) devices. </a:t>
            </a:r>
            <a:endParaRPr/>
          </a:p>
          <a:p>
            <a:pPr indent="0" lvl="0" marL="0" rtl="0" algn="l">
              <a:spcBef>
                <a:spcPts val="1200"/>
              </a:spcBef>
              <a:spcAft>
                <a:spcPts val="0"/>
              </a:spcAft>
              <a:buNone/>
            </a:pPr>
            <a:r>
              <a:rPr lang="en"/>
              <a:t>Stream classes in C++ facilitate input and output operations on files and other I/O devices. These classes have specific features to handle program input and output, making it easier to write portable code that can be used across multiple platforms.</a:t>
            </a:r>
            <a:endParaRPr/>
          </a:p>
          <a:p>
            <a:pPr indent="0" lvl="0" marL="0" rtl="0" algn="l">
              <a:spcBef>
                <a:spcPts val="1200"/>
              </a:spcBef>
              <a:spcAft>
                <a:spcPts val="1200"/>
              </a:spcAft>
              <a:buNone/>
            </a:pPr>
            <a:r>
              <a:rPr lang="en">
                <a:solidFill>
                  <a:srgbClr val="525C65"/>
                </a:solidFill>
                <a:highlight>
                  <a:srgbClr val="FFFFFF"/>
                </a:highlight>
              </a:rPr>
              <a:t>To use streams in C++, you need to include the appropriate header file. For instance, to use input/output streams, you would include the iostream header file. This library provides the necessary functions and classes to work with streams, enabling you to read and write data to and from files and other I/O devices.</a:t>
            </a:r>
            <a:endParaRPr sz="24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pic>
        <p:nvPicPr>
          <p:cNvPr id="358" name="Google Shape;358;p50"/>
          <p:cNvPicPr preferRelativeResize="0"/>
          <p:nvPr/>
        </p:nvPicPr>
        <p:blipFill>
          <a:blip r:embed="rId3">
            <a:alphaModFix/>
          </a:blip>
          <a:stretch>
            <a:fillRect/>
          </a:stretch>
        </p:blipFill>
        <p:spPr>
          <a:xfrm>
            <a:off x="431325" y="-146675"/>
            <a:ext cx="8281349" cy="52901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1"/>
          <p:cNvSpPr txBox="1"/>
          <p:nvPr>
            <p:ph idx="1" type="body"/>
          </p:nvPr>
        </p:nvSpPr>
        <p:spPr>
          <a:xfrm>
            <a:off x="311700" y="244475"/>
            <a:ext cx="8520600" cy="4324500"/>
          </a:xfrm>
          <a:prstGeom prst="rect">
            <a:avLst/>
          </a:prstGeom>
        </p:spPr>
        <p:txBody>
          <a:bodyPr anchorCtr="0" anchor="t" bIns="91425" lIns="91425" spcFirstLastPara="1" rIns="91425" wrap="square" tIns="91425">
            <a:normAutofit fontScale="25000" lnSpcReduction="20000"/>
          </a:bodyPr>
          <a:lstStyle/>
          <a:p>
            <a:pPr indent="-334029" lvl="0" marL="685800" rtl="0" algn="l">
              <a:lnSpc>
                <a:spcPct val="158000"/>
              </a:lnSpc>
              <a:spcBef>
                <a:spcPts val="0"/>
              </a:spcBef>
              <a:spcAft>
                <a:spcPts val="0"/>
              </a:spcAft>
              <a:buClr>
                <a:srgbClr val="273239"/>
              </a:buClr>
              <a:buSzPct val="100000"/>
              <a:buFont typeface="Nunito"/>
              <a:buAutoNum type="arabicPeriod"/>
            </a:pPr>
            <a:r>
              <a:rPr b="1" lang="en" sz="6641">
                <a:solidFill>
                  <a:srgbClr val="273239"/>
                </a:solidFill>
                <a:highlight>
                  <a:srgbClr val="FFFFFF"/>
                </a:highlight>
                <a:latin typeface="Nunito"/>
                <a:ea typeface="Nunito"/>
                <a:cs typeface="Nunito"/>
                <a:sym typeface="Nunito"/>
              </a:rPr>
              <a:t>ios class</a:t>
            </a:r>
            <a:r>
              <a:rPr lang="en" sz="6641">
                <a:solidFill>
                  <a:srgbClr val="273239"/>
                </a:solidFill>
                <a:highlight>
                  <a:srgbClr val="FFFFFF"/>
                </a:highlight>
                <a:latin typeface="Nunito"/>
                <a:ea typeface="Nunito"/>
                <a:cs typeface="Nunito"/>
                <a:sym typeface="Nunito"/>
              </a:rPr>
              <a:t> is topmost class in the stream classes hierarchy. It is the base class for </a:t>
            </a:r>
            <a:r>
              <a:rPr b="1" lang="en" sz="6641">
                <a:solidFill>
                  <a:srgbClr val="273239"/>
                </a:solidFill>
                <a:highlight>
                  <a:srgbClr val="FFFFFF"/>
                </a:highlight>
                <a:latin typeface="Nunito"/>
                <a:ea typeface="Nunito"/>
                <a:cs typeface="Nunito"/>
                <a:sym typeface="Nunito"/>
              </a:rPr>
              <a:t>istream, ostream, </a:t>
            </a:r>
            <a:r>
              <a:rPr lang="en" sz="6641">
                <a:solidFill>
                  <a:srgbClr val="273239"/>
                </a:solidFill>
                <a:highlight>
                  <a:srgbClr val="FFFFFF"/>
                </a:highlight>
                <a:latin typeface="Nunito"/>
                <a:ea typeface="Nunito"/>
                <a:cs typeface="Nunito"/>
                <a:sym typeface="Nunito"/>
              </a:rPr>
              <a:t>and </a:t>
            </a:r>
            <a:r>
              <a:rPr b="1" lang="en" sz="6641">
                <a:solidFill>
                  <a:srgbClr val="273239"/>
                </a:solidFill>
                <a:highlight>
                  <a:srgbClr val="FFFFFF"/>
                </a:highlight>
                <a:latin typeface="Nunito"/>
                <a:ea typeface="Nunito"/>
                <a:cs typeface="Nunito"/>
                <a:sym typeface="Nunito"/>
              </a:rPr>
              <a:t>streambuf</a:t>
            </a:r>
            <a:r>
              <a:rPr lang="en" sz="6641">
                <a:solidFill>
                  <a:srgbClr val="273239"/>
                </a:solidFill>
                <a:highlight>
                  <a:srgbClr val="FFFFFF"/>
                </a:highlight>
                <a:latin typeface="Nunito"/>
                <a:ea typeface="Nunito"/>
                <a:cs typeface="Nunito"/>
                <a:sym typeface="Nunito"/>
              </a:rPr>
              <a:t> class. </a:t>
            </a:r>
            <a:endParaRPr sz="6641">
              <a:solidFill>
                <a:srgbClr val="273239"/>
              </a:solidFill>
              <a:highlight>
                <a:srgbClr val="FFFFFF"/>
              </a:highlight>
              <a:latin typeface="Nunito"/>
              <a:ea typeface="Nunito"/>
              <a:cs typeface="Nunito"/>
              <a:sym typeface="Nunito"/>
            </a:endParaRPr>
          </a:p>
          <a:p>
            <a:pPr indent="-334029" lvl="0" marL="685800" rtl="0" algn="l">
              <a:lnSpc>
                <a:spcPct val="158000"/>
              </a:lnSpc>
              <a:spcBef>
                <a:spcPts val="0"/>
              </a:spcBef>
              <a:spcAft>
                <a:spcPts val="0"/>
              </a:spcAft>
              <a:buClr>
                <a:srgbClr val="273239"/>
              </a:buClr>
              <a:buSzPct val="100000"/>
              <a:buFont typeface="Nunito"/>
              <a:buAutoNum type="arabicPeriod"/>
            </a:pPr>
            <a:r>
              <a:rPr b="1" lang="en" sz="6641">
                <a:solidFill>
                  <a:srgbClr val="273239"/>
                </a:solidFill>
                <a:highlight>
                  <a:srgbClr val="FFFFFF"/>
                </a:highlight>
                <a:latin typeface="Nunito"/>
                <a:ea typeface="Nunito"/>
                <a:cs typeface="Nunito"/>
                <a:sym typeface="Nunito"/>
              </a:rPr>
              <a:t>istream</a:t>
            </a:r>
            <a:r>
              <a:rPr lang="en" sz="6641">
                <a:solidFill>
                  <a:srgbClr val="273239"/>
                </a:solidFill>
                <a:highlight>
                  <a:srgbClr val="FFFFFF"/>
                </a:highlight>
                <a:latin typeface="Nunito"/>
                <a:ea typeface="Nunito"/>
                <a:cs typeface="Nunito"/>
                <a:sym typeface="Nunito"/>
              </a:rPr>
              <a:t> and </a:t>
            </a:r>
            <a:r>
              <a:rPr b="1" lang="en" sz="6641">
                <a:solidFill>
                  <a:srgbClr val="273239"/>
                </a:solidFill>
                <a:highlight>
                  <a:srgbClr val="FFFFFF"/>
                </a:highlight>
                <a:latin typeface="Nunito"/>
                <a:ea typeface="Nunito"/>
                <a:cs typeface="Nunito"/>
                <a:sym typeface="Nunito"/>
              </a:rPr>
              <a:t>ostream</a:t>
            </a:r>
            <a:r>
              <a:rPr lang="en" sz="6641">
                <a:solidFill>
                  <a:srgbClr val="273239"/>
                </a:solidFill>
                <a:highlight>
                  <a:srgbClr val="FFFFFF"/>
                </a:highlight>
                <a:latin typeface="Nunito"/>
                <a:ea typeface="Nunito"/>
                <a:cs typeface="Nunito"/>
                <a:sym typeface="Nunito"/>
              </a:rPr>
              <a:t> serves the base classes for </a:t>
            </a:r>
            <a:r>
              <a:rPr b="1" lang="en" sz="6641">
                <a:solidFill>
                  <a:srgbClr val="273239"/>
                </a:solidFill>
                <a:highlight>
                  <a:srgbClr val="FFFFFF"/>
                </a:highlight>
                <a:latin typeface="Nunito"/>
                <a:ea typeface="Nunito"/>
                <a:cs typeface="Nunito"/>
                <a:sym typeface="Nunito"/>
              </a:rPr>
              <a:t>iostream</a:t>
            </a:r>
            <a:r>
              <a:rPr lang="en" sz="6641">
                <a:solidFill>
                  <a:srgbClr val="273239"/>
                </a:solidFill>
                <a:highlight>
                  <a:srgbClr val="FFFFFF"/>
                </a:highlight>
                <a:latin typeface="Nunito"/>
                <a:ea typeface="Nunito"/>
                <a:cs typeface="Nunito"/>
                <a:sym typeface="Nunito"/>
              </a:rPr>
              <a:t> class. The class </a:t>
            </a:r>
            <a:r>
              <a:rPr b="1" lang="en" sz="6641">
                <a:solidFill>
                  <a:srgbClr val="273239"/>
                </a:solidFill>
                <a:highlight>
                  <a:srgbClr val="FFFFFF"/>
                </a:highlight>
                <a:latin typeface="Nunito"/>
                <a:ea typeface="Nunito"/>
                <a:cs typeface="Nunito"/>
                <a:sym typeface="Nunito"/>
              </a:rPr>
              <a:t>istream</a:t>
            </a:r>
            <a:r>
              <a:rPr lang="en" sz="6641">
                <a:solidFill>
                  <a:srgbClr val="273239"/>
                </a:solidFill>
                <a:highlight>
                  <a:srgbClr val="FFFFFF"/>
                </a:highlight>
                <a:latin typeface="Nunito"/>
                <a:ea typeface="Nunito"/>
                <a:cs typeface="Nunito"/>
                <a:sym typeface="Nunito"/>
              </a:rPr>
              <a:t> is used for input and </a:t>
            </a:r>
            <a:r>
              <a:rPr b="1" lang="en" sz="6641">
                <a:solidFill>
                  <a:srgbClr val="273239"/>
                </a:solidFill>
                <a:highlight>
                  <a:srgbClr val="FFFFFF"/>
                </a:highlight>
                <a:latin typeface="Nunito"/>
                <a:ea typeface="Nunito"/>
                <a:cs typeface="Nunito"/>
                <a:sym typeface="Nunito"/>
              </a:rPr>
              <a:t>ostream</a:t>
            </a:r>
            <a:r>
              <a:rPr lang="en" sz="6641">
                <a:solidFill>
                  <a:srgbClr val="273239"/>
                </a:solidFill>
                <a:highlight>
                  <a:srgbClr val="FFFFFF"/>
                </a:highlight>
                <a:latin typeface="Nunito"/>
                <a:ea typeface="Nunito"/>
                <a:cs typeface="Nunito"/>
                <a:sym typeface="Nunito"/>
              </a:rPr>
              <a:t> for the output.  </a:t>
            </a:r>
            <a:endParaRPr sz="6641">
              <a:solidFill>
                <a:srgbClr val="273239"/>
              </a:solidFill>
              <a:highlight>
                <a:srgbClr val="FFFFFF"/>
              </a:highlight>
              <a:latin typeface="Nunito"/>
              <a:ea typeface="Nunito"/>
              <a:cs typeface="Nunito"/>
              <a:sym typeface="Nunito"/>
            </a:endParaRPr>
          </a:p>
          <a:p>
            <a:pPr indent="-334029" lvl="0" marL="685800" rtl="0" algn="l">
              <a:lnSpc>
                <a:spcPct val="158000"/>
              </a:lnSpc>
              <a:spcBef>
                <a:spcPts val="0"/>
              </a:spcBef>
              <a:spcAft>
                <a:spcPts val="0"/>
              </a:spcAft>
              <a:buClr>
                <a:srgbClr val="273239"/>
              </a:buClr>
              <a:buSzPct val="100000"/>
              <a:buFont typeface="Nunito"/>
              <a:buAutoNum type="arabicPeriod"/>
            </a:pPr>
            <a:r>
              <a:rPr lang="en" sz="6641">
                <a:solidFill>
                  <a:srgbClr val="273239"/>
                </a:solidFill>
                <a:highlight>
                  <a:srgbClr val="FFFFFF"/>
                </a:highlight>
                <a:latin typeface="Nunito"/>
                <a:ea typeface="Nunito"/>
                <a:cs typeface="Nunito"/>
                <a:sym typeface="Nunito"/>
              </a:rPr>
              <a:t>Class </a:t>
            </a:r>
            <a:r>
              <a:rPr b="1" lang="en" sz="6641">
                <a:solidFill>
                  <a:srgbClr val="273239"/>
                </a:solidFill>
                <a:highlight>
                  <a:srgbClr val="FFFFFF"/>
                </a:highlight>
                <a:latin typeface="Nunito"/>
                <a:ea typeface="Nunito"/>
                <a:cs typeface="Nunito"/>
                <a:sym typeface="Nunito"/>
              </a:rPr>
              <a:t>ios</a:t>
            </a:r>
            <a:r>
              <a:rPr lang="en" sz="6641">
                <a:solidFill>
                  <a:srgbClr val="273239"/>
                </a:solidFill>
                <a:highlight>
                  <a:srgbClr val="FFFFFF"/>
                </a:highlight>
                <a:latin typeface="Nunito"/>
                <a:ea typeface="Nunito"/>
                <a:cs typeface="Nunito"/>
                <a:sym typeface="Nunito"/>
              </a:rPr>
              <a:t> is indirectly inherited to </a:t>
            </a:r>
            <a:r>
              <a:rPr b="1" lang="en" sz="6641">
                <a:solidFill>
                  <a:srgbClr val="273239"/>
                </a:solidFill>
                <a:highlight>
                  <a:srgbClr val="FFFFFF"/>
                </a:highlight>
                <a:latin typeface="Nunito"/>
                <a:ea typeface="Nunito"/>
                <a:cs typeface="Nunito"/>
                <a:sym typeface="Nunito"/>
              </a:rPr>
              <a:t>iostream</a:t>
            </a:r>
            <a:r>
              <a:rPr lang="en" sz="6641">
                <a:solidFill>
                  <a:srgbClr val="273239"/>
                </a:solidFill>
                <a:highlight>
                  <a:srgbClr val="FFFFFF"/>
                </a:highlight>
                <a:latin typeface="Nunito"/>
                <a:ea typeface="Nunito"/>
                <a:cs typeface="Nunito"/>
                <a:sym typeface="Nunito"/>
              </a:rPr>
              <a:t> class using </a:t>
            </a:r>
            <a:r>
              <a:rPr b="1" lang="en" sz="6641">
                <a:solidFill>
                  <a:srgbClr val="273239"/>
                </a:solidFill>
                <a:highlight>
                  <a:srgbClr val="FFFFFF"/>
                </a:highlight>
                <a:latin typeface="Nunito"/>
                <a:ea typeface="Nunito"/>
                <a:cs typeface="Nunito"/>
                <a:sym typeface="Nunito"/>
              </a:rPr>
              <a:t>istream</a:t>
            </a:r>
            <a:r>
              <a:rPr lang="en" sz="6641">
                <a:solidFill>
                  <a:srgbClr val="273239"/>
                </a:solidFill>
                <a:highlight>
                  <a:srgbClr val="FFFFFF"/>
                </a:highlight>
                <a:latin typeface="Nunito"/>
                <a:ea typeface="Nunito"/>
                <a:cs typeface="Nunito"/>
                <a:sym typeface="Nunito"/>
              </a:rPr>
              <a:t> and </a:t>
            </a:r>
            <a:r>
              <a:rPr b="1" lang="en" sz="6641">
                <a:solidFill>
                  <a:srgbClr val="273239"/>
                </a:solidFill>
                <a:highlight>
                  <a:srgbClr val="FFFFFF"/>
                </a:highlight>
                <a:latin typeface="Nunito"/>
                <a:ea typeface="Nunito"/>
                <a:cs typeface="Nunito"/>
                <a:sym typeface="Nunito"/>
              </a:rPr>
              <a:t>ostream</a:t>
            </a:r>
            <a:r>
              <a:rPr lang="en" sz="6641">
                <a:solidFill>
                  <a:srgbClr val="273239"/>
                </a:solidFill>
                <a:highlight>
                  <a:srgbClr val="FFFFFF"/>
                </a:highlight>
                <a:latin typeface="Nunito"/>
                <a:ea typeface="Nunito"/>
                <a:cs typeface="Nunito"/>
                <a:sym typeface="Nunito"/>
              </a:rPr>
              <a:t>. To avoid the duplicity of data and member functions of </a:t>
            </a:r>
            <a:r>
              <a:rPr b="1" lang="en" sz="6641">
                <a:solidFill>
                  <a:srgbClr val="273239"/>
                </a:solidFill>
                <a:highlight>
                  <a:srgbClr val="FFFFFF"/>
                </a:highlight>
                <a:latin typeface="Nunito"/>
                <a:ea typeface="Nunito"/>
                <a:cs typeface="Nunito"/>
                <a:sym typeface="Nunito"/>
              </a:rPr>
              <a:t>ios</a:t>
            </a:r>
            <a:r>
              <a:rPr lang="en" sz="6641">
                <a:solidFill>
                  <a:srgbClr val="273239"/>
                </a:solidFill>
                <a:highlight>
                  <a:srgbClr val="FFFFFF"/>
                </a:highlight>
                <a:latin typeface="Nunito"/>
                <a:ea typeface="Nunito"/>
                <a:cs typeface="Nunito"/>
                <a:sym typeface="Nunito"/>
              </a:rPr>
              <a:t> class, it is declared as virtual base class when inheriting in </a:t>
            </a:r>
            <a:r>
              <a:rPr b="1" lang="en" sz="6641">
                <a:solidFill>
                  <a:srgbClr val="273239"/>
                </a:solidFill>
                <a:highlight>
                  <a:srgbClr val="FFFFFF"/>
                </a:highlight>
                <a:latin typeface="Nunito"/>
                <a:ea typeface="Nunito"/>
                <a:cs typeface="Nunito"/>
                <a:sym typeface="Nunito"/>
              </a:rPr>
              <a:t>istream</a:t>
            </a:r>
            <a:r>
              <a:rPr lang="en" sz="6641">
                <a:solidFill>
                  <a:srgbClr val="273239"/>
                </a:solidFill>
                <a:highlight>
                  <a:srgbClr val="FFFFFF"/>
                </a:highlight>
                <a:latin typeface="Nunito"/>
                <a:ea typeface="Nunito"/>
                <a:cs typeface="Nunito"/>
                <a:sym typeface="Nunito"/>
              </a:rPr>
              <a:t> and </a:t>
            </a:r>
            <a:r>
              <a:rPr b="1" lang="en" sz="6641">
                <a:solidFill>
                  <a:srgbClr val="273239"/>
                </a:solidFill>
                <a:highlight>
                  <a:srgbClr val="FFFFFF"/>
                </a:highlight>
                <a:latin typeface="Nunito"/>
                <a:ea typeface="Nunito"/>
                <a:cs typeface="Nunito"/>
                <a:sym typeface="Nunito"/>
              </a:rPr>
              <a:t>ostream</a:t>
            </a:r>
            <a:r>
              <a:rPr lang="en" sz="6641">
                <a:solidFill>
                  <a:srgbClr val="273239"/>
                </a:solidFill>
                <a:highlight>
                  <a:srgbClr val="FFFFFF"/>
                </a:highlight>
                <a:latin typeface="Nunito"/>
                <a:ea typeface="Nunito"/>
                <a:cs typeface="Nunito"/>
                <a:sym typeface="Nunito"/>
              </a:rPr>
              <a:t> as</a:t>
            </a:r>
            <a:endParaRPr sz="6641">
              <a:solidFill>
                <a:srgbClr val="273239"/>
              </a:solidFill>
              <a:highlight>
                <a:srgbClr val="FFFFFF"/>
              </a:highlight>
              <a:latin typeface="Nunito"/>
              <a:ea typeface="Nunito"/>
              <a:cs typeface="Nunito"/>
              <a:sym typeface="Nunito"/>
            </a:endParaRPr>
          </a:p>
          <a:p>
            <a:pPr indent="0" lvl="0" marL="457200" rtl="0" algn="l">
              <a:lnSpc>
                <a:spcPct val="158000"/>
              </a:lnSpc>
              <a:spcBef>
                <a:spcPts val="1800"/>
              </a:spcBef>
              <a:spcAft>
                <a:spcPts val="0"/>
              </a:spcAft>
              <a:buNone/>
            </a:pPr>
            <a:r>
              <a:rPr lang="en" sz="7725">
                <a:solidFill>
                  <a:srgbClr val="273239"/>
                </a:solidFill>
                <a:latin typeface="Courier New"/>
                <a:ea typeface="Courier New"/>
                <a:cs typeface="Courier New"/>
                <a:sym typeface="Courier New"/>
              </a:rPr>
              <a:t>class istream: virtual public ios{};</a:t>
            </a:r>
            <a:endParaRPr sz="7725">
              <a:solidFill>
                <a:srgbClr val="273239"/>
              </a:solidFill>
              <a:latin typeface="Courier New"/>
              <a:ea typeface="Courier New"/>
              <a:cs typeface="Courier New"/>
              <a:sym typeface="Courier New"/>
            </a:endParaRPr>
          </a:p>
          <a:p>
            <a:pPr indent="0" lvl="0" marL="0" rtl="0" algn="l">
              <a:lnSpc>
                <a:spcPct val="158000"/>
              </a:lnSpc>
              <a:spcBef>
                <a:spcPts val="1800"/>
              </a:spcBef>
              <a:spcAft>
                <a:spcPts val="0"/>
              </a:spcAft>
              <a:buNone/>
            </a:pPr>
            <a:r>
              <a:rPr lang="en" sz="7725">
                <a:solidFill>
                  <a:srgbClr val="273239"/>
                </a:solidFill>
                <a:latin typeface="Courier New"/>
                <a:ea typeface="Courier New"/>
                <a:cs typeface="Courier New"/>
                <a:sym typeface="Courier New"/>
              </a:rPr>
              <a:t>   class ostream: virtual public ios{};</a:t>
            </a:r>
            <a:endParaRPr sz="7725">
              <a:solidFill>
                <a:srgbClr val="273239"/>
              </a:solidFill>
              <a:latin typeface="Courier New"/>
              <a:ea typeface="Courier New"/>
              <a:cs typeface="Courier New"/>
              <a:sym typeface="Courier New"/>
            </a:endParaRPr>
          </a:p>
          <a:p>
            <a:pPr indent="0" lvl="0" marL="0" rtl="0" algn="l">
              <a:lnSpc>
                <a:spcPct val="158000"/>
              </a:lnSpc>
              <a:spcBef>
                <a:spcPts val="1800"/>
              </a:spcBef>
              <a:spcAft>
                <a:spcPts val="0"/>
              </a:spcAft>
              <a:buNone/>
            </a:pPr>
            <a:r>
              <a:t/>
            </a:r>
            <a:endParaRPr sz="2115">
              <a:solidFill>
                <a:srgbClr val="273239"/>
              </a:solidFill>
              <a:highlight>
                <a:srgbClr val="FFFFFF"/>
              </a:highlight>
              <a:latin typeface="Nunito"/>
              <a:ea typeface="Nunito"/>
              <a:cs typeface="Nunito"/>
              <a:sym typeface="Nunito"/>
            </a:endParaRPr>
          </a:p>
          <a:p>
            <a:pPr indent="0" lvl="0" marL="0" rtl="0" algn="l">
              <a:spcBef>
                <a:spcPts val="18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3212" lvl="0" marL="341312" rtl="0" algn="just">
              <a:lnSpc>
                <a:spcPct val="100000"/>
              </a:lnSpc>
              <a:spcBef>
                <a:spcPts val="0"/>
              </a:spcBef>
              <a:spcAft>
                <a:spcPts val="0"/>
              </a:spcAft>
              <a:buClr>
                <a:schemeClr val="dk1"/>
              </a:buClr>
              <a:buSzPts val="1780"/>
              <a:buFont typeface="Noto Sans Symbols"/>
              <a:buChar char="▪"/>
            </a:pPr>
            <a:r>
              <a:rPr lang="en" sz="2200">
                <a:solidFill>
                  <a:schemeClr val="dk1"/>
                </a:solidFill>
                <a:latin typeface="Calibri"/>
                <a:ea typeface="Calibri"/>
                <a:cs typeface="Calibri"/>
                <a:sym typeface="Calibri"/>
              </a:rPr>
              <a:t>This is ‘is a’ kind of hierarchy.</a:t>
            </a:r>
            <a:endParaRPr sz="800">
              <a:solidFill>
                <a:schemeClr val="dk1"/>
              </a:solidFill>
            </a:endParaRPr>
          </a:p>
          <a:p>
            <a:pPr indent="-303212" lvl="0" marL="341312" rtl="0" algn="just">
              <a:lnSpc>
                <a:spcPct val="100000"/>
              </a:lnSpc>
              <a:spcBef>
                <a:spcPts val="0"/>
              </a:spcBef>
              <a:spcAft>
                <a:spcPts val="0"/>
              </a:spcAft>
              <a:buClr>
                <a:schemeClr val="dk1"/>
              </a:buClr>
              <a:buSzPts val="1780"/>
              <a:buFont typeface="Noto Sans Symbols"/>
              <a:buChar char="▪"/>
            </a:pPr>
            <a:r>
              <a:rPr lang="en" sz="2200">
                <a:solidFill>
                  <a:schemeClr val="dk1"/>
                </a:solidFill>
                <a:latin typeface="Calibri"/>
                <a:ea typeface="Calibri"/>
                <a:cs typeface="Calibri"/>
                <a:sym typeface="Calibri"/>
              </a:rPr>
              <a:t>More than one class can inherit attributes from a single base class.</a:t>
            </a:r>
            <a:endParaRPr sz="800">
              <a:solidFill>
                <a:schemeClr val="dk1"/>
              </a:solidFill>
            </a:endParaRPr>
          </a:p>
          <a:p>
            <a:pPr indent="-303212" lvl="0" marL="341312" rtl="0" algn="just">
              <a:lnSpc>
                <a:spcPct val="100000"/>
              </a:lnSpc>
              <a:spcBef>
                <a:spcPts val="0"/>
              </a:spcBef>
              <a:spcAft>
                <a:spcPts val="0"/>
              </a:spcAft>
              <a:buClr>
                <a:schemeClr val="dk1"/>
              </a:buClr>
              <a:buSzPts val="1780"/>
              <a:buFont typeface="Noto Sans Symbols"/>
              <a:buChar char="▪"/>
            </a:pPr>
            <a:r>
              <a:rPr lang="en" sz="2200">
                <a:solidFill>
                  <a:schemeClr val="dk1"/>
                </a:solidFill>
                <a:latin typeface="Calibri"/>
                <a:ea typeface="Calibri"/>
                <a:cs typeface="Calibri"/>
                <a:sym typeface="Calibri"/>
              </a:rPr>
              <a:t>A derived class can be a base class to another class.</a:t>
            </a:r>
            <a:endParaRPr sz="2200">
              <a:solidFill>
                <a:schemeClr val="dk1"/>
              </a:solidFill>
              <a:latin typeface="Calibri"/>
              <a:ea typeface="Calibri"/>
              <a:cs typeface="Calibri"/>
              <a:sym typeface="Calibri"/>
            </a:endParaRPr>
          </a:p>
          <a:p>
            <a:pPr indent="-329882" lvl="0" marL="341312" rtl="0" algn="just">
              <a:lnSpc>
                <a:spcPct val="100000"/>
              </a:lnSpc>
              <a:spcBef>
                <a:spcPts val="0"/>
              </a:spcBef>
              <a:spcAft>
                <a:spcPts val="0"/>
              </a:spcAft>
              <a:buClr>
                <a:schemeClr val="dk1"/>
              </a:buClr>
              <a:buSzPts val="2200"/>
              <a:buFont typeface="Calibri"/>
              <a:buChar char="▪"/>
            </a:pPr>
            <a:r>
              <a:t/>
            </a:r>
            <a:endParaRPr sz="2200">
              <a:solidFill>
                <a:schemeClr val="dk1"/>
              </a:solidFill>
              <a:latin typeface="Calibri"/>
              <a:ea typeface="Calibri"/>
              <a:cs typeface="Calibri"/>
              <a:sym typeface="Calibri"/>
            </a:endParaRPr>
          </a:p>
        </p:txBody>
      </p:sp>
      <p:sp>
        <p:nvSpPr>
          <p:cNvPr id="85" name="Google Shape;85;p16"/>
          <p:cNvSpPr txBox="1"/>
          <p:nvPr/>
        </p:nvSpPr>
        <p:spPr>
          <a:xfrm>
            <a:off x="5434700" y="4361520"/>
            <a:ext cx="1307400" cy="461700"/>
          </a:xfrm>
          <a:prstGeom prst="rect">
            <a:avLst/>
          </a:prstGeom>
          <a:solidFill>
            <a:srgbClr val="17365D"/>
          </a:solid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 sz="2400">
                <a:solidFill>
                  <a:srgbClr val="FFFFFF"/>
                </a:solidFill>
                <a:latin typeface="Calibri"/>
                <a:ea typeface="Calibri"/>
                <a:cs typeface="Calibri"/>
                <a:sym typeface="Calibri"/>
              </a:rPr>
              <a:t>Manager</a:t>
            </a:r>
            <a:endParaRPr/>
          </a:p>
        </p:txBody>
      </p:sp>
      <p:sp>
        <p:nvSpPr>
          <p:cNvPr id="86" name="Google Shape;86;p16"/>
          <p:cNvSpPr txBox="1"/>
          <p:nvPr/>
        </p:nvSpPr>
        <p:spPr>
          <a:xfrm>
            <a:off x="3248713" y="4361520"/>
            <a:ext cx="1739400" cy="461700"/>
          </a:xfrm>
          <a:prstGeom prst="rect">
            <a:avLst/>
          </a:prstGeom>
          <a:solidFill>
            <a:srgbClr val="17365D"/>
          </a:solid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 sz="2400">
                <a:solidFill>
                  <a:srgbClr val="FFFFFF"/>
                </a:solidFill>
                <a:latin typeface="Calibri"/>
                <a:ea typeface="Calibri"/>
                <a:cs typeface="Calibri"/>
                <a:sym typeface="Calibri"/>
              </a:rPr>
              <a:t>Sales Person</a:t>
            </a:r>
            <a:endParaRPr sz="2400">
              <a:solidFill>
                <a:srgbClr val="FFFFFF"/>
              </a:solidFill>
              <a:latin typeface="Calibri"/>
              <a:ea typeface="Calibri"/>
              <a:cs typeface="Calibri"/>
              <a:sym typeface="Calibri"/>
            </a:endParaRPr>
          </a:p>
        </p:txBody>
      </p:sp>
      <p:sp>
        <p:nvSpPr>
          <p:cNvPr id="87" name="Google Shape;87;p16"/>
          <p:cNvSpPr txBox="1"/>
          <p:nvPr/>
        </p:nvSpPr>
        <p:spPr>
          <a:xfrm>
            <a:off x="4382794" y="2731312"/>
            <a:ext cx="1416600" cy="461700"/>
          </a:xfrm>
          <a:prstGeom prst="rect">
            <a:avLst/>
          </a:prstGeom>
          <a:solidFill>
            <a:srgbClr val="17365D"/>
          </a:solid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 sz="2400">
                <a:solidFill>
                  <a:srgbClr val="FFFFFF"/>
                </a:solidFill>
                <a:latin typeface="Calibri"/>
                <a:ea typeface="Calibri"/>
                <a:cs typeface="Calibri"/>
                <a:sym typeface="Calibri"/>
              </a:rPr>
              <a:t>Employee</a:t>
            </a:r>
            <a:endParaRPr sz="2400">
              <a:solidFill>
                <a:srgbClr val="FFFFFF"/>
              </a:solidFill>
              <a:latin typeface="Calibri"/>
              <a:ea typeface="Calibri"/>
              <a:cs typeface="Calibri"/>
              <a:sym typeface="Calibri"/>
            </a:endParaRPr>
          </a:p>
        </p:txBody>
      </p:sp>
      <p:cxnSp>
        <p:nvCxnSpPr>
          <p:cNvPr id="88" name="Google Shape;88;p16"/>
          <p:cNvCxnSpPr/>
          <p:nvPr/>
        </p:nvCxnSpPr>
        <p:spPr>
          <a:xfrm rot="10800000">
            <a:off x="4158967" y="3718599"/>
            <a:ext cx="0" cy="639900"/>
          </a:xfrm>
          <a:prstGeom prst="straightConnector1">
            <a:avLst/>
          </a:prstGeom>
          <a:solidFill>
            <a:srgbClr val="17365D"/>
          </a:solidFill>
          <a:ln cap="flat" cmpd="sng" w="28575">
            <a:solidFill>
              <a:srgbClr val="000000"/>
            </a:solidFill>
            <a:prstDash val="solid"/>
            <a:round/>
            <a:headEnd len="sm" w="sm" type="none"/>
            <a:tailEnd len="med" w="med" type="stealth"/>
          </a:ln>
        </p:spPr>
      </p:cxnSp>
      <p:cxnSp>
        <p:nvCxnSpPr>
          <p:cNvPr id="89" name="Google Shape;89;p16"/>
          <p:cNvCxnSpPr/>
          <p:nvPr/>
        </p:nvCxnSpPr>
        <p:spPr>
          <a:xfrm rot="10800000">
            <a:off x="6076976" y="3734474"/>
            <a:ext cx="0" cy="639900"/>
          </a:xfrm>
          <a:prstGeom prst="straightConnector1">
            <a:avLst/>
          </a:prstGeom>
          <a:solidFill>
            <a:srgbClr val="17365D"/>
          </a:solidFill>
          <a:ln cap="flat" cmpd="sng" w="28575">
            <a:solidFill>
              <a:srgbClr val="000000"/>
            </a:solidFill>
            <a:prstDash val="solid"/>
            <a:round/>
            <a:headEnd len="sm" w="sm" type="none"/>
            <a:tailEnd len="med" w="med" type="stealth"/>
          </a:ln>
        </p:spPr>
      </p:cxnSp>
      <p:cxnSp>
        <p:nvCxnSpPr>
          <p:cNvPr id="90" name="Google Shape;90;p16"/>
          <p:cNvCxnSpPr/>
          <p:nvPr/>
        </p:nvCxnSpPr>
        <p:spPr>
          <a:xfrm>
            <a:off x="4142322" y="3744050"/>
            <a:ext cx="1917600" cy="6300"/>
          </a:xfrm>
          <a:prstGeom prst="straightConnector1">
            <a:avLst/>
          </a:prstGeom>
          <a:solidFill>
            <a:srgbClr val="17365D"/>
          </a:solidFill>
          <a:ln cap="flat" cmpd="sng" w="28575">
            <a:solidFill>
              <a:srgbClr val="000000"/>
            </a:solidFill>
            <a:prstDash val="solid"/>
            <a:round/>
            <a:headEnd len="med" w="med" type="none"/>
            <a:tailEnd len="med" w="med" type="none"/>
          </a:ln>
        </p:spPr>
      </p:cxnSp>
      <p:cxnSp>
        <p:nvCxnSpPr>
          <p:cNvPr id="91" name="Google Shape;91;p16"/>
          <p:cNvCxnSpPr/>
          <p:nvPr/>
        </p:nvCxnSpPr>
        <p:spPr>
          <a:xfrm rot="10800000">
            <a:off x="5042487" y="3245987"/>
            <a:ext cx="0" cy="557100"/>
          </a:xfrm>
          <a:prstGeom prst="straightConnector1">
            <a:avLst/>
          </a:prstGeom>
          <a:solidFill>
            <a:srgbClr val="17365D"/>
          </a:solidFill>
          <a:ln cap="flat" cmpd="sng" w="28575">
            <a:solidFill>
              <a:srgbClr val="000000"/>
            </a:solidFill>
            <a:prstDash val="solid"/>
            <a:round/>
            <a:headEnd len="sm" w="sm" type="none"/>
            <a:tailEnd len="med" w="med" type="stealth"/>
          </a:ln>
        </p:spPr>
      </p:cxn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2"/>
          <p:cNvSpPr txBox="1"/>
          <p:nvPr>
            <p:ph idx="1" type="body"/>
          </p:nvPr>
        </p:nvSpPr>
        <p:spPr>
          <a:xfrm>
            <a:off x="311700" y="293350"/>
            <a:ext cx="8520600" cy="427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r>
              <a:rPr b="1" lang="en"/>
              <a:t>The istream class</a:t>
            </a:r>
            <a:r>
              <a:rPr lang="en"/>
              <a:t>: This class is responsible for handling input stream. It provides number of function for handling chars, strings and objects such as get, getline, read, ignore, putback etc.. </a:t>
            </a:r>
            <a:endParaRPr/>
          </a:p>
          <a:p>
            <a:pPr indent="0" lvl="0" marL="0" rtl="0" algn="l">
              <a:spcBef>
                <a:spcPts val="1200"/>
              </a:spcBef>
              <a:spcAft>
                <a:spcPts val="0"/>
              </a:spcAft>
              <a:buClr>
                <a:schemeClr val="dk1"/>
              </a:buClr>
              <a:buSzPts val="1100"/>
              <a:buFont typeface="Arial"/>
              <a:buNone/>
            </a:pPr>
            <a:r>
              <a:rPr lang="en"/>
              <a:t>char x; </a:t>
            </a:r>
            <a:endParaRPr/>
          </a:p>
          <a:p>
            <a:pPr indent="0" lvl="0" marL="0" rtl="0" algn="l">
              <a:spcBef>
                <a:spcPts val="1200"/>
              </a:spcBef>
              <a:spcAft>
                <a:spcPts val="0"/>
              </a:spcAft>
              <a:buClr>
                <a:schemeClr val="dk1"/>
              </a:buClr>
              <a:buSzPts val="1100"/>
              <a:buFont typeface="Arial"/>
              <a:buNone/>
            </a:pPr>
            <a:r>
              <a:rPr lang="en"/>
              <a:t>    // used to scan a single char</a:t>
            </a:r>
            <a:endParaRPr/>
          </a:p>
          <a:p>
            <a:pPr indent="0" lvl="0" marL="0" rtl="0" algn="l">
              <a:spcBef>
                <a:spcPts val="1200"/>
              </a:spcBef>
              <a:spcAft>
                <a:spcPts val="0"/>
              </a:spcAft>
              <a:buClr>
                <a:schemeClr val="dk1"/>
              </a:buClr>
              <a:buSzPts val="1100"/>
              <a:buFont typeface="Arial"/>
              <a:buNone/>
            </a:pPr>
            <a:r>
              <a:rPr lang="en"/>
              <a:t>    cin.get(x); </a:t>
            </a:r>
            <a:endParaRPr/>
          </a:p>
          <a:p>
            <a:pPr indent="0" lvl="0" marL="0" rtl="0" algn="l">
              <a:spcBef>
                <a:spcPts val="1200"/>
              </a:spcBef>
              <a:spcAft>
                <a:spcPts val="0"/>
              </a:spcAft>
              <a:buClr>
                <a:schemeClr val="dk1"/>
              </a:buClr>
              <a:buSzPts val="1100"/>
              <a:buFont typeface="Arial"/>
              <a:buNone/>
            </a:pPr>
            <a:r>
              <a:rPr lang="en"/>
              <a:t>    cout &lt;&lt; x;</a:t>
            </a:r>
            <a:endParaRPr/>
          </a:p>
          <a:p>
            <a:pPr indent="0" lvl="0" marL="0" rtl="0" algn="l">
              <a:spcBef>
                <a:spcPts val="1200"/>
              </a:spcBef>
              <a:spcAft>
                <a:spcPts val="12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46698"/>
              <a:buFont typeface="Arial"/>
              <a:buNone/>
            </a:pPr>
            <a:r>
              <a:rPr b="1" lang="en" sz="2355">
                <a:solidFill>
                  <a:schemeClr val="dk2"/>
                </a:solidFill>
              </a:rPr>
              <a:t>The ostream class:</a:t>
            </a:r>
            <a:endParaRPr b="1" sz="3355"/>
          </a:p>
        </p:txBody>
      </p:sp>
      <p:sp>
        <p:nvSpPr>
          <p:cNvPr id="374" name="Google Shape;374;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The ostream class: This class is responsible for handling output stream. It provides number of function for handling chars, strings and objects such as write, put etc.. </a:t>
            </a:r>
            <a:endParaRPr/>
          </a:p>
          <a:p>
            <a:pPr indent="0" lvl="0" marL="0" rtl="0" algn="l">
              <a:spcBef>
                <a:spcPts val="1200"/>
              </a:spcBef>
              <a:spcAft>
                <a:spcPts val="0"/>
              </a:spcAft>
              <a:buClr>
                <a:schemeClr val="dk1"/>
              </a:buClr>
              <a:buSzPct val="61111"/>
              <a:buFont typeface="Arial"/>
              <a:buNone/>
            </a:pPr>
            <a:r>
              <a:rPr lang="en"/>
              <a:t>char x; </a:t>
            </a:r>
            <a:endParaRPr/>
          </a:p>
          <a:p>
            <a:pPr indent="0" lvl="0" marL="0" rtl="0" algn="l">
              <a:spcBef>
                <a:spcPts val="1200"/>
              </a:spcBef>
              <a:spcAft>
                <a:spcPts val="0"/>
              </a:spcAft>
              <a:buClr>
                <a:schemeClr val="dk1"/>
              </a:buClr>
              <a:buSzPct val="61111"/>
              <a:buFont typeface="Arial"/>
              <a:buNone/>
            </a:pPr>
            <a:r>
              <a:rPr lang="en"/>
              <a:t>    // used to scan a single char</a:t>
            </a:r>
            <a:endParaRPr/>
          </a:p>
          <a:p>
            <a:pPr indent="0" lvl="0" marL="0" rtl="0" algn="l">
              <a:spcBef>
                <a:spcPts val="1200"/>
              </a:spcBef>
              <a:spcAft>
                <a:spcPts val="0"/>
              </a:spcAft>
              <a:buClr>
                <a:schemeClr val="dk1"/>
              </a:buClr>
              <a:buSzPct val="61111"/>
              <a:buFont typeface="Arial"/>
              <a:buNone/>
            </a:pPr>
            <a:r>
              <a:rPr lang="en"/>
              <a:t>    cin.get(x); </a:t>
            </a:r>
            <a:endParaRPr/>
          </a:p>
          <a:p>
            <a:pPr indent="0" lvl="0" marL="0" rtl="0" algn="l">
              <a:spcBef>
                <a:spcPts val="1200"/>
              </a:spcBef>
              <a:spcAft>
                <a:spcPts val="0"/>
              </a:spcAft>
              <a:buClr>
                <a:schemeClr val="dk1"/>
              </a:buClr>
              <a:buSzPct val="61111"/>
              <a:buFont typeface="Arial"/>
              <a:buNone/>
            </a:pPr>
            <a:r>
              <a:rPr lang="en"/>
              <a:t>    // used to put a single char onto the screen.</a:t>
            </a:r>
            <a:endParaRPr/>
          </a:p>
          <a:p>
            <a:pPr indent="0" lvl="0" marL="0" rtl="0" algn="l">
              <a:spcBef>
                <a:spcPts val="1200"/>
              </a:spcBef>
              <a:spcAft>
                <a:spcPts val="0"/>
              </a:spcAft>
              <a:buClr>
                <a:schemeClr val="dk1"/>
              </a:buClr>
              <a:buSzPct val="61111"/>
              <a:buFont typeface="Arial"/>
              <a:buNone/>
            </a:pPr>
            <a:r>
              <a:rPr lang="en"/>
              <a:t>    cout.put(x);</a:t>
            </a:r>
            <a:endParaRPr/>
          </a:p>
          <a:p>
            <a:pPr indent="0" lvl="0" marL="0" rtl="0" algn="l">
              <a:spcBef>
                <a:spcPts val="1200"/>
              </a:spcBef>
              <a:spcAft>
                <a:spcPts val="120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4"/>
          <p:cNvSpPr txBox="1"/>
          <p:nvPr>
            <p:ph idx="1" type="body"/>
          </p:nvPr>
        </p:nvSpPr>
        <p:spPr>
          <a:xfrm>
            <a:off x="311700" y="205350"/>
            <a:ext cx="8520600" cy="4781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sz="2152"/>
              <a:t>Unformatted input/output operations In C++</a:t>
            </a:r>
            <a:endParaRPr b="1" sz="2152"/>
          </a:p>
          <a:p>
            <a:pPr indent="0" lvl="0" marL="0" rtl="0" algn="l">
              <a:spcBef>
                <a:spcPts val="1200"/>
              </a:spcBef>
              <a:spcAft>
                <a:spcPts val="0"/>
              </a:spcAft>
              <a:buNone/>
            </a:pPr>
            <a:r>
              <a:rPr lang="en"/>
              <a:t>In C++, the function getline() and write() provide a more efficient way to handle line-oriented inputs and outputs. getline() function reads the complete line of text that ends with the new line character. This function can be invoked using the cin object.</a:t>
            </a:r>
            <a:endParaRPr/>
          </a:p>
          <a:p>
            <a:pPr indent="0" lvl="0" marL="0" rtl="0" algn="l">
              <a:spcBef>
                <a:spcPts val="1200"/>
              </a:spcBef>
              <a:spcAft>
                <a:spcPts val="0"/>
              </a:spcAft>
              <a:buClr>
                <a:schemeClr val="dk1"/>
              </a:buClr>
              <a:buSzPct val="61111"/>
              <a:buFont typeface="Arial"/>
              <a:buNone/>
            </a:pPr>
            <a:r>
              <a:rPr lang="en"/>
              <a:t>char line[100]; </a:t>
            </a:r>
            <a:endParaRPr/>
          </a:p>
          <a:p>
            <a:pPr indent="0" lvl="0" marL="0" rtl="0" algn="l">
              <a:spcBef>
                <a:spcPts val="1200"/>
              </a:spcBef>
              <a:spcAft>
                <a:spcPts val="0"/>
              </a:spcAft>
              <a:buClr>
                <a:schemeClr val="dk1"/>
              </a:buClr>
              <a:buSzPct val="61111"/>
              <a:buFont typeface="Arial"/>
              <a:buNone/>
            </a:pPr>
            <a:r>
              <a:rPr lang="en"/>
              <a:t>    // Get the input</a:t>
            </a:r>
            <a:endParaRPr/>
          </a:p>
          <a:p>
            <a:pPr indent="0" lvl="0" marL="0" rtl="0" algn="l">
              <a:spcBef>
                <a:spcPts val="1200"/>
              </a:spcBef>
              <a:spcAft>
                <a:spcPts val="0"/>
              </a:spcAft>
              <a:buClr>
                <a:schemeClr val="dk1"/>
              </a:buClr>
              <a:buSzPct val="61111"/>
              <a:buFont typeface="Arial"/>
              <a:buNone/>
            </a:pPr>
            <a:r>
              <a:rPr lang="en"/>
              <a:t>    cin.getline(line, 10); </a:t>
            </a:r>
            <a:endParaRPr/>
          </a:p>
          <a:p>
            <a:pPr indent="0" lvl="0" marL="0" rtl="0" algn="l">
              <a:spcBef>
                <a:spcPts val="1200"/>
              </a:spcBef>
              <a:spcAft>
                <a:spcPts val="0"/>
              </a:spcAft>
              <a:buClr>
                <a:schemeClr val="dk1"/>
              </a:buClr>
              <a:buSzPct val="61111"/>
              <a:buFont typeface="Arial"/>
              <a:buNone/>
            </a:pPr>
            <a:r>
              <a:rPr lang="en"/>
              <a:t>    // Print the data</a:t>
            </a:r>
            <a:endParaRPr/>
          </a:p>
          <a:p>
            <a:pPr indent="0" lvl="0" marL="0" rtl="0" algn="l">
              <a:spcBef>
                <a:spcPts val="1200"/>
              </a:spcBef>
              <a:spcAft>
                <a:spcPts val="0"/>
              </a:spcAft>
              <a:buClr>
                <a:schemeClr val="dk1"/>
              </a:buClr>
              <a:buSzPct val="61111"/>
              <a:buFont typeface="Arial"/>
              <a:buNone/>
            </a:pPr>
            <a:r>
              <a:rPr lang="en"/>
              <a:t>    cout.write(line, 5);</a:t>
            </a:r>
            <a:endParaRPr/>
          </a:p>
          <a:p>
            <a:pPr indent="0" lvl="0" marL="0" rtl="0" algn="l">
              <a:spcBef>
                <a:spcPts val="1200"/>
              </a:spcBef>
              <a:spcAft>
                <a:spcPts val="0"/>
              </a:spcAft>
              <a:buClr>
                <a:schemeClr val="dk1"/>
              </a:buClr>
              <a:buSzPct val="61111"/>
              <a:buFont typeface="Arial"/>
              <a:buNone/>
            </a:pPr>
            <a:r>
              <a:rPr lang="en"/>
              <a:t>    cout &lt;&lt; endl; </a:t>
            </a:r>
            <a:endParaRPr/>
          </a:p>
          <a:p>
            <a:pPr indent="0" lvl="0" marL="0" rtl="0" algn="l">
              <a:spcBef>
                <a:spcPts val="1200"/>
              </a:spcBef>
              <a:spcAft>
                <a:spcPts val="0"/>
              </a:spcAft>
              <a:buClr>
                <a:schemeClr val="dk1"/>
              </a:buClr>
              <a:buSzPct val="61111"/>
              <a:buFont typeface="Arial"/>
              <a:buNone/>
            </a:pPr>
            <a:r>
              <a:rPr lang="en"/>
              <a:t>    // Print the data</a:t>
            </a:r>
            <a:endParaRPr/>
          </a:p>
          <a:p>
            <a:pPr indent="0" lvl="0" marL="0" rtl="0" algn="l">
              <a:spcBef>
                <a:spcPts val="1200"/>
              </a:spcBef>
              <a:spcAft>
                <a:spcPts val="0"/>
              </a:spcAft>
              <a:buClr>
                <a:schemeClr val="dk1"/>
              </a:buClr>
              <a:buSzPct val="61111"/>
              <a:buFont typeface="Arial"/>
              <a:buNone/>
            </a:pPr>
            <a:r>
              <a:rPr lang="en"/>
              <a:t>    cout.write(line, 20);</a:t>
            </a:r>
            <a:endParaRPr/>
          </a:p>
          <a:p>
            <a:pPr indent="0" lvl="0" marL="0" rtl="0" algn="l">
              <a:spcBef>
                <a:spcPts val="1200"/>
              </a:spcBef>
              <a:spcAft>
                <a:spcPts val="120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44594"/>
              <a:buFont typeface="Arial"/>
              <a:buNone/>
            </a:pPr>
            <a:r>
              <a:rPr b="1" lang="en" sz="2466">
                <a:solidFill>
                  <a:schemeClr val="dk2"/>
                </a:solidFill>
              </a:rPr>
              <a:t>F</a:t>
            </a:r>
            <a:r>
              <a:rPr b="1" lang="en" sz="2466">
                <a:solidFill>
                  <a:schemeClr val="dk2"/>
                </a:solidFill>
              </a:rPr>
              <a:t>ormatted console input/output functions</a:t>
            </a:r>
            <a:endParaRPr b="1" sz="3466"/>
          </a:p>
        </p:txBody>
      </p:sp>
      <p:sp>
        <p:nvSpPr>
          <p:cNvPr id="385" name="Google Shape;385;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ts val="275"/>
              <a:buFont typeface="Arial"/>
              <a:buNone/>
            </a:pPr>
            <a:r>
              <a:rPr lang="en" sz="4997"/>
              <a:t>In C++, the formatted console input/output functions are used for performing input/output operations at the console by formatting the data in a particular format.</a:t>
            </a:r>
            <a:endParaRPr sz="4997"/>
          </a:p>
          <a:p>
            <a:pPr indent="0" lvl="0" marL="0" rtl="0" algn="l">
              <a:spcBef>
                <a:spcPts val="1200"/>
              </a:spcBef>
              <a:spcAft>
                <a:spcPts val="0"/>
              </a:spcAft>
              <a:buClr>
                <a:schemeClr val="dk1"/>
              </a:buClr>
              <a:buSzPts val="275"/>
              <a:buFont typeface="Arial"/>
              <a:buNone/>
            </a:pPr>
            <a:r>
              <a:rPr lang="en" sz="4997"/>
              <a:t>Some of the most important formatted console input/output functions in C++ are </a:t>
            </a:r>
            <a:endParaRPr sz="4997"/>
          </a:p>
          <a:p>
            <a:pPr indent="-307931" lvl="0" marL="457200" rtl="0" algn="l">
              <a:spcBef>
                <a:spcPts val="1200"/>
              </a:spcBef>
              <a:spcAft>
                <a:spcPts val="0"/>
              </a:spcAft>
              <a:buSzPct val="100000"/>
              <a:buChar char="●"/>
            </a:pPr>
            <a:r>
              <a:rPr lang="en" sz="4997"/>
              <a:t>width(int width)	</a:t>
            </a:r>
            <a:endParaRPr sz="4997"/>
          </a:p>
          <a:p>
            <a:pPr indent="0" lvl="0" marL="457200" rtl="0" algn="l">
              <a:spcBef>
                <a:spcPts val="1200"/>
              </a:spcBef>
              <a:spcAft>
                <a:spcPts val="0"/>
              </a:spcAft>
              <a:buNone/>
            </a:pPr>
            <a:r>
              <a:rPr lang="en" sz="4997"/>
              <a:t>Using this function, we can specify the width of a value to be displayed in the output at the console.</a:t>
            </a:r>
            <a:endParaRPr sz="4997"/>
          </a:p>
          <a:p>
            <a:pPr indent="-307931" lvl="0" marL="457200" rtl="0" algn="l">
              <a:spcBef>
                <a:spcPts val="1200"/>
              </a:spcBef>
              <a:spcAft>
                <a:spcPts val="0"/>
              </a:spcAft>
              <a:buSzPct val="100000"/>
              <a:buChar char="●"/>
            </a:pPr>
            <a:r>
              <a:rPr lang="en" sz="4997"/>
              <a:t>fill(char ch)	</a:t>
            </a:r>
            <a:endParaRPr sz="4997"/>
          </a:p>
          <a:p>
            <a:pPr indent="0" lvl="0" marL="457200" rtl="0" algn="l">
              <a:spcBef>
                <a:spcPts val="1200"/>
              </a:spcBef>
              <a:spcAft>
                <a:spcPts val="0"/>
              </a:spcAft>
              <a:buNone/>
            </a:pPr>
            <a:r>
              <a:rPr lang="en" sz="4997"/>
              <a:t>Using this function, we can fill the unused white spaces in a value(to be printed at the console), with a character of our choice.</a:t>
            </a:r>
            <a:endParaRPr sz="4997"/>
          </a:p>
          <a:p>
            <a:pPr indent="-307931" lvl="0" marL="457200" rtl="0" algn="l">
              <a:spcBef>
                <a:spcPts val="1200"/>
              </a:spcBef>
              <a:spcAft>
                <a:spcPts val="0"/>
              </a:spcAft>
              <a:buSzPct val="100000"/>
              <a:buChar char="●"/>
            </a:pPr>
            <a:r>
              <a:rPr lang="en" sz="4997"/>
              <a:t>peek()	</a:t>
            </a:r>
            <a:endParaRPr sz="4997"/>
          </a:p>
          <a:p>
            <a:pPr indent="0" lvl="0" marL="0" rtl="0" algn="l">
              <a:spcBef>
                <a:spcPts val="1200"/>
              </a:spcBef>
              <a:spcAft>
                <a:spcPts val="0"/>
              </a:spcAft>
              <a:buNone/>
            </a:pPr>
            <a:r>
              <a:rPr lang="en" sz="4997"/>
              <a:t>         The function returns the next character from the input stream, without removing it from the stream.</a:t>
            </a:r>
            <a:endParaRPr sz="4997"/>
          </a:p>
          <a:p>
            <a:pPr indent="0" lvl="0" marL="9144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100000"/>
              <a:buFont typeface="Calibri"/>
              <a:buNone/>
            </a:pPr>
            <a:r>
              <a:rPr b="1" lang="en" sz="3000">
                <a:latin typeface="Calibri"/>
                <a:ea typeface="Calibri"/>
                <a:cs typeface="Calibri"/>
                <a:sym typeface="Calibri"/>
              </a:rPr>
              <a:t>Inheritance Syntax</a:t>
            </a:r>
            <a:endParaRPr/>
          </a:p>
        </p:txBody>
      </p:sp>
      <p:sp>
        <p:nvSpPr>
          <p:cNvPr id="97" name="Google Shape;97;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lnSpc>
                <a:spcPct val="100000"/>
              </a:lnSpc>
              <a:spcBef>
                <a:spcPts val="0"/>
              </a:spcBef>
              <a:spcAft>
                <a:spcPts val="0"/>
              </a:spcAft>
              <a:buClr>
                <a:schemeClr val="dk1"/>
              </a:buClr>
              <a:buSzPct val="36666"/>
              <a:buFont typeface="Arial"/>
              <a:buNone/>
            </a:pPr>
            <a:r>
              <a:rPr lang="en" sz="3000">
                <a:solidFill>
                  <a:schemeClr val="dk1"/>
                </a:solidFill>
                <a:latin typeface="Calibri"/>
                <a:ea typeface="Calibri"/>
                <a:cs typeface="Calibri"/>
                <a:sym typeface="Calibri"/>
              </a:rPr>
              <a:t>Access can be public or private or protected.</a:t>
            </a:r>
            <a:endParaRPr sz="30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36666"/>
              <a:buFont typeface="Arial"/>
              <a:buNone/>
            </a:pPr>
            <a:r>
              <a:rPr lang="en" sz="3000">
                <a:solidFill>
                  <a:schemeClr val="dk1"/>
                </a:solidFill>
                <a:latin typeface="Calibri"/>
                <a:ea typeface="Calibri"/>
                <a:cs typeface="Calibri"/>
                <a:sym typeface="Calibri"/>
              </a:rPr>
              <a:t>class baseClassName</a:t>
            </a:r>
            <a:endParaRPr sz="30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36666"/>
              <a:buFont typeface="Arial"/>
              <a:buNone/>
            </a:pPr>
            <a:r>
              <a:rPr lang="en" sz="3000">
                <a:solidFill>
                  <a:schemeClr val="dk1"/>
                </a:solidFill>
                <a:latin typeface="Calibri"/>
                <a:ea typeface="Calibri"/>
                <a:cs typeface="Calibri"/>
                <a:sym typeface="Calibri"/>
              </a:rPr>
              <a:t>{</a:t>
            </a:r>
            <a:endParaRPr sz="30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36666"/>
              <a:buFont typeface="Arial"/>
              <a:buNone/>
            </a:pPr>
            <a:r>
              <a:rPr lang="en" sz="3000">
                <a:solidFill>
                  <a:schemeClr val="dk1"/>
                </a:solidFill>
                <a:latin typeface="Calibri"/>
                <a:ea typeface="Calibri"/>
                <a:cs typeface="Calibri"/>
                <a:sym typeface="Calibri"/>
              </a:rPr>
              <a:t>     // body of base class</a:t>
            </a:r>
            <a:endParaRPr sz="30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36666"/>
              <a:buFont typeface="Arial"/>
              <a:buNone/>
            </a:pPr>
            <a:r>
              <a:rPr lang="en" sz="3000">
                <a:solidFill>
                  <a:schemeClr val="dk1"/>
                </a:solidFill>
                <a:latin typeface="Calibri"/>
                <a:ea typeface="Calibri"/>
                <a:cs typeface="Calibri"/>
                <a:sym typeface="Calibri"/>
              </a:rPr>
              <a:t>};</a:t>
            </a:r>
            <a:endParaRPr sz="30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36666"/>
              <a:buFont typeface="Arial"/>
              <a:buNone/>
            </a:pPr>
            <a:r>
              <a:rPr lang="en" sz="3000">
                <a:solidFill>
                  <a:schemeClr val="dk1"/>
                </a:solidFill>
                <a:latin typeface="Calibri"/>
                <a:ea typeface="Calibri"/>
                <a:cs typeface="Calibri"/>
                <a:sym typeface="Calibri"/>
              </a:rPr>
              <a:t>class derivedClassName:access baseClassName</a:t>
            </a:r>
            <a:endParaRPr sz="30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36666"/>
              <a:buFont typeface="Arial"/>
              <a:buNone/>
            </a:pPr>
            <a:r>
              <a:rPr lang="en" sz="3000">
                <a:solidFill>
                  <a:schemeClr val="dk1"/>
                </a:solidFill>
                <a:latin typeface="Calibri"/>
                <a:ea typeface="Calibri"/>
                <a:cs typeface="Calibri"/>
                <a:sym typeface="Calibri"/>
              </a:rPr>
              <a:t>{</a:t>
            </a:r>
            <a:endParaRPr sz="30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36666"/>
              <a:buFont typeface="Arial"/>
              <a:buNone/>
            </a:pPr>
            <a:r>
              <a:rPr lang="en" sz="3000">
                <a:solidFill>
                  <a:schemeClr val="dk1"/>
                </a:solidFill>
                <a:latin typeface="Calibri"/>
                <a:ea typeface="Calibri"/>
                <a:cs typeface="Calibri"/>
                <a:sym typeface="Calibri"/>
              </a:rPr>
              <a:t>    // body of derived class</a:t>
            </a:r>
            <a:endParaRPr sz="30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36666"/>
              <a:buFont typeface="Arial"/>
              <a:buNone/>
            </a:pPr>
            <a:r>
              <a:rPr lang="en" sz="3000">
                <a:solidFill>
                  <a:schemeClr val="dk1"/>
                </a:solidFill>
                <a:latin typeface="Calibri"/>
                <a:ea typeface="Calibri"/>
                <a:cs typeface="Calibri"/>
                <a:sym typeface="Calibri"/>
              </a:rPr>
              <a:t>}; </a:t>
            </a:r>
            <a:endParaRPr sz="30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ct val="36666"/>
              <a:buFont typeface="Arial"/>
              <a:buNone/>
            </a:pPr>
            <a:r>
              <a:t/>
            </a:r>
            <a:endParaRPr sz="30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t/>
            </a:r>
            <a:endParaRPr sz="3000">
              <a:solidFill>
                <a:schemeClr val="dk1"/>
              </a:solidFill>
              <a:latin typeface="Calibri"/>
              <a:ea typeface="Calibri"/>
              <a:cs typeface="Calibri"/>
              <a:sym typeface="Calibri"/>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45833"/>
              <a:buFont typeface="Arial"/>
              <a:buNone/>
            </a:pPr>
            <a:r>
              <a:rPr b="1" lang="en" sz="2400">
                <a:solidFill>
                  <a:srgbClr val="273239"/>
                </a:solidFill>
                <a:highlight>
                  <a:srgbClr val="FFFFFF"/>
                </a:highlight>
                <a:latin typeface="Nunito"/>
                <a:ea typeface="Nunito"/>
                <a:cs typeface="Nunito"/>
                <a:sym typeface="Nunito"/>
              </a:rPr>
              <a:t>Public, Protected, and Private inheritance in C++</a:t>
            </a:r>
            <a:endParaRPr b="1" sz="2400">
              <a:solidFill>
                <a:srgbClr val="273239"/>
              </a:solidFill>
              <a:highlight>
                <a:srgbClr val="FFFFFF"/>
              </a:highlight>
              <a:latin typeface="Nunito"/>
              <a:ea typeface="Nunito"/>
              <a:cs typeface="Nunito"/>
              <a:sym typeface="Nunito"/>
            </a:endParaRPr>
          </a:p>
          <a:p>
            <a:pPr indent="0" lvl="0" marL="0" rtl="0" algn="l">
              <a:spcBef>
                <a:spcPts val="1800"/>
              </a:spcBef>
              <a:spcAft>
                <a:spcPts val="0"/>
              </a:spcAft>
              <a:buNone/>
            </a:pPr>
            <a:r>
              <a:t/>
            </a:r>
            <a:endParaRPr/>
          </a:p>
        </p:txBody>
      </p:sp>
      <p:sp>
        <p:nvSpPr>
          <p:cNvPr id="103" name="Google Shape;103;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9250" lvl="0" marL="685800" rtl="0" algn="l">
              <a:lnSpc>
                <a:spcPct val="158000"/>
              </a:lnSpc>
              <a:spcBef>
                <a:spcPts val="0"/>
              </a:spcBef>
              <a:spcAft>
                <a:spcPts val="0"/>
              </a:spcAft>
              <a:buClr>
                <a:srgbClr val="273239"/>
              </a:buClr>
              <a:buSzPts val="1900"/>
              <a:buFont typeface="Nunito"/>
              <a:buChar char="●"/>
            </a:pPr>
            <a:r>
              <a:rPr b="1" i="1" lang="en" sz="1900">
                <a:solidFill>
                  <a:srgbClr val="273239"/>
                </a:solidFill>
                <a:latin typeface="Nunito"/>
                <a:ea typeface="Nunito"/>
                <a:cs typeface="Nunito"/>
                <a:sym typeface="Nunito"/>
              </a:rPr>
              <a:t>public inheritance </a:t>
            </a:r>
            <a:r>
              <a:rPr i="1" lang="en" sz="1900">
                <a:solidFill>
                  <a:srgbClr val="273239"/>
                </a:solidFill>
                <a:latin typeface="Nunito"/>
                <a:ea typeface="Nunito"/>
                <a:cs typeface="Nunito"/>
                <a:sym typeface="Nunito"/>
              </a:rPr>
              <a:t>makes public members of the base class public in the derived class, and the protected members of the base class remain protected in the derived class.</a:t>
            </a:r>
            <a:endParaRPr i="1" sz="1900">
              <a:solidFill>
                <a:srgbClr val="273239"/>
              </a:solidFill>
              <a:latin typeface="Nunito"/>
              <a:ea typeface="Nunito"/>
              <a:cs typeface="Nunito"/>
              <a:sym typeface="Nunito"/>
            </a:endParaRPr>
          </a:p>
          <a:p>
            <a:pPr indent="-349250" lvl="0" marL="685800" rtl="0" algn="l">
              <a:lnSpc>
                <a:spcPct val="158000"/>
              </a:lnSpc>
              <a:spcBef>
                <a:spcPts val="0"/>
              </a:spcBef>
              <a:spcAft>
                <a:spcPts val="0"/>
              </a:spcAft>
              <a:buClr>
                <a:srgbClr val="273239"/>
              </a:buClr>
              <a:buSzPts val="1900"/>
              <a:buFont typeface="Nunito"/>
              <a:buChar char="●"/>
            </a:pPr>
            <a:r>
              <a:rPr b="1" i="1" lang="en" sz="1900">
                <a:solidFill>
                  <a:srgbClr val="273239"/>
                </a:solidFill>
                <a:latin typeface="Nunito"/>
                <a:ea typeface="Nunito"/>
                <a:cs typeface="Nunito"/>
                <a:sym typeface="Nunito"/>
              </a:rPr>
              <a:t>protected inheritance</a:t>
            </a:r>
            <a:r>
              <a:rPr i="1" lang="en" sz="1900">
                <a:solidFill>
                  <a:srgbClr val="273239"/>
                </a:solidFill>
                <a:latin typeface="Nunito"/>
                <a:ea typeface="Nunito"/>
                <a:cs typeface="Nunito"/>
                <a:sym typeface="Nunito"/>
              </a:rPr>
              <a:t> makes the public and protected members of the base class protected in the derived class.</a:t>
            </a:r>
            <a:endParaRPr i="1" sz="1900">
              <a:solidFill>
                <a:srgbClr val="273239"/>
              </a:solidFill>
              <a:latin typeface="Nunito"/>
              <a:ea typeface="Nunito"/>
              <a:cs typeface="Nunito"/>
              <a:sym typeface="Nunito"/>
            </a:endParaRPr>
          </a:p>
          <a:p>
            <a:pPr indent="-349250" lvl="0" marL="685800" rtl="0" algn="l">
              <a:lnSpc>
                <a:spcPct val="158000"/>
              </a:lnSpc>
              <a:spcBef>
                <a:spcPts val="0"/>
              </a:spcBef>
              <a:spcAft>
                <a:spcPts val="0"/>
              </a:spcAft>
              <a:buClr>
                <a:srgbClr val="273239"/>
              </a:buClr>
              <a:buSzPts val="1900"/>
              <a:buFont typeface="Nunito"/>
              <a:buChar char="●"/>
            </a:pPr>
            <a:r>
              <a:rPr b="1" i="1" lang="en" sz="1900">
                <a:solidFill>
                  <a:srgbClr val="273239"/>
                </a:solidFill>
                <a:latin typeface="Nunito"/>
                <a:ea typeface="Nunito"/>
                <a:cs typeface="Nunito"/>
                <a:sym typeface="Nunito"/>
              </a:rPr>
              <a:t>private inheritance</a:t>
            </a:r>
            <a:r>
              <a:rPr i="1" lang="en" sz="1900">
                <a:solidFill>
                  <a:srgbClr val="273239"/>
                </a:solidFill>
                <a:latin typeface="Nunito"/>
                <a:ea typeface="Nunito"/>
                <a:cs typeface="Nunito"/>
                <a:sym typeface="Nunito"/>
              </a:rPr>
              <a:t> makes the public and protected members of the base class private in the derived class.</a:t>
            </a:r>
            <a:endParaRPr i="1" sz="1900">
              <a:solidFill>
                <a:srgbClr val="273239"/>
              </a:solidFill>
              <a:latin typeface="Nunito"/>
              <a:ea typeface="Nunito"/>
              <a:cs typeface="Nunito"/>
              <a:sym typeface="Nunito"/>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100000"/>
              <a:buFont typeface="Calibri"/>
              <a:buNone/>
            </a:pPr>
            <a:r>
              <a:rPr b="1" lang="en" sz="3000">
                <a:latin typeface="Calibri"/>
                <a:ea typeface="Calibri"/>
                <a:cs typeface="Calibri"/>
                <a:sym typeface="Calibri"/>
              </a:rPr>
              <a:t>Derived Class Constructors/Destructors</a:t>
            </a:r>
            <a:endParaRPr/>
          </a:p>
        </p:txBody>
      </p:sp>
      <p:sp>
        <p:nvSpPr>
          <p:cNvPr id="109" name="Google Shape;10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1150" lvl="0" marL="342900" rtl="0" algn="l">
              <a:lnSpc>
                <a:spcPct val="80000"/>
              </a:lnSpc>
              <a:spcBef>
                <a:spcPts val="0"/>
              </a:spcBef>
              <a:spcAft>
                <a:spcPts val="0"/>
              </a:spcAft>
              <a:buClr>
                <a:schemeClr val="dk1"/>
              </a:buClr>
              <a:buSzPts val="1880"/>
              <a:buFont typeface="Noto Sans Symbols"/>
              <a:buChar char="▪"/>
            </a:pPr>
            <a:r>
              <a:rPr lang="en" sz="2300">
                <a:solidFill>
                  <a:schemeClr val="dk1"/>
                </a:solidFill>
                <a:latin typeface="Calibri"/>
                <a:ea typeface="Calibri"/>
                <a:cs typeface="Calibri"/>
                <a:sym typeface="Calibri"/>
              </a:rPr>
              <a:t>Constructors are called in the sequence of </a:t>
            </a:r>
            <a:endParaRPr sz="2300">
              <a:solidFill>
                <a:schemeClr val="dk1"/>
              </a:solidFill>
              <a:latin typeface="Calibri"/>
              <a:ea typeface="Calibri"/>
              <a:cs typeface="Calibri"/>
              <a:sym typeface="Calibri"/>
            </a:endParaRPr>
          </a:p>
          <a:p>
            <a:pPr indent="-285750" lvl="1" marL="742950" rtl="0" algn="l">
              <a:lnSpc>
                <a:spcPct val="80000"/>
              </a:lnSpc>
              <a:spcBef>
                <a:spcPts val="520"/>
              </a:spcBef>
              <a:spcAft>
                <a:spcPts val="0"/>
              </a:spcAft>
              <a:buClr>
                <a:schemeClr val="dk1"/>
              </a:buClr>
              <a:buSzPts val="2210"/>
              <a:buFont typeface="Noto Sans Symbols"/>
              <a:buChar char="▪"/>
            </a:pPr>
            <a:r>
              <a:rPr lang="en" sz="2100">
                <a:solidFill>
                  <a:schemeClr val="dk1"/>
                </a:solidFill>
                <a:latin typeface="Calibri"/>
                <a:ea typeface="Calibri"/>
                <a:cs typeface="Calibri"/>
                <a:sym typeface="Calibri"/>
              </a:rPr>
              <a:t>Base </a:t>
            </a:r>
            <a:r>
              <a:rPr lang="en" sz="1900">
                <a:solidFill>
                  <a:schemeClr val="dk1"/>
                </a:solidFill>
                <a:latin typeface="Calibri"/>
                <a:ea typeface="Calibri"/>
                <a:cs typeface="Calibri"/>
                <a:sym typeface="Calibri"/>
              </a:rPr>
              <a:t>🡪</a:t>
            </a:r>
            <a:r>
              <a:rPr lang="en" sz="2100">
                <a:solidFill>
                  <a:schemeClr val="dk1"/>
                </a:solidFill>
                <a:latin typeface="Calibri"/>
                <a:ea typeface="Calibri"/>
                <a:cs typeface="Calibri"/>
                <a:sym typeface="Calibri"/>
              </a:rPr>
              <a:t> Derived</a:t>
            </a:r>
            <a:endParaRPr sz="2100">
              <a:solidFill>
                <a:schemeClr val="dk1"/>
              </a:solidFill>
              <a:latin typeface="Calibri"/>
              <a:ea typeface="Calibri"/>
              <a:cs typeface="Calibri"/>
              <a:sym typeface="Calibri"/>
            </a:endParaRPr>
          </a:p>
          <a:p>
            <a:pPr indent="-342900" lvl="0" marL="342900" rtl="0" algn="l">
              <a:lnSpc>
                <a:spcPct val="80000"/>
              </a:lnSpc>
              <a:spcBef>
                <a:spcPts val="360"/>
              </a:spcBef>
              <a:spcAft>
                <a:spcPts val="0"/>
              </a:spcAft>
              <a:buClr>
                <a:schemeClr val="dk1"/>
              </a:buClr>
              <a:buSzPts val="1530"/>
              <a:buFont typeface="Arial"/>
              <a:buNone/>
            </a:pPr>
            <a:r>
              <a:t/>
            </a:r>
            <a:endParaRPr sz="1300">
              <a:solidFill>
                <a:schemeClr val="dk1"/>
              </a:solidFill>
              <a:latin typeface="Calibri"/>
              <a:ea typeface="Calibri"/>
              <a:cs typeface="Calibri"/>
              <a:sym typeface="Calibri"/>
            </a:endParaRPr>
          </a:p>
          <a:p>
            <a:pPr indent="-342900" lvl="0" marL="342900" rtl="0" algn="l">
              <a:lnSpc>
                <a:spcPct val="80000"/>
              </a:lnSpc>
              <a:spcBef>
                <a:spcPts val="360"/>
              </a:spcBef>
              <a:spcAft>
                <a:spcPts val="0"/>
              </a:spcAft>
              <a:buClr>
                <a:schemeClr val="dk1"/>
              </a:buClr>
              <a:buSzPts val="1530"/>
              <a:buFont typeface="Arial"/>
              <a:buNone/>
            </a:pPr>
            <a:r>
              <a:t/>
            </a:r>
            <a:endParaRPr sz="1300">
              <a:solidFill>
                <a:schemeClr val="dk1"/>
              </a:solidFill>
              <a:latin typeface="Calibri"/>
              <a:ea typeface="Calibri"/>
              <a:cs typeface="Calibri"/>
              <a:sym typeface="Calibri"/>
            </a:endParaRPr>
          </a:p>
          <a:p>
            <a:pPr indent="-311150" lvl="0" marL="342900" rtl="0" algn="l">
              <a:lnSpc>
                <a:spcPct val="80000"/>
              </a:lnSpc>
              <a:spcBef>
                <a:spcPts val="560"/>
              </a:spcBef>
              <a:spcAft>
                <a:spcPts val="0"/>
              </a:spcAft>
              <a:buClr>
                <a:schemeClr val="dk1"/>
              </a:buClr>
              <a:buSzPts val="1880"/>
              <a:buFont typeface="Noto Sans Symbols"/>
              <a:buChar char="▪"/>
            </a:pPr>
            <a:r>
              <a:rPr lang="en" sz="2300">
                <a:solidFill>
                  <a:schemeClr val="dk1"/>
                </a:solidFill>
                <a:latin typeface="Calibri"/>
                <a:ea typeface="Calibri"/>
                <a:cs typeface="Calibri"/>
                <a:sym typeface="Calibri"/>
              </a:rPr>
              <a:t>Destructors are called in the sequence of  </a:t>
            </a:r>
            <a:endParaRPr sz="2300">
              <a:solidFill>
                <a:schemeClr val="dk1"/>
              </a:solidFill>
              <a:latin typeface="Calibri"/>
              <a:ea typeface="Calibri"/>
              <a:cs typeface="Calibri"/>
              <a:sym typeface="Calibri"/>
            </a:endParaRPr>
          </a:p>
          <a:p>
            <a:pPr indent="-285750" lvl="1" marL="742950" rtl="0" algn="l">
              <a:lnSpc>
                <a:spcPct val="80000"/>
              </a:lnSpc>
              <a:spcBef>
                <a:spcPts val="520"/>
              </a:spcBef>
              <a:spcAft>
                <a:spcPts val="0"/>
              </a:spcAft>
              <a:buClr>
                <a:schemeClr val="dk1"/>
              </a:buClr>
              <a:buSzPts val="2210"/>
              <a:buFont typeface="Noto Sans Symbols"/>
              <a:buChar char="▪"/>
            </a:pPr>
            <a:r>
              <a:rPr lang="en" sz="2100">
                <a:solidFill>
                  <a:schemeClr val="dk1"/>
                </a:solidFill>
                <a:latin typeface="Calibri"/>
                <a:ea typeface="Calibri"/>
                <a:cs typeface="Calibri"/>
                <a:sym typeface="Calibri"/>
              </a:rPr>
              <a:t>Derived </a:t>
            </a:r>
            <a:r>
              <a:rPr lang="en" sz="1900">
                <a:solidFill>
                  <a:schemeClr val="dk1"/>
                </a:solidFill>
                <a:latin typeface="Calibri"/>
                <a:ea typeface="Calibri"/>
                <a:cs typeface="Calibri"/>
                <a:sym typeface="Calibri"/>
              </a:rPr>
              <a:t>🡪</a:t>
            </a:r>
            <a:r>
              <a:rPr lang="en" sz="2100">
                <a:solidFill>
                  <a:schemeClr val="dk1"/>
                </a:solidFill>
                <a:latin typeface="Calibri"/>
                <a:ea typeface="Calibri"/>
                <a:cs typeface="Calibri"/>
                <a:sym typeface="Calibri"/>
              </a:rPr>
              <a:t> Base</a:t>
            </a:r>
            <a:endParaRPr sz="2100">
              <a:solidFill>
                <a:schemeClr val="dk1"/>
              </a:solidFill>
              <a:latin typeface="Calibri"/>
              <a:ea typeface="Calibri"/>
              <a:cs typeface="Calibri"/>
              <a:sym typeface="Calibri"/>
            </a:endParaRPr>
          </a:p>
          <a:p>
            <a:pPr indent="0" lvl="0" marL="0" rtl="0" algn="l">
              <a:lnSpc>
                <a:spcPct val="95000"/>
              </a:lnSpc>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83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000">
                <a:solidFill>
                  <a:srgbClr val="000000"/>
                </a:solidFill>
                <a:latin typeface="Calibri"/>
                <a:ea typeface="Calibri"/>
                <a:cs typeface="Calibri"/>
                <a:sym typeface="Calibri"/>
              </a:rPr>
              <a:t>Polymorphism (Late Binding)</a:t>
            </a:r>
            <a:endParaRPr b="1" sz="3000">
              <a:solidFill>
                <a:srgbClr val="000000"/>
              </a:solidFill>
              <a:latin typeface="Calibri"/>
              <a:ea typeface="Calibri"/>
              <a:cs typeface="Calibri"/>
              <a:sym typeface="Calibri"/>
            </a:endParaRPr>
          </a:p>
          <a:p>
            <a:pPr indent="0" lvl="0" marL="0" rtl="0" algn="l">
              <a:spcBef>
                <a:spcPts val="0"/>
              </a:spcBef>
              <a:spcAft>
                <a:spcPts val="0"/>
              </a:spcAft>
              <a:buNone/>
            </a:pPr>
            <a:r>
              <a:t/>
            </a:r>
            <a:endParaRPr/>
          </a:p>
        </p:txBody>
      </p:sp>
      <p:sp>
        <p:nvSpPr>
          <p:cNvPr id="115" name="Google Shape;115;p20"/>
          <p:cNvSpPr txBox="1"/>
          <p:nvPr>
            <p:ph idx="1" type="body"/>
          </p:nvPr>
        </p:nvSpPr>
        <p:spPr>
          <a:xfrm>
            <a:off x="253050" y="732000"/>
            <a:ext cx="8520600" cy="38151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ts val="275"/>
              <a:buFont typeface="Arial"/>
              <a:buNone/>
            </a:pPr>
            <a:r>
              <a:rPr lang="en" sz="6325"/>
              <a:t>Ability of different related objects to respond to the same message in different ways is called polymorphism.</a:t>
            </a:r>
            <a:endParaRPr sz="6325"/>
          </a:p>
          <a:p>
            <a:pPr indent="0" lvl="0" marL="0" rtl="0" algn="l">
              <a:spcBef>
                <a:spcPts val="1200"/>
              </a:spcBef>
              <a:spcAft>
                <a:spcPts val="0"/>
              </a:spcAft>
              <a:buNone/>
            </a:pPr>
            <a:r>
              <a:rPr lang="en" sz="6325"/>
              <a:t>Compile-time Binding and Run-time Binding</a:t>
            </a:r>
            <a:endParaRPr sz="6325"/>
          </a:p>
          <a:p>
            <a:pPr indent="0" lvl="0" marL="0" rtl="0" algn="l">
              <a:spcBef>
                <a:spcPts val="1200"/>
              </a:spcBef>
              <a:spcAft>
                <a:spcPts val="0"/>
              </a:spcAft>
              <a:buNone/>
            </a:pPr>
            <a:r>
              <a:rPr lang="en" sz="6325"/>
              <a:t> Compile-time binding</a:t>
            </a:r>
            <a:endParaRPr sz="6325"/>
          </a:p>
          <a:p>
            <a:pPr indent="0" lvl="0" marL="0" rtl="0" algn="l">
              <a:spcBef>
                <a:spcPts val="1200"/>
              </a:spcBef>
              <a:spcAft>
                <a:spcPts val="0"/>
              </a:spcAft>
              <a:buNone/>
            </a:pPr>
            <a:r>
              <a:rPr lang="en" sz="6325"/>
              <a:t>The binding of a member function call with an object at compile-time.</a:t>
            </a:r>
            <a:endParaRPr sz="6325"/>
          </a:p>
          <a:p>
            <a:pPr indent="0" lvl="0" marL="0" rtl="0" algn="l">
              <a:spcBef>
                <a:spcPts val="1200"/>
              </a:spcBef>
              <a:spcAft>
                <a:spcPts val="0"/>
              </a:spcAft>
              <a:buNone/>
            </a:pPr>
            <a:r>
              <a:rPr lang="en" sz="6325"/>
              <a:t>Also called static type or early binding.</a:t>
            </a:r>
            <a:endParaRPr sz="6325"/>
          </a:p>
          <a:p>
            <a:pPr indent="0" lvl="0" marL="0" rtl="0" algn="l">
              <a:spcBef>
                <a:spcPts val="1200"/>
              </a:spcBef>
              <a:spcAft>
                <a:spcPts val="0"/>
              </a:spcAft>
              <a:buNone/>
            </a:pPr>
            <a:r>
              <a:rPr lang="en" sz="6325"/>
              <a:t>Run-time binding:</a:t>
            </a:r>
            <a:endParaRPr sz="6325"/>
          </a:p>
          <a:p>
            <a:pPr indent="0" lvl="0" marL="0" rtl="0" algn="l">
              <a:spcBef>
                <a:spcPts val="1200"/>
              </a:spcBef>
              <a:spcAft>
                <a:spcPts val="0"/>
              </a:spcAft>
              <a:buNone/>
            </a:pPr>
            <a:r>
              <a:rPr lang="en" sz="6325"/>
              <a:t>The binding of the function call to an object at run time.</a:t>
            </a:r>
            <a:endParaRPr sz="6325"/>
          </a:p>
          <a:p>
            <a:pPr indent="0" lvl="0" marL="0" rtl="0" algn="l">
              <a:spcBef>
                <a:spcPts val="1200"/>
              </a:spcBef>
              <a:spcAft>
                <a:spcPts val="0"/>
              </a:spcAft>
              <a:buNone/>
            </a:pPr>
            <a:r>
              <a:rPr lang="en" sz="6325"/>
              <a:t>Also called dynamic binding or late binding.</a:t>
            </a:r>
            <a:endParaRPr sz="6325"/>
          </a:p>
          <a:p>
            <a:pPr indent="0" lvl="0" marL="0" rtl="0" algn="l">
              <a:spcBef>
                <a:spcPts val="1200"/>
              </a:spcBef>
              <a:spcAft>
                <a:spcPts val="0"/>
              </a:spcAft>
              <a:buNone/>
            </a:pPr>
            <a:r>
              <a:rPr lang="en" sz="6325"/>
              <a:t>Achieved using virtual functions and inheritance.</a:t>
            </a:r>
            <a:endParaRPr sz="6325"/>
          </a:p>
          <a:p>
            <a:pPr indent="0" lvl="0" marL="0" rtl="0" algn="l">
              <a:spcBef>
                <a:spcPts val="1200"/>
              </a:spcBef>
              <a:spcAft>
                <a:spcPts val="0"/>
              </a:spcAft>
              <a:buNone/>
            </a:pPr>
            <a:r>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100000"/>
              <a:buFont typeface="Calibri"/>
              <a:buNone/>
            </a:pPr>
            <a:r>
              <a:rPr b="1" lang="en" sz="3000">
                <a:latin typeface="Calibri"/>
                <a:ea typeface="Calibri"/>
                <a:cs typeface="Calibri"/>
                <a:sym typeface="Calibri"/>
              </a:rPr>
              <a:t>Virtual Function</a:t>
            </a:r>
            <a:endParaRPr/>
          </a:p>
        </p:txBody>
      </p:sp>
      <p:sp>
        <p:nvSpPr>
          <p:cNvPr id="121" name="Google Shape;12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Clr>
                <a:schemeClr val="dk1"/>
              </a:buClr>
              <a:buSzPct val="61111"/>
              <a:buFont typeface="Arial"/>
              <a:buNone/>
            </a:pPr>
            <a:r>
              <a:rPr lang="en"/>
              <a:t>To implement late binding, the function is declared with the keyword virtual in the base class. </a:t>
            </a:r>
            <a:endParaRPr/>
          </a:p>
          <a:p>
            <a:pPr indent="0" lvl="0" marL="0" rtl="0" algn="l">
              <a:spcBef>
                <a:spcPts val="1200"/>
              </a:spcBef>
              <a:spcAft>
                <a:spcPts val="0"/>
              </a:spcAft>
              <a:buClr>
                <a:schemeClr val="dk1"/>
              </a:buClr>
              <a:buSzPct val="61111"/>
              <a:buFont typeface="Arial"/>
              <a:buNone/>
            </a:pPr>
            <a:r>
              <a:rPr lang="en"/>
              <a:t>Points to note:</a:t>
            </a:r>
            <a:endParaRPr/>
          </a:p>
          <a:p>
            <a:pPr indent="0" lvl="0" marL="0" rtl="0" algn="l">
              <a:spcBef>
                <a:spcPts val="1200"/>
              </a:spcBef>
              <a:spcAft>
                <a:spcPts val="0"/>
              </a:spcAft>
              <a:buClr>
                <a:schemeClr val="dk1"/>
              </a:buClr>
              <a:buSzPct val="61111"/>
              <a:buFont typeface="Arial"/>
              <a:buNone/>
            </a:pPr>
            <a:r>
              <a:rPr lang="en"/>
              <a:t>Virtual function is a member function of a class.</a:t>
            </a:r>
            <a:endParaRPr/>
          </a:p>
          <a:p>
            <a:pPr indent="0" lvl="0" marL="0" rtl="0" algn="l">
              <a:spcBef>
                <a:spcPts val="1200"/>
              </a:spcBef>
              <a:spcAft>
                <a:spcPts val="0"/>
              </a:spcAft>
              <a:buClr>
                <a:schemeClr val="dk1"/>
              </a:buClr>
              <a:buSzPct val="61111"/>
              <a:buFont typeface="Arial"/>
              <a:buNone/>
            </a:pPr>
            <a:r>
              <a:rPr lang="en"/>
              <a:t>Virtual functions can be redefined in the derived class as per the design of the class.</a:t>
            </a:r>
            <a:endParaRPr/>
          </a:p>
          <a:p>
            <a:pPr indent="0" lvl="0" marL="0" rtl="0" algn="l">
              <a:spcBef>
                <a:spcPts val="1200"/>
              </a:spcBef>
              <a:spcAft>
                <a:spcPts val="0"/>
              </a:spcAft>
              <a:buClr>
                <a:schemeClr val="dk1"/>
              </a:buClr>
              <a:buSzPct val="61111"/>
              <a:buFont typeface="Arial"/>
              <a:buNone/>
            </a:pPr>
            <a:r>
              <a:rPr lang="en"/>
              <a:t>Also considered virtual by the compiler</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