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63" r:id="rId6"/>
    <p:sldId id="262"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001B50"/>
    <a:srgbClr val="000099"/>
    <a:srgbClr val="003366"/>
    <a:srgbClr val="CCFF99"/>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400" autoAdjust="0"/>
  </p:normalViewPr>
  <p:slideViewPr>
    <p:cSldViewPr snapToGrid="0">
      <p:cViewPr varScale="1">
        <p:scale>
          <a:sx n="115" d="100"/>
          <a:sy n="115" d="100"/>
        </p:scale>
        <p:origin x="37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TW" altLang="en-US"/>
              <a:t>按一下以編輯母片標題樣式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TW" altLang="en-US"/>
              <a:t>按一下以編輯母片標題樣式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96DFF08F-DC6B-4601-B491-B0F83F6DD2DA}" type="datetimeFigureOut">
              <a:rPr lang="en-US" dirty="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24128" y="2967788"/>
            <a:ext cx="4754880" cy="334157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TW" altLang="en-US"/>
              <a:t>編輯母片文字樣式</a:t>
            </a:r>
          </a:p>
        </p:txBody>
      </p:sp>
      <p:sp>
        <p:nvSpPr>
          <p:cNvPr id="6" name="Content Placeholder 5"/>
          <p:cNvSpPr>
            <a:spLocks noGrp="1"/>
          </p:cNvSpPr>
          <p:nvPr>
            <p:ph sz="quarter" idx="4"/>
          </p:nvPr>
        </p:nvSpPr>
        <p:spPr>
          <a:xfrm>
            <a:off x="5989320" y="2967788"/>
            <a:ext cx="4754880" cy="334157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9/30/2020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9/30/2020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9/30/2020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TW" altLang="en-US"/>
              <a:t>按一下以編輯母片標題樣式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96DFF08F-DC6B-4601-B491-B0F83F6DD2DA}" type="datetimeFigureOut">
              <a:rPr lang="en-US" dirty="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C7616CA0-919D-4A49-9C8A-62FDFB3A5183}" type="datetimeFigureOut">
              <a:rPr lang="en-US" dirty="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dirty="0"/>
              <a:pPr/>
              <a:t>9/30/2020</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6000" dirty="0">
                <a:latin typeface="Algerian" panose="04020705040A02060702" pitchFamily="82" charset="0"/>
              </a:rPr>
              <a:t>SQL SERVER </a:t>
            </a:r>
            <a:r>
              <a:rPr lang="zh-TW" altLang="en-US" sz="6000" dirty="0">
                <a:latin typeface="Mesquite Std" panose="04090703060E02020A04" pitchFamily="82" charset="0"/>
              </a:rPr>
              <a:t>報告</a:t>
            </a:r>
          </a:p>
        </p:txBody>
      </p:sp>
      <p:sp>
        <p:nvSpPr>
          <p:cNvPr id="5" name="副標題 4"/>
          <p:cNvSpPr>
            <a:spLocks noGrp="1"/>
          </p:cNvSpPr>
          <p:nvPr>
            <p:ph type="subTitle" idx="1"/>
          </p:nvPr>
        </p:nvSpPr>
        <p:spPr>
          <a:xfrm>
            <a:off x="8819804" y="5793971"/>
            <a:ext cx="3132513" cy="629206"/>
          </a:xfrm>
        </p:spPr>
        <p:txBody>
          <a:bodyPr>
            <a:normAutofit fontScale="25000" lnSpcReduction="20000"/>
          </a:bodyPr>
          <a:lstStyle/>
          <a:p>
            <a:endParaRPr lang="en-US" altLang="zh-TW" dirty="0"/>
          </a:p>
          <a:p>
            <a:endParaRPr lang="en-US" altLang="zh-TW" dirty="0"/>
          </a:p>
          <a:p>
            <a:endParaRPr lang="en-US" altLang="zh-TW" dirty="0"/>
          </a:p>
          <a:p>
            <a:pPr algn="r"/>
            <a:endParaRPr lang="en-US" altLang="zh-TW" sz="8000" dirty="0"/>
          </a:p>
          <a:p>
            <a:pPr algn="r"/>
            <a:r>
              <a:rPr lang="en-US" altLang="zh-TW" sz="8000" dirty="0"/>
              <a:t>    </a:t>
            </a:r>
            <a:r>
              <a:rPr lang="zh-TW" altLang="en-US" sz="8000" dirty="0"/>
              <a:t>                           徐芷庭</a:t>
            </a:r>
          </a:p>
        </p:txBody>
      </p:sp>
    </p:spTree>
    <p:extLst>
      <p:ext uri="{BB962C8B-B14F-4D97-AF65-F5344CB8AC3E}">
        <p14:creationId xmlns:p14="http://schemas.microsoft.com/office/powerpoint/2010/main" val="23966880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標題 8"/>
          <p:cNvSpPr>
            <a:spLocks noGrp="1"/>
          </p:cNvSpPr>
          <p:nvPr>
            <p:ph type="title"/>
          </p:nvPr>
        </p:nvSpPr>
        <p:spPr>
          <a:xfrm>
            <a:off x="781240" y="109938"/>
            <a:ext cx="9720072" cy="704450"/>
          </a:xfrm>
        </p:spPr>
        <p:txBody>
          <a:bodyPr>
            <a:normAutofit/>
          </a:bodyPr>
          <a:lstStyle/>
          <a:p>
            <a:r>
              <a:rPr lang="en-US" altLang="zh-TW" sz="3600" dirty="0">
                <a:solidFill>
                  <a:srgbClr val="CCFF99"/>
                </a:solidFill>
              </a:rPr>
              <a:t>1. </a:t>
            </a:r>
            <a:r>
              <a:rPr lang="zh-TW" altLang="en-US" sz="3600" dirty="0">
                <a:solidFill>
                  <a:srgbClr val="CCFF99"/>
                </a:solidFill>
              </a:rPr>
              <a:t>簡介關聯式</a:t>
            </a:r>
            <a:r>
              <a:rPr lang="en-US" altLang="zh-TW" sz="3600" dirty="0">
                <a:solidFill>
                  <a:srgbClr val="CCFF99"/>
                </a:solidFill>
              </a:rPr>
              <a:t>/</a:t>
            </a:r>
            <a:r>
              <a:rPr lang="zh-TW" altLang="en-US" sz="3600" dirty="0">
                <a:solidFill>
                  <a:srgbClr val="CCFF99"/>
                </a:solidFill>
              </a:rPr>
              <a:t>非關聯式資料庫</a:t>
            </a:r>
            <a:r>
              <a:rPr lang="en-US" altLang="zh-TW" sz="3600" dirty="0">
                <a:solidFill>
                  <a:srgbClr val="CCFF99"/>
                </a:solidFill>
              </a:rPr>
              <a:t>(NoSQL</a:t>
            </a:r>
            <a:r>
              <a:rPr lang="zh-TW" altLang="en-US" sz="3600" dirty="0">
                <a:solidFill>
                  <a:srgbClr val="CCFF99"/>
                </a:solidFill>
              </a:rPr>
              <a:t>、</a:t>
            </a:r>
            <a:r>
              <a:rPr lang="en-US" altLang="zh-TW" sz="3600" dirty="0" err="1">
                <a:solidFill>
                  <a:srgbClr val="CCFF99"/>
                </a:solidFill>
              </a:rPr>
              <a:t>NonSQL</a:t>
            </a:r>
            <a:r>
              <a:rPr lang="en-US" altLang="zh-TW" sz="3600" dirty="0">
                <a:solidFill>
                  <a:srgbClr val="CCFF99"/>
                </a:solidFill>
              </a:rPr>
              <a:t>)</a:t>
            </a:r>
            <a:endParaRPr lang="zh-TW" altLang="en-US" sz="3600" dirty="0">
              <a:solidFill>
                <a:srgbClr val="CCFF99"/>
              </a:solidFill>
            </a:endParaRPr>
          </a:p>
        </p:txBody>
      </p:sp>
      <p:sp>
        <p:nvSpPr>
          <p:cNvPr id="3" name="內容版面配置區 2">
            <a:extLst>
              <a:ext uri="{FF2B5EF4-FFF2-40B4-BE49-F238E27FC236}">
                <a16:creationId xmlns:a16="http://schemas.microsoft.com/office/drawing/2014/main" id="{3C50BE4B-9024-4414-913E-B90AE4EC9DB5}"/>
              </a:ext>
            </a:extLst>
          </p:cNvPr>
          <p:cNvSpPr>
            <a:spLocks noGrp="1"/>
          </p:cNvSpPr>
          <p:nvPr>
            <p:ph idx="1"/>
          </p:nvPr>
        </p:nvSpPr>
        <p:spPr>
          <a:xfrm>
            <a:off x="257176" y="942976"/>
            <a:ext cx="11472862" cy="5572124"/>
          </a:xfrm>
        </p:spPr>
        <p:txBody>
          <a:bodyPr>
            <a:normAutofit/>
          </a:bodyPr>
          <a:lstStyle/>
          <a:p>
            <a:r>
              <a:rPr lang="zh-TW" altLang="en-US" b="1" dirty="0">
                <a:solidFill>
                  <a:srgbClr val="001B50"/>
                </a:solidFill>
              </a:rPr>
              <a:t>關聯式資料庫：</a:t>
            </a:r>
            <a:endParaRPr lang="en-US" altLang="zh-TW" b="1" i="0" dirty="0">
              <a:effectLst/>
              <a:latin typeface="Noto Sans TC"/>
            </a:endParaRPr>
          </a:p>
          <a:p>
            <a:pPr marL="0" indent="0" algn="l">
              <a:buNone/>
            </a:pPr>
            <a:r>
              <a:rPr lang="en-US" altLang="zh-TW" b="1" i="0" dirty="0">
                <a:effectLst/>
                <a:latin typeface="Noto Sans TC"/>
              </a:rPr>
              <a:t>  1</a:t>
            </a:r>
            <a:r>
              <a:rPr lang="zh-TW" altLang="en-US" b="1" i="0" dirty="0">
                <a:effectLst/>
                <a:latin typeface="Noto Sans TC"/>
              </a:rPr>
              <a:t>）資料是以一個或是多個資料表 </a:t>
            </a:r>
            <a:r>
              <a:rPr lang="en-US" altLang="zh-TW" b="1" i="0" dirty="0">
                <a:effectLst/>
                <a:latin typeface="Noto Sans TC"/>
              </a:rPr>
              <a:t>(table) </a:t>
            </a:r>
            <a:r>
              <a:rPr lang="zh-TW" altLang="en-US" b="1" i="0" dirty="0">
                <a:effectLst/>
                <a:latin typeface="Noto Sans TC"/>
              </a:rPr>
              <a:t>的方式存放</a:t>
            </a:r>
          </a:p>
          <a:p>
            <a:pPr algn="l"/>
            <a:r>
              <a:rPr lang="zh-TW" altLang="en-US" b="0" i="0" dirty="0">
                <a:effectLst/>
                <a:latin typeface="Noto Sans TC"/>
              </a:rPr>
              <a:t>在關聯式資料庫裡，每一筆資料都是在 </a:t>
            </a:r>
            <a:r>
              <a:rPr lang="en-US" altLang="zh-TW" b="0" i="0" dirty="0">
                <a:effectLst/>
                <a:latin typeface="Noto Sans TC"/>
              </a:rPr>
              <a:t>table </a:t>
            </a:r>
            <a:r>
              <a:rPr lang="zh-TW" altLang="en-US" b="0" i="0" dirty="0">
                <a:effectLst/>
                <a:latin typeface="Noto Sans TC"/>
              </a:rPr>
              <a:t>中的一個 </a:t>
            </a:r>
            <a:r>
              <a:rPr lang="en-US" altLang="zh-TW" b="0" i="0" dirty="0">
                <a:effectLst/>
                <a:latin typeface="Noto Sans TC"/>
              </a:rPr>
              <a:t>record</a:t>
            </a:r>
            <a:r>
              <a:rPr lang="zh-TW" altLang="en-US" b="0" i="0" dirty="0">
                <a:effectLst/>
                <a:latin typeface="Noto Sans TC"/>
              </a:rPr>
              <a:t>，然後再把不同的 </a:t>
            </a:r>
            <a:r>
              <a:rPr lang="en-US" altLang="zh-TW" b="0" i="0" dirty="0">
                <a:effectLst/>
                <a:latin typeface="Noto Sans TC"/>
              </a:rPr>
              <a:t>table </a:t>
            </a:r>
            <a:r>
              <a:rPr lang="zh-TW" altLang="en-US" b="0" i="0" dirty="0">
                <a:effectLst/>
                <a:latin typeface="Noto Sans TC"/>
              </a:rPr>
              <a:t>集合起來，就成為一個關聯式資料庫。</a:t>
            </a:r>
            <a:endParaRPr lang="en-US" altLang="zh-TW" b="0" i="0" dirty="0">
              <a:effectLst/>
              <a:latin typeface="Noto Sans TC"/>
            </a:endParaRPr>
          </a:p>
          <a:p>
            <a:pPr algn="l"/>
            <a:r>
              <a:rPr lang="en-US" altLang="zh-TW" b="1" i="0" dirty="0">
                <a:effectLst/>
                <a:latin typeface="Noto Sans TC"/>
              </a:rPr>
              <a:t>2</a:t>
            </a:r>
            <a:r>
              <a:rPr lang="zh-TW" altLang="en-US" b="1" i="0" dirty="0">
                <a:effectLst/>
                <a:latin typeface="Noto Sans TC"/>
              </a:rPr>
              <a:t>）資料之間有明確的關聯</a:t>
            </a:r>
          </a:p>
          <a:p>
            <a:pPr algn="l"/>
            <a:r>
              <a:rPr lang="zh-TW" altLang="en-US" b="0" i="0" dirty="0">
                <a:effectLst/>
                <a:latin typeface="Noto Sans TC"/>
              </a:rPr>
              <a:t>關聯式資料庫一般都用來儲存結構化的資料，而資料之間大多會有清楚的關聯。建立 </a:t>
            </a:r>
            <a:r>
              <a:rPr lang="en-US" altLang="zh-TW" b="0" i="0" dirty="0">
                <a:effectLst/>
                <a:latin typeface="Noto Sans TC"/>
              </a:rPr>
              <a:t>To-do List </a:t>
            </a:r>
            <a:r>
              <a:rPr lang="zh-TW" altLang="en-US" b="0" i="0" dirty="0">
                <a:effectLst/>
                <a:latin typeface="Noto Sans TC"/>
              </a:rPr>
              <a:t>的認證系統的時候，我們則有 </a:t>
            </a:r>
            <a:r>
              <a:rPr lang="en-US" altLang="zh-TW" b="0" i="0" dirty="0" err="1">
                <a:effectLst/>
                <a:latin typeface="Noto Sans TC"/>
              </a:rPr>
              <a:t>todo</a:t>
            </a:r>
            <a:r>
              <a:rPr lang="en-US" altLang="zh-TW" b="0" i="0" dirty="0">
                <a:effectLst/>
                <a:latin typeface="Noto Sans TC"/>
              </a:rPr>
              <a:t> </a:t>
            </a:r>
            <a:r>
              <a:rPr lang="zh-TW" altLang="en-US" b="0" i="0" dirty="0">
                <a:effectLst/>
                <a:latin typeface="Noto Sans TC"/>
              </a:rPr>
              <a:t>跟 </a:t>
            </a:r>
            <a:r>
              <a:rPr lang="en-US" altLang="zh-TW" b="0" i="0" dirty="0">
                <a:effectLst/>
                <a:latin typeface="Noto Sans TC"/>
              </a:rPr>
              <a:t>user </a:t>
            </a:r>
            <a:r>
              <a:rPr lang="zh-TW" altLang="en-US" b="0" i="0" dirty="0">
                <a:effectLst/>
                <a:latin typeface="Noto Sans TC"/>
              </a:rPr>
              <a:t>這兩種資料，需要建立它們直接的關聯，在關聯式資料庫裡，這兩種資料會以兩個資料表來存放，資料表之間，也會設定「使用者擁有 </a:t>
            </a:r>
            <a:r>
              <a:rPr lang="en-US" altLang="zh-TW" b="0" i="0" dirty="0" err="1">
                <a:effectLst/>
                <a:latin typeface="Noto Sans TC"/>
              </a:rPr>
              <a:t>todo</a:t>
            </a:r>
            <a:r>
              <a:rPr lang="zh-TW" altLang="en-US" b="0" i="0" dirty="0">
                <a:effectLst/>
                <a:latin typeface="Noto Sans TC"/>
              </a:rPr>
              <a:t>」這個關聯。</a:t>
            </a:r>
          </a:p>
          <a:p>
            <a:pPr algn="l"/>
            <a:r>
              <a:rPr lang="en-US" altLang="zh-TW" b="1" i="0" dirty="0">
                <a:effectLst/>
                <a:latin typeface="Noto Sans TC"/>
              </a:rPr>
              <a:t>3</a:t>
            </a:r>
            <a:r>
              <a:rPr lang="zh-TW" altLang="en-US" b="1" i="0" dirty="0">
                <a:effectLst/>
                <a:latin typeface="Noto Sans TC"/>
              </a:rPr>
              <a:t>）關聯式資料庫以 </a:t>
            </a:r>
            <a:r>
              <a:rPr lang="en-US" altLang="zh-TW" b="1" i="0" dirty="0">
                <a:effectLst/>
                <a:latin typeface="Noto Sans TC"/>
              </a:rPr>
              <a:t>SQL </a:t>
            </a:r>
            <a:r>
              <a:rPr lang="zh-TW" altLang="en-US" b="1" i="0" dirty="0">
                <a:effectLst/>
                <a:latin typeface="Noto Sans TC"/>
              </a:rPr>
              <a:t>語言操作</a:t>
            </a:r>
          </a:p>
          <a:p>
            <a:pPr algn="l"/>
            <a:r>
              <a:rPr lang="en-US" altLang="zh-TW" b="0" i="0" dirty="0">
                <a:effectLst/>
                <a:latin typeface="Noto Sans TC"/>
              </a:rPr>
              <a:t>SQL (Structured Query Language </a:t>
            </a:r>
            <a:r>
              <a:rPr lang="zh-TW" altLang="en-US" b="0" i="0" dirty="0">
                <a:effectLst/>
                <a:latin typeface="Noto Sans TC"/>
              </a:rPr>
              <a:t>結構化查詢語言</a:t>
            </a:r>
            <a:r>
              <a:rPr lang="en-US" altLang="zh-TW" b="0" i="0" dirty="0">
                <a:effectLst/>
                <a:latin typeface="Noto Sans TC"/>
              </a:rPr>
              <a:t>) </a:t>
            </a:r>
            <a:r>
              <a:rPr lang="zh-TW" altLang="en-US" b="0" i="0" dirty="0">
                <a:effectLst/>
                <a:latin typeface="Noto Sans TC"/>
              </a:rPr>
              <a:t>是一種專門用來管理與查詢關聯式資料庫的程式語言。透過 </a:t>
            </a:r>
            <a:r>
              <a:rPr lang="en-US" altLang="zh-TW" b="0" i="0" dirty="0">
                <a:effectLst/>
                <a:latin typeface="Noto Sans TC"/>
              </a:rPr>
              <a:t>SQL</a:t>
            </a:r>
            <a:r>
              <a:rPr lang="zh-TW" altLang="en-US" b="0" i="0" dirty="0">
                <a:effectLst/>
                <a:latin typeface="Noto Sans TC"/>
              </a:rPr>
              <a:t>，我們能在關聯式資料庫裡</a:t>
            </a:r>
            <a:r>
              <a:rPr lang="zh-TW" altLang="en-US" b="0" i="0" u="sng" dirty="0">
                <a:effectLst/>
                <a:latin typeface="Noto Sans TC"/>
              </a:rPr>
              <a:t>新增</a:t>
            </a:r>
            <a:r>
              <a:rPr lang="zh-TW" altLang="en-US" b="0" i="0" dirty="0">
                <a:effectLst/>
                <a:latin typeface="Noto Sans TC"/>
              </a:rPr>
              <a:t>、</a:t>
            </a:r>
            <a:r>
              <a:rPr lang="zh-TW" altLang="en-US" b="0" i="0" u="sng" dirty="0">
                <a:effectLst/>
                <a:latin typeface="Noto Sans TC"/>
              </a:rPr>
              <a:t>查詢</a:t>
            </a:r>
            <a:r>
              <a:rPr lang="zh-TW" altLang="en-US" b="0" i="0" dirty="0">
                <a:effectLst/>
                <a:latin typeface="Noto Sans TC"/>
              </a:rPr>
              <a:t>、</a:t>
            </a:r>
            <a:r>
              <a:rPr lang="zh-TW" altLang="en-US" b="0" i="0" u="sng" dirty="0">
                <a:effectLst/>
                <a:latin typeface="Noto Sans TC"/>
              </a:rPr>
              <a:t>更新</a:t>
            </a:r>
            <a:r>
              <a:rPr lang="zh-TW" altLang="en-US" b="0" i="0" dirty="0">
                <a:effectLst/>
                <a:latin typeface="Noto Sans TC"/>
              </a:rPr>
              <a:t>和</a:t>
            </a:r>
            <a:r>
              <a:rPr lang="zh-TW" altLang="en-US" b="0" i="0" u="sng" dirty="0">
                <a:effectLst/>
                <a:latin typeface="Noto Sans TC"/>
              </a:rPr>
              <a:t>刪除</a:t>
            </a:r>
            <a:r>
              <a:rPr lang="zh-TW" altLang="en-US" b="0" i="0" dirty="0">
                <a:effectLst/>
                <a:latin typeface="Noto Sans TC"/>
              </a:rPr>
              <a:t>資料，同時也能建立和修改資料庫模式。</a:t>
            </a:r>
            <a:endParaRPr lang="zh-TW" altLang="en-US" b="0" i="0" dirty="0">
              <a:solidFill>
                <a:srgbClr val="001B50"/>
              </a:solidFill>
              <a:effectLst/>
              <a:latin typeface="Noto Sans TC"/>
            </a:endParaRPr>
          </a:p>
          <a:p>
            <a:pPr marL="0" indent="0" algn="l">
              <a:buNone/>
            </a:pPr>
            <a:endParaRPr lang="en-US" altLang="zh-TW" b="0" i="0" dirty="0">
              <a:solidFill>
                <a:srgbClr val="001B50"/>
              </a:solidFill>
              <a:effectLst/>
              <a:latin typeface="Arial" panose="020B0604020202020204" pitchFamily="34" charset="0"/>
            </a:endParaRPr>
          </a:p>
          <a:p>
            <a:pPr algn="l"/>
            <a:endParaRPr lang="zh-TW" altLang="en-US" b="0" i="0" dirty="0">
              <a:solidFill>
                <a:srgbClr val="001B50"/>
              </a:solidFill>
              <a:effectLst/>
              <a:latin typeface="Arial" panose="020B0604020202020204" pitchFamily="34" charset="0"/>
            </a:endParaRPr>
          </a:p>
          <a:p>
            <a:pPr algn="just" eaLnBrk="0" hangingPunct="0">
              <a:lnSpc>
                <a:spcPct val="120000"/>
              </a:lnSpc>
              <a:spcBef>
                <a:spcPts val="1400"/>
              </a:spcBef>
            </a:pPr>
            <a:endParaRPr lang="en-US" altLang="zh-TW" b="0" i="0" dirty="0">
              <a:solidFill>
                <a:srgbClr val="001B50"/>
              </a:solidFill>
              <a:effectLst/>
              <a:latin typeface="Noto Sans TC"/>
            </a:endParaRPr>
          </a:p>
        </p:txBody>
      </p:sp>
    </p:spTree>
    <p:extLst>
      <p:ext uri="{BB962C8B-B14F-4D97-AF65-F5344CB8AC3E}">
        <p14:creationId xmlns:p14="http://schemas.microsoft.com/office/powerpoint/2010/main" val="60108235"/>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7E793-9735-44BB-9AB3-8A7602AA260E}"/>
              </a:ext>
            </a:extLst>
          </p:cNvPr>
          <p:cNvSpPr>
            <a:spLocks noGrp="1"/>
          </p:cNvSpPr>
          <p:nvPr>
            <p:ph idx="1"/>
          </p:nvPr>
        </p:nvSpPr>
        <p:spPr>
          <a:xfrm>
            <a:off x="477078" y="424070"/>
            <a:ext cx="11580924" cy="6628979"/>
          </a:xfrm>
        </p:spPr>
        <p:txBody>
          <a:bodyPr/>
          <a:lstStyle/>
          <a:p>
            <a:r>
              <a:rPr lang="zh-TW" altLang="en-US" b="1" dirty="0">
                <a:solidFill>
                  <a:srgbClr val="001B50"/>
                </a:solidFill>
              </a:rPr>
              <a:t>非關聯式資料庫：</a:t>
            </a:r>
            <a:endParaRPr lang="en-US" altLang="zh-TW" b="1" dirty="0">
              <a:solidFill>
                <a:srgbClr val="001B50"/>
              </a:solidFill>
            </a:endParaRPr>
          </a:p>
          <a:p>
            <a:pPr algn="just">
              <a:lnSpc>
                <a:spcPts val="2800"/>
              </a:lnSpc>
            </a:pPr>
            <a:r>
              <a:rPr lang="en-US" altLang="zh-TW" b="1" i="0" dirty="0">
                <a:effectLst/>
                <a:latin typeface="Arial" panose="020B0604020202020204" pitchFamily="34" charset="0"/>
              </a:rPr>
              <a:t>NOSQL(</a:t>
            </a:r>
            <a:r>
              <a:rPr lang="en-US" altLang="zh-TW" b="1" i="0" dirty="0">
                <a:solidFill>
                  <a:srgbClr val="FF0000"/>
                </a:solidFill>
                <a:effectLst/>
                <a:latin typeface="Arial" panose="020B0604020202020204" pitchFamily="34" charset="0"/>
              </a:rPr>
              <a:t>N</a:t>
            </a:r>
            <a:r>
              <a:rPr lang="en-US" altLang="zh-TW" b="1" i="0" dirty="0">
                <a:effectLst/>
                <a:latin typeface="Arial" panose="020B0604020202020204" pitchFamily="34" charset="0"/>
              </a:rPr>
              <a:t>ot </a:t>
            </a:r>
            <a:r>
              <a:rPr lang="en-US" altLang="zh-TW" b="1" i="0" dirty="0">
                <a:solidFill>
                  <a:srgbClr val="FF0000"/>
                </a:solidFill>
                <a:effectLst/>
                <a:latin typeface="Arial" panose="020B0604020202020204" pitchFamily="34" charset="0"/>
              </a:rPr>
              <a:t>O</a:t>
            </a:r>
            <a:r>
              <a:rPr lang="en-US" altLang="zh-TW" b="1" i="0" dirty="0">
                <a:effectLst/>
                <a:latin typeface="Arial" panose="020B0604020202020204" pitchFamily="34" charset="0"/>
              </a:rPr>
              <a:t>nly </a:t>
            </a:r>
            <a:r>
              <a:rPr lang="en-US" altLang="zh-TW" b="1" i="0" dirty="0">
                <a:solidFill>
                  <a:srgbClr val="FF0000"/>
                </a:solidFill>
                <a:effectLst/>
                <a:latin typeface="Arial" panose="020B0604020202020204" pitchFamily="34" charset="0"/>
              </a:rPr>
              <a:t>SQL</a:t>
            </a:r>
            <a:r>
              <a:rPr lang="en-US" altLang="zh-TW" b="1" i="0" dirty="0">
                <a:effectLst/>
                <a:latin typeface="Arial" panose="020B0604020202020204" pitchFamily="34" charset="0"/>
              </a:rPr>
              <a:t>)</a:t>
            </a:r>
            <a:r>
              <a:rPr lang="zh-TW" altLang="en-US" b="0" i="0" dirty="0">
                <a:effectLst/>
                <a:latin typeface="Arial" panose="020B0604020202020204" pitchFamily="34" charset="0"/>
              </a:rPr>
              <a:t>是對不同於傳統</a:t>
            </a:r>
            <a:r>
              <a:rPr lang="zh-TW" altLang="en-US" b="0" i="0" dirty="0" smtClean="0">
                <a:effectLst/>
                <a:latin typeface="Arial" panose="020B0604020202020204" pitchFamily="34" charset="0"/>
              </a:rPr>
              <a:t>的</a:t>
            </a:r>
            <a:r>
              <a:rPr lang="zh-TW" altLang="en-US" b="0" i="0" u="sng" dirty="0" smtClean="0">
                <a:solidFill>
                  <a:srgbClr val="333399"/>
                </a:solidFill>
                <a:effectLst/>
                <a:latin typeface="Arial" panose="020B0604020202020204" pitchFamily="34" charset="0"/>
              </a:rPr>
              <a:t>關聯式資料庫</a:t>
            </a:r>
            <a:r>
              <a:rPr lang="zh-TW" altLang="en-US" b="0" i="0" dirty="0" smtClean="0">
                <a:effectLst/>
                <a:latin typeface="Arial" panose="020B0604020202020204" pitchFamily="34" charset="0"/>
              </a:rPr>
              <a:t>的</a:t>
            </a:r>
            <a:r>
              <a:rPr lang="zh-TW" altLang="en-US" b="0" i="0" u="sng" strike="noStrike" dirty="0" smtClean="0">
                <a:solidFill>
                  <a:srgbClr val="333399"/>
                </a:solidFill>
                <a:effectLst/>
                <a:latin typeface="Arial" panose="020B0604020202020204" pitchFamily="34" charset="0"/>
              </a:rPr>
              <a:t>資料庫管理系統</a:t>
            </a:r>
            <a:r>
              <a:rPr lang="zh-TW" altLang="en-US" b="0" i="0" dirty="0" smtClean="0">
                <a:effectLst/>
                <a:latin typeface="Arial" panose="020B0604020202020204" pitchFamily="34" charset="0"/>
              </a:rPr>
              <a:t>的</a:t>
            </a:r>
            <a:r>
              <a:rPr lang="zh-TW" altLang="en-US" b="0" i="0" dirty="0">
                <a:effectLst/>
                <a:latin typeface="Arial" panose="020B0604020202020204" pitchFamily="34" charset="0"/>
              </a:rPr>
              <a:t>統稱。</a:t>
            </a:r>
          </a:p>
          <a:p>
            <a:pPr algn="just">
              <a:lnSpc>
                <a:spcPts val="2800"/>
              </a:lnSpc>
            </a:pPr>
            <a:r>
              <a:rPr lang="zh-TW" altLang="en-US" b="0" i="0" dirty="0">
                <a:effectLst/>
                <a:latin typeface="Arial" panose="020B0604020202020204" pitchFamily="34" charset="0"/>
              </a:rPr>
              <a:t>允許部分資料使用</a:t>
            </a:r>
            <a:r>
              <a:rPr lang="en-US" altLang="zh-TW" b="0" i="0" dirty="0">
                <a:effectLst/>
                <a:latin typeface="Arial" panose="020B0604020202020204" pitchFamily="34" charset="0"/>
              </a:rPr>
              <a:t>SQL</a:t>
            </a:r>
            <a:r>
              <a:rPr lang="zh-TW" altLang="en-US" b="0" i="0" dirty="0">
                <a:effectLst/>
                <a:latin typeface="Arial" panose="020B0604020202020204" pitchFamily="34" charset="0"/>
              </a:rPr>
              <a:t>系統儲存，而其他資料允許使用</a:t>
            </a:r>
            <a:r>
              <a:rPr lang="en-US" altLang="zh-TW" b="0" i="0" dirty="0">
                <a:effectLst/>
                <a:latin typeface="Arial" panose="020B0604020202020204" pitchFamily="34" charset="0"/>
              </a:rPr>
              <a:t>NOSQL</a:t>
            </a:r>
            <a:r>
              <a:rPr lang="zh-TW" altLang="en-US" b="0" i="0" dirty="0">
                <a:effectLst/>
                <a:latin typeface="Arial" panose="020B0604020202020204" pitchFamily="34" charset="0"/>
              </a:rPr>
              <a:t>系統儲存。其數據儲存可以不需要固定的表格模式</a:t>
            </a:r>
            <a:r>
              <a:rPr lang="zh-TW" altLang="en-US" b="0" i="0" dirty="0" smtClean="0">
                <a:effectLst/>
                <a:latin typeface="Arial" panose="020B0604020202020204" pitchFamily="34" charset="0"/>
              </a:rPr>
              <a:t>以及</a:t>
            </a:r>
            <a:r>
              <a:rPr lang="zh-TW" altLang="en-US" b="0" i="0" u="sng" dirty="0" smtClean="0">
                <a:solidFill>
                  <a:srgbClr val="333399"/>
                </a:solidFill>
                <a:effectLst/>
                <a:latin typeface="Arial" panose="020B0604020202020204" pitchFamily="34" charset="0"/>
              </a:rPr>
              <a:t>中介資料</a:t>
            </a:r>
            <a:r>
              <a:rPr lang="en-US" altLang="zh-TW" b="0" i="0" u="sng" dirty="0" smtClean="0">
                <a:solidFill>
                  <a:srgbClr val="333399"/>
                </a:solidFill>
                <a:effectLst/>
                <a:latin typeface="Arial" panose="020B0604020202020204" pitchFamily="34" charset="0"/>
              </a:rPr>
              <a:t>(metadata)</a:t>
            </a:r>
            <a:r>
              <a:rPr lang="zh-TW" altLang="en-US" b="0" i="0" dirty="0" smtClean="0">
                <a:effectLst/>
                <a:latin typeface="Arial" panose="020B0604020202020204" pitchFamily="34" charset="0"/>
              </a:rPr>
              <a:t>，</a:t>
            </a:r>
            <a:r>
              <a:rPr lang="zh-TW" altLang="en-US" b="0" i="0" dirty="0">
                <a:effectLst/>
                <a:latin typeface="Arial" panose="020B0604020202020204" pitchFamily="34" charset="0"/>
              </a:rPr>
              <a:t>也經常會避免使用</a:t>
            </a:r>
            <a:r>
              <a:rPr lang="en-US" altLang="zh-TW" b="0" i="0" dirty="0">
                <a:effectLst/>
                <a:latin typeface="Arial" panose="020B0604020202020204" pitchFamily="34" charset="0"/>
              </a:rPr>
              <a:t>SQL</a:t>
            </a:r>
            <a:r>
              <a:rPr lang="zh-TW" altLang="en-US" b="0" i="0" dirty="0">
                <a:effectLst/>
                <a:latin typeface="Arial" panose="020B0604020202020204" pitchFamily="34" charset="0"/>
              </a:rPr>
              <a:t>的</a:t>
            </a:r>
            <a:r>
              <a:rPr lang="en-US" altLang="zh-TW" dirty="0">
                <a:latin typeface="Arial" panose="020B0604020202020204" pitchFamily="34" charset="0"/>
              </a:rPr>
              <a:t>JOIN</a:t>
            </a:r>
            <a:r>
              <a:rPr lang="zh-TW" altLang="en-US" b="0" i="0" dirty="0">
                <a:effectLst/>
                <a:latin typeface="Arial" panose="020B0604020202020204" pitchFamily="34" charset="0"/>
              </a:rPr>
              <a:t>操作，一般</a:t>
            </a:r>
            <a:r>
              <a:rPr lang="zh-TW" altLang="en-US" b="0" i="0" dirty="0" smtClean="0">
                <a:effectLst/>
                <a:latin typeface="Arial" panose="020B0604020202020204" pitchFamily="34" charset="0"/>
              </a:rPr>
              <a:t>有</a:t>
            </a:r>
            <a:r>
              <a:rPr lang="zh-TW" altLang="en-US" u="sng" dirty="0" smtClean="0">
                <a:solidFill>
                  <a:srgbClr val="333399"/>
                </a:solidFill>
                <a:latin typeface="Arial" panose="020B0604020202020204" pitchFamily="34" charset="0"/>
              </a:rPr>
              <a:t>水平可延伸</a:t>
            </a:r>
            <a:r>
              <a:rPr lang="zh-TW" altLang="en-US" u="sng" dirty="0">
                <a:solidFill>
                  <a:srgbClr val="333399"/>
                </a:solidFill>
                <a:latin typeface="Arial" panose="020B0604020202020204" pitchFamily="34" charset="0"/>
              </a:rPr>
              <a:t>性</a:t>
            </a:r>
            <a:r>
              <a:rPr lang="zh-TW" altLang="en-US" b="0" i="0" dirty="0" smtClean="0">
                <a:effectLst/>
                <a:latin typeface="Arial" panose="020B0604020202020204" pitchFamily="34" charset="0"/>
              </a:rPr>
              <a:t>的</a:t>
            </a:r>
            <a:r>
              <a:rPr lang="zh-TW" altLang="en-US" b="0" i="0" dirty="0">
                <a:effectLst/>
                <a:latin typeface="Arial" panose="020B0604020202020204" pitchFamily="34" charset="0"/>
              </a:rPr>
              <a:t>特徵。</a:t>
            </a:r>
            <a:endParaRPr lang="en-US" altLang="zh-TW" b="0" i="0" dirty="0">
              <a:effectLst/>
              <a:latin typeface="Arial" panose="020B0604020202020204" pitchFamily="34" charset="0"/>
            </a:endParaRPr>
          </a:p>
          <a:p>
            <a:pPr algn="just">
              <a:lnSpc>
                <a:spcPts val="2800"/>
              </a:lnSpc>
            </a:pPr>
            <a:r>
              <a:rPr lang="zh-TW" altLang="en-US" b="0" i="0" dirty="0">
                <a:solidFill>
                  <a:srgbClr val="171717"/>
                </a:solidFill>
                <a:effectLst/>
                <a:latin typeface="Segoe UI" panose="020B0502040204020203" pitchFamily="34" charset="0"/>
              </a:rPr>
              <a:t>這種資料庫，不會使用在大部分傳統資料庫系統中，看到的表格式資料列和資料行結構描述。 非關聯式資料庫，會使用針對所要儲存之資料類型的特定需求，最佳化的儲存體模型。</a:t>
            </a:r>
            <a:endParaRPr lang="en-US" altLang="zh-TW" dirty="0">
              <a:solidFill>
                <a:srgbClr val="171717"/>
              </a:solidFill>
              <a:latin typeface="Segoe UI" panose="020B0502040204020203" pitchFamily="34" charset="0"/>
            </a:endParaRPr>
          </a:p>
          <a:p>
            <a:pPr algn="just">
              <a:lnSpc>
                <a:spcPts val="2800"/>
              </a:lnSpc>
            </a:pPr>
            <a:r>
              <a:rPr lang="zh-TW" altLang="en-US" b="0" i="0" dirty="0">
                <a:solidFill>
                  <a:srgbClr val="171717"/>
                </a:solidFill>
                <a:effectLst/>
                <a:latin typeface="Segoe UI" panose="020B0502040204020203" pitchFamily="34" charset="0"/>
              </a:rPr>
              <a:t>這些資料存放區的共通點是它們都未</a:t>
            </a:r>
            <a:r>
              <a:rPr lang="zh-TW" altLang="en-US" b="0" i="0" dirty="0" smtClean="0">
                <a:solidFill>
                  <a:srgbClr val="171717"/>
                </a:solidFill>
                <a:effectLst/>
                <a:latin typeface="Segoe UI" panose="020B0502040204020203" pitchFamily="34" charset="0"/>
              </a:rPr>
              <a:t>使用</a:t>
            </a:r>
            <a:r>
              <a:rPr lang="zh-TW" altLang="en-US" b="0" i="0" u="sng" strike="noStrike" dirty="0" smtClean="0">
                <a:solidFill>
                  <a:srgbClr val="333399"/>
                </a:solidFill>
                <a:effectLst/>
                <a:latin typeface="Segoe UI" panose="020B0502040204020203" pitchFamily="34" charset="0"/>
              </a:rPr>
              <a:t>關聯式模式</a:t>
            </a:r>
            <a:r>
              <a:rPr lang="zh-TW" altLang="en-US" b="0" i="0" dirty="0" smtClean="0">
                <a:solidFill>
                  <a:srgbClr val="171717"/>
                </a:solidFill>
                <a:effectLst/>
                <a:latin typeface="Segoe UI" panose="020B0502040204020203" pitchFamily="34" charset="0"/>
              </a:rPr>
              <a:t>。</a:t>
            </a:r>
            <a:r>
              <a:rPr lang="zh-TW" altLang="en-US" b="0" i="0" dirty="0">
                <a:solidFill>
                  <a:srgbClr val="171717"/>
                </a:solidFill>
                <a:effectLst/>
                <a:latin typeface="Segoe UI" panose="020B0502040204020203" pitchFamily="34" charset="0"/>
              </a:rPr>
              <a:t> 此外，他們傾向於對其支援的資料類型及資料的查詢方式提供更具體的方法。 </a:t>
            </a:r>
          </a:p>
          <a:p>
            <a:pPr algn="just">
              <a:lnSpc>
                <a:spcPts val="2800"/>
              </a:lnSpc>
            </a:pPr>
            <a:endParaRPr lang="en-US" altLang="zh-TW" dirty="0"/>
          </a:p>
          <a:p>
            <a:endParaRPr lang="zh-TW" altLang="en-US" dirty="0"/>
          </a:p>
        </p:txBody>
      </p:sp>
    </p:spTree>
    <p:extLst>
      <p:ext uri="{BB962C8B-B14F-4D97-AF65-F5344CB8AC3E}">
        <p14:creationId xmlns:p14="http://schemas.microsoft.com/office/powerpoint/2010/main" val="2009830543"/>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874499" y="211143"/>
            <a:ext cx="9720072" cy="794697"/>
          </a:xfrm>
        </p:spPr>
        <p:txBody>
          <a:bodyPr/>
          <a:lstStyle/>
          <a:p>
            <a:r>
              <a:rPr lang="en-US" altLang="zh-TW" sz="3600" dirty="0">
                <a:solidFill>
                  <a:srgbClr val="CCFF99"/>
                </a:solidFill>
              </a:rPr>
              <a:t>2. </a:t>
            </a:r>
            <a:r>
              <a:rPr lang="zh-TW" altLang="en-US" sz="3600" dirty="0">
                <a:solidFill>
                  <a:srgbClr val="CCFF99"/>
                </a:solidFill>
              </a:rPr>
              <a:t>詳細介紹任一非關聯式資料庫</a:t>
            </a:r>
          </a:p>
        </p:txBody>
      </p:sp>
      <p:pic>
        <p:nvPicPr>
          <p:cNvPr id="9" name="內容版面配置區 8">
            <a:extLst>
              <a:ext uri="{FF2B5EF4-FFF2-40B4-BE49-F238E27FC236}">
                <a16:creationId xmlns:a16="http://schemas.microsoft.com/office/drawing/2014/main" id="{5C937537-40FC-49EE-9154-BCDC74765F93}"/>
              </a:ext>
            </a:extLst>
          </p:cNvPr>
          <p:cNvPicPr>
            <a:picLocks noGrp="1" noChangeAspect="1"/>
          </p:cNvPicPr>
          <p:nvPr>
            <p:ph idx="1"/>
          </p:nvPr>
        </p:nvPicPr>
        <p:blipFill>
          <a:blip r:embed="rId2"/>
          <a:stretch>
            <a:fillRect/>
          </a:stretch>
        </p:blipFill>
        <p:spPr>
          <a:xfrm>
            <a:off x="8736738" y="2911610"/>
            <a:ext cx="2763616" cy="1446078"/>
          </a:xfrm>
        </p:spPr>
      </p:pic>
      <p:sp>
        <p:nvSpPr>
          <p:cNvPr id="13" name="文字方塊 12">
            <a:extLst>
              <a:ext uri="{FF2B5EF4-FFF2-40B4-BE49-F238E27FC236}">
                <a16:creationId xmlns:a16="http://schemas.microsoft.com/office/drawing/2014/main" id="{1D003A24-4938-4CC2-906F-97DA18190B7E}"/>
              </a:ext>
            </a:extLst>
          </p:cNvPr>
          <p:cNvSpPr txBox="1"/>
          <p:nvPr/>
        </p:nvSpPr>
        <p:spPr>
          <a:xfrm>
            <a:off x="389140" y="1385704"/>
            <a:ext cx="8201025" cy="4157548"/>
          </a:xfrm>
          <a:prstGeom prst="rect">
            <a:avLst/>
          </a:prstGeom>
          <a:noFill/>
        </p:spPr>
        <p:txBody>
          <a:bodyPr wrap="square" rtlCol="0">
            <a:spAutoFit/>
          </a:bodyPr>
          <a:lstStyle/>
          <a:p>
            <a:r>
              <a:rPr lang="en-US" altLang="zh-TW" sz="2400" b="1" dirty="0">
                <a:solidFill>
                  <a:srgbClr val="001B50"/>
                </a:solidFill>
              </a:rPr>
              <a:t>Could </a:t>
            </a:r>
            <a:r>
              <a:rPr lang="en-US" altLang="zh-TW" sz="2400" b="1" dirty="0" err="1">
                <a:solidFill>
                  <a:srgbClr val="001B50"/>
                </a:solidFill>
              </a:rPr>
              <a:t>BigTable</a:t>
            </a:r>
            <a:endParaRPr lang="en-US" altLang="zh-TW" sz="2400" b="1" dirty="0">
              <a:solidFill>
                <a:srgbClr val="001B50"/>
              </a:solidFill>
            </a:endParaRPr>
          </a:p>
          <a:p>
            <a:pPr algn="just">
              <a:lnSpc>
                <a:spcPts val="2900"/>
              </a:lnSpc>
            </a:pPr>
            <a:endParaRPr lang="en-US" altLang="zh-TW" sz="2000" dirty="0"/>
          </a:p>
          <a:p>
            <a:r>
              <a:rPr lang="zh-TW" altLang="en-US" dirty="0">
                <a:latin typeface="+mj-ea"/>
                <a:ea typeface="+mj-ea"/>
              </a:rPr>
              <a:t>是非關係的資料庫</a:t>
            </a:r>
            <a:r>
              <a:rPr lang="en-US" altLang="zh-TW" dirty="0">
                <a:latin typeface="+mj-ea"/>
                <a:ea typeface="+mj-ea"/>
              </a:rPr>
              <a:t>,</a:t>
            </a:r>
            <a:r>
              <a:rPr lang="zh-TW" altLang="en-US" dirty="0">
                <a:latin typeface="+mj-ea"/>
                <a:ea typeface="+mj-ea"/>
              </a:rPr>
              <a:t>是一個稀疏的、分散式的、持久化儲存的多維度排序</a:t>
            </a:r>
            <a:r>
              <a:rPr lang="en-US" altLang="zh-TW" dirty="0">
                <a:latin typeface="+mj-ea"/>
                <a:ea typeface="+mj-ea"/>
              </a:rPr>
              <a:t>Map</a:t>
            </a:r>
            <a:r>
              <a:rPr lang="zh-TW" altLang="en-US" dirty="0">
                <a:latin typeface="+mj-ea"/>
                <a:ea typeface="+mj-ea"/>
              </a:rPr>
              <a:t>。</a:t>
            </a:r>
            <a:r>
              <a:rPr lang="en-US" altLang="zh-TW" dirty="0">
                <a:latin typeface="+mj-ea"/>
                <a:ea typeface="+mj-ea"/>
              </a:rPr>
              <a:t>Bigtable</a:t>
            </a:r>
            <a:r>
              <a:rPr lang="zh-TW" altLang="en-US" dirty="0">
                <a:latin typeface="+mj-ea"/>
                <a:ea typeface="+mj-ea"/>
              </a:rPr>
              <a:t>的設計目的是可靠的處理</a:t>
            </a:r>
            <a:r>
              <a:rPr lang="en-US" altLang="zh-TW" dirty="0">
                <a:latin typeface="+mj-ea"/>
                <a:ea typeface="+mj-ea"/>
              </a:rPr>
              <a:t>PB</a:t>
            </a:r>
            <a:r>
              <a:rPr lang="zh-TW" altLang="en-US" dirty="0">
                <a:latin typeface="+mj-ea"/>
                <a:ea typeface="+mj-ea"/>
              </a:rPr>
              <a:t>級別的資料</a:t>
            </a:r>
            <a:r>
              <a:rPr lang="en-US" altLang="zh-TW" dirty="0">
                <a:latin typeface="+mj-ea"/>
                <a:ea typeface="+mj-ea"/>
              </a:rPr>
              <a:t>,</a:t>
            </a:r>
            <a:r>
              <a:rPr lang="zh-TW" altLang="en-US" dirty="0">
                <a:latin typeface="+mj-ea"/>
                <a:ea typeface="+mj-ea"/>
              </a:rPr>
              <a:t>並且能夠部署到上千臺機器上，</a:t>
            </a:r>
            <a:r>
              <a:rPr lang="en-US" altLang="zh-TW" dirty="0">
                <a:latin typeface="+mj-ea"/>
                <a:ea typeface="+mj-ea"/>
              </a:rPr>
              <a:t>Bigtable</a:t>
            </a:r>
            <a:r>
              <a:rPr lang="zh-TW" altLang="en-US" dirty="0">
                <a:latin typeface="+mj-ea"/>
                <a:ea typeface="+mj-ea"/>
              </a:rPr>
              <a:t>已經實現了下面的幾個目標：適用性廣泛、可擴充套件、高效能和高可用性。</a:t>
            </a:r>
            <a:r>
              <a:rPr lang="en-US" altLang="zh-TW" dirty="0">
                <a:latin typeface="+mj-ea"/>
                <a:ea typeface="+mj-ea"/>
              </a:rPr>
              <a:t>Bigtable</a:t>
            </a:r>
            <a:r>
              <a:rPr lang="zh-TW" altLang="en-US" dirty="0">
                <a:latin typeface="+mj-ea"/>
                <a:ea typeface="+mj-ea"/>
              </a:rPr>
              <a:t>已經在超過</a:t>
            </a:r>
            <a:r>
              <a:rPr lang="en-US" altLang="zh-TW" dirty="0">
                <a:latin typeface="+mj-ea"/>
                <a:ea typeface="+mj-ea"/>
              </a:rPr>
              <a:t>60</a:t>
            </a:r>
            <a:r>
              <a:rPr lang="zh-TW" altLang="en-US" dirty="0">
                <a:latin typeface="+mj-ea"/>
                <a:ea typeface="+mj-ea"/>
              </a:rPr>
              <a:t>個</a:t>
            </a:r>
            <a:r>
              <a:rPr lang="en-US" altLang="zh-TW" dirty="0">
                <a:latin typeface="+mj-ea"/>
                <a:ea typeface="+mj-ea"/>
              </a:rPr>
              <a:t>Google</a:t>
            </a:r>
            <a:r>
              <a:rPr lang="zh-TW" altLang="en-US" dirty="0">
                <a:latin typeface="+mj-ea"/>
                <a:ea typeface="+mj-ea"/>
              </a:rPr>
              <a:t>的產品和專案上得到了應用，包括</a:t>
            </a:r>
            <a:r>
              <a:rPr lang="en-US" altLang="zh-TW" dirty="0">
                <a:latin typeface="+mj-ea"/>
                <a:ea typeface="+mj-ea"/>
              </a:rPr>
              <a:t>Google Analytics</a:t>
            </a:r>
            <a:r>
              <a:rPr lang="zh-TW" altLang="en-US" dirty="0">
                <a:latin typeface="+mj-ea"/>
                <a:ea typeface="+mj-ea"/>
              </a:rPr>
              <a:t>、</a:t>
            </a:r>
            <a:r>
              <a:rPr lang="en-US" altLang="zh-TW" dirty="0" err="1">
                <a:latin typeface="+mj-ea"/>
                <a:ea typeface="+mj-ea"/>
              </a:rPr>
              <a:t>GoogleFinance</a:t>
            </a:r>
            <a:r>
              <a:rPr lang="zh-TW" altLang="en-US" dirty="0">
                <a:latin typeface="+mj-ea"/>
                <a:ea typeface="+mj-ea"/>
              </a:rPr>
              <a:t>、</a:t>
            </a:r>
            <a:r>
              <a:rPr lang="en-US" altLang="zh-TW" dirty="0">
                <a:latin typeface="+mj-ea"/>
                <a:ea typeface="+mj-ea"/>
              </a:rPr>
              <a:t>Personalized Search</a:t>
            </a:r>
            <a:r>
              <a:rPr lang="zh-TW" altLang="en-US" dirty="0">
                <a:latin typeface="+mj-ea"/>
                <a:ea typeface="+mj-ea"/>
              </a:rPr>
              <a:t>和</a:t>
            </a:r>
            <a:r>
              <a:rPr lang="en-US" altLang="zh-TW" dirty="0" err="1">
                <a:latin typeface="+mj-ea"/>
                <a:ea typeface="+mj-ea"/>
              </a:rPr>
              <a:t>GoogleEarth</a:t>
            </a:r>
            <a:r>
              <a:rPr lang="zh-TW" altLang="en-US" dirty="0">
                <a:latin typeface="+mj-ea"/>
                <a:ea typeface="+mj-ea"/>
              </a:rPr>
              <a:t>。</a:t>
            </a:r>
          </a:p>
          <a:p>
            <a:r>
              <a:rPr lang="en-US" altLang="zh-TW" dirty="0">
                <a:latin typeface="+mj-ea"/>
                <a:ea typeface="+mj-ea"/>
              </a:rPr>
              <a:t>Google</a:t>
            </a:r>
            <a:r>
              <a:rPr lang="zh-TW" altLang="en-US" dirty="0">
                <a:latin typeface="+mj-ea"/>
                <a:ea typeface="+mj-ea"/>
              </a:rPr>
              <a:t>的</a:t>
            </a:r>
            <a:r>
              <a:rPr lang="en-US" altLang="zh-TW" dirty="0" err="1">
                <a:latin typeface="+mj-ea"/>
                <a:ea typeface="+mj-ea"/>
              </a:rPr>
              <a:t>BigTable</a:t>
            </a:r>
            <a:r>
              <a:rPr lang="zh-TW" altLang="en-US" dirty="0">
                <a:latin typeface="+mj-ea"/>
                <a:ea typeface="+mj-ea"/>
              </a:rPr>
              <a:t>開啟了</a:t>
            </a:r>
            <a:r>
              <a:rPr lang="en-US" altLang="zh-TW" dirty="0">
                <a:latin typeface="+mj-ea"/>
                <a:ea typeface="+mj-ea"/>
              </a:rPr>
              <a:t>NoSQL</a:t>
            </a:r>
            <a:r>
              <a:rPr lang="zh-TW" altLang="en-US" dirty="0">
                <a:latin typeface="+mj-ea"/>
                <a:ea typeface="+mj-ea"/>
              </a:rPr>
              <a:t>的熱潮</a:t>
            </a:r>
            <a:r>
              <a:rPr lang="en-US" altLang="zh-TW" dirty="0">
                <a:latin typeface="+mj-ea"/>
                <a:ea typeface="+mj-ea"/>
              </a:rPr>
              <a:t>,</a:t>
            </a:r>
            <a:r>
              <a:rPr lang="zh-TW" altLang="en-US" dirty="0">
                <a:latin typeface="+mj-ea"/>
                <a:ea typeface="+mj-ea"/>
              </a:rPr>
              <a:t>現在很多公司都模仿這個架構搭建了自己的平臺。</a:t>
            </a:r>
            <a:endParaRPr lang="en-US" altLang="zh-TW" dirty="0">
              <a:latin typeface="+mj-ea"/>
              <a:ea typeface="+mj-ea"/>
            </a:endParaRPr>
          </a:p>
          <a:p>
            <a:pPr algn="l" fontAlgn="base"/>
            <a:endParaRPr lang="en-US" altLang="zh-TW" b="0" i="0" dirty="0">
              <a:solidFill>
                <a:srgbClr val="323232"/>
              </a:solidFill>
              <a:effectLst/>
              <a:latin typeface="+mj-ea"/>
              <a:ea typeface="+mj-ea"/>
            </a:endParaRPr>
          </a:p>
          <a:p>
            <a:pPr algn="l" fontAlgn="base"/>
            <a:r>
              <a:rPr lang="zh-TW" altLang="en-US" b="0" i="0" dirty="0">
                <a:effectLst/>
                <a:latin typeface="+mj-ea"/>
                <a:ea typeface="+mj-ea"/>
              </a:rPr>
              <a:t>每行中只有一個值 </a:t>
            </a:r>
            <a:r>
              <a:rPr lang="en-US" altLang="zh-TW" b="0" i="0" dirty="0">
                <a:effectLst/>
                <a:latin typeface="+mj-ea"/>
                <a:ea typeface="+mj-ea"/>
              </a:rPr>
              <a:t>(value) </a:t>
            </a:r>
            <a:r>
              <a:rPr lang="zh-TW" altLang="en-US" b="0" i="0" dirty="0">
                <a:effectLst/>
                <a:latin typeface="+mj-ea"/>
                <a:ea typeface="+mj-ea"/>
              </a:rPr>
              <a:t>會被編入索引 </a:t>
            </a:r>
            <a:r>
              <a:rPr lang="en-US" altLang="zh-TW" b="0" i="0" dirty="0">
                <a:effectLst/>
                <a:latin typeface="+mj-ea"/>
                <a:ea typeface="+mj-ea"/>
              </a:rPr>
              <a:t>(index) ; </a:t>
            </a:r>
            <a:r>
              <a:rPr lang="zh-TW" altLang="en-US" b="0" i="0" dirty="0">
                <a:effectLst/>
                <a:latin typeface="+mj-ea"/>
                <a:ea typeface="+mj-ea"/>
              </a:rPr>
              <a:t>這個值被稱為行鍵 </a:t>
            </a:r>
            <a:r>
              <a:rPr lang="en-US" altLang="zh-TW" b="0" i="0" dirty="0">
                <a:effectLst/>
                <a:latin typeface="+mj-ea"/>
                <a:ea typeface="+mj-ea"/>
              </a:rPr>
              <a:t>(row key)</a:t>
            </a:r>
            <a:r>
              <a:rPr lang="zh-TW" altLang="en-US" b="0" i="0" dirty="0">
                <a:effectLst/>
                <a:latin typeface="+mj-ea"/>
                <a:ea typeface="+mj-ea"/>
              </a:rPr>
              <a:t>。</a:t>
            </a:r>
            <a:r>
              <a:rPr lang="en-US" altLang="zh-TW" b="0" i="0" dirty="0">
                <a:effectLst/>
                <a:latin typeface="+mj-ea"/>
                <a:ea typeface="+mj-ea"/>
              </a:rPr>
              <a:t>Cloud Bigtable </a:t>
            </a:r>
            <a:r>
              <a:rPr lang="zh-TW" altLang="en-US" b="0" i="0" dirty="0">
                <a:effectLst/>
                <a:latin typeface="+mj-ea"/>
                <a:ea typeface="+mj-ea"/>
              </a:rPr>
              <a:t>非常適合以極低的延遲存儲大量單鍵數據。它可以在低延遲的情況下支持高讀寫吞吐量，是 </a:t>
            </a:r>
            <a:r>
              <a:rPr lang="en-US" altLang="zh-TW" b="0" i="0" dirty="0">
                <a:effectLst/>
                <a:latin typeface="+mj-ea"/>
                <a:ea typeface="+mj-ea"/>
              </a:rPr>
              <a:t>MapReduce </a:t>
            </a:r>
            <a:r>
              <a:rPr lang="zh-TW" altLang="en-US" b="0" i="0" dirty="0">
                <a:effectLst/>
                <a:latin typeface="+mj-ea"/>
                <a:ea typeface="+mj-ea"/>
              </a:rPr>
              <a:t>操作的理想數據源。</a:t>
            </a:r>
          </a:p>
          <a:p>
            <a:endParaRPr lang="zh-TW" altLang="en-US" dirty="0">
              <a:latin typeface="+mj-ea"/>
              <a:ea typeface="+mj-ea"/>
            </a:endParaRPr>
          </a:p>
        </p:txBody>
      </p:sp>
    </p:spTree>
    <p:extLst>
      <p:ext uri="{BB962C8B-B14F-4D97-AF65-F5344CB8AC3E}">
        <p14:creationId xmlns:p14="http://schemas.microsoft.com/office/powerpoint/2010/main" val="22479806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2003211" y="0"/>
            <a:ext cx="9720072" cy="794697"/>
          </a:xfrm>
        </p:spPr>
        <p:txBody>
          <a:bodyPr/>
          <a:lstStyle/>
          <a:p>
            <a:r>
              <a:rPr lang="en-US" altLang="zh-TW" sz="3600" dirty="0">
                <a:solidFill>
                  <a:srgbClr val="CCFF99"/>
                </a:solidFill>
              </a:rPr>
              <a:t>2. </a:t>
            </a:r>
            <a:r>
              <a:rPr lang="zh-TW" altLang="en-US" sz="3600" dirty="0">
                <a:solidFill>
                  <a:srgbClr val="CCFF99"/>
                </a:solidFill>
              </a:rPr>
              <a:t>詳細介紹任一非關聯式資料庫</a:t>
            </a:r>
          </a:p>
        </p:txBody>
      </p:sp>
      <p:pic>
        <p:nvPicPr>
          <p:cNvPr id="9" name="內容版面配置區 8">
            <a:extLst>
              <a:ext uri="{FF2B5EF4-FFF2-40B4-BE49-F238E27FC236}">
                <a16:creationId xmlns:a16="http://schemas.microsoft.com/office/drawing/2014/main" id="{5C937537-40FC-49EE-9154-BCDC74765F93}"/>
              </a:ext>
            </a:extLst>
          </p:cNvPr>
          <p:cNvPicPr>
            <a:picLocks noGrp="1" noChangeAspect="1"/>
          </p:cNvPicPr>
          <p:nvPr>
            <p:ph idx="1"/>
          </p:nvPr>
        </p:nvPicPr>
        <p:blipFill>
          <a:blip r:embed="rId2"/>
          <a:stretch>
            <a:fillRect/>
          </a:stretch>
        </p:blipFill>
        <p:spPr>
          <a:xfrm>
            <a:off x="8736738" y="2911610"/>
            <a:ext cx="2763616" cy="1446078"/>
          </a:xfrm>
        </p:spPr>
      </p:pic>
      <p:sp>
        <p:nvSpPr>
          <p:cNvPr id="13" name="文字方塊 12">
            <a:extLst>
              <a:ext uri="{FF2B5EF4-FFF2-40B4-BE49-F238E27FC236}">
                <a16:creationId xmlns:a16="http://schemas.microsoft.com/office/drawing/2014/main" id="{1D003A24-4938-4CC2-906F-97DA18190B7E}"/>
              </a:ext>
            </a:extLst>
          </p:cNvPr>
          <p:cNvSpPr txBox="1"/>
          <p:nvPr/>
        </p:nvSpPr>
        <p:spPr>
          <a:xfrm>
            <a:off x="468717" y="665641"/>
            <a:ext cx="8201025" cy="6955750"/>
          </a:xfrm>
          <a:prstGeom prst="rect">
            <a:avLst/>
          </a:prstGeom>
          <a:noFill/>
        </p:spPr>
        <p:txBody>
          <a:bodyPr wrap="square" rtlCol="0">
            <a:spAutoFit/>
          </a:bodyPr>
          <a:lstStyle/>
          <a:p>
            <a:r>
              <a:rPr lang="en-US" altLang="zh-TW" sz="2400" b="1" dirty="0">
                <a:solidFill>
                  <a:srgbClr val="001B50"/>
                </a:solidFill>
              </a:rPr>
              <a:t>Cloud </a:t>
            </a:r>
            <a:r>
              <a:rPr lang="en-US" altLang="zh-TW" sz="2400" b="1" dirty="0" err="1">
                <a:solidFill>
                  <a:srgbClr val="001B50"/>
                </a:solidFill>
              </a:rPr>
              <a:t>BigTable</a:t>
            </a:r>
            <a:endParaRPr lang="en-US" altLang="zh-TW" sz="2400" b="1" dirty="0">
              <a:solidFill>
                <a:srgbClr val="001B50"/>
              </a:solidFill>
            </a:endParaRPr>
          </a:p>
          <a:p>
            <a:endParaRPr lang="en-US" altLang="zh-TW" sz="2400" b="1" dirty="0">
              <a:solidFill>
                <a:srgbClr val="001B50"/>
              </a:solidFill>
            </a:endParaRPr>
          </a:p>
          <a:p>
            <a:pPr algn="l" fontAlgn="base"/>
            <a:r>
              <a:rPr lang="zh-TW" altLang="en-US" sz="2000" b="1" i="0" dirty="0" smtClean="0">
                <a:solidFill>
                  <a:srgbClr val="323232"/>
                </a:solidFill>
                <a:effectLst/>
                <a:latin typeface="inherit"/>
              </a:rPr>
              <a:t>儲存</a:t>
            </a:r>
            <a:r>
              <a:rPr lang="zh-TW" altLang="en-US" sz="2000" b="1" i="0" dirty="0">
                <a:solidFill>
                  <a:srgbClr val="323232"/>
                </a:solidFill>
                <a:effectLst/>
                <a:latin typeface="inherit"/>
              </a:rPr>
              <a:t>模式</a:t>
            </a:r>
            <a:endParaRPr lang="zh-TW" altLang="en-US" sz="2000" b="1" i="0" dirty="0">
              <a:solidFill>
                <a:srgbClr val="323232"/>
              </a:solidFill>
              <a:effectLst/>
              <a:latin typeface="Roboto"/>
            </a:endParaRPr>
          </a:p>
          <a:p>
            <a:pPr algn="l" fontAlgn="base"/>
            <a:r>
              <a:rPr lang="en-US" altLang="zh-TW" sz="2000" b="0" i="0" dirty="0">
                <a:effectLst/>
                <a:latin typeface="inherit"/>
              </a:rPr>
              <a:t>Cloud Bigtable </a:t>
            </a:r>
            <a:r>
              <a:rPr lang="zh-TW" altLang="en-US" sz="2000" b="0" i="0" dirty="0">
                <a:effectLst/>
                <a:latin typeface="inherit"/>
              </a:rPr>
              <a:t>將數據儲存在大規模可擴展的表中，每個表都是一個排序過的鍵</a:t>
            </a:r>
            <a:r>
              <a:rPr lang="en-US" altLang="zh-TW" sz="2000" b="0" i="0" dirty="0">
                <a:effectLst/>
                <a:latin typeface="inherit"/>
              </a:rPr>
              <a:t>/</a:t>
            </a:r>
            <a:r>
              <a:rPr lang="zh-TW" altLang="en-US" sz="2000" b="0" i="0" dirty="0">
                <a:effectLst/>
                <a:latin typeface="inherit"/>
              </a:rPr>
              <a:t>值對應表</a:t>
            </a:r>
            <a:r>
              <a:rPr lang="en-US" altLang="zh-TW" sz="2000" b="0" i="0" dirty="0">
                <a:effectLst/>
                <a:latin typeface="inherit"/>
              </a:rPr>
              <a:t>(key/value map)</a:t>
            </a:r>
            <a:r>
              <a:rPr lang="zh-TW" altLang="en-US" sz="2000" b="0" i="0" dirty="0">
                <a:effectLst/>
                <a:latin typeface="inherit"/>
              </a:rPr>
              <a:t>。表是由列 </a:t>
            </a:r>
            <a:r>
              <a:rPr lang="en-US" altLang="zh-TW" sz="2000" b="0" i="0" dirty="0">
                <a:effectLst/>
                <a:latin typeface="inherit"/>
              </a:rPr>
              <a:t>row</a:t>
            </a:r>
            <a:r>
              <a:rPr lang="zh-TW" altLang="en-US" sz="2000" b="0" i="0" dirty="0">
                <a:effectLst/>
                <a:latin typeface="inherit"/>
              </a:rPr>
              <a:t>（每個行通常描述單個實體）和行 </a:t>
            </a:r>
            <a:r>
              <a:rPr lang="en-US" altLang="zh-TW" sz="2000" b="0" i="0" dirty="0">
                <a:effectLst/>
                <a:latin typeface="inherit"/>
              </a:rPr>
              <a:t>column</a:t>
            </a:r>
            <a:r>
              <a:rPr lang="zh-TW" altLang="en-US" sz="2000" b="0" i="0" dirty="0">
                <a:effectLst/>
                <a:latin typeface="inherit"/>
              </a:rPr>
              <a:t>（包含每行的單個值）組成。每列由單個 </a:t>
            </a:r>
            <a:r>
              <a:rPr lang="en-US" altLang="zh-TW" sz="2000" b="0" i="0" dirty="0">
                <a:effectLst/>
                <a:latin typeface="inherit"/>
              </a:rPr>
              <a:t>row key </a:t>
            </a:r>
            <a:r>
              <a:rPr lang="zh-TW" altLang="en-US" sz="2000" b="0" i="0" dirty="0">
                <a:effectLst/>
                <a:latin typeface="inherit"/>
              </a:rPr>
              <a:t>索引，而彼此有關的行通常歸為一個行族 </a:t>
            </a:r>
            <a:r>
              <a:rPr lang="en-US" altLang="zh-TW" sz="2000" b="0" i="0" dirty="0">
                <a:effectLst/>
                <a:latin typeface="inherit"/>
              </a:rPr>
              <a:t>(column family)</a:t>
            </a:r>
            <a:r>
              <a:rPr lang="zh-TW" altLang="en-US" sz="2000" dirty="0">
                <a:latin typeface="inherit"/>
              </a:rPr>
              <a:t>。</a:t>
            </a:r>
            <a:r>
              <a:rPr lang="zh-TW" altLang="en-US" sz="2000" b="0" i="0" dirty="0">
                <a:effectLst/>
                <a:latin typeface="inherit"/>
              </a:rPr>
              <a:t>每個行</a:t>
            </a:r>
            <a:r>
              <a:rPr lang="en-US" altLang="zh-TW" sz="2000" b="0" i="0" dirty="0">
                <a:effectLst/>
                <a:latin typeface="inherit"/>
              </a:rPr>
              <a:t>/</a:t>
            </a:r>
            <a:r>
              <a:rPr lang="zh-TW" altLang="en-US" sz="2000" b="0" i="0" dirty="0">
                <a:effectLst/>
                <a:latin typeface="inherit"/>
              </a:rPr>
              <a:t>列交叉點可以在不同時間點涵蓋多個單元格</a:t>
            </a:r>
            <a:r>
              <a:rPr lang="zh-TW" altLang="en-US" sz="2000" b="0" i="0" dirty="0">
                <a:effectLst/>
                <a:latin typeface="Roboto"/>
              </a:rPr>
              <a:t> </a:t>
            </a:r>
            <a:r>
              <a:rPr lang="en-US" altLang="zh-TW" sz="2000" b="0" i="0" dirty="0">
                <a:effectLst/>
                <a:latin typeface="inherit"/>
              </a:rPr>
              <a:t>(cells) </a:t>
            </a:r>
            <a:r>
              <a:rPr lang="zh-TW" altLang="en-US" sz="2000" b="0" i="0" dirty="0">
                <a:effectLst/>
                <a:latin typeface="inherit"/>
              </a:rPr>
              <a:t>，提供存儲數據隨著時間的變化的記錄。</a:t>
            </a:r>
            <a:r>
              <a:rPr lang="en-US" altLang="zh-TW" sz="2000" b="0" i="0" dirty="0">
                <a:effectLst/>
                <a:latin typeface="inherit"/>
              </a:rPr>
              <a:t>Cloud Bigtable </a:t>
            </a:r>
            <a:r>
              <a:rPr lang="zh-TW" altLang="en-US" sz="2000" b="0" i="0" dirty="0">
                <a:effectLst/>
                <a:latin typeface="inherit"/>
              </a:rPr>
              <a:t>表格很稀疏 </a:t>
            </a:r>
            <a:r>
              <a:rPr lang="en-US" altLang="zh-TW" sz="2000" b="0" i="0" dirty="0">
                <a:effectLst/>
                <a:latin typeface="inherit"/>
              </a:rPr>
              <a:t>; </a:t>
            </a:r>
            <a:r>
              <a:rPr lang="zh-TW" altLang="en-US" sz="2000" b="0" i="0" dirty="0">
                <a:effectLst/>
                <a:latin typeface="inherit"/>
              </a:rPr>
              <a:t>如果一個單元格裡沒有任何數據，它就不佔用任何儲存空間。</a:t>
            </a:r>
            <a:endParaRPr lang="en-US" altLang="zh-TW" sz="2000" b="0" i="0" dirty="0">
              <a:effectLst/>
              <a:latin typeface="inherit"/>
            </a:endParaRPr>
          </a:p>
          <a:p>
            <a:pPr algn="l" fontAlgn="base"/>
            <a:endParaRPr lang="en-US" altLang="zh-TW" sz="2000" dirty="0" smtClean="0">
              <a:solidFill>
                <a:srgbClr val="323232"/>
              </a:solidFill>
              <a:latin typeface="inherit"/>
            </a:endParaRPr>
          </a:p>
          <a:p>
            <a:pPr fontAlgn="base"/>
            <a:r>
              <a:rPr lang="zh-TW" altLang="en-US" sz="2000" b="1" dirty="0">
                <a:solidFill>
                  <a:srgbClr val="323232"/>
                </a:solidFill>
                <a:latin typeface="inherit"/>
              </a:rPr>
              <a:t>支持的資料類型</a:t>
            </a:r>
          </a:p>
          <a:p>
            <a:pPr fontAlgn="base"/>
            <a:r>
              <a:rPr lang="en-US" altLang="zh-TW" sz="2000" dirty="0">
                <a:latin typeface="inherit"/>
              </a:rPr>
              <a:t>Cloud </a:t>
            </a:r>
            <a:r>
              <a:rPr lang="en-US" altLang="zh-TW" sz="2000" dirty="0" err="1">
                <a:latin typeface="inherit"/>
              </a:rPr>
              <a:t>Bigtable</a:t>
            </a:r>
            <a:r>
              <a:rPr lang="en-US" altLang="zh-TW" sz="2000" dirty="0">
                <a:latin typeface="inherit"/>
              </a:rPr>
              <a:t> </a:t>
            </a:r>
            <a:r>
              <a:rPr lang="zh-TW" altLang="en-US" sz="2000" dirty="0">
                <a:latin typeface="inherit"/>
              </a:rPr>
              <a:t>將所有資料視為原始字串。</a:t>
            </a:r>
            <a:r>
              <a:rPr lang="en-US" altLang="zh-TW" sz="2000" dirty="0">
                <a:latin typeface="inherit"/>
              </a:rPr>
              <a:t>Cloud </a:t>
            </a:r>
            <a:r>
              <a:rPr lang="en-US" altLang="zh-TW" sz="2000" dirty="0" err="1">
                <a:latin typeface="inherit"/>
              </a:rPr>
              <a:t>Bigtable</a:t>
            </a:r>
            <a:r>
              <a:rPr lang="en-US" altLang="zh-TW" sz="2000" dirty="0">
                <a:latin typeface="inherit"/>
              </a:rPr>
              <a:t> </a:t>
            </a:r>
            <a:r>
              <a:rPr lang="zh-TW" altLang="en-US" sz="2000" dirty="0">
                <a:latin typeface="inherit"/>
              </a:rPr>
              <a:t>唯一會確認類型的時候</a:t>
            </a:r>
            <a:r>
              <a:rPr lang="en-US" altLang="zh-TW" sz="2000" dirty="0">
                <a:latin typeface="inherit"/>
              </a:rPr>
              <a:t>increment operations</a:t>
            </a:r>
            <a:r>
              <a:rPr lang="zh-TW" altLang="en-US" sz="2000" dirty="0">
                <a:latin typeface="inherit"/>
              </a:rPr>
              <a:t>，其中目標必須是</a:t>
            </a:r>
            <a:r>
              <a:rPr lang="en-US" altLang="zh-TW" sz="2000" dirty="0">
                <a:latin typeface="inherit"/>
              </a:rPr>
              <a:t>8-byte big-endian </a:t>
            </a:r>
            <a:r>
              <a:rPr lang="zh-TW" altLang="en-US" sz="2000" dirty="0">
                <a:latin typeface="inherit"/>
              </a:rPr>
              <a:t>編碼的 </a:t>
            </a:r>
            <a:r>
              <a:rPr lang="en-US" altLang="zh-TW" sz="2000" dirty="0">
                <a:latin typeface="inherit"/>
              </a:rPr>
              <a:t>64-bit integer</a:t>
            </a:r>
            <a:r>
              <a:rPr lang="zh-TW" altLang="en-US" sz="2000" dirty="0">
                <a:latin typeface="inherit"/>
              </a:rPr>
              <a:t>。</a:t>
            </a:r>
            <a:endParaRPr lang="en-US" altLang="zh-TW" sz="2400" b="1" dirty="0">
              <a:solidFill>
                <a:srgbClr val="001B50"/>
              </a:solidFill>
            </a:endParaRPr>
          </a:p>
          <a:p>
            <a:pPr fontAlgn="base"/>
            <a:r>
              <a:rPr lang="en-US" altLang="zh-TW" sz="2000" dirty="0">
                <a:latin typeface="inherit"/>
              </a:rPr>
              <a:t>Cloud </a:t>
            </a:r>
            <a:r>
              <a:rPr lang="en-US" altLang="zh-TW" sz="2000" dirty="0" err="1">
                <a:latin typeface="inherit"/>
              </a:rPr>
              <a:t>Bigtable</a:t>
            </a:r>
            <a:r>
              <a:rPr lang="en-US" altLang="zh-TW" sz="2000" dirty="0">
                <a:latin typeface="inherit"/>
              </a:rPr>
              <a:t> </a:t>
            </a:r>
            <a:r>
              <a:rPr lang="zh-TW" altLang="en-US" sz="2000" dirty="0">
                <a:latin typeface="inherit"/>
              </a:rPr>
              <a:t>支援多種不同的客戶端函式庫 ， 其支援包括對</a:t>
            </a:r>
            <a:r>
              <a:rPr lang="en-US" altLang="zh-TW" sz="2000" dirty="0">
                <a:latin typeface="inherit"/>
              </a:rPr>
              <a:t> </a:t>
            </a:r>
            <a:r>
              <a:rPr lang="en-US" altLang="zh-TW" sz="2000" dirty="0">
                <a:solidFill>
                  <a:srgbClr val="333399"/>
                </a:solidFill>
                <a:latin typeface="inherit"/>
              </a:rPr>
              <a:t>Apache </a:t>
            </a:r>
            <a:r>
              <a:rPr lang="en-US" altLang="zh-TW" sz="2000" dirty="0" err="1">
                <a:solidFill>
                  <a:srgbClr val="333399"/>
                </a:solidFill>
                <a:latin typeface="inherit"/>
              </a:rPr>
              <a:t>Hbase</a:t>
            </a:r>
            <a:r>
              <a:rPr lang="en-US" altLang="zh-TW" sz="2000" dirty="0">
                <a:solidFill>
                  <a:srgbClr val="333399"/>
                </a:solidFill>
                <a:latin typeface="inherit"/>
              </a:rPr>
              <a:t> 1.x Java </a:t>
            </a:r>
            <a:r>
              <a:rPr lang="en-US" altLang="zh-TW" sz="2000" dirty="0" err="1">
                <a:solidFill>
                  <a:srgbClr val="333399"/>
                </a:solidFill>
                <a:latin typeface="inherit"/>
              </a:rPr>
              <a:t>librar</a:t>
            </a:r>
            <a:r>
              <a:rPr lang="zh-TW" altLang="en-US" sz="2000" dirty="0">
                <a:solidFill>
                  <a:srgbClr val="333399"/>
                </a:solidFill>
                <a:latin typeface="inherit"/>
              </a:rPr>
              <a:t> </a:t>
            </a:r>
            <a:r>
              <a:rPr lang="zh-TW" altLang="en-US" sz="2000" dirty="0">
                <a:latin typeface="inherit"/>
              </a:rPr>
              <a:t>的擴展。因此，</a:t>
            </a:r>
            <a:r>
              <a:rPr lang="en-US" altLang="zh-TW" sz="2000" dirty="0" err="1">
                <a:latin typeface="inherit"/>
              </a:rPr>
              <a:t>Bigtable</a:t>
            </a:r>
            <a:r>
              <a:rPr lang="en-US" altLang="zh-TW" sz="2000" dirty="0">
                <a:latin typeface="inherit"/>
              </a:rPr>
              <a:t> </a:t>
            </a:r>
            <a:r>
              <a:rPr lang="zh-TW" altLang="en-US" sz="2000" dirty="0">
                <a:latin typeface="inherit"/>
              </a:rPr>
              <a:t>是與現有 </a:t>
            </a:r>
            <a:r>
              <a:rPr lang="en-US" altLang="zh-TW" sz="2000" dirty="0">
                <a:latin typeface="inherit"/>
              </a:rPr>
              <a:t>Apache </a:t>
            </a:r>
            <a:r>
              <a:rPr lang="zh-TW" altLang="en-US" sz="2000" dirty="0">
                <a:latin typeface="inherit"/>
              </a:rPr>
              <a:t>生態系統的開源 </a:t>
            </a:r>
            <a:r>
              <a:rPr lang="en-US" altLang="zh-TW" sz="2000" dirty="0">
                <a:latin typeface="inherit"/>
              </a:rPr>
              <a:t>Big Data </a:t>
            </a:r>
            <a:r>
              <a:rPr lang="zh-TW" altLang="en-US" sz="2000" dirty="0">
                <a:latin typeface="inherit"/>
              </a:rPr>
              <a:t>軟體相整合。</a:t>
            </a:r>
            <a:endParaRPr lang="en-US" altLang="zh-TW" sz="2000" dirty="0">
              <a:latin typeface="inherit"/>
            </a:endParaRPr>
          </a:p>
          <a:p>
            <a:pPr algn="l" fontAlgn="base"/>
            <a:endParaRPr lang="en-US" altLang="zh-TW" sz="2000" dirty="0">
              <a:solidFill>
                <a:srgbClr val="323232"/>
              </a:solidFill>
              <a:latin typeface="inherit"/>
            </a:endParaRPr>
          </a:p>
          <a:p>
            <a:pPr algn="l" fontAlgn="base"/>
            <a:endParaRPr lang="en-US" altLang="zh-TW" sz="2000" dirty="0"/>
          </a:p>
          <a:p>
            <a:endParaRPr lang="en-US" altLang="zh-TW" sz="2000" dirty="0"/>
          </a:p>
          <a:p>
            <a:endParaRPr lang="zh-TW" altLang="en-US" dirty="0"/>
          </a:p>
        </p:txBody>
      </p:sp>
    </p:spTree>
    <p:extLst>
      <p:ext uri="{BB962C8B-B14F-4D97-AF65-F5344CB8AC3E}">
        <p14:creationId xmlns:p14="http://schemas.microsoft.com/office/powerpoint/2010/main" val="4226589286"/>
      </p:ext>
    </p:extLst>
  </p:cSld>
  <p:clrMapOvr>
    <a:masterClrMapping/>
  </p:clrMapOvr>
  <p:transition spd="slow">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2003211" y="0"/>
            <a:ext cx="9720072" cy="794697"/>
          </a:xfrm>
        </p:spPr>
        <p:txBody>
          <a:bodyPr/>
          <a:lstStyle/>
          <a:p>
            <a:r>
              <a:rPr lang="en-US" altLang="zh-TW" sz="3600" dirty="0">
                <a:solidFill>
                  <a:srgbClr val="CCFF99"/>
                </a:solidFill>
              </a:rPr>
              <a:t>2. </a:t>
            </a:r>
            <a:r>
              <a:rPr lang="zh-TW" altLang="en-US" sz="3600" dirty="0">
                <a:solidFill>
                  <a:srgbClr val="CCFF99"/>
                </a:solidFill>
              </a:rPr>
              <a:t>詳細介紹任一非關聯式資料庫</a:t>
            </a:r>
          </a:p>
        </p:txBody>
      </p:sp>
      <p:pic>
        <p:nvPicPr>
          <p:cNvPr id="9" name="內容版面配置區 8">
            <a:extLst>
              <a:ext uri="{FF2B5EF4-FFF2-40B4-BE49-F238E27FC236}">
                <a16:creationId xmlns:a16="http://schemas.microsoft.com/office/drawing/2014/main" id="{5C937537-40FC-49EE-9154-BCDC74765F93}"/>
              </a:ext>
            </a:extLst>
          </p:cNvPr>
          <p:cNvPicPr>
            <a:picLocks noGrp="1" noChangeAspect="1"/>
          </p:cNvPicPr>
          <p:nvPr>
            <p:ph idx="1"/>
          </p:nvPr>
        </p:nvPicPr>
        <p:blipFill>
          <a:blip r:embed="rId2"/>
          <a:stretch>
            <a:fillRect/>
          </a:stretch>
        </p:blipFill>
        <p:spPr>
          <a:xfrm>
            <a:off x="8736738" y="2911610"/>
            <a:ext cx="2763616" cy="1446078"/>
          </a:xfrm>
        </p:spPr>
      </p:pic>
      <p:sp>
        <p:nvSpPr>
          <p:cNvPr id="13" name="文字方塊 12">
            <a:extLst>
              <a:ext uri="{FF2B5EF4-FFF2-40B4-BE49-F238E27FC236}">
                <a16:creationId xmlns:a16="http://schemas.microsoft.com/office/drawing/2014/main" id="{1D003A24-4938-4CC2-906F-97DA18190B7E}"/>
              </a:ext>
            </a:extLst>
          </p:cNvPr>
          <p:cNvSpPr txBox="1"/>
          <p:nvPr/>
        </p:nvSpPr>
        <p:spPr>
          <a:xfrm>
            <a:off x="300037" y="608491"/>
            <a:ext cx="8201025" cy="6096541"/>
          </a:xfrm>
          <a:prstGeom prst="rect">
            <a:avLst/>
          </a:prstGeom>
          <a:noFill/>
        </p:spPr>
        <p:txBody>
          <a:bodyPr wrap="square" rtlCol="0">
            <a:spAutoFit/>
          </a:bodyPr>
          <a:lstStyle/>
          <a:p>
            <a:r>
              <a:rPr lang="en-US" altLang="zh-TW" sz="2400" b="1" dirty="0">
                <a:solidFill>
                  <a:srgbClr val="001B50"/>
                </a:solidFill>
              </a:rPr>
              <a:t>Cloud </a:t>
            </a:r>
            <a:r>
              <a:rPr lang="en-US" altLang="zh-TW" sz="2400" b="1" dirty="0" err="1" smtClean="0">
                <a:solidFill>
                  <a:srgbClr val="001B50"/>
                </a:solidFill>
              </a:rPr>
              <a:t>BigTable</a:t>
            </a:r>
            <a:endParaRPr lang="en-US" altLang="zh-TW" sz="2400" b="1" dirty="0" smtClean="0">
              <a:solidFill>
                <a:srgbClr val="001B50"/>
              </a:solidFill>
            </a:endParaRPr>
          </a:p>
          <a:p>
            <a:endParaRPr lang="en-US" altLang="zh-TW" sz="2400" b="1" dirty="0" smtClean="0">
              <a:solidFill>
                <a:srgbClr val="001B50"/>
              </a:solidFill>
            </a:endParaRPr>
          </a:p>
          <a:p>
            <a:pPr algn="l" fontAlgn="base"/>
            <a:endParaRPr lang="zh-TW" altLang="en-US" sz="2000" b="0" i="0" dirty="0">
              <a:solidFill>
                <a:srgbClr val="323232"/>
              </a:solidFill>
              <a:effectLst/>
              <a:latin typeface="Roboto"/>
            </a:endParaRPr>
          </a:p>
          <a:p>
            <a:pPr algn="l" fontAlgn="base"/>
            <a:r>
              <a:rPr lang="zh-TW" altLang="en-US" sz="2000" b="1" i="0" dirty="0" smtClean="0">
                <a:effectLst/>
                <a:latin typeface="inherit"/>
              </a:rPr>
              <a:t>關鍵</a:t>
            </a:r>
            <a:r>
              <a:rPr lang="zh-TW" altLang="en-US" sz="2000" b="1" i="0" dirty="0">
                <a:effectLst/>
                <a:latin typeface="inherit"/>
              </a:rPr>
              <a:t>優勢</a:t>
            </a:r>
            <a:r>
              <a:rPr lang="zh-TW" altLang="en-US" sz="2000" b="1" i="0" dirty="0" smtClean="0">
                <a:effectLst/>
                <a:latin typeface="inherit"/>
              </a:rPr>
              <a:t>：</a:t>
            </a:r>
            <a:endParaRPr lang="zh-TW" altLang="en-US" sz="2000" b="1" i="0" dirty="0">
              <a:effectLst/>
              <a:latin typeface="Roboto"/>
            </a:endParaRPr>
          </a:p>
          <a:p>
            <a:pPr algn="l" fontAlgn="base"/>
            <a:r>
              <a:rPr lang="zh-TW" altLang="en-US" sz="2000" b="0" i="0" dirty="0">
                <a:effectLst/>
                <a:latin typeface="Roboto"/>
              </a:rPr>
              <a:t>⬩ 超高擴展性：</a:t>
            </a:r>
            <a:endParaRPr lang="en-US" altLang="zh-TW" sz="2000" dirty="0">
              <a:latin typeface="Roboto"/>
            </a:endParaRPr>
          </a:p>
          <a:p>
            <a:pPr algn="l" fontAlgn="base"/>
            <a:r>
              <a:rPr lang="zh-TW" altLang="en-US" sz="2000" b="0" i="0" dirty="0">
                <a:effectLst/>
                <a:latin typeface="inherit"/>
              </a:rPr>
              <a:t>自我控管的 </a:t>
            </a:r>
            <a:r>
              <a:rPr lang="en-US" altLang="zh-TW" sz="2000" b="0" i="0" dirty="0">
                <a:effectLst/>
                <a:latin typeface="inherit"/>
              </a:rPr>
              <a:t>HBase </a:t>
            </a:r>
            <a:r>
              <a:rPr lang="zh-TW" altLang="en-US" sz="2000" b="0" i="0" dirty="0">
                <a:effectLst/>
                <a:latin typeface="inherit"/>
              </a:rPr>
              <a:t>安裝有一個設計瓶頸，在達到某程度的 </a:t>
            </a:r>
            <a:r>
              <a:rPr lang="en-US" altLang="zh-TW" sz="2000" b="0" i="0" dirty="0">
                <a:effectLst/>
                <a:latin typeface="inherit"/>
              </a:rPr>
              <a:t>QPS </a:t>
            </a:r>
            <a:r>
              <a:rPr lang="zh-TW" altLang="en-US" sz="2000" b="0" i="0" dirty="0">
                <a:effectLst/>
                <a:latin typeface="inherit"/>
              </a:rPr>
              <a:t>後效能便無法再提升。</a:t>
            </a:r>
            <a:r>
              <a:rPr lang="en-US" altLang="zh-TW" sz="2000" b="0" i="0" dirty="0">
                <a:effectLst/>
                <a:latin typeface="inherit"/>
              </a:rPr>
              <a:t>Cloud Bigtable </a:t>
            </a:r>
            <a:r>
              <a:rPr lang="zh-TW" altLang="en-US" sz="2000" b="0" i="0" dirty="0">
                <a:effectLst/>
                <a:latin typeface="inherit"/>
              </a:rPr>
              <a:t>則沒有這個瓶頸。所以客戶可以透過增加機器數量來擴展你的叢集以處理更多的查詢。</a:t>
            </a:r>
            <a:r>
              <a:rPr lang="zh-TW" altLang="en-US" sz="2000" b="0" i="0" dirty="0">
                <a:effectLst/>
                <a:latin typeface="Roboto"/>
              </a:rPr>
              <a:t/>
            </a:r>
            <a:br>
              <a:rPr lang="zh-TW" altLang="en-US" sz="2000" b="0" i="0" dirty="0">
                <a:effectLst/>
                <a:latin typeface="Roboto"/>
              </a:rPr>
            </a:br>
            <a:r>
              <a:rPr lang="zh-TW" altLang="en-US" sz="2000" b="0" i="0" dirty="0">
                <a:effectLst/>
                <a:latin typeface="Roboto"/>
              </a:rPr>
              <a:t>⬩ 易於管理：</a:t>
            </a:r>
            <a:br>
              <a:rPr lang="zh-TW" altLang="en-US" sz="2000" b="0" i="0" dirty="0">
                <a:effectLst/>
                <a:latin typeface="Roboto"/>
              </a:rPr>
            </a:br>
            <a:r>
              <a:rPr lang="en-US" altLang="zh-TW" sz="2000" b="0" i="0" dirty="0">
                <a:effectLst/>
                <a:latin typeface="inherit"/>
              </a:rPr>
              <a:t>Cloud Bigtable </a:t>
            </a:r>
            <a:r>
              <a:rPr lang="zh-TW" altLang="en-US" sz="2000" b="0" i="0" dirty="0">
                <a:effectLst/>
                <a:latin typeface="inherit"/>
              </a:rPr>
              <a:t>可以透明化地處理升級和重新啟動，並自動保持數據的高持久性。不需再管理叢集的主結點、地區、集群或節點，你只需要設計自己的表格模式，其餘的問題</a:t>
            </a:r>
            <a:r>
              <a:rPr lang="en-US" altLang="zh-TW" sz="2000" b="0" i="0" dirty="0">
                <a:effectLst/>
                <a:latin typeface="inherit"/>
              </a:rPr>
              <a:t>Cloud Bigtable </a:t>
            </a:r>
            <a:r>
              <a:rPr lang="zh-TW" altLang="en-US" sz="2000" b="0" i="0" dirty="0">
                <a:effectLst/>
                <a:latin typeface="inherit"/>
              </a:rPr>
              <a:t>會為你處理。</a:t>
            </a:r>
            <a:r>
              <a:rPr lang="zh-TW" altLang="en-US" sz="2000" b="0" i="0" dirty="0">
                <a:effectLst/>
                <a:latin typeface="Roboto"/>
              </a:rPr>
              <a:t/>
            </a:r>
            <a:br>
              <a:rPr lang="zh-TW" altLang="en-US" sz="2000" b="0" i="0" dirty="0">
                <a:effectLst/>
                <a:latin typeface="Roboto"/>
              </a:rPr>
            </a:br>
            <a:r>
              <a:rPr lang="zh-TW" altLang="en-US" sz="2000" b="0" i="0" dirty="0">
                <a:effectLst/>
                <a:latin typeface="Roboto"/>
              </a:rPr>
              <a:t>⬩ 叢集調整不需停機：</a:t>
            </a:r>
            <a:br>
              <a:rPr lang="zh-TW" altLang="en-US" sz="2000" b="0" i="0" dirty="0">
                <a:effectLst/>
                <a:latin typeface="Roboto"/>
              </a:rPr>
            </a:br>
            <a:r>
              <a:rPr lang="zh-TW" altLang="en-US" sz="2000" b="0" i="0" dirty="0">
                <a:effectLst/>
                <a:latin typeface="inherit"/>
              </a:rPr>
              <a:t>您可以擴大 </a:t>
            </a:r>
            <a:r>
              <a:rPr lang="en-US" altLang="zh-TW" sz="2000" b="0" i="0" dirty="0">
                <a:effectLst/>
                <a:latin typeface="inherit"/>
              </a:rPr>
              <a:t>Cloud Bigtable </a:t>
            </a:r>
            <a:r>
              <a:rPr lang="zh-TW" altLang="en-US" sz="2000" b="0" i="0" dirty="0">
                <a:effectLst/>
                <a:latin typeface="inherit"/>
              </a:rPr>
              <a:t>數幾個小時以處理龐大的負載量，然後再次縮小叢集的大小，所有這些舉動都不需停機。更改叢集大小後，</a:t>
            </a:r>
            <a:r>
              <a:rPr lang="en-US" altLang="zh-TW" sz="2000" b="0" i="0" dirty="0">
                <a:effectLst/>
                <a:latin typeface="inherit"/>
              </a:rPr>
              <a:t>Cloud Bigtable </a:t>
            </a:r>
            <a:r>
              <a:rPr lang="zh-TW" altLang="en-US" sz="2000" b="0" i="0" dirty="0">
                <a:effectLst/>
                <a:latin typeface="inherit"/>
              </a:rPr>
              <a:t>在負載下通常只需要幾分鐘就可以平衡叢集中所有節點的性能。</a:t>
            </a:r>
            <a:endParaRPr lang="zh-TW" altLang="en-US" sz="2000" b="0" i="0" dirty="0">
              <a:effectLst/>
              <a:latin typeface="Roboto"/>
            </a:endParaRPr>
          </a:p>
          <a:p>
            <a:pPr algn="just">
              <a:lnSpc>
                <a:spcPts val="2900"/>
              </a:lnSpc>
            </a:pPr>
            <a:endParaRPr lang="en-US" altLang="zh-TW" sz="2000" dirty="0"/>
          </a:p>
          <a:p>
            <a:endParaRPr lang="en-US" altLang="zh-TW" sz="2000" dirty="0"/>
          </a:p>
          <a:p>
            <a:endParaRPr lang="zh-TW" altLang="en-US" dirty="0"/>
          </a:p>
        </p:txBody>
      </p:sp>
    </p:spTree>
    <p:extLst>
      <p:ext uri="{BB962C8B-B14F-4D97-AF65-F5344CB8AC3E}">
        <p14:creationId xmlns:p14="http://schemas.microsoft.com/office/powerpoint/2010/main" val="56484863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024127" y="177893"/>
            <a:ext cx="9720072" cy="444959"/>
          </a:xfrm>
        </p:spPr>
        <p:txBody>
          <a:bodyPr>
            <a:normAutofit fontScale="90000"/>
          </a:bodyPr>
          <a:lstStyle/>
          <a:p>
            <a:r>
              <a:rPr lang="en-US" altLang="zh-TW" sz="3600" dirty="0">
                <a:solidFill>
                  <a:srgbClr val="CCFF99"/>
                </a:solidFill>
              </a:rPr>
              <a:t>3. </a:t>
            </a:r>
            <a:r>
              <a:rPr lang="zh-TW" altLang="en-US" sz="3600" dirty="0">
                <a:solidFill>
                  <a:srgbClr val="CCFF99"/>
                </a:solidFill>
              </a:rPr>
              <a:t>請比較關聯式</a:t>
            </a:r>
            <a:r>
              <a:rPr lang="en-US" altLang="zh-TW" sz="3600" dirty="0">
                <a:solidFill>
                  <a:srgbClr val="CCFF99"/>
                </a:solidFill>
              </a:rPr>
              <a:t>/</a:t>
            </a:r>
            <a:r>
              <a:rPr lang="zh-TW" altLang="en-US" sz="3600" dirty="0">
                <a:solidFill>
                  <a:srgbClr val="CCFF99"/>
                </a:solidFill>
              </a:rPr>
              <a:t>非關聯式資料庫優缺點</a:t>
            </a:r>
          </a:p>
        </p:txBody>
      </p:sp>
      <p:graphicFrame>
        <p:nvGraphicFramePr>
          <p:cNvPr id="3" name="內容版面配置區 11">
            <a:extLst>
              <a:ext uri="{FF2B5EF4-FFF2-40B4-BE49-F238E27FC236}">
                <a16:creationId xmlns:a16="http://schemas.microsoft.com/office/drawing/2014/main" id="{84221594-4026-499C-B769-2C9D6E9F4A77}"/>
              </a:ext>
            </a:extLst>
          </p:cNvPr>
          <p:cNvGraphicFramePr>
            <a:graphicFrameLocks noGrp="1"/>
          </p:cNvGraphicFramePr>
          <p:nvPr>
            <p:ph idx="1"/>
            <p:extLst>
              <p:ext uri="{D42A27DB-BD31-4B8C-83A1-F6EECF244321}">
                <p14:modId xmlns:p14="http://schemas.microsoft.com/office/powerpoint/2010/main" val="1792075942"/>
              </p:ext>
            </p:extLst>
          </p:nvPr>
        </p:nvGraphicFramePr>
        <p:xfrm>
          <a:off x="457200" y="622852"/>
          <a:ext cx="11277600" cy="6207522"/>
        </p:xfrm>
        <a:graphic>
          <a:graphicData uri="http://schemas.openxmlformats.org/drawingml/2006/table">
            <a:tbl>
              <a:tblPr firstRow="1" bandRow="1">
                <a:tableStyleId>{7DF18680-E054-41AD-8BC1-D1AEF772440D}</a:tableStyleId>
              </a:tblPr>
              <a:tblGrid>
                <a:gridCol w="2048843">
                  <a:extLst>
                    <a:ext uri="{9D8B030D-6E8A-4147-A177-3AD203B41FA5}">
                      <a16:colId xmlns:a16="http://schemas.microsoft.com/office/drawing/2014/main" val="1667760227"/>
                    </a:ext>
                  </a:extLst>
                </a:gridCol>
                <a:gridCol w="4492592">
                  <a:extLst>
                    <a:ext uri="{9D8B030D-6E8A-4147-A177-3AD203B41FA5}">
                      <a16:colId xmlns:a16="http://schemas.microsoft.com/office/drawing/2014/main" val="2164163073"/>
                    </a:ext>
                  </a:extLst>
                </a:gridCol>
                <a:gridCol w="4736165">
                  <a:extLst>
                    <a:ext uri="{9D8B030D-6E8A-4147-A177-3AD203B41FA5}">
                      <a16:colId xmlns:a16="http://schemas.microsoft.com/office/drawing/2014/main" val="2007295139"/>
                    </a:ext>
                  </a:extLst>
                </a:gridCol>
              </a:tblGrid>
              <a:tr h="351995">
                <a:tc>
                  <a:txBody>
                    <a:bodyPr/>
                    <a:lstStyle/>
                    <a:p>
                      <a:endParaRPr lang="zh-TW" altLang="en-US" dirty="0"/>
                    </a:p>
                  </a:txBody>
                  <a:tcPr/>
                </a:tc>
                <a:tc>
                  <a:txBody>
                    <a:bodyPr/>
                    <a:lstStyle/>
                    <a:p>
                      <a:pPr algn="ctr"/>
                      <a:r>
                        <a:rPr lang="zh-TW" altLang="en-US" dirty="0"/>
                        <a:t>關聯式資料庫</a:t>
                      </a:r>
                    </a:p>
                  </a:txBody>
                  <a:tcPr anchor="ctr"/>
                </a:tc>
                <a:tc>
                  <a:txBody>
                    <a:bodyPr/>
                    <a:lstStyle/>
                    <a:p>
                      <a:pPr algn="ctr"/>
                      <a:r>
                        <a:rPr lang="zh-TW" altLang="en-US" dirty="0"/>
                        <a:t>非關聯式資料庫</a:t>
                      </a:r>
                    </a:p>
                  </a:txBody>
                  <a:tcPr anchor="ctr"/>
                </a:tc>
                <a:extLst>
                  <a:ext uri="{0D108BD9-81ED-4DB2-BD59-A6C34878D82A}">
                    <a16:rowId xmlns:a16="http://schemas.microsoft.com/office/drawing/2014/main" val="196603917"/>
                  </a:ext>
                </a:extLst>
              </a:tr>
              <a:tr h="1143984">
                <a:tc>
                  <a:txBody>
                    <a:bodyPr/>
                    <a:lstStyle/>
                    <a:p>
                      <a:pPr marL="0" algn="ctr" defTabSz="914400" rtl="0" eaLnBrk="1" latinLnBrk="0" hangingPunct="1"/>
                      <a:r>
                        <a:rPr lang="zh-TW" altLang="en-US" sz="1800" kern="1200" dirty="0">
                          <a:solidFill>
                            <a:schemeClr val="dk1"/>
                          </a:solidFill>
                        </a:rPr>
                        <a:t>資料模型</a:t>
                      </a:r>
                      <a:endParaRPr lang="zh-TW" altLang="en-US" sz="1800" kern="1200" dirty="0">
                        <a:solidFill>
                          <a:schemeClr val="dk1"/>
                        </a:solidFill>
                        <a:latin typeface="+mn-lt"/>
                        <a:ea typeface="+mn-ea"/>
                        <a:cs typeface="+mn-cs"/>
                      </a:endParaRPr>
                    </a:p>
                  </a:txBody>
                  <a:tcPr anchor="ctr"/>
                </a:tc>
                <a:tc>
                  <a:txBody>
                    <a:bodyPr/>
                    <a:lstStyle/>
                    <a:p>
                      <a:r>
                        <a:rPr lang="zh-TW" altLang="en-US" sz="1800" b="0" i="0" kern="1200" dirty="0">
                          <a:solidFill>
                            <a:schemeClr val="dk1"/>
                          </a:solidFill>
                          <a:effectLst/>
                          <a:latin typeface="+mn-lt"/>
                          <a:ea typeface="+mn-ea"/>
                          <a:cs typeface="+mn-cs"/>
                        </a:rPr>
                        <a:t>關聯式模型將資料標準化，成為由列和欄組成的表格。結構描述嚴格定義表格、列、欄、索引、表格之間的關係，以及其他資料庫元素。</a:t>
                      </a:r>
                      <a:endParaRPr lang="zh-TW" altLang="en-US" dirty="0"/>
                    </a:p>
                  </a:txBody>
                  <a:tcPr/>
                </a:tc>
                <a:tc>
                  <a:txBody>
                    <a:bodyPr/>
                    <a:lstStyle/>
                    <a:p>
                      <a:r>
                        <a:rPr lang="en-US" altLang="zh-TW" sz="1800" b="0" i="0" kern="1200" dirty="0">
                          <a:solidFill>
                            <a:schemeClr val="dk1"/>
                          </a:solidFill>
                          <a:effectLst/>
                          <a:latin typeface="+mn-lt"/>
                          <a:ea typeface="+mn-ea"/>
                          <a:cs typeface="+mn-cs"/>
                        </a:rPr>
                        <a:t>NoSQL </a:t>
                      </a:r>
                      <a:r>
                        <a:rPr lang="zh-TW" altLang="en-US" sz="1800" b="0" i="0" kern="1200" dirty="0">
                          <a:solidFill>
                            <a:schemeClr val="dk1"/>
                          </a:solidFill>
                          <a:effectLst/>
                          <a:latin typeface="+mn-lt"/>
                          <a:ea typeface="+mn-ea"/>
                          <a:cs typeface="+mn-cs"/>
                        </a:rPr>
                        <a:t>資料庫提供鍵值、文件和圖形等多種資料模型，具有最佳化的效能與規模。</a:t>
                      </a:r>
                      <a:endParaRPr lang="zh-TW" altLang="en-US" dirty="0"/>
                    </a:p>
                  </a:txBody>
                  <a:tcPr/>
                </a:tc>
                <a:extLst>
                  <a:ext uri="{0D108BD9-81ED-4DB2-BD59-A6C34878D82A}">
                    <a16:rowId xmlns:a16="http://schemas.microsoft.com/office/drawing/2014/main" val="2295844325"/>
                  </a:ext>
                </a:extLst>
              </a:tr>
              <a:tr h="1143984">
                <a:tc>
                  <a:txBody>
                    <a:bodyPr/>
                    <a:lstStyle/>
                    <a:p>
                      <a:pPr algn="ctr"/>
                      <a:r>
                        <a:rPr lang="zh-TW" altLang="en-US" baseline="0" dirty="0"/>
                        <a:t> </a:t>
                      </a:r>
                      <a:r>
                        <a:rPr lang="zh-TW" altLang="en-US" dirty="0"/>
                        <a:t>效能</a:t>
                      </a:r>
                    </a:p>
                  </a:txBody>
                  <a:tcPr anchor="ctr"/>
                </a:tc>
                <a:tc>
                  <a:txBody>
                    <a:bodyPr/>
                    <a:lstStyle/>
                    <a:p>
                      <a:r>
                        <a:rPr lang="zh-TW" altLang="en-US" sz="1800" b="0" i="0" kern="1200" dirty="0">
                          <a:solidFill>
                            <a:schemeClr val="dk1"/>
                          </a:solidFill>
                          <a:effectLst/>
                          <a:latin typeface="+mn-lt"/>
                          <a:ea typeface="+mn-ea"/>
                          <a:cs typeface="+mn-cs"/>
                        </a:rPr>
                        <a:t>為了維護資料的一致性付出了巨大的代價，讀寫效能比較差。在面對高併發讀寫效能非常差，面對海量資料的時候效率非常低。</a:t>
                      </a:r>
                      <a:endParaRPr lang="zh-TW" altLang="en-US" dirty="0"/>
                    </a:p>
                  </a:txBody>
                  <a:tcPr/>
                </a:tc>
                <a:tc>
                  <a:txBody>
                    <a:bodyPr/>
                    <a:lstStyle/>
                    <a:p>
                      <a:r>
                        <a:rPr lang="en-US" altLang="zh-TW" sz="1800" b="0" i="0" kern="1200" dirty="0" err="1">
                          <a:solidFill>
                            <a:schemeClr val="dk1"/>
                          </a:solidFill>
                          <a:effectLst/>
                          <a:latin typeface="+mn-lt"/>
                          <a:ea typeface="+mn-ea"/>
                          <a:cs typeface="+mn-cs"/>
                        </a:rPr>
                        <a:t>Nosql</a:t>
                      </a:r>
                      <a:r>
                        <a:rPr lang="zh-TW" altLang="en-US" sz="1800" b="0" i="0" kern="1200" dirty="0">
                          <a:solidFill>
                            <a:schemeClr val="dk1"/>
                          </a:solidFill>
                          <a:effectLst/>
                          <a:latin typeface="+mn-lt"/>
                          <a:ea typeface="+mn-ea"/>
                          <a:cs typeface="+mn-cs"/>
                        </a:rPr>
                        <a:t>儲存的格式都是</a:t>
                      </a:r>
                      <a:r>
                        <a:rPr lang="en-US" altLang="zh-TW" sz="1800" b="0" i="0" kern="1200" dirty="0">
                          <a:solidFill>
                            <a:schemeClr val="dk1"/>
                          </a:solidFill>
                          <a:effectLst/>
                          <a:latin typeface="+mn-lt"/>
                          <a:ea typeface="+mn-ea"/>
                          <a:cs typeface="+mn-cs"/>
                        </a:rPr>
                        <a:t>key-value</a:t>
                      </a:r>
                      <a:r>
                        <a:rPr lang="zh-TW" altLang="en-US" sz="1800" b="0" i="0" kern="1200" dirty="0">
                          <a:solidFill>
                            <a:schemeClr val="dk1"/>
                          </a:solidFill>
                          <a:effectLst/>
                          <a:latin typeface="+mn-lt"/>
                          <a:ea typeface="+mn-ea"/>
                          <a:cs typeface="+mn-cs"/>
                        </a:rPr>
                        <a:t>型別的，存在記憶體中，非常容易儲存，對於資料的一致性是 弱要求。</a:t>
                      </a:r>
                      <a:r>
                        <a:rPr lang="en-US" altLang="zh-TW" sz="1800" b="0" i="0" kern="1200" dirty="0" err="1">
                          <a:solidFill>
                            <a:schemeClr val="dk1"/>
                          </a:solidFill>
                          <a:effectLst/>
                          <a:latin typeface="+mn-lt"/>
                          <a:ea typeface="+mn-ea"/>
                          <a:cs typeface="+mn-cs"/>
                        </a:rPr>
                        <a:t>Nosql</a:t>
                      </a:r>
                      <a:r>
                        <a:rPr lang="zh-TW" altLang="en-US" sz="1800" b="0" i="0" kern="1200" dirty="0">
                          <a:solidFill>
                            <a:schemeClr val="dk1"/>
                          </a:solidFill>
                          <a:effectLst/>
                          <a:latin typeface="+mn-lt"/>
                          <a:ea typeface="+mn-ea"/>
                          <a:cs typeface="+mn-cs"/>
                        </a:rPr>
                        <a:t>無需</a:t>
                      </a:r>
                      <a:r>
                        <a:rPr lang="en-US" altLang="zh-TW" sz="1800" b="0" i="0" kern="1200" dirty="0" err="1">
                          <a:solidFill>
                            <a:schemeClr val="dk1"/>
                          </a:solidFill>
                          <a:effectLst/>
                          <a:latin typeface="+mn-lt"/>
                          <a:ea typeface="+mn-ea"/>
                          <a:cs typeface="+mn-cs"/>
                        </a:rPr>
                        <a:t>sql</a:t>
                      </a:r>
                      <a:r>
                        <a:rPr lang="zh-TW" altLang="en-US" sz="1800" b="0" i="0" kern="1200" dirty="0">
                          <a:solidFill>
                            <a:schemeClr val="dk1"/>
                          </a:solidFill>
                          <a:effectLst/>
                          <a:latin typeface="+mn-lt"/>
                          <a:ea typeface="+mn-ea"/>
                          <a:cs typeface="+mn-cs"/>
                        </a:rPr>
                        <a:t>的解析，提高了讀寫效能。</a:t>
                      </a:r>
                      <a:endParaRPr lang="zh-TW" altLang="en-US" dirty="0"/>
                    </a:p>
                  </a:txBody>
                  <a:tcPr/>
                </a:tc>
                <a:extLst>
                  <a:ext uri="{0D108BD9-81ED-4DB2-BD59-A6C34878D82A}">
                    <a16:rowId xmlns:a16="http://schemas.microsoft.com/office/drawing/2014/main" val="501900940"/>
                  </a:ext>
                </a:extLst>
              </a:tr>
              <a:tr h="2214642">
                <a:tc>
                  <a:txBody>
                    <a:bodyPr/>
                    <a:lstStyle/>
                    <a:p>
                      <a:r>
                        <a:rPr lang="zh-TW" altLang="en-US" dirty="0"/>
                        <a:t>            優點</a:t>
                      </a:r>
                    </a:p>
                  </a:txBody>
                  <a:tcPr anchor="ctr"/>
                </a:tc>
                <a:tc>
                  <a:txBody>
                    <a:bodyPr/>
                    <a:lstStyle/>
                    <a:p>
                      <a:r>
                        <a:rPr lang="en-US" altLang="zh-TW" sz="1800" b="0" i="0" kern="1200" dirty="0">
                          <a:solidFill>
                            <a:schemeClr val="dk1"/>
                          </a:solidFill>
                          <a:effectLst/>
                          <a:latin typeface="+mn-lt"/>
                          <a:ea typeface="+mn-ea"/>
                          <a:cs typeface="+mn-cs"/>
                        </a:rPr>
                        <a:t>1</a:t>
                      </a:r>
                      <a:r>
                        <a:rPr lang="zh-TW" altLang="en-US" sz="1800" b="0" i="0" kern="1200" dirty="0">
                          <a:solidFill>
                            <a:schemeClr val="dk1"/>
                          </a:solidFill>
                          <a:effectLst/>
                          <a:latin typeface="+mn-lt"/>
                          <a:ea typeface="+mn-ea"/>
                          <a:cs typeface="+mn-cs"/>
                        </a:rPr>
                        <a:t>、容易理解：二維表結構是非常貼近邏輯概念。</a:t>
                      </a:r>
                      <a:r>
                        <a:rPr lang="zh-TW" altLang="en-US" dirty="0"/>
                        <a:t/>
                      </a:r>
                      <a:br>
                        <a:rPr lang="zh-TW" altLang="en-US" dirty="0"/>
                      </a:br>
                      <a:r>
                        <a:rPr lang="en-US" altLang="zh-TW" sz="1800" b="0" i="0" kern="1200" dirty="0">
                          <a:solidFill>
                            <a:schemeClr val="dk1"/>
                          </a:solidFill>
                          <a:effectLst/>
                          <a:latin typeface="+mn-lt"/>
                          <a:ea typeface="+mn-ea"/>
                          <a:cs typeface="+mn-cs"/>
                        </a:rPr>
                        <a:t>2</a:t>
                      </a:r>
                      <a:r>
                        <a:rPr lang="zh-TW" altLang="en-US" sz="1800" b="0" i="0" kern="1200" dirty="0">
                          <a:solidFill>
                            <a:schemeClr val="dk1"/>
                          </a:solidFill>
                          <a:effectLst/>
                          <a:latin typeface="+mn-lt"/>
                          <a:ea typeface="+mn-ea"/>
                          <a:cs typeface="+mn-cs"/>
                        </a:rPr>
                        <a:t>、使用方便：通用的</a:t>
                      </a:r>
                      <a:r>
                        <a:rPr lang="en-US" altLang="zh-TW" sz="1800" b="0" i="0" kern="1200" dirty="0">
                          <a:solidFill>
                            <a:schemeClr val="dk1"/>
                          </a:solidFill>
                          <a:effectLst/>
                          <a:latin typeface="+mn-lt"/>
                          <a:ea typeface="+mn-ea"/>
                          <a:cs typeface="+mn-cs"/>
                        </a:rPr>
                        <a:t>SQL</a:t>
                      </a:r>
                      <a:r>
                        <a:rPr lang="zh-TW" altLang="en-US" sz="1800" b="0" i="0" kern="1200" dirty="0">
                          <a:solidFill>
                            <a:schemeClr val="dk1"/>
                          </a:solidFill>
                          <a:effectLst/>
                          <a:latin typeface="+mn-lt"/>
                          <a:ea typeface="+mn-ea"/>
                          <a:cs typeface="+mn-cs"/>
                        </a:rPr>
                        <a:t>語言使得操作關係型資料庫非常方便。</a:t>
                      </a:r>
                      <a:r>
                        <a:rPr lang="zh-TW" altLang="en-US" dirty="0"/>
                        <a:t/>
                      </a:r>
                      <a:br>
                        <a:rPr lang="zh-TW" altLang="en-US" dirty="0"/>
                      </a:br>
                      <a:r>
                        <a:rPr lang="en-US" altLang="zh-TW" sz="1800" b="0" i="0" kern="1200" dirty="0">
                          <a:solidFill>
                            <a:schemeClr val="dk1"/>
                          </a:solidFill>
                          <a:effectLst/>
                          <a:latin typeface="+mn-lt"/>
                          <a:ea typeface="+mn-ea"/>
                          <a:cs typeface="+mn-cs"/>
                        </a:rPr>
                        <a:t>3</a:t>
                      </a:r>
                      <a:r>
                        <a:rPr lang="zh-TW" altLang="en-US" sz="1800" b="0" i="0" kern="1200" dirty="0">
                          <a:solidFill>
                            <a:schemeClr val="dk1"/>
                          </a:solidFill>
                          <a:effectLst/>
                          <a:latin typeface="+mn-lt"/>
                          <a:ea typeface="+mn-ea"/>
                          <a:cs typeface="+mn-cs"/>
                        </a:rPr>
                        <a:t>、易於維護：豐富的完整性大大減低了資料冗餘和資料不一致的機率。</a:t>
                      </a:r>
                      <a:r>
                        <a:rPr lang="zh-TW" altLang="en-US" dirty="0"/>
                        <a:t/>
                      </a:r>
                      <a:br>
                        <a:rPr lang="zh-TW" altLang="en-US" dirty="0"/>
                      </a:br>
                      <a:r>
                        <a:rPr lang="en-US" altLang="zh-TW" sz="1800" b="0" i="0" kern="1200" dirty="0">
                          <a:solidFill>
                            <a:schemeClr val="dk1"/>
                          </a:solidFill>
                          <a:effectLst/>
                          <a:latin typeface="+mn-lt"/>
                          <a:ea typeface="+mn-ea"/>
                          <a:cs typeface="+mn-cs"/>
                        </a:rPr>
                        <a:t>4</a:t>
                      </a:r>
                      <a:r>
                        <a:rPr lang="zh-TW" altLang="en-US" sz="1800" b="0" i="0" kern="1200" dirty="0">
                          <a:solidFill>
                            <a:schemeClr val="dk1"/>
                          </a:solidFill>
                          <a:effectLst/>
                          <a:latin typeface="+mn-lt"/>
                          <a:ea typeface="+mn-ea"/>
                          <a:cs typeface="+mn-cs"/>
                        </a:rPr>
                        <a:t>、支援</a:t>
                      </a:r>
                      <a:r>
                        <a:rPr lang="en-US" altLang="zh-TW" sz="1800" b="0" i="0" kern="1200" dirty="0">
                          <a:solidFill>
                            <a:schemeClr val="dk1"/>
                          </a:solidFill>
                          <a:effectLst/>
                          <a:latin typeface="+mn-lt"/>
                          <a:ea typeface="+mn-ea"/>
                          <a:cs typeface="+mn-cs"/>
                        </a:rPr>
                        <a:t>SQL</a:t>
                      </a:r>
                      <a:r>
                        <a:rPr lang="zh-TW" altLang="en-US" sz="1800" b="0" i="0" kern="1200" dirty="0">
                          <a:solidFill>
                            <a:schemeClr val="dk1"/>
                          </a:solidFill>
                          <a:effectLst/>
                          <a:latin typeface="+mn-lt"/>
                          <a:ea typeface="+mn-ea"/>
                          <a:cs typeface="+mn-cs"/>
                        </a:rPr>
                        <a:t>，可用於複雜的查詢。</a:t>
                      </a:r>
                      <a:endParaRPr lang="zh-TW" altLang="en-US" dirty="0">
                        <a:effectLst/>
                      </a:endParaRPr>
                    </a:p>
                  </a:txBody>
                  <a:tcPr marL="76200" marR="76200" marT="76200" marB="76200" anchor="ctr"/>
                </a:tc>
                <a:tc>
                  <a:txBody>
                    <a:bodyPr/>
                    <a:lstStyle/>
                    <a:p>
                      <a:r>
                        <a:rPr lang="en-US" altLang="zh-TW" sz="1800" b="0" i="0" kern="1200" dirty="0">
                          <a:solidFill>
                            <a:schemeClr val="dk1"/>
                          </a:solidFill>
                          <a:effectLst/>
                          <a:latin typeface="+mn-lt"/>
                          <a:ea typeface="+mn-ea"/>
                          <a:cs typeface="+mn-cs"/>
                        </a:rPr>
                        <a:t>1</a:t>
                      </a:r>
                      <a:r>
                        <a:rPr lang="zh-TW" altLang="en-US" sz="1800" b="0" i="0" kern="1200" dirty="0">
                          <a:solidFill>
                            <a:schemeClr val="dk1"/>
                          </a:solidFill>
                          <a:effectLst/>
                          <a:latin typeface="+mn-lt"/>
                          <a:ea typeface="+mn-ea"/>
                          <a:cs typeface="+mn-cs"/>
                        </a:rPr>
                        <a:t>、無需經過</a:t>
                      </a:r>
                      <a:r>
                        <a:rPr lang="en-US" altLang="zh-TW" sz="1800" b="0" i="0" kern="1200" dirty="0" err="1">
                          <a:solidFill>
                            <a:schemeClr val="dk1"/>
                          </a:solidFill>
                          <a:effectLst/>
                          <a:latin typeface="+mn-lt"/>
                          <a:ea typeface="+mn-ea"/>
                          <a:cs typeface="+mn-cs"/>
                        </a:rPr>
                        <a:t>sql</a:t>
                      </a:r>
                      <a:r>
                        <a:rPr lang="zh-TW" altLang="en-US" sz="1800" b="0" i="0" kern="1200" dirty="0">
                          <a:solidFill>
                            <a:schemeClr val="dk1"/>
                          </a:solidFill>
                          <a:effectLst/>
                          <a:latin typeface="+mn-lt"/>
                          <a:ea typeface="+mn-ea"/>
                          <a:cs typeface="+mn-cs"/>
                        </a:rPr>
                        <a:t>層的解析，讀寫效能很高。</a:t>
                      </a:r>
                      <a:r>
                        <a:rPr lang="zh-TW" altLang="en-US" dirty="0"/>
                        <a:t/>
                      </a:r>
                      <a:br>
                        <a:rPr lang="zh-TW" altLang="en-US" dirty="0"/>
                      </a:br>
                      <a:r>
                        <a:rPr lang="en-US" altLang="zh-TW" sz="1800" b="0" i="0" kern="1200" dirty="0">
                          <a:solidFill>
                            <a:schemeClr val="dk1"/>
                          </a:solidFill>
                          <a:effectLst/>
                          <a:latin typeface="+mn-lt"/>
                          <a:ea typeface="+mn-ea"/>
                          <a:cs typeface="+mn-cs"/>
                        </a:rPr>
                        <a:t>2</a:t>
                      </a:r>
                      <a:r>
                        <a:rPr lang="zh-TW" altLang="en-US" sz="1800" b="0" i="0" kern="1200" dirty="0">
                          <a:solidFill>
                            <a:schemeClr val="dk1"/>
                          </a:solidFill>
                          <a:effectLst/>
                          <a:latin typeface="+mn-lt"/>
                          <a:ea typeface="+mn-ea"/>
                          <a:cs typeface="+mn-cs"/>
                        </a:rPr>
                        <a:t>、基於鍵值，資料沒有耦合性，容易擴充套件。</a:t>
                      </a:r>
                      <a:r>
                        <a:rPr lang="zh-TW" altLang="en-US" dirty="0"/>
                        <a:t/>
                      </a:r>
                      <a:br>
                        <a:rPr lang="zh-TW" altLang="en-US" dirty="0"/>
                      </a:br>
                      <a:r>
                        <a:rPr lang="en-US" altLang="zh-TW" sz="1800" b="0" i="0" kern="1200" dirty="0">
                          <a:solidFill>
                            <a:schemeClr val="dk1"/>
                          </a:solidFill>
                          <a:effectLst/>
                          <a:latin typeface="+mn-lt"/>
                          <a:ea typeface="+mn-ea"/>
                          <a:cs typeface="+mn-cs"/>
                        </a:rPr>
                        <a:t>3</a:t>
                      </a:r>
                      <a:r>
                        <a:rPr lang="zh-TW" altLang="en-US" sz="1800" b="0" i="0" kern="1200" dirty="0">
                          <a:solidFill>
                            <a:schemeClr val="dk1"/>
                          </a:solidFill>
                          <a:effectLst/>
                          <a:latin typeface="+mn-lt"/>
                          <a:ea typeface="+mn-ea"/>
                          <a:cs typeface="+mn-cs"/>
                        </a:rPr>
                        <a:t>、儲存資料的格式：</a:t>
                      </a:r>
                      <a:r>
                        <a:rPr lang="en-US" altLang="zh-TW" sz="1800" b="0" i="0" kern="1200" dirty="0" err="1">
                          <a:solidFill>
                            <a:schemeClr val="dk1"/>
                          </a:solidFill>
                          <a:effectLst/>
                          <a:latin typeface="+mn-lt"/>
                          <a:ea typeface="+mn-ea"/>
                          <a:cs typeface="+mn-cs"/>
                        </a:rPr>
                        <a:t>nosql</a:t>
                      </a:r>
                      <a:r>
                        <a:rPr lang="zh-TW" altLang="en-US" sz="1800" b="0" i="0" kern="1200" dirty="0">
                          <a:solidFill>
                            <a:schemeClr val="dk1"/>
                          </a:solidFill>
                          <a:effectLst/>
                          <a:latin typeface="+mn-lt"/>
                          <a:ea typeface="+mn-ea"/>
                          <a:cs typeface="+mn-cs"/>
                        </a:rPr>
                        <a:t>的儲存格式是</a:t>
                      </a:r>
                      <a:r>
                        <a:rPr lang="en-US" altLang="zh-TW" sz="1800" b="0" i="0" kern="1200" dirty="0" err="1">
                          <a:solidFill>
                            <a:schemeClr val="dk1"/>
                          </a:solidFill>
                          <a:effectLst/>
                          <a:latin typeface="+mn-lt"/>
                          <a:ea typeface="+mn-ea"/>
                          <a:cs typeface="+mn-cs"/>
                        </a:rPr>
                        <a:t>key,value</a:t>
                      </a:r>
                      <a:r>
                        <a:rPr lang="zh-TW" altLang="en-US" sz="1800" b="0" i="0" kern="1200" dirty="0">
                          <a:solidFill>
                            <a:schemeClr val="dk1"/>
                          </a:solidFill>
                          <a:effectLst/>
                          <a:latin typeface="+mn-lt"/>
                          <a:ea typeface="+mn-ea"/>
                          <a:cs typeface="+mn-cs"/>
                        </a:rPr>
                        <a:t>形式、文件形式、圖片形式等，而關係型資料庫則只支援基礎型別。</a:t>
                      </a:r>
                      <a:endParaRPr lang="zh-TW" altLang="en-US" dirty="0"/>
                    </a:p>
                  </a:txBody>
                  <a:tcPr/>
                </a:tc>
                <a:extLst>
                  <a:ext uri="{0D108BD9-81ED-4DB2-BD59-A6C34878D82A}">
                    <a16:rowId xmlns:a16="http://schemas.microsoft.com/office/drawing/2014/main" val="2585640245"/>
                  </a:ext>
                </a:extLst>
              </a:tr>
              <a:tr h="1202650">
                <a:tc>
                  <a:txBody>
                    <a:bodyPr/>
                    <a:lstStyle/>
                    <a:p>
                      <a:r>
                        <a:rPr lang="zh-TW" altLang="en-US" dirty="0"/>
                        <a:t>            缺點</a:t>
                      </a:r>
                    </a:p>
                  </a:txBody>
                  <a:tcPr anchor="ctr"/>
                </a:tc>
                <a:tc>
                  <a:txBody>
                    <a:bodyPr/>
                    <a:lstStyle/>
                    <a:p>
                      <a:r>
                        <a:rPr lang="en-US" altLang="zh-TW" sz="1800" b="0" i="0" kern="1200" dirty="0">
                          <a:solidFill>
                            <a:schemeClr val="dk1"/>
                          </a:solidFill>
                          <a:effectLst/>
                          <a:latin typeface="+mn-lt"/>
                          <a:ea typeface="+mn-ea"/>
                          <a:cs typeface="+mn-cs"/>
                        </a:rPr>
                        <a:t>1</a:t>
                      </a:r>
                      <a:r>
                        <a:rPr lang="zh-TW" altLang="en-US" sz="1800" b="0" i="0" kern="1200" dirty="0">
                          <a:solidFill>
                            <a:schemeClr val="dk1"/>
                          </a:solidFill>
                          <a:effectLst/>
                          <a:latin typeface="+mn-lt"/>
                          <a:ea typeface="+mn-ea"/>
                          <a:cs typeface="+mn-cs"/>
                        </a:rPr>
                        <a:t>、為了維護一致性所付出的巨大代價就是其讀寫效能比較差。</a:t>
                      </a:r>
                      <a:r>
                        <a:rPr lang="zh-TW" altLang="en-US" dirty="0"/>
                        <a:t/>
                      </a:r>
                      <a:br>
                        <a:rPr lang="zh-TW" altLang="en-US" dirty="0"/>
                      </a:br>
                      <a:r>
                        <a:rPr lang="en-US" altLang="zh-TW" sz="1800" b="0" i="0" kern="1200" dirty="0">
                          <a:solidFill>
                            <a:schemeClr val="dk1"/>
                          </a:solidFill>
                          <a:effectLst/>
                          <a:latin typeface="+mn-lt"/>
                          <a:ea typeface="+mn-ea"/>
                          <a:cs typeface="+mn-cs"/>
                        </a:rPr>
                        <a:t>2</a:t>
                      </a:r>
                      <a:r>
                        <a:rPr lang="zh-TW" altLang="en-US" sz="1800" b="0" i="0" kern="1200" dirty="0">
                          <a:solidFill>
                            <a:schemeClr val="dk1"/>
                          </a:solidFill>
                          <a:effectLst/>
                          <a:latin typeface="+mn-lt"/>
                          <a:ea typeface="+mn-ea"/>
                          <a:cs typeface="+mn-cs"/>
                        </a:rPr>
                        <a:t>、固定的表結構。</a:t>
                      </a:r>
                      <a:r>
                        <a:rPr lang="zh-TW" altLang="en-US" dirty="0"/>
                        <a:t/>
                      </a:r>
                      <a:br>
                        <a:rPr lang="zh-TW" altLang="en-US" dirty="0"/>
                      </a:br>
                      <a:r>
                        <a:rPr lang="en-US" altLang="zh-TW" sz="1800" b="0" i="0" kern="1200" dirty="0">
                          <a:solidFill>
                            <a:schemeClr val="dk1"/>
                          </a:solidFill>
                          <a:effectLst/>
                          <a:latin typeface="+mn-lt"/>
                          <a:ea typeface="+mn-ea"/>
                          <a:cs typeface="+mn-cs"/>
                        </a:rPr>
                        <a:t>3</a:t>
                      </a:r>
                      <a:r>
                        <a:rPr lang="zh-TW" altLang="en-US" sz="1800" b="0" i="0" kern="1200" dirty="0">
                          <a:solidFill>
                            <a:schemeClr val="dk1"/>
                          </a:solidFill>
                          <a:effectLst/>
                          <a:latin typeface="+mn-lt"/>
                          <a:ea typeface="+mn-ea"/>
                          <a:cs typeface="+mn-cs"/>
                        </a:rPr>
                        <a:t>、海量資料的高效率讀寫。</a:t>
                      </a:r>
                      <a:endParaRPr lang="zh-TW" altLang="en-US" dirty="0">
                        <a:effectLst/>
                      </a:endParaRPr>
                    </a:p>
                  </a:txBody>
                  <a:tcPr marL="76200" marR="76200" marT="76200" marB="76200" anchor="ctr"/>
                </a:tc>
                <a:tc>
                  <a:txBody>
                    <a:bodyPr/>
                    <a:lstStyle/>
                    <a:p>
                      <a:r>
                        <a:rPr lang="en-US" altLang="zh-TW" sz="1800" b="0" i="0" kern="1200" dirty="0">
                          <a:solidFill>
                            <a:schemeClr val="dk1"/>
                          </a:solidFill>
                          <a:effectLst/>
                          <a:latin typeface="+mn-lt"/>
                          <a:ea typeface="+mn-ea"/>
                          <a:cs typeface="+mn-cs"/>
                        </a:rPr>
                        <a:t>1</a:t>
                      </a:r>
                      <a:r>
                        <a:rPr lang="zh-TW" altLang="en-US" sz="1800" b="0" i="0" kern="1200" dirty="0">
                          <a:solidFill>
                            <a:schemeClr val="dk1"/>
                          </a:solidFill>
                          <a:effectLst/>
                          <a:latin typeface="+mn-lt"/>
                          <a:ea typeface="+mn-ea"/>
                          <a:cs typeface="+mn-cs"/>
                        </a:rPr>
                        <a:t>、不提供</a:t>
                      </a:r>
                      <a:r>
                        <a:rPr lang="en-US" altLang="zh-TW" sz="1800" b="0" i="0" kern="1200" dirty="0" err="1">
                          <a:solidFill>
                            <a:schemeClr val="dk1"/>
                          </a:solidFill>
                          <a:effectLst/>
                          <a:latin typeface="+mn-lt"/>
                          <a:ea typeface="+mn-ea"/>
                          <a:cs typeface="+mn-cs"/>
                        </a:rPr>
                        <a:t>sql</a:t>
                      </a:r>
                      <a:r>
                        <a:rPr lang="zh-TW" altLang="en-US" sz="1800" b="0" i="0" kern="1200" dirty="0">
                          <a:solidFill>
                            <a:schemeClr val="dk1"/>
                          </a:solidFill>
                          <a:effectLst/>
                          <a:latin typeface="+mn-lt"/>
                          <a:ea typeface="+mn-ea"/>
                          <a:cs typeface="+mn-cs"/>
                        </a:rPr>
                        <a:t>支援，學習和使用成本較高。</a:t>
                      </a:r>
                      <a:r>
                        <a:rPr lang="zh-TW" altLang="en-US" dirty="0"/>
                        <a:t/>
                      </a:r>
                      <a:br>
                        <a:rPr lang="zh-TW" altLang="en-US" dirty="0"/>
                      </a:br>
                      <a:r>
                        <a:rPr lang="en-US" altLang="zh-TW" sz="1800" b="0" i="0" kern="1200" dirty="0">
                          <a:solidFill>
                            <a:schemeClr val="dk1"/>
                          </a:solidFill>
                          <a:effectLst/>
                          <a:latin typeface="+mn-lt"/>
                          <a:ea typeface="+mn-ea"/>
                          <a:cs typeface="+mn-cs"/>
                        </a:rPr>
                        <a:t>2</a:t>
                      </a:r>
                      <a:r>
                        <a:rPr lang="zh-TW" altLang="en-US" sz="1800" b="0" i="0" kern="1200" dirty="0">
                          <a:solidFill>
                            <a:schemeClr val="dk1"/>
                          </a:solidFill>
                          <a:effectLst/>
                          <a:latin typeface="+mn-lt"/>
                          <a:ea typeface="+mn-ea"/>
                          <a:cs typeface="+mn-cs"/>
                        </a:rPr>
                        <a:t>、無事務處理，附加功能</a:t>
                      </a:r>
                      <a:r>
                        <a:rPr lang="en-US" altLang="zh-TW" sz="1800" b="0" i="0" kern="1200" dirty="0">
                          <a:solidFill>
                            <a:schemeClr val="dk1"/>
                          </a:solidFill>
                          <a:effectLst/>
                          <a:latin typeface="+mn-lt"/>
                          <a:ea typeface="+mn-ea"/>
                          <a:cs typeface="+mn-cs"/>
                        </a:rPr>
                        <a:t>bi</a:t>
                      </a:r>
                      <a:r>
                        <a:rPr lang="zh-TW" altLang="en-US" sz="1800" b="0" i="0" kern="1200" dirty="0">
                          <a:solidFill>
                            <a:schemeClr val="dk1"/>
                          </a:solidFill>
                          <a:effectLst/>
                          <a:latin typeface="+mn-lt"/>
                          <a:ea typeface="+mn-ea"/>
                          <a:cs typeface="+mn-cs"/>
                        </a:rPr>
                        <a:t>和報表等支援也不好。</a:t>
                      </a:r>
                      <a:endParaRPr lang="zh-TW" altLang="en-US" dirty="0"/>
                    </a:p>
                  </a:txBody>
                  <a:tcPr/>
                </a:tc>
                <a:extLst>
                  <a:ext uri="{0D108BD9-81ED-4DB2-BD59-A6C34878D82A}">
                    <a16:rowId xmlns:a16="http://schemas.microsoft.com/office/drawing/2014/main" val="2398331791"/>
                  </a:ext>
                </a:extLst>
              </a:tr>
            </a:tbl>
          </a:graphicData>
        </a:graphic>
      </p:graphicFrame>
    </p:spTree>
    <p:extLst>
      <p:ext uri="{BB962C8B-B14F-4D97-AF65-F5344CB8AC3E}">
        <p14:creationId xmlns:p14="http://schemas.microsoft.com/office/powerpoint/2010/main" val="329853821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積分">
  <a:themeElements>
    <a:clrScheme name="Integral">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125000"/>
              </a:schemeClr>
              <a:schemeClr val="phClr">
                <a:tint val="92000"/>
                <a:shade val="70000"/>
                <a:satMod val="110000"/>
              </a:schemeClr>
            </a:duotone>
          </a:blip>
          <a:tile tx="0" ty="0" sx="22000" sy="2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E736489A-00C3-4E0A-AAA8-D4D3127BA5B3}"/>
    </a:ext>
  </a:extLst>
</a:theme>
</file>

<file path=docProps/app.xml><?xml version="1.0" encoding="utf-8"?>
<Properties xmlns="http://schemas.openxmlformats.org/officeDocument/2006/extended-properties" xmlns:vt="http://schemas.openxmlformats.org/officeDocument/2006/docPropsVTypes">
  <Template>Facet</Template>
  <TotalTime>244</TotalTime>
  <Words>824</Words>
  <Application>Microsoft Office PowerPoint</Application>
  <PresentationFormat>寬螢幕</PresentationFormat>
  <Paragraphs>61</Paragraphs>
  <Slides>7</Slides>
  <Notes>0</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7</vt:i4>
      </vt:variant>
    </vt:vector>
  </HeadingPairs>
  <TitlesOfParts>
    <vt:vector size="19" baseType="lpstr">
      <vt:lpstr>inherit</vt:lpstr>
      <vt:lpstr>Noto Sans TC</vt:lpstr>
      <vt:lpstr>Roboto</vt:lpstr>
      <vt:lpstr>微軟正黑體</vt:lpstr>
      <vt:lpstr>Algerian</vt:lpstr>
      <vt:lpstr>Arial</vt:lpstr>
      <vt:lpstr>Mesquite Std</vt:lpstr>
      <vt:lpstr>Segoe UI</vt:lpstr>
      <vt:lpstr>Tw Cen MT</vt:lpstr>
      <vt:lpstr>Tw Cen MT Condensed</vt:lpstr>
      <vt:lpstr>Wingdings 3</vt:lpstr>
      <vt:lpstr>積分</vt:lpstr>
      <vt:lpstr>SQL SERVER 報告</vt:lpstr>
      <vt:lpstr>1. 簡介關聯式/非關聯式資料庫(NoSQL、NonSQL)</vt:lpstr>
      <vt:lpstr>PowerPoint 簡報</vt:lpstr>
      <vt:lpstr>2. 詳細介紹任一非關聯式資料庫</vt:lpstr>
      <vt:lpstr>2. 詳細介紹任一非關聯式資料庫</vt:lpstr>
      <vt:lpstr>2. 詳細介紹任一非關聯式資料庫</vt:lpstr>
      <vt:lpstr>3. 請比較關聯式/非關聯式資料庫優缺點</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SEVER 報告</dc:title>
  <dc:creator>User</dc:creator>
  <cp:lastModifiedBy>User</cp:lastModifiedBy>
  <cp:revision>29</cp:revision>
  <dcterms:created xsi:type="dcterms:W3CDTF">2020-09-29T04:45:51Z</dcterms:created>
  <dcterms:modified xsi:type="dcterms:W3CDTF">2020-09-30T08:09:45Z</dcterms:modified>
</cp:coreProperties>
</file>