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B2659-0B7D-4A12-9DF4-AB1AC1FC4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320911-035F-4075-87DE-ECB6C883D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2F846-CBF9-4FB5-86A2-AD16824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0F714-2427-434E-8672-339D3505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3E9EF-B3C7-4FE0-B690-533CDD8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51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EA0CE-2193-4FFA-B111-22A3D7B5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086A56-F735-4DD6-BE22-1C71F586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BA468-87CC-49ED-B688-749FB06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7870DC-BDD4-426D-A03D-9337B4A7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42DEE-9B6B-400A-8651-3D3467BA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03DD35-BFA6-4886-AC5A-012CD500C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033C04-CD75-4449-A3EA-56EDAD3D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0C6880-3AF8-4AC6-8A24-E5E0344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211F2-0B26-45CA-8B39-AD358CF8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F39C4-5FE4-4C5E-AB58-2AE007D5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8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A3C8E-3490-4D9B-916D-430FC059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1EFED-C554-44A0-B094-0CF068EC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C19C4-CE7D-4951-927D-5DB6F39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442CD-A590-48F3-9F42-C656A79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F821C-3797-4E14-9502-D4CE63F7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39492-4530-411C-8A85-C49BE0AE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2D3087-C0F5-486D-BF8B-701A43F6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BA139-6BE6-4D70-96CB-1C5675AB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53835B-F6D8-4996-82CD-F147A5F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AFD31-F73E-446D-94CE-681BEE2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38B2B-8857-437C-A2E4-5601861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3411-6D87-4C9A-97FC-EC8CD726E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D32CF4-8C59-49BC-98AC-0229C033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5716CA-9E08-48B3-957E-BE3E73A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5CBA97-0A5B-4EEB-BCDC-14D947C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E45CC-9BF6-4AFF-9AB8-BAE68496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5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4CCD-2BFF-4754-B17B-8C04DACE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F9552-C93D-445D-AED1-90A30F6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0E79C8-84F6-44B5-B84A-88E6C308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3A2D6A-015B-495C-9482-CC85F548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143E47-3ECE-4BC2-B339-62995903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C9D1FB-07D3-4B88-9937-0E5A9C02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6E060D-75B0-4A39-8E02-0D4A2A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117AC5-5296-468C-84D0-004A28E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2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78667-078A-4684-A573-93486DC7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4C2411-A417-463E-937C-6D02E92F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FA9FD9-73C1-457B-92EB-CEBA597A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9709B8-89CC-494D-ACBF-AC45AFA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C9618F-B090-41DA-8C1D-6764F719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0AC3EA-21D7-4946-B650-51B3FE40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77DB2-00DD-415B-ACC9-B84936B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8D395-5C68-4F56-BBFB-B9EC568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2B481-B3D2-445F-89B7-D2F590E2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14A30-D7D4-4A3E-9F6A-C187D6AA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BF2DB3-F0FD-421F-AE4F-1EBE5D97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ABD1CE-FC88-46C0-9F83-E076507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B4D8B6-672C-4A63-B133-394F3597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8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8D933-7EB9-4F8E-B610-4AF0FC61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20FD8E-0107-4335-8FA6-ED803D84B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41532D-AACF-49D1-80DD-BC85C243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BB23E1-621F-4F86-A9EC-B396967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CBCDD1-03D2-4C40-B02E-4F95E4E2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23AC23-E49B-483A-9BC6-0AE5F7C5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1CA12D-5FF4-4ABC-AFA0-DF4B2F40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51E899-8E61-4492-9457-35595B38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8443F-88E9-49D6-B494-0E10DA936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D2DB-B695-4A1B-BCBA-2A962FAB40C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7943B-E714-4CD9-BA66-E5882DFF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67B82-C4BF-4BBF-98FF-006433FD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F8B6-FB9C-435A-BD2E-0357F6CDB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8EEF-F926-4C7D-A79C-8B7A0E35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73563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F0439-2573-44D1-B8A9-B9F0464F0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BE53B6-70B2-4F09-A0AC-3115B9FB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780"/>
              </p:ext>
            </p:extLst>
          </p:nvPr>
        </p:nvGraphicFramePr>
        <p:xfrm>
          <a:off x="112542" y="182880"/>
          <a:ext cx="11830926" cy="654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644">
                  <a:extLst>
                    <a:ext uri="{9D8B030D-6E8A-4147-A177-3AD203B41FA5}">
                      <a16:colId xmlns:a16="http://schemas.microsoft.com/office/drawing/2014/main" val="201910685"/>
                    </a:ext>
                  </a:extLst>
                </a:gridCol>
                <a:gridCol w="5021675">
                  <a:extLst>
                    <a:ext uri="{9D8B030D-6E8A-4147-A177-3AD203B41FA5}">
                      <a16:colId xmlns:a16="http://schemas.microsoft.com/office/drawing/2014/main" val="1005115365"/>
                    </a:ext>
                  </a:extLst>
                </a:gridCol>
                <a:gridCol w="4092607">
                  <a:extLst>
                    <a:ext uri="{9D8B030D-6E8A-4147-A177-3AD203B41FA5}">
                      <a16:colId xmlns:a16="http://schemas.microsoft.com/office/drawing/2014/main" val="2327157007"/>
                    </a:ext>
                  </a:extLst>
                </a:gridCol>
              </a:tblGrid>
              <a:tr h="4623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比較關聯式</a:t>
                      </a:r>
                      <a:r>
                        <a:rPr lang="en-US" altLang="zh-TW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非關聯式資料庫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80427"/>
                  </a:ext>
                </a:extLst>
              </a:tr>
              <a:tr h="62558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項目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SQL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(Structured Query Language)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NoSQL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(no Structured Query Language)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07378"/>
                  </a:ext>
                </a:extLst>
              </a:tr>
              <a:tr h="9383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Data Structure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用於定義和處理數據的結構化查詢語言</a:t>
                      </a:r>
                      <a:br>
                        <a:rPr lang="zh-TW" alt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effectLst/>
                        </a:rPr>
                        <a:t>預先定義模式以確定數據結構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非結構化數據的動態模式</a:t>
                      </a:r>
                      <a:br>
                        <a:rPr lang="zh-TW" alt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圖形資料庫，文件導向，列式資料庫，</a:t>
                      </a:r>
                      <a:br>
                        <a:rPr lang="zh-TW" alt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鍵值對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5154"/>
                  </a:ext>
                </a:extLst>
              </a:tr>
              <a:tr h="9383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擴展性</a:t>
                      </a:r>
                      <a:endParaRPr lang="zh-TW" altLang="en-US" sz="1800" b="0" i="0" u="none" strike="noStrike">
                        <a:solidFill>
                          <a:srgbClr val="232323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垂直可擴展</a:t>
                      </a:r>
                      <a:r>
                        <a:rPr lang="en-US" altLang="zh-TW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vertically scalable)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增加組件，例如</a:t>
                      </a:r>
                      <a:r>
                        <a:rPr lang="en-US" sz="1800" u="none" strike="noStrike">
                          <a:effectLst/>
                        </a:rPr>
                        <a:t>RAM，SSD</a:t>
                      </a:r>
                      <a:r>
                        <a:rPr lang="zh-TW" altLang="en-US" sz="1800" u="none" strike="noStrike">
                          <a:effectLst/>
                        </a:rPr>
                        <a:t>或</a:t>
                      </a:r>
                      <a:r>
                        <a:rPr lang="en-US" sz="1800" u="none" strike="noStrike">
                          <a:effectLst/>
                        </a:rPr>
                        <a:t>CPU。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在單台服務器上</a:t>
                      </a:r>
                      <a:endParaRPr lang="zh-TW" altLang="en-US" sz="1800" b="0" i="0" u="none" strike="noStrike">
                        <a:solidFill>
                          <a:srgbClr val="1D1D1D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水平可擴展</a:t>
                      </a:r>
                      <a:r>
                        <a:rPr lang="en-US" altLang="zh-TW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horizontally scalable)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為數據庫添加更多服務器</a:t>
                      </a:r>
                      <a:endParaRPr lang="zh-TW" altLang="en-US" sz="1800" b="0" i="0" u="none" strike="noStrike">
                        <a:solidFill>
                          <a:srgbClr val="1D1D1D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03536"/>
                  </a:ext>
                </a:extLst>
              </a:tr>
              <a:tr h="9111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開發時間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SQL</a:t>
                      </a:r>
                      <a:r>
                        <a:rPr lang="zh-TW" altLang="en-US" sz="1800" u="none" strike="noStrike">
                          <a:effectLst/>
                        </a:rPr>
                        <a:t>數據庫是在</a:t>
                      </a:r>
                      <a:r>
                        <a:rPr lang="en-US" altLang="zh-TW" sz="1800" u="none" strike="noStrike">
                          <a:effectLst/>
                        </a:rPr>
                        <a:t>1970</a:t>
                      </a:r>
                      <a:r>
                        <a:rPr lang="zh-TW" altLang="en-US" sz="1800" u="none" strike="noStrike">
                          <a:effectLst/>
                        </a:rPr>
                        <a:t>年代開發的，旨在解決平面文件存儲問題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NoSQL</a:t>
                      </a:r>
                      <a:r>
                        <a:rPr lang="zh-TW" altLang="en-US" sz="1800" u="none" strike="noStrike">
                          <a:effectLst/>
                        </a:rPr>
                        <a:t>數據庫於</a:t>
                      </a:r>
                      <a:r>
                        <a:rPr lang="en-US" altLang="zh-TW" sz="1800" u="none" strike="noStrike">
                          <a:effectLst/>
                        </a:rPr>
                        <a:t>2000</a:t>
                      </a:r>
                      <a:r>
                        <a:rPr lang="zh-TW" altLang="en-US" sz="1800" u="none" strike="noStrike">
                          <a:effectLst/>
                        </a:rPr>
                        <a:t>年代後期開發</a:t>
                      </a:r>
                      <a:br>
                        <a:rPr lang="zh-TW" altLang="en-US" sz="1800" u="none" strike="noStrike">
                          <a:effectLst/>
                        </a:rPr>
                      </a:br>
                      <a:r>
                        <a:rPr lang="zh-TW" altLang="en-US" sz="1800" u="none" strike="noStrike">
                          <a:effectLst/>
                        </a:rPr>
                        <a:t>克服</a:t>
                      </a:r>
                      <a:r>
                        <a:rPr lang="en-US" altLang="zh-TW" sz="1800" u="none" strike="noStrike">
                          <a:effectLst/>
                        </a:rPr>
                        <a:t>SQL</a:t>
                      </a:r>
                      <a:r>
                        <a:rPr lang="zh-TW" altLang="en-US" sz="1800" u="none" strike="noStrike">
                          <a:effectLst/>
                        </a:rPr>
                        <a:t>數據庫的局限性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43172"/>
                  </a:ext>
                </a:extLst>
              </a:tr>
              <a:tr h="31279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採用公司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Microsoft,Dell,NTT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Amazon,FB,Twitter,Google,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5980"/>
                  </a:ext>
                </a:extLst>
              </a:tr>
              <a:tr h="31279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產品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MS SQL, Oracle,MySQL,PostgreSQL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MongoDB,Redis,Cassandra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09332"/>
                  </a:ext>
                </a:extLst>
              </a:tr>
              <a:tr h="9383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database model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Relational DBMS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table-oriented data model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document-oriented database- MongoDB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Key-value stores - Redis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Wide Column Stores - Cassandra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17951"/>
                  </a:ext>
                </a:extLst>
              </a:tr>
              <a:tr h="11015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feature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有限的支撐容量</a:t>
                      </a:r>
                      <a:r>
                        <a:rPr lang="en-US" altLang="zh-TW" sz="1800" u="none" strike="noStrike" dirty="0">
                          <a:effectLst/>
                        </a:rPr>
                        <a:t>,</a:t>
                      </a:r>
                      <a:br>
                        <a:rPr lang="en-US" altLang="zh-TW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effectLst/>
                        </a:rPr>
                        <a:t>成本高</a:t>
                      </a:r>
                      <a:br>
                        <a:rPr lang="zh-TW" alt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effectLst/>
                        </a:rPr>
                        <a:t>進行</a:t>
                      </a:r>
                      <a:r>
                        <a:rPr lang="en-US" altLang="zh-TW" sz="1800" u="none" strike="noStrike" dirty="0">
                          <a:effectLst/>
                        </a:rPr>
                        <a:t>Join</a:t>
                      </a:r>
                      <a:r>
                        <a:rPr lang="zh-TW" altLang="en-US" sz="1800" u="none" strike="noStrike" dirty="0">
                          <a:effectLst/>
                        </a:rPr>
                        <a:t>等複雜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查詢</a:t>
                      </a:r>
                      <a:endParaRPr lang="en-US" altLang="zh-TW" sz="1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34" charset="-120"/>
                          <a:ea typeface="Malgun Gothic Semilight" panose="020B0502040204020203" pitchFamily="34" charset="-120"/>
                        </a:rPr>
                        <a:t>遵守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34" charset="-120"/>
                          <a:ea typeface="Malgun Gothic Semilight" panose="020B0502040204020203" pitchFamily="34" charset="-120"/>
                        </a:rPr>
                        <a:t>ACID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支撐海量的數據和流量</a:t>
                      </a:r>
                      <a:br>
                        <a:rPr lang="zh-TW" alt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effectLst/>
                        </a:rPr>
                        <a:t>低廉的成本</a:t>
                      </a:r>
                      <a:br>
                        <a:rPr lang="zh-TW" alt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effectLst/>
                        </a:rPr>
                        <a:t>快速的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讀寫</a:t>
                      </a:r>
                      <a:endParaRPr lang="en-US" altLang="zh-TW" sz="1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TW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34" charset="-120"/>
                          <a:ea typeface="Malgun Gothic Semilight" panose="020B0502040204020203" pitchFamily="34" charset="-120"/>
                        </a:rPr>
                        <a:t>最終一致性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34" charset="-120"/>
                        <a:ea typeface="Malgun Gothic Semilight" panose="020B0502040204020203" pitchFamily="34" charset="-120"/>
                      </a:endParaRPr>
                    </a:p>
                  </a:txBody>
                  <a:tcPr marL="9046" marR="9046" marT="9046" marB="0" anchor="ctr">
                    <a:solidFill>
                      <a:schemeClr val="accent6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F3C14-90A3-4D27-BC92-B34D11FA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DB-Engines Ranking</a:t>
            </a:r>
            <a:br>
              <a:rPr lang="en-US" altLang="zh-TW" dirty="0"/>
            </a:br>
            <a:r>
              <a:rPr lang="en-US" altLang="zh-TW" dirty="0"/>
              <a:t>https://db-engines.com/en/ranking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3D7D8-EE97-402E-A8B0-6FB6D2D4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2E1590-A8D0-489D-AC82-69ADFF76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14084"/>
            <a:ext cx="11639550" cy="517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Malgun Gothic Semilight</vt:lpstr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DB-Engines Ranking https://db-engines.com/en/ranking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Arthur Yang</dc:creator>
  <cp:lastModifiedBy>User</cp:lastModifiedBy>
  <cp:revision>3</cp:revision>
  <dcterms:created xsi:type="dcterms:W3CDTF">2020-09-29T16:29:09Z</dcterms:created>
  <dcterms:modified xsi:type="dcterms:W3CDTF">2020-09-30T01:09:55Z</dcterms:modified>
</cp:coreProperties>
</file>