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58" r:id="rId6"/>
    <p:sldId id="259" r:id="rId7"/>
    <p:sldId id="265" r:id="rId8"/>
    <p:sldId id="266" r:id="rId9"/>
    <p:sldId id="280" r:id="rId10"/>
    <p:sldId id="268" r:id="rId11"/>
    <p:sldId id="267" r:id="rId12"/>
    <p:sldId id="269" r:id="rId13"/>
    <p:sldId id="279" r:id="rId14"/>
    <p:sldId id="281" r:id="rId15"/>
    <p:sldId id="290" r:id="rId16"/>
    <p:sldId id="291" r:id="rId17"/>
    <p:sldId id="292" r:id="rId18"/>
    <p:sldId id="284" r:id="rId19"/>
    <p:sldId id="294" r:id="rId20"/>
    <p:sldId id="260" r:id="rId21"/>
    <p:sldId id="276" r:id="rId22"/>
    <p:sldId id="277" r:id="rId23"/>
    <p:sldId id="272" r:id="rId24"/>
    <p:sldId id="273" r:id="rId25"/>
    <p:sldId id="274" r:id="rId26"/>
    <p:sldId id="275" r:id="rId27"/>
    <p:sldId id="293" r:id="rId28"/>
    <p:sldId id="271" r:id="rId29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6470" autoAdjust="0"/>
  </p:normalViewPr>
  <p:slideViewPr>
    <p:cSldViewPr showGuides="1">
      <p:cViewPr varScale="1">
        <p:scale>
          <a:sx n="104" d="100"/>
          <a:sy n="104" d="100"/>
        </p:scale>
        <p:origin x="-720" y="-78"/>
      </p:cViewPr>
      <p:guideLst>
        <p:guide orient="horz" pos="2160"/>
        <p:guide orient="horz" pos="1026"/>
        <p:guide orient="horz" pos="3793"/>
        <p:guide orient="horz" pos="336"/>
        <p:guide orient="horz" pos="1933"/>
        <p:guide orient="horz" pos="3974"/>
        <p:guide orient="horz" pos="1162"/>
        <p:guide pos="3839"/>
        <p:guide pos="671"/>
        <p:guide pos="7014"/>
        <p:guide pos="6143"/>
        <p:guide pos="3263"/>
        <p:guide pos="7377"/>
        <p:guide pos="37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pPr rtl="0"/>
              <a:t>2020年9月29日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pPr rtl="0"/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2020年9月29日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pPr rtl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16</a:t>
            </a:fld>
            <a:endParaRPr lang="zh-TW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5414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35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35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35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354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但， 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也可以使用關聯模型與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schema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。有需要時？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35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354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（</a:t>
            </a:r>
            <a:r>
              <a:rPr lang="en-US" altLang="zh-TW" dirty="0" smtClean="0"/>
              <a:t>Consistency</a:t>
            </a:r>
            <a:r>
              <a:rPr lang="zh-TW" altLang="en-US" dirty="0" smtClean="0"/>
              <a:t>）：一致性，是指任何一個讀操作總是能夠讀到正常 完成之寫操作結果。而在分散式環境下，多個節點的資料副本是否一 致的，或者說，使用者讀取某資料的任一副本是否皆相同</a:t>
            </a:r>
            <a:endParaRPr lang="en-US" altLang="zh-TW" dirty="0" smtClean="0"/>
          </a:p>
          <a:p>
            <a:r>
              <a:rPr lang="en-US" altLang="zh-TW" dirty="0" smtClean="0"/>
              <a:t>A:</a:t>
            </a:r>
            <a:r>
              <a:rPr lang="zh-TW" altLang="en-US" dirty="0" smtClean="0"/>
              <a:t>（</a:t>
            </a:r>
            <a:r>
              <a:rPr lang="en-US" altLang="zh-TW" dirty="0" smtClean="0"/>
              <a:t>Availability</a:t>
            </a:r>
            <a:r>
              <a:rPr lang="zh-TW" altLang="en-US" dirty="0" smtClean="0"/>
              <a:t>）：可用性，是指快速獲取資料，可以在有限時間內 返回操作結果，保證每個請求不管成功或者失敗都有回應；</a:t>
            </a:r>
            <a:endParaRPr lang="en-US" altLang="zh-TW" dirty="0" smtClean="0"/>
          </a:p>
          <a:p>
            <a:r>
              <a:rPr lang="en-US" altLang="zh-TW" dirty="0" smtClean="0"/>
              <a:t>P</a:t>
            </a:r>
            <a:r>
              <a:rPr lang="zh-TW" altLang="en-US" dirty="0" smtClean="0"/>
              <a:t>（</a:t>
            </a:r>
            <a:r>
              <a:rPr lang="en-US" altLang="zh-TW" dirty="0" smtClean="0"/>
              <a:t>Tolerance of Network Partition</a:t>
            </a:r>
            <a:r>
              <a:rPr lang="zh-TW" altLang="en-US" dirty="0" smtClean="0"/>
              <a:t>）：分區容忍性，是指當出現系 統中的一部分節點無法正常營運、和其他節點進行通信時，分離的系 統也能夠正常運行。也就是說，系統中任意資訊的遺失或節點失敗不 會影響系統整體的繼續運作。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2DEA26AD-A5A0-4D36-BBFD-EC7FB8695F55}" type="datetime2">
              <a:rPr lang="zh-TW" altLang="en-US" smtClean="0"/>
              <a:t>2020年9月29日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103F0C-BDE1-42AF-8290-73A90B03A51E}" type="datetime2">
              <a:rPr lang="zh-TW" altLang="en-US" smtClean="0"/>
              <a:t>2020年9月29日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CD5B8-CCF2-4240-A0D2-C58F54FF0102}" type="datetime2">
              <a:rPr lang="zh-TW" altLang="en-US" smtClean="0"/>
              <a:t>2020年9月29日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4505BA-7EFA-4C5B-8E47-A4872B37E07E}" type="datetime2">
              <a:rPr lang="zh-TW" altLang="en-US" smtClean="0"/>
              <a:t>2020年9月29日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669F61-E7F2-420A-9FD9-B8B0B2260232}" type="datetime2">
              <a:rPr lang="zh-TW" altLang="en-US" smtClean="0"/>
              <a:t>2020年9月29日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5209D2-C5A5-4583-8BB0-0CC728E8C36C}" type="datetime2">
              <a:rPr lang="zh-TW" altLang="en-US" smtClean="0"/>
              <a:t>2020年9月29日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FCBFE8-E9A1-4B31-B5AB-72F1D81C0DBC}" type="datetime2">
              <a:rPr lang="zh-TW" altLang="en-US" smtClean="0"/>
              <a:t>2020年9月29日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0CFB9A-B06B-430B-86E8-40BCEDDBBF4B}" type="datetime2">
              <a:rPr lang="zh-TW" altLang="en-US" smtClean="0"/>
              <a:t>2020年9月29日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C835A6-3832-4B5E-BAE5-FCD130265647}" type="datetime2">
              <a:rPr lang="zh-TW" altLang="en-US" smtClean="0"/>
              <a:t>2020年9月29日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D48674-DA2C-47E4-ADC6-CBA81AB090CC}" type="datetime2">
              <a:rPr lang="zh-TW" altLang="en-US" smtClean="0"/>
              <a:t>2020年9月29日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1836B-C91C-453C-90F9-C128D34B1C49}" type="datetime2">
              <a:rPr lang="zh-TW" altLang="en-US" smtClean="0"/>
              <a:t>2020年9月29日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b-engines.com/en/ranking" TargetMode="External"/><Relationship Id="rId3" Type="http://schemas.openxmlformats.org/officeDocument/2006/relationships/hyperlink" Target="https://kknews.cc/zh-tw/code/5vjm6ql.html" TargetMode="External"/><Relationship Id="rId7" Type="http://schemas.openxmlformats.org/officeDocument/2006/relationships/hyperlink" Target="http://debussy.im.nuu.edu.tw/sjchen/BigData/NoSQL.pdf" TargetMode="External"/><Relationship Id="rId2" Type="http://schemas.openxmlformats.org/officeDocument/2006/relationships/hyperlink" Target="https://zh.wikipedia.org/wiki/No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home.com.tw/news/92507" TargetMode="External"/><Relationship Id="rId11" Type="http://schemas.openxmlformats.org/officeDocument/2006/relationships/hyperlink" Target="https://kknews.cc/zh-tw/code/8veoaoe.html" TargetMode="External"/><Relationship Id="rId5" Type="http://schemas.openxmlformats.org/officeDocument/2006/relationships/hyperlink" Target="https://aws.amazon.com/tw/nosql/" TargetMode="External"/><Relationship Id="rId10" Type="http://schemas.openxmlformats.org/officeDocument/2006/relationships/hyperlink" Target="https://read01.com/zh-tw/B67DPz.html" TargetMode="External"/><Relationship Id="rId4" Type="http://schemas.openxmlformats.org/officeDocument/2006/relationships/hyperlink" Target="https://docs.microsoft.com/zh-tw/azure/architecture/data-guide/big-data/non-relational-data" TargetMode="External"/><Relationship Id="rId9" Type="http://schemas.openxmlformats.org/officeDocument/2006/relationships/hyperlink" Target="https://www.itread01.com/content/1550347411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ACI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%E9%9D%A2%E5%90%91%E6%96%87%E6%A1%A3%E6%95%B0%E6%8D%AE%E5%BA%93" TargetMode="External"/><Relationship Id="rId4" Type="http://schemas.openxmlformats.org/officeDocument/2006/relationships/hyperlink" Target="https://zh.wikipedia.org/wiki/%E9%94%AE-%E5%80%BC%E5%AD%98%E5%82%A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685382" cy="2514601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關聯式 </a:t>
            </a:r>
            <a:r>
              <a:rPr lang="en-US" altLang="zh-TW" sz="4400" dirty="0" err="1" smtClean="0">
                <a:latin typeface="微軟正黑體" pitchFamily="34" charset="-120"/>
                <a:ea typeface="微軟正黑體" pitchFamily="34" charset="-120"/>
              </a:rPr>
              <a:t>vs</a:t>
            </a:r>
            <a:r>
              <a:rPr lang="en-US" altLang="zh-TW" sz="4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非關聯式資料庫</a:t>
            </a:r>
            <a:endParaRPr lang="zh-TW" altLang="en-US" sz="4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2494012" y="3284984"/>
            <a:ext cx="5029201" cy="1397000"/>
          </a:xfrm>
        </p:spPr>
        <p:txBody>
          <a:bodyPr rtlCol="0"/>
          <a:lstStyle/>
          <a:p>
            <a:pPr algn="r" rtl="0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王佳雯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algn="r" rtl="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20200930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97" y="1196752"/>
            <a:ext cx="10285783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069513" cy="73536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非關聯式資料庫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(Not Only SQL)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332656"/>
            <a:ext cx="8686801" cy="619472"/>
          </a:xfrm>
        </p:spPr>
        <p:txBody>
          <a:bodyPr/>
          <a:lstStyle/>
          <a:p>
            <a:r>
              <a:rPr lang="zh-TW" altLang="en-US" dirty="0" smtClean="0"/>
              <a:t>鍵值資料庫</a:t>
            </a:r>
            <a:r>
              <a:rPr lang="en-US" altLang="zh-TW" dirty="0" smtClean="0"/>
              <a:t>(Key-Value)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25860" y="980728"/>
          <a:ext cx="10297144" cy="55168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733726"/>
                <a:gridCol w="856341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相關產品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￭ 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Redis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Riak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SimpleDB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Chordless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Scalaris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Memcached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    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  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Amazon</a:t>
                      </a:r>
                      <a:r>
                        <a:rPr lang="en-US" altLang="zh-TW" sz="2000" b="0" i="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en-US" altLang="zh-TW" sz="2000" b="0" i="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DynamoDB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 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資料模型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˙鍵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/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值對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key,value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&gt;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 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鍵是一個字串物件  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值可以是任意類型的資料，例如：整數、字元、陣列、清單、集合等 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優點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擴展性好，靈活性好，大量寫操作時性能高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缺點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無法儲存結構化資訊，條件查詢效率較低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典型應用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頻繁讀寫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、擁有</a:t>
                      </a:r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簡單資料模型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的應用  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內容暫存，例如：會話、設定檔、參數、購物車等  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儲存配置和使用者資料的移動應用 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不適用狀況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不是透過鍵而是</a:t>
                      </a:r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透過值來查詢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：鍵值資料庫根本沒有透過值查詢的途徑 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需要儲存資料之間的關係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：在鍵值資料庫中，不能透過兩個或兩個以上   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</a:t>
                      </a:r>
                      <a:r>
                        <a:rPr lang="zh-TW" altLang="en-US" sz="20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的鍵來關聯資料  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需要</a:t>
                      </a:r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交易的支援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：在一些鍵值資料庫中，產生故障時，不可以退回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使用平台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/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企業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GitHub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（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Riak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）、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Twitter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（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Redis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和 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Memcached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）、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Instagram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（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Redis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）、 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Youtube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（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Memcached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）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332656"/>
            <a:ext cx="8686801" cy="619472"/>
          </a:xfrm>
        </p:spPr>
        <p:txBody>
          <a:bodyPr/>
          <a:lstStyle/>
          <a:p>
            <a:r>
              <a:rPr lang="zh-TW" altLang="en-US" dirty="0" smtClean="0"/>
              <a:t>欄族</a:t>
            </a:r>
            <a:r>
              <a:rPr lang="zh-TW" altLang="en-US" dirty="0" smtClean="0"/>
              <a:t>資料庫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25860" y="980728"/>
          <a:ext cx="10297144" cy="46024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733726"/>
                <a:gridCol w="856341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相關產品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￭ 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BigTable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HBase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Cassandra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HadoopDB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資料模型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˙欄族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優點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查找速度快，可擴展性強，容易進行分散式擴展，複雜性低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缺點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功能較少，大都不支援強交易一致性 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典型應用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分散式資料儲存與管理  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資料在地理上分散於多個資料中心的應用程式  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可以</a:t>
                      </a:r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容忍副本中存在短期不一致情況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的應用程式  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擁有</a:t>
                      </a:r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動態欄位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的應用程式  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擁有潛在大量資料的應用程式，大到幾百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TB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的資料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不適用狀況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需要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ACID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交易支援的情形，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Cassandra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等產品就不適用 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使用平台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/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企業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ebay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（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Cassandra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）、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Instagram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（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Cassandra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）、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NASA 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（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Cassandra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）、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Twitter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（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Cassandra and 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HBase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）、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Facebook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（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HBase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）、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Yahoo!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（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HBase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）、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Netflix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（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Cassandra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）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332656"/>
            <a:ext cx="8686801" cy="619472"/>
          </a:xfrm>
        </p:spPr>
        <p:txBody>
          <a:bodyPr/>
          <a:lstStyle/>
          <a:p>
            <a:r>
              <a:rPr lang="zh-TW" altLang="en-US" dirty="0" smtClean="0"/>
              <a:t>文件</a:t>
            </a:r>
            <a:r>
              <a:rPr lang="zh-TW" altLang="en-US" dirty="0" smtClean="0"/>
              <a:t>資料庫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25860" y="980728"/>
          <a:ext cx="10297144" cy="46024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733726"/>
                <a:gridCol w="856341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相關產品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￭ 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MongoDB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CouchDB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Terrastore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ThruDB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RavenDB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 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SisoDB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RaptorDB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CloudKit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Perservere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Jackrabbit 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資料模型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˙鍵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/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值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值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(value)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是版本化的文件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優點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性能好，靈活性高，複雜性低，資料結構靈活  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提供嵌入式文件功能，將經常查詢的資料儲存在同一個文件中  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既可以根據鍵來建構索引，也可以根據內容建構索引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缺點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缺乏統一的查詢語法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典型應用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適用於目錄、使用者設定檔和內容管理系統等使用案例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不適用狀況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在不同的文件上執行交易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。文件資料庫並不支援文件間的交易， 如果對 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這方面有需求則不應該選用這個解決方案 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使用平台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/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企業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Foursquare 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（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MongoDB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）、趨勢科技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MongoDB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577280"/>
            <a:ext cx="8686801" cy="619472"/>
          </a:xfrm>
        </p:spPr>
        <p:txBody>
          <a:bodyPr/>
          <a:lstStyle/>
          <a:p>
            <a:r>
              <a:rPr lang="zh-TW" altLang="en-US" dirty="0" smtClean="0"/>
              <a:t>圖形資料庫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25860" y="1378064"/>
          <a:ext cx="10297144" cy="298704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733726"/>
                <a:gridCol w="856341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相關產品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￭ 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Neo4J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OrientDB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InfoGrid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Infinite Graph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20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GraphDB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資料模型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˙圖形結構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優點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靈活性高，支援複雜的圖形演算法，可用於建構複雜的關係圖譜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缺點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複雜性高，只能支援一定的資料規模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典型應用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專門用於處理具有</a:t>
                      </a:r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高度相互關聯關係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的資料，比較適合於社交網 路、模 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式識別、依賴分析、推薦系統以及路徑尋找等問題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使用平台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/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企業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˙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LinkedIn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Walmart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CISCO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HP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eBay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以上都在使用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Neo4j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548680"/>
            <a:ext cx="10069513" cy="70676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 smtClean="0"/>
              <a:t>CAP</a:t>
            </a:r>
            <a:r>
              <a:rPr lang="zh-TW" altLang="en-US" dirty="0" smtClean="0"/>
              <a:t>理論與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原則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5213" y="1484784"/>
            <a:ext cx="100695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典型地遵循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CAP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理論和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BASE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原則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CAP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理論可簡單描述為：一個分布式系統不能同時滿足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一致性（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consistency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可用性（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availability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分區容錯性（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partition tolerance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3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個需求，最多只能同時滿足兩個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。例如：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Cassandra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Dynamo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滿足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AP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BigTable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MongoDB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滿足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CP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；而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關聯式資料庫則滿足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AC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在分散式系統環境下，</a:t>
            </a:r>
            <a:r>
              <a:rPr lang="en-US" altLang="zh-TW" sz="2000" b="1" u="sng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一定要被滿足。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0436" y="3186144"/>
            <a:ext cx="4572000" cy="362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5213" y="1556792"/>
            <a:ext cx="10069511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BASE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即 </a:t>
            </a:r>
            <a:r>
              <a:rPr lang="en-US" altLang="zh-TW" sz="2000" u="sng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asically </a:t>
            </a:r>
            <a:r>
              <a:rPr lang="en-US" altLang="zh-TW" sz="2000" u="sng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vailable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（基本可用）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000" u="sng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oft state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（柔性狀態）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000" u="sng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ventually consistent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（最終一致）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的縮寫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Basically Available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：是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指可以容忍系統的短期不可用，並不強調全天候服務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Soft state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：是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指狀態可以有一段時間不同步，存在異步的情況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Eventually consistent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：是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指最終數據一致，而不是嚴格的時時一致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BASE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是基於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CAP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理論逐步演化而來，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核心思維：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即便不能達到 「強一致性」（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Strong consistency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），但可以根據應用特點採用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適當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的方式來達到「最終一致性」（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Eventual consistency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）的效果。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因此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，目前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資料庫大多是針對其應用場景的特點，遵循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BASE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設計原則，更加強調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讀寫效率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數據容量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以及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系統可擴展性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065212" y="548680"/>
            <a:ext cx="10069513" cy="70676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 smtClean="0"/>
              <a:t>CAP</a:t>
            </a:r>
            <a:r>
              <a:rPr lang="zh-TW" altLang="en-US" dirty="0" smtClean="0"/>
              <a:t>理論與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原則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069513" cy="66335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r>
              <a:rPr lang="zh-TW" altLang="en-US" dirty="0" smtClean="0"/>
              <a:t>非關聯式資料庫</a:t>
            </a:r>
            <a:r>
              <a:rPr lang="en-US" altLang="zh-TW" dirty="0" smtClean="0"/>
              <a:t>(</a:t>
            </a:r>
            <a:r>
              <a:rPr lang="en-US" altLang="zh-TW" b="0" dirty="0" err="1" smtClean="0"/>
              <a:t>MongoDB</a:t>
            </a:r>
            <a:r>
              <a:rPr lang="en-US" altLang="zh-TW" dirty="0" smtClean="0"/>
              <a:t>)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9876" y="1340768"/>
            <a:ext cx="985373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MongoDB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MongoDB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Inc.(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當時是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10gen)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2007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年開發，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2009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年推出。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MongoDB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++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語言編寫的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，強大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，靈活、且易於擴展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文件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導向式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(document-oriented)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資料庫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，與傳統的關聯式導向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資料庫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相比，它不再有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row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的概念，取而代之的是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document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的概念。 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MongoDB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將資料儲存為一個文件，資料結構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key-value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組成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MongoDB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文件類似於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MongoDB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用的是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BSON(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擴充，可以塞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Binary data)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欄位值可以包含其他文件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，陣列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及文件陣列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9876" y="4337809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MongoDB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的組成：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Document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Collection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• Document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mongodb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的核心，它就是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Key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對應個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Value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組合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,</a:t>
            </a: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Key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區分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小寫且不能相同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•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Collection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就是一組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Document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，如果把它用來與關聯式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資料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 庫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比較， 他就是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Table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裡面存放了很多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Row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，而且是動態，存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放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不同類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型文檔。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2684" y="3933056"/>
            <a:ext cx="3561607" cy="268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1467" y="608796"/>
            <a:ext cx="8877401" cy="59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213" y="878132"/>
            <a:ext cx="10137128" cy="514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大綱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簡介關聯式及非關聯式資料庫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rtl="0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介紹非關聯式資料庫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MangoDB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rtl="0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關聯式及非關聯式資料庫的優、劣？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rtl="0"/>
            <a:endParaRPr lang="zh-TW" altLang="en-US" dirty="0"/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10069513" cy="663352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 smtClean="0"/>
              <a:t>關聯式與</a:t>
            </a:r>
            <a:r>
              <a:rPr lang="en-US" altLang="zh-TW" dirty="0" err="1" smtClean="0"/>
              <a:t>NoSQL</a:t>
            </a:r>
            <a:r>
              <a:rPr lang="zh-TW" altLang="en-US" dirty="0" smtClean="0"/>
              <a:t>資料庫之比較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3" y="1412776"/>
            <a:ext cx="9993312" cy="507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838" y="1412776"/>
            <a:ext cx="9806110" cy="512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10069513" cy="663352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 smtClean="0"/>
              <a:t>關聯式與</a:t>
            </a:r>
            <a:r>
              <a:rPr lang="en-US" altLang="zh-TW" dirty="0" err="1" smtClean="0"/>
              <a:t>NoSQL</a:t>
            </a:r>
            <a:r>
              <a:rPr lang="zh-TW" altLang="en-US" dirty="0" smtClean="0"/>
              <a:t>資料庫之比較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213" y="1412776"/>
            <a:ext cx="10058400" cy="385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10069513" cy="663352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 smtClean="0"/>
              <a:t>關聯式與</a:t>
            </a:r>
            <a:r>
              <a:rPr lang="en-US" altLang="zh-TW" dirty="0" err="1" smtClean="0"/>
              <a:t>NoSQL</a:t>
            </a:r>
            <a:r>
              <a:rPr lang="zh-TW" altLang="en-US" dirty="0" smtClean="0"/>
              <a:t>資料庫之比較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9836" y="533400"/>
            <a:ext cx="10801152" cy="73536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 smtClean="0"/>
              <a:t>關聯式與</a:t>
            </a:r>
            <a:r>
              <a:rPr lang="en-US" altLang="zh-TW" dirty="0" err="1" smtClean="0"/>
              <a:t>NoSQL</a:t>
            </a:r>
            <a:r>
              <a:rPr lang="zh-TW" altLang="en-US" dirty="0" smtClean="0"/>
              <a:t>資料庫之優、劣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019" y="1600200"/>
          <a:ext cx="10834193" cy="44196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02905"/>
                <a:gridCol w="5424111"/>
                <a:gridCol w="4607177"/>
              </a:tblGrid>
              <a:tr h="77235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sng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關聯式資料庫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sng" strike="noStrike" dirty="0" err="1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NoSQL</a:t>
                      </a:r>
                      <a:r>
                        <a:rPr lang="zh-TW" altLang="en-US" sz="2000" b="1" i="0" u="sng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資料庫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913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sng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+mj-lt"/>
                        <a:buNone/>
                      </a:pP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.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 以完善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的關聯代數理論作為基礎，有嚴格的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標準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42900" indent="-342900" algn="l" fontAlgn="ctr">
                        <a:buFont typeface="+mj-lt"/>
                        <a:buNone/>
                      </a:pPr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2.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 支援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交易 </a:t>
                      </a:r>
                      <a:r>
                        <a:rPr lang="en-US" altLang="zh-TW" sz="2000" b="0" i="0" u="none" strike="noStrike" dirty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ACID</a:t>
                      </a:r>
                      <a:r>
                        <a:rPr lang="zh-TW" altLang="en-US" sz="2000" b="0" i="0" u="none" strike="noStrike" dirty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四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特性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，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確保資料完整性</a:t>
                      </a:r>
                      <a:endParaRPr lang="en-US" altLang="zh-TW" sz="2000" b="0" i="0" u="none" strike="noStrike" dirty="0" smtClean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42900" indent="-342900" algn="l" fontAlgn="ctr">
                        <a:buFont typeface="+mj-lt"/>
                        <a:buNone/>
                      </a:pPr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3.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 借助</a:t>
                      </a:r>
                      <a:r>
                        <a:rPr lang="zh-TW" altLang="en-US" sz="2000" b="0" i="0" u="none" strike="noStrike" dirty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索引機制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可以實現高效的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查詢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42900" indent="-342900" algn="l" fontAlgn="ctr">
                        <a:buFont typeface="+mj-lt"/>
                        <a:buNone/>
                      </a:pPr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4.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 技術成熟，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有</a:t>
                      </a:r>
                      <a:r>
                        <a:rPr lang="zh-TW" altLang="en-US" sz="2000" b="0" i="0" u="none" strike="noStrike" dirty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專業公司的技術支援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AutoNum type="arabicPeriod"/>
                      </a:pP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可以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支援</a:t>
                      </a:r>
                      <a:r>
                        <a:rPr lang="zh-TW" altLang="en-US" sz="2000" b="0" i="0" u="none" strike="noStrike" dirty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超大規模資料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儲存</a:t>
                      </a:r>
                      <a:endParaRPr lang="en-US" altLang="zh-TW" sz="2000" b="0" i="0" u="none" strike="noStrike" dirty="0" smtClean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靈活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的資料模型可以很好地支援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Web2.0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應用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42900" indent="-342900" algn="l" fontAlgn="ctr">
                        <a:buNone/>
                      </a:pPr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3.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  具有</a:t>
                      </a:r>
                      <a:r>
                        <a:rPr lang="zh-TW" altLang="en-US" sz="2000" b="0" i="0" u="none" strike="noStrike" dirty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強大的橫向擴展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能力等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10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sng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+mj-lt"/>
                        <a:buAutoNum type="arabicPeriod"/>
                      </a:pP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可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擴展性較差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尤其是橫向擴展性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，無法較好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地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支援巨量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資料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儲存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42900" indent="-342900" algn="l" fontAlgn="ctr">
                        <a:buFont typeface="+mj-lt"/>
                        <a:buNone/>
                      </a:pPr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2.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  資料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模型過於死板、無法較好地支援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Web2.0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應用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42900" indent="-342900" algn="l" fontAlgn="ctr">
                        <a:buFont typeface="+mj-lt"/>
                        <a:buNone/>
                      </a:pPr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3.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  交易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機制影響了系統的整體性能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AutoNum type="arabicPeriod"/>
                      </a:pP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缺乏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數學理論基礎，複雜查詢性能不高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，大都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不能實現交易強一致性，很難實現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資料完整性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，</a:t>
                      </a:r>
                      <a:r>
                        <a:rPr lang="zh-TW" altLang="en-US" sz="2000" b="0" i="0" u="none" strike="noStrike" dirty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企業關鍵任務不能採用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。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42900" indent="-342900" algn="l" fontAlgn="ctr">
                        <a:buNone/>
                      </a:pPr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2.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  技術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尚不成熟，缺乏專業團隊的技術支援，維護較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困難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692696"/>
            <a:ext cx="10069513" cy="76348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211" y="1772816"/>
            <a:ext cx="10069513" cy="4191000"/>
          </a:xfrm>
        </p:spPr>
        <p:txBody>
          <a:bodyPr/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沒有一款資料庫技術可以套用到企業所有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的應用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場景中，只能根據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不同的場景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選擇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對的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技術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，所以不存在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一方完全取代另一方的問題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，在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很長的一段時期內，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二者皆會共存以滿足企業不同的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差異化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需求。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069513" cy="66335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 smtClean="0"/>
              <a:t>參考網址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212" y="1412776"/>
            <a:ext cx="10069513" cy="4191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hlinkClick r:id="rId2"/>
              </a:rPr>
              <a:t>https://zh.wikipedia.org/wiki/NoSQL#%E5%8F%91%E5%B1%95%E5%8E%86%E5%8F%B2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https://kknews.cc/zh-tw/code/5vjm6ql.html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https://docs.microsoft.com/zh-tw/azure/architecture/data-guide/big-data/non-relational-data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https://aws.amazon.com/tw/nosql/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https://www.ithome.com.tw/news/92507</a:t>
            </a:r>
            <a:endParaRPr lang="en-US" altLang="zh-TW" dirty="0" smtClean="0"/>
          </a:p>
          <a:p>
            <a:r>
              <a:rPr lang="en-US" altLang="zh-TW" dirty="0" smtClean="0">
                <a:hlinkClick r:id="rId7"/>
              </a:rPr>
              <a:t>http://debussy.im.nuu.edu.tw/sjchen/BigData/NoSQL.pdf</a:t>
            </a:r>
            <a:endParaRPr lang="en-US" altLang="zh-TW" dirty="0" smtClean="0"/>
          </a:p>
          <a:p>
            <a:r>
              <a:rPr lang="en-US" altLang="zh-TW" dirty="0" smtClean="0">
                <a:hlinkClick r:id="rId8"/>
              </a:rPr>
              <a:t>https://db-engines.com/en/ranking</a:t>
            </a:r>
            <a:endParaRPr lang="en-US" altLang="zh-TW" dirty="0" smtClean="0"/>
          </a:p>
          <a:p>
            <a:r>
              <a:rPr lang="en-US" altLang="zh-TW" dirty="0" smtClean="0">
                <a:hlinkClick r:id="rId9"/>
              </a:rPr>
              <a:t>https://</a:t>
            </a:r>
            <a:r>
              <a:rPr lang="en-US" altLang="zh-TW" dirty="0" smtClean="0">
                <a:hlinkClick r:id="rId9"/>
              </a:rPr>
              <a:t>www.itread01.com/content/1550347411.html</a:t>
            </a:r>
            <a:endParaRPr lang="en-US" altLang="zh-TW" dirty="0" smtClean="0"/>
          </a:p>
          <a:p>
            <a:r>
              <a:rPr lang="en-US" altLang="zh-TW" dirty="0" smtClean="0">
                <a:hlinkClick r:id="rId10"/>
              </a:rPr>
              <a:t>https://read01.com/zh-tw/B67DPz.html#.</a:t>
            </a:r>
            <a:r>
              <a:rPr lang="en-US" altLang="zh-TW" dirty="0" smtClean="0">
                <a:hlinkClick r:id="rId10"/>
              </a:rPr>
              <a:t>X3M-cWgzZhE</a:t>
            </a:r>
            <a:endParaRPr lang="en-US" altLang="zh-TW" dirty="0" smtClean="0"/>
          </a:p>
          <a:p>
            <a:r>
              <a:rPr lang="en-US" altLang="zh-TW" dirty="0" smtClean="0">
                <a:hlinkClick r:id="rId11"/>
              </a:rPr>
              <a:t>https://</a:t>
            </a:r>
            <a:r>
              <a:rPr lang="en-US" altLang="zh-TW" dirty="0" smtClean="0">
                <a:hlinkClick r:id="rId11"/>
              </a:rPr>
              <a:t>kknews.cc/zh-tw/code/8veoaoe.html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548680"/>
            <a:ext cx="10069513" cy="69148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關聯式資料庫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484784"/>
            <a:ext cx="10069513" cy="419100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什麼是關聯式資料庫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(Relational Database)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1970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年代初，在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IBM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研究實驗室工作的埃德加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·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科德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(Edgar F.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Codd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出版了一份名為「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 Relational Model of Data for Large Shared Data Banks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」的研究，定義了「關聯式資料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(Relational Database)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」的概念，以及將資料組成表格的應用原則。這份研究，就是關聯式資料庫發展的起點。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關聯式資料庫是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一組資料項目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，項目之間具有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預先定義的關係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。這些項目會整理成由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直欄和橫列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構成的一組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表格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。表格會儲存資料庫中所要表示的物件的相關資訊。表格的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每一直欄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儲存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特定類型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的資料，而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每個欄位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儲存某個屬性的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實際數值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。表格中的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橫列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一個物件或實體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一組相關數值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。表格的每一橫列可以用稱為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主索引鍵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唯一識別符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加以標記，而多個表格之間的橫列可使用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外部索引鍵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建立關聯。您不需要重新整理資料庫表格，即可用許多不同方法存取這些資料。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rtl="0"/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412776"/>
            <a:ext cx="10069513" cy="4840560"/>
          </a:xfrm>
        </p:spPr>
        <p:txBody>
          <a:bodyPr rtlCol="0">
            <a:normAutofit/>
          </a:bodyPr>
          <a:lstStyle/>
          <a:p>
            <a:pPr lvl="1"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一、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SQL</a:t>
            </a:r>
          </a:p>
          <a:p>
            <a:pPr lvl="1">
              <a:lnSpc>
                <a:spcPct val="100000"/>
              </a:lnSpc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  使用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SQL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或結構式查詢語言做為主要的查詢方式。美國國家標準協會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(ANSI)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在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1986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年將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SQL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納入標準。常見的關聯式資料庫引擎都支援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標準 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ANSI SQL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，而有些引擎還提供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ANSI SQL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延伸功能，以支援該引擎的專屬功能，例如微軟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MS-SQL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T-SQL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Oracle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PL/SQL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二、資料完整性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100000"/>
              </a:lnSpc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  是指資料整體完備無缺、準確而且一致。關聯式資料庫利用一套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限制條件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讓資料庫達成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資料完整性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。其中包括主索引鍵、外部索引鍵、「非空白值」限制條件、「唯一」限制條件、「預設」限制條件、「檢查」限制條件。這些完整性限制條件對表格中的資料實施商業規則，確保資料的準確性和可靠性。除此之外，大部分關聯式資料庫也允許在觸發中嵌入自訂程式碼，當資料庫發生某個動作時便會執行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65212" y="548680"/>
            <a:ext cx="10069513" cy="69148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關聯式資料庫的重要面向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981844" y="1340768"/>
            <a:ext cx="10357792" cy="6192688"/>
          </a:xfrm>
        </p:spPr>
        <p:txBody>
          <a:bodyPr rtlCol="0">
            <a:normAutofit fontScale="70000" lnSpcReduction="20000"/>
          </a:bodyPr>
          <a:lstStyle/>
          <a:p>
            <a:pPr lvl="1">
              <a:buNone/>
            </a:pPr>
            <a:r>
              <a:rPr lang="zh-TW" altLang="en-US" sz="2900" b="1" dirty="0" smtClean="0">
                <a:latin typeface="微軟正黑體" pitchFamily="34" charset="-120"/>
                <a:ea typeface="微軟正黑體" pitchFamily="34" charset="-120"/>
              </a:rPr>
              <a:t>三、交易處理</a:t>
            </a:r>
            <a:r>
              <a:rPr lang="en-US" altLang="zh-TW" sz="2900" b="1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29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2900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120000"/>
              </a:lnSpc>
              <a:buNone/>
            </a:pP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    資料庫交易是指透過一連串的操作執行一或多個 </a:t>
            </a: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SQL </a:t>
            </a: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陳述式，形成單一邏輯工作單位。交易的原則是「</a:t>
            </a:r>
            <a:r>
              <a:rPr lang="zh-TW" altLang="en-US" sz="29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全有或全無</a:t>
            </a: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」，表示整個交易必須做為單一單位完成並寫入資料庫，否則交易的任何個別元件都不應該通過。在關聯式資料庫的術語中，交易的結果包括「認可」</a:t>
            </a: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(COMMIT) </a:t>
            </a: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或「轉返」</a:t>
            </a: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(ROLLBACK)</a:t>
            </a: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。處理每一個交易皆採用一致可靠的方式，和其他交易互不相干。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buNone/>
            </a:pPr>
            <a:r>
              <a:rPr lang="zh-TW" altLang="en-US" sz="2900" b="1" dirty="0" smtClean="0">
                <a:latin typeface="微軟正黑體" pitchFamily="34" charset="-120"/>
                <a:ea typeface="微軟正黑體" pitchFamily="34" charset="-120"/>
              </a:rPr>
              <a:t>四、</a:t>
            </a:r>
            <a:r>
              <a:rPr lang="en-US" altLang="zh-TW" sz="2900" b="1" dirty="0" smtClean="0">
                <a:latin typeface="微軟正黑體" pitchFamily="34" charset="-120"/>
                <a:ea typeface="微軟正黑體" pitchFamily="34" charset="-120"/>
              </a:rPr>
              <a:t>ACID</a:t>
            </a:r>
          </a:p>
          <a:p>
            <a:pPr lvl="1">
              <a:lnSpc>
                <a:spcPct val="120000"/>
              </a:lnSpc>
              <a:buNone/>
            </a:pP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   所有關聯式資料庫交易</a:t>
            </a:r>
            <a:r>
              <a:rPr lang="zh-TW" altLang="en-US" sz="29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必須</a:t>
            </a: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符合 </a:t>
            </a: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ACID</a:t>
            </a: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，即不可分割性 </a:t>
            </a: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(Atomic)</a:t>
            </a: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、一致性 </a:t>
            </a: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(Consistent)</a:t>
            </a: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、獨立性 </a:t>
            </a: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(Isolated) </a:t>
            </a: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和永久性 </a:t>
            </a: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(Durable)</a:t>
            </a: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，以確保資料完整性。</a:t>
            </a:r>
          </a:p>
          <a:p>
            <a:pPr marL="708660" lvl="1" indent="-342900">
              <a:buFont typeface="+mj-lt"/>
              <a:buAutoNum type="arabicParenR"/>
            </a:pP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不可分割性：交易必須整體成功執行，它不是</a:t>
            </a:r>
            <a:r>
              <a:rPr lang="zh-TW" altLang="en-US" sz="29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全部執行，就是全部不執行</a:t>
            </a: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08660" lvl="1" indent="-342900">
              <a:lnSpc>
                <a:spcPct val="120000"/>
              </a:lnSpc>
              <a:buFont typeface="+mj-lt"/>
              <a:buAutoNum type="arabicParenR"/>
            </a:pP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一致性：要求做為交易的一部分寫入資料庫的資料，必須</a:t>
            </a:r>
            <a:r>
              <a:rPr lang="zh-TW" altLang="en-US" sz="29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遵守所有明定規則以及約束</a:t>
            </a: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，包括限制條件、觸發。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08660" lvl="1" indent="-342900">
              <a:lnSpc>
                <a:spcPct val="120000"/>
              </a:lnSpc>
              <a:buFont typeface="+mj-lt"/>
              <a:buAutoNum type="arabicParenR"/>
            </a:pP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獨立性：某交易執行期間所用的資料或中間結果，不容許其它交易讀取或寫入。直到此交易被確認</a:t>
            </a: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(Commit)</a:t>
            </a: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。它</a:t>
            </a:r>
            <a:r>
              <a:rPr lang="zh-TW" altLang="en-US" sz="29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不應被同時執行的其他交易所干擾</a:t>
            </a: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08660" lvl="1" indent="-342900">
              <a:buFont typeface="+mj-lt"/>
              <a:buAutoNum type="arabicParenR"/>
            </a:pP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永久性：一旦交易全部執行，且經過確認後，其對資料庫所做的變更則</a:t>
            </a:r>
            <a:r>
              <a:rPr lang="zh-TW" altLang="en-US" sz="29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永遠有效</a:t>
            </a:r>
            <a:r>
              <a:rPr lang="zh-TW" altLang="en-US" sz="29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lvl="1"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65212" y="548680"/>
            <a:ext cx="10069513" cy="69148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關聯式資料庫的重要面向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069513" cy="73536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b="0" dirty="0" smtClean="0"/>
              <a:t>DB-Engines 2020-09</a:t>
            </a:r>
            <a:r>
              <a:rPr lang="zh-TW" altLang="en-US" b="0" dirty="0" smtClean="0"/>
              <a:t>資料庫前</a:t>
            </a:r>
            <a:r>
              <a:rPr lang="en-US" altLang="zh-TW" b="0" dirty="0" smtClean="0"/>
              <a:t>10</a:t>
            </a:r>
            <a:r>
              <a:rPr lang="zh-TW" altLang="en-US" b="0" dirty="0" smtClean="0"/>
              <a:t>名列表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838" y="1690688"/>
            <a:ext cx="10021887" cy="35385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409025" y="5445224"/>
            <a:ext cx="3725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3"/>
              </a:rPr>
              <a:t>https://db-engines.com/en/ranking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069513" cy="73536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非關聯式資料庫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(Not Only SQL)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628775"/>
            <a:ext cx="10069513" cy="4391025"/>
          </a:xfrm>
        </p:spPr>
        <p:txBody>
          <a:bodyPr rtlCol="0"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隨著電腦、行動裝置、與互聯網的普及，網路應用程式的流量大幅地增長，同時互聯網也進入「使用者生產內容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(user generated content)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」為主流的時代。對於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Youtube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Facebook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這些社交網站來說，每分每秒需要處理的資料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量為爆炸性的成長。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從使用者的角度來看，在這些平台上對於資料的需求也跟過去不一樣。資料庫的主要功能，從過去「能夠無錯誤地同步處理結構清楚的資料」，到現在慢慢有新需求誕生：「處理高速且大量產生的資料，但不需要即時同步，也不需絕對地零錯誤。」為了呼應這個需求，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資料庫隨之興起。</a:t>
            </a:r>
          </a:p>
          <a:p>
            <a:pPr rtl="0">
              <a:buNone/>
            </a:pP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114772" y="5302949"/>
            <a:ext cx="987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所代表的含意並不是 </a:t>
            </a:r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No SQL"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而是</a:t>
            </a:r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" Not Only SQL “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，不是完全捨棄關聯式資料庫，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而是根據處理的資料格式及企業需求來決定何時使用關聯式資料庫，何時使用非關聯式資料庫。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5213" y="1268760"/>
            <a:ext cx="100584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一詞最早出現於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1998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年，是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Carlo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Strozzi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開發的一個輕量、開源、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不提供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功能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的關聯式資料庫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2009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年一場關於分散式開源資料庫的討論會中，此時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主要指非關係型、分散式、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不提供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hlinkClick r:id="rId3" tooltip="ACID"/>
              </a:rPr>
              <a:t>ACID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的資料庫設計模式。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同年在亞特蘭大舉行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“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no:sql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(east)”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討論會，就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而言是一個里程碑，其口號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“select fun, profit from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real_world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where relational=false;”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。因此，對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最普遍的解釋就是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「非關聯型的」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，強調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hlinkClick r:id="rId4" tooltip="鍵-值儲存"/>
              </a:rPr>
              <a:t>鍵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hlinkClick r:id="rId4" tooltip="鍵-值儲存"/>
              </a:rPr>
              <a:t>-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hlinkClick r:id="rId4" tooltip="鍵-值儲存"/>
              </a:rPr>
              <a:t>值儲存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hlinkClick r:id="rId5" tooltip="文件導向資料庫"/>
              </a:rPr>
              <a:t>文件導向資料庫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的優點，而不是單純反對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在操作上，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並不支持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SQL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語法 與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SQL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的邏輯。所以，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資料庫通常不使用關聯模型，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也不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固定結構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也就是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schema-free)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/>
          </a:p>
        </p:txBody>
      </p:sp>
      <p:sp>
        <p:nvSpPr>
          <p:cNvPr id="9" name="標題 1"/>
          <p:cNvSpPr txBox="1">
            <a:spLocks/>
          </p:cNvSpPr>
          <p:nvPr/>
        </p:nvSpPr>
        <p:spPr bwMode="auto">
          <a:xfrm>
            <a:off x="1065212" y="533400"/>
            <a:ext cx="10069513" cy="7353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非關聯式資料庫</a:t>
            </a:r>
            <a:r>
              <a:rPr kumimoji="0" lang="en-US" altLang="zh-TW" sz="3600" b="1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(Not Only SQL)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5213" y="1484784"/>
            <a:ext cx="10058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資料庫並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不是要取代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現在廣泛應用的傳統資料庫，而是採用一種非關係型的方式解決數據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的儲存和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運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算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的問題。眾多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資料庫歸結起來，典型的約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有以下四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類：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鍵值資料庫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欄族資料庫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文件資料庫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圖形資料庫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069513" cy="73536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非關聯式資料庫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(Not Only SQL)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164" y="2348880"/>
            <a:ext cx="17716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0356" y="2420888"/>
            <a:ext cx="3095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75688" y="2636912"/>
            <a:ext cx="30575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41884" y="3760812"/>
            <a:ext cx="23907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460663_win32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tf03460663_win32</Template>
  <TotalTime>1612</TotalTime>
  <Words>2475</Words>
  <Application>Microsoft Office PowerPoint</Application>
  <PresentationFormat>自訂</PresentationFormat>
  <Paragraphs>212</Paragraphs>
  <Slides>25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tf03460663_win32</vt:lpstr>
      <vt:lpstr>關聯式 vs 非關聯式資料庫</vt:lpstr>
      <vt:lpstr>大綱</vt:lpstr>
      <vt:lpstr>關聯式資料庫</vt:lpstr>
      <vt:lpstr>關聯式資料庫的重要面向</vt:lpstr>
      <vt:lpstr>關聯式資料庫的重要面向</vt:lpstr>
      <vt:lpstr>DB-Engines 2020-09資料庫前10名列表</vt:lpstr>
      <vt:lpstr>非關聯式資料庫(Not Only SQL)</vt:lpstr>
      <vt:lpstr>投影片 8</vt:lpstr>
      <vt:lpstr>非關聯式資料庫(Not Only SQL)</vt:lpstr>
      <vt:lpstr>非關聯式資料庫(Not Only SQL)</vt:lpstr>
      <vt:lpstr>鍵值資料庫(Key-Value)</vt:lpstr>
      <vt:lpstr>欄族資料庫</vt:lpstr>
      <vt:lpstr>文件資料庫</vt:lpstr>
      <vt:lpstr>圖形資料庫</vt:lpstr>
      <vt:lpstr>CAP理論與BASE原則</vt:lpstr>
      <vt:lpstr>CAP理論與BASE原則</vt:lpstr>
      <vt:lpstr>非關聯式資料庫(MongoDB)</vt:lpstr>
      <vt:lpstr>投影片 18</vt:lpstr>
      <vt:lpstr>投影片 19</vt:lpstr>
      <vt:lpstr>關聯式與NoSQL資料庫之比較</vt:lpstr>
      <vt:lpstr>關聯式與NoSQL資料庫之比較</vt:lpstr>
      <vt:lpstr>關聯式與NoSQL資料庫之比較</vt:lpstr>
      <vt:lpstr>關聯式與NoSQL資料庫之優、劣</vt:lpstr>
      <vt:lpstr>結論</vt:lpstr>
      <vt:lpstr>參考網址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建議策略</dc:title>
  <dc:creator>Family</dc:creator>
  <cp:lastModifiedBy>Family</cp:lastModifiedBy>
  <cp:revision>155</cp:revision>
  <dcterms:created xsi:type="dcterms:W3CDTF">2020-09-20T12:50:20Z</dcterms:created>
  <dcterms:modified xsi:type="dcterms:W3CDTF">2020-09-29T15:56:34Z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