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B5254925-D470-48DA-A1ED-E14982AC7246}" type="datetimeFigureOut">
              <a:rPr lang="zh-TW" altLang="en-US" smtClean="0"/>
              <a:t>2020/9/24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B879AE1-B16D-4DB0-B20A-05FCFB1CE453}"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972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5254925-D470-48DA-A1ED-E14982AC7246}" type="datetimeFigureOut">
              <a:rPr lang="zh-TW" altLang="en-US" smtClean="0"/>
              <a:t>2020/9/24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B879AE1-B16D-4DB0-B20A-05FCFB1CE453}" type="slidenum">
              <a:rPr lang="zh-TW" altLang="en-US" smtClean="0"/>
              <a:t>‹#›</a:t>
            </a:fld>
            <a:endParaRPr lang="zh-TW" altLang="en-US"/>
          </a:p>
        </p:txBody>
      </p:sp>
    </p:spTree>
    <p:extLst>
      <p:ext uri="{BB962C8B-B14F-4D97-AF65-F5344CB8AC3E}">
        <p14:creationId xmlns:p14="http://schemas.microsoft.com/office/powerpoint/2010/main" val="2029507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5254925-D470-48DA-A1ED-E14982AC7246}" type="datetimeFigureOut">
              <a:rPr lang="zh-TW" altLang="en-US" smtClean="0"/>
              <a:t>2020/9/24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B879AE1-B16D-4DB0-B20A-05FCFB1CE453}" type="slidenum">
              <a:rPr lang="zh-TW" altLang="en-US" smtClean="0"/>
              <a:t>‹#›</a:t>
            </a:fld>
            <a:endParaRPr lang="zh-TW" altLang="en-US"/>
          </a:p>
        </p:txBody>
      </p:sp>
    </p:spTree>
    <p:extLst>
      <p:ext uri="{BB962C8B-B14F-4D97-AF65-F5344CB8AC3E}">
        <p14:creationId xmlns:p14="http://schemas.microsoft.com/office/powerpoint/2010/main" val="345709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5254925-D470-48DA-A1ED-E14982AC7246}" type="datetimeFigureOut">
              <a:rPr lang="zh-TW" altLang="en-US" smtClean="0"/>
              <a:t>2020/9/24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B879AE1-B16D-4DB0-B20A-05FCFB1CE453}" type="slidenum">
              <a:rPr lang="zh-TW" altLang="en-US" smtClean="0"/>
              <a:t>‹#›</a:t>
            </a:fld>
            <a:endParaRPr lang="zh-TW" altLang="en-US"/>
          </a:p>
        </p:txBody>
      </p:sp>
    </p:spTree>
    <p:extLst>
      <p:ext uri="{BB962C8B-B14F-4D97-AF65-F5344CB8AC3E}">
        <p14:creationId xmlns:p14="http://schemas.microsoft.com/office/powerpoint/2010/main" val="503127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5254925-D470-48DA-A1ED-E14982AC7246}" type="datetimeFigureOut">
              <a:rPr lang="zh-TW" altLang="en-US" smtClean="0"/>
              <a:t>2020/9/24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B879AE1-B16D-4DB0-B20A-05FCFB1CE453}"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5990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B5254925-D470-48DA-A1ED-E14982AC7246}" type="datetimeFigureOut">
              <a:rPr lang="zh-TW" altLang="en-US" smtClean="0"/>
              <a:t>2020/9/24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B879AE1-B16D-4DB0-B20A-05FCFB1CE453}" type="slidenum">
              <a:rPr lang="zh-TW" altLang="en-US" smtClean="0"/>
              <a:t>‹#›</a:t>
            </a:fld>
            <a:endParaRPr lang="zh-TW" altLang="en-US"/>
          </a:p>
        </p:txBody>
      </p:sp>
    </p:spTree>
    <p:extLst>
      <p:ext uri="{BB962C8B-B14F-4D97-AF65-F5344CB8AC3E}">
        <p14:creationId xmlns:p14="http://schemas.microsoft.com/office/powerpoint/2010/main" val="1657552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B5254925-D470-48DA-A1ED-E14982AC7246}" type="datetimeFigureOut">
              <a:rPr lang="zh-TW" altLang="en-US" smtClean="0"/>
              <a:t>2020/9/24</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5B879AE1-B16D-4DB0-B20A-05FCFB1CE453}" type="slidenum">
              <a:rPr lang="zh-TW" altLang="en-US" smtClean="0"/>
              <a:t>‹#›</a:t>
            </a:fld>
            <a:endParaRPr lang="zh-TW" altLang="en-US"/>
          </a:p>
        </p:txBody>
      </p:sp>
    </p:spTree>
    <p:extLst>
      <p:ext uri="{BB962C8B-B14F-4D97-AF65-F5344CB8AC3E}">
        <p14:creationId xmlns:p14="http://schemas.microsoft.com/office/powerpoint/2010/main" val="3604684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B5254925-D470-48DA-A1ED-E14982AC7246}" type="datetimeFigureOut">
              <a:rPr lang="zh-TW" altLang="en-US" smtClean="0"/>
              <a:t>2020/9/24</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5B879AE1-B16D-4DB0-B20A-05FCFB1CE453}" type="slidenum">
              <a:rPr lang="zh-TW" altLang="en-US" smtClean="0"/>
              <a:t>‹#›</a:t>
            </a:fld>
            <a:endParaRPr lang="zh-TW" altLang="en-US"/>
          </a:p>
        </p:txBody>
      </p:sp>
    </p:spTree>
    <p:extLst>
      <p:ext uri="{BB962C8B-B14F-4D97-AF65-F5344CB8AC3E}">
        <p14:creationId xmlns:p14="http://schemas.microsoft.com/office/powerpoint/2010/main" val="3859614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5254925-D470-48DA-A1ED-E14982AC7246}" type="datetimeFigureOut">
              <a:rPr lang="zh-TW" altLang="en-US" smtClean="0"/>
              <a:t>2020/9/24</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5B879AE1-B16D-4DB0-B20A-05FCFB1CE453}" type="slidenum">
              <a:rPr lang="zh-TW" altLang="en-US" smtClean="0"/>
              <a:t>‹#›</a:t>
            </a:fld>
            <a:endParaRPr lang="zh-TW" altLang="en-US"/>
          </a:p>
        </p:txBody>
      </p:sp>
    </p:spTree>
    <p:extLst>
      <p:ext uri="{BB962C8B-B14F-4D97-AF65-F5344CB8AC3E}">
        <p14:creationId xmlns:p14="http://schemas.microsoft.com/office/powerpoint/2010/main" val="1682989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5254925-D470-48DA-A1ED-E14982AC7246}" type="datetimeFigureOut">
              <a:rPr lang="zh-TW" altLang="en-US" smtClean="0"/>
              <a:t>2020/9/24</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B879AE1-B16D-4DB0-B20A-05FCFB1CE453}" type="slidenum">
              <a:rPr lang="zh-TW" altLang="en-US" smtClean="0"/>
              <a:t>‹#›</a:t>
            </a:fld>
            <a:endParaRPr lang="zh-TW" altLang="en-US"/>
          </a:p>
        </p:txBody>
      </p:sp>
    </p:spTree>
    <p:extLst>
      <p:ext uri="{BB962C8B-B14F-4D97-AF65-F5344CB8AC3E}">
        <p14:creationId xmlns:p14="http://schemas.microsoft.com/office/powerpoint/2010/main" val="3510055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5254925-D470-48DA-A1ED-E14982AC7246}" type="datetimeFigureOut">
              <a:rPr lang="zh-TW" altLang="en-US" smtClean="0"/>
              <a:t>2020/9/24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B879AE1-B16D-4DB0-B20A-05FCFB1CE453}" type="slidenum">
              <a:rPr lang="zh-TW" altLang="en-US" smtClean="0"/>
              <a:t>‹#›</a:t>
            </a:fld>
            <a:endParaRPr lang="zh-TW" altLang="en-US"/>
          </a:p>
        </p:txBody>
      </p:sp>
    </p:spTree>
    <p:extLst>
      <p:ext uri="{BB962C8B-B14F-4D97-AF65-F5344CB8AC3E}">
        <p14:creationId xmlns:p14="http://schemas.microsoft.com/office/powerpoint/2010/main" val="373544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5254925-D470-48DA-A1ED-E14982AC7246}" type="datetimeFigureOut">
              <a:rPr lang="zh-TW" altLang="en-US" smtClean="0"/>
              <a:t>2020/9/24</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B879AE1-B16D-4DB0-B20A-05FCFB1CE453}"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81362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SQL &amp; NoSQL</a:t>
            </a:r>
            <a:endParaRPr lang="zh-TW" altLang="en-US" dirty="0"/>
          </a:p>
        </p:txBody>
      </p:sp>
      <p:sp>
        <p:nvSpPr>
          <p:cNvPr id="3" name="副標題 2"/>
          <p:cNvSpPr>
            <a:spLocks noGrp="1"/>
          </p:cNvSpPr>
          <p:nvPr>
            <p:ph type="subTitle" idx="1"/>
          </p:nvPr>
        </p:nvSpPr>
        <p:spPr/>
        <p:txBody>
          <a:bodyPr/>
          <a:lstStyle/>
          <a:p>
            <a:r>
              <a:rPr lang="en-US" altLang="zh-TW" dirty="0" smtClean="0"/>
              <a:t>2</a:t>
            </a:r>
            <a:r>
              <a:rPr lang="zh-TW" altLang="en-US" dirty="0" smtClean="0"/>
              <a:t>號 蕭永棠</a:t>
            </a:r>
            <a:endParaRPr lang="zh-TW" altLang="en-US" dirty="0"/>
          </a:p>
        </p:txBody>
      </p:sp>
    </p:spTree>
    <p:extLst>
      <p:ext uri="{BB962C8B-B14F-4D97-AF65-F5344CB8AC3E}">
        <p14:creationId xmlns:p14="http://schemas.microsoft.com/office/powerpoint/2010/main" val="95593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什</a:t>
            </a:r>
            <a:r>
              <a:rPr lang="zh-TW" altLang="en-US" b="1" dirty="0" smtClean="0"/>
              <a:t>麼是</a:t>
            </a:r>
            <a:r>
              <a:rPr lang="en-US" altLang="zh-TW" b="1" dirty="0" smtClean="0"/>
              <a:t>SQL</a:t>
            </a:r>
            <a:r>
              <a:rPr lang="zh-TW" altLang="en-US" b="1" dirty="0" smtClean="0"/>
              <a:t>？</a:t>
            </a:r>
            <a:endParaRPr lang="zh-TW" altLang="en-US" dirty="0"/>
          </a:p>
        </p:txBody>
      </p:sp>
      <p:sp>
        <p:nvSpPr>
          <p:cNvPr id="3" name="內容版面配置區 2"/>
          <p:cNvSpPr>
            <a:spLocks noGrp="1"/>
          </p:cNvSpPr>
          <p:nvPr>
            <p:ph idx="1"/>
          </p:nvPr>
        </p:nvSpPr>
        <p:spPr/>
        <p:txBody>
          <a:bodyPr/>
          <a:lstStyle/>
          <a:p>
            <a:r>
              <a:rPr lang="en-US" altLang="zh-TW" sz="2000" b="1" u="sng" dirty="0" smtClean="0"/>
              <a:t>SQL</a:t>
            </a:r>
            <a:r>
              <a:rPr lang="zh-TW" altLang="en-US" sz="2000" dirty="0" smtClean="0"/>
              <a:t>是</a:t>
            </a:r>
            <a:r>
              <a:rPr lang="zh-TW" altLang="en-US" sz="2000" dirty="0"/>
              <a:t>建立在關聯模型基礎上的資料庫，藉助於集合代數等數學概念和方法來處理資料庫中的資料。現實世界中的各種實體以及實體之間的各種聯絡均用關聯模型來表示。關聯模型是由埃德加</a:t>
            </a:r>
            <a:r>
              <a:rPr lang="en-US" altLang="zh-TW" sz="2000" dirty="0"/>
              <a:t>·</a:t>
            </a:r>
            <a:r>
              <a:rPr lang="zh-TW" altLang="en-US" sz="2000" dirty="0"/>
              <a:t>科德於</a:t>
            </a:r>
            <a:r>
              <a:rPr lang="en-US" altLang="zh-TW" sz="2000" dirty="0"/>
              <a:t>1970</a:t>
            </a:r>
            <a:r>
              <a:rPr lang="zh-TW" altLang="en-US" sz="2000" dirty="0"/>
              <a:t>年首先提出的，並配合「科德十二定律」。現如今雖然對此模型有一些批評意見，但它還是資料儲存的傳統標準。標準資料查詢語言</a:t>
            </a:r>
            <a:r>
              <a:rPr lang="en-US" altLang="zh-TW" sz="2000" dirty="0"/>
              <a:t>SQL</a:t>
            </a:r>
            <a:r>
              <a:rPr lang="zh-TW" altLang="en-US" sz="2000" dirty="0"/>
              <a:t>就是一種基於關聯式資料庫的語言，這種語言執行對關聯式資料庫中資料的檢索和</a:t>
            </a:r>
            <a:r>
              <a:rPr lang="zh-TW" altLang="en-US" sz="2000" dirty="0" smtClean="0"/>
              <a:t>操作，關聯模型由關聯資料結構、關聯操作集合、關聯完整性約束三部分組成。</a:t>
            </a:r>
            <a:endParaRPr lang="en-US" altLang="zh-TW" sz="2000" dirty="0" smtClean="0"/>
          </a:p>
          <a:p>
            <a:pPr marL="0" indent="0">
              <a:buNone/>
            </a:pPr>
            <a:endParaRPr lang="en-US" altLang="zh-TW" sz="2000" dirty="0"/>
          </a:p>
          <a:p>
            <a:r>
              <a:rPr lang="en-US" altLang="zh-TW" sz="2000" dirty="0" smtClean="0"/>
              <a:t>SQL </a:t>
            </a:r>
            <a:r>
              <a:rPr lang="zh-TW" altLang="en-US" sz="2000" dirty="0" smtClean="0"/>
              <a:t>與資料庫習習相關，顧名思義，資料庫就是電腦儲存資料的倉庫，包括以檔案為基礎（</a:t>
            </a:r>
            <a:r>
              <a:rPr lang="en-US" altLang="zh-TW" sz="2000" dirty="0" smtClean="0"/>
              <a:t>File-based</a:t>
            </a:r>
            <a:r>
              <a:rPr lang="zh-TW" altLang="en-US" sz="2000" dirty="0" smtClean="0"/>
              <a:t>）的小型簡易資料庫（例如 </a:t>
            </a:r>
            <a:r>
              <a:rPr lang="en-US" altLang="zh-TW" sz="2000" dirty="0" smtClean="0"/>
              <a:t>DBASE</a:t>
            </a:r>
            <a:r>
              <a:rPr lang="zh-TW" altLang="en-US" sz="2000" dirty="0" smtClean="0"/>
              <a:t>、</a:t>
            </a:r>
            <a:r>
              <a:rPr lang="en-US" altLang="zh-TW" sz="2000" dirty="0" smtClean="0"/>
              <a:t>FoxPro</a:t>
            </a:r>
            <a:r>
              <a:rPr lang="zh-TW" altLang="en-US" sz="2000" dirty="0" smtClean="0"/>
              <a:t>、</a:t>
            </a:r>
            <a:r>
              <a:rPr lang="en-US" altLang="zh-TW" sz="2000" dirty="0" smtClean="0"/>
              <a:t>Access</a:t>
            </a:r>
            <a:r>
              <a:rPr lang="zh-TW" altLang="en-US" sz="2000" dirty="0" smtClean="0"/>
              <a:t>資料庫等），及以主從架構（</a:t>
            </a:r>
            <a:r>
              <a:rPr lang="en-US" altLang="zh-TW" sz="2000" dirty="0" smtClean="0"/>
              <a:t>Client-Server</a:t>
            </a:r>
            <a:r>
              <a:rPr lang="zh-TW" altLang="en-US" sz="2000" dirty="0" smtClean="0"/>
              <a:t>）為基礎的中大型資料庫（例如 甲骨文的 </a:t>
            </a:r>
            <a:r>
              <a:rPr lang="en-US" altLang="zh-TW" sz="2000" dirty="0" smtClean="0"/>
              <a:t>Oracle</a:t>
            </a:r>
            <a:r>
              <a:rPr lang="zh-TW" altLang="en-US" sz="2000" dirty="0" smtClean="0"/>
              <a:t>、</a:t>
            </a:r>
            <a:r>
              <a:rPr lang="en-US" altLang="zh-TW" sz="2000" dirty="0" smtClean="0"/>
              <a:t>Microsoft </a:t>
            </a:r>
            <a:r>
              <a:rPr lang="zh-TW" altLang="en-US" sz="2000" dirty="0" smtClean="0"/>
              <a:t>的 </a:t>
            </a:r>
            <a:r>
              <a:rPr lang="en-US" altLang="zh-TW" sz="2000" dirty="0" smtClean="0"/>
              <a:t>SQL Server</a:t>
            </a:r>
            <a:r>
              <a:rPr lang="zh-TW" altLang="en-US" sz="2000" dirty="0" smtClean="0"/>
              <a:t>、</a:t>
            </a:r>
            <a:r>
              <a:rPr lang="en-US" altLang="zh-TW" sz="2000" dirty="0" smtClean="0"/>
              <a:t>IBM </a:t>
            </a:r>
            <a:r>
              <a:rPr lang="zh-TW" altLang="en-US" sz="2000" dirty="0" smtClean="0"/>
              <a:t>的 </a:t>
            </a:r>
            <a:r>
              <a:rPr lang="en-US" altLang="zh-TW" sz="2000" dirty="0" smtClean="0"/>
              <a:t>DB2 </a:t>
            </a:r>
            <a:r>
              <a:rPr lang="zh-TW" altLang="en-US" sz="2000" dirty="0" smtClean="0"/>
              <a:t>等）。各種資料庫都有其特色及優缺點</a:t>
            </a:r>
            <a:r>
              <a:rPr lang="en-US" altLang="zh-TW" sz="2000" dirty="0" smtClean="0"/>
              <a:t>‧</a:t>
            </a:r>
            <a:r>
              <a:rPr lang="zh-TW" altLang="en-US" sz="2000" dirty="0" smtClean="0"/>
              <a:t>一個企要規劃資料庫應用系統（例如 </a:t>
            </a:r>
            <a:r>
              <a:rPr lang="en-US" altLang="zh-TW" sz="2000" dirty="0" smtClean="0"/>
              <a:t>ERP </a:t>
            </a:r>
            <a:r>
              <a:rPr lang="zh-TW" altLang="en-US" sz="2000" dirty="0" smtClean="0"/>
              <a:t>系統、人事薪資系統、</a:t>
            </a:r>
            <a:r>
              <a:rPr lang="en-US" altLang="zh-TW" sz="2000" dirty="0" smtClean="0"/>
              <a:t>CRM </a:t>
            </a:r>
            <a:r>
              <a:rPr lang="zh-TW" altLang="en-US" sz="2000" dirty="0" smtClean="0"/>
              <a:t>系統等），正確的選擇適當的資料庫是成功的要素之一。</a:t>
            </a:r>
          </a:p>
          <a:p>
            <a:endParaRPr lang="zh-TW" altLang="en-US" sz="2000" dirty="0"/>
          </a:p>
          <a:p>
            <a:endParaRPr lang="zh-TW" altLang="en-US" dirty="0"/>
          </a:p>
        </p:txBody>
      </p:sp>
    </p:spTree>
    <p:extLst>
      <p:ext uri="{BB962C8B-B14F-4D97-AF65-F5344CB8AC3E}">
        <p14:creationId xmlns:p14="http://schemas.microsoft.com/office/powerpoint/2010/main" val="3168386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b="1" dirty="0" smtClean="0"/>
              <a:t>什麼是</a:t>
            </a:r>
            <a:r>
              <a:rPr lang="en-US" altLang="zh-TW" b="1" dirty="0" smtClean="0"/>
              <a:t>NoSQL </a:t>
            </a:r>
            <a:r>
              <a:rPr lang="zh-TW" altLang="en-US" b="1" dirty="0" smtClean="0"/>
              <a:t>？</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NoSQL</a:t>
            </a:r>
            <a:r>
              <a:rPr lang="zh-TW" altLang="en-US" sz="2000" dirty="0" smtClean="0"/>
              <a:t> </a:t>
            </a:r>
            <a:r>
              <a:rPr lang="en-US" altLang="zh-TW" sz="2000" dirty="0" smtClean="0"/>
              <a:t>(Not </a:t>
            </a:r>
            <a:r>
              <a:rPr lang="en-US" altLang="zh-TW" sz="2000" dirty="0"/>
              <a:t>Only </a:t>
            </a:r>
            <a:r>
              <a:rPr lang="en-US" altLang="zh-TW" sz="2000" dirty="0" smtClean="0"/>
              <a:t>SQL)</a:t>
            </a:r>
            <a:r>
              <a:rPr lang="zh-TW" altLang="en-US" sz="2000" dirty="0" smtClean="0"/>
              <a:t> 是</a:t>
            </a:r>
            <a:r>
              <a:rPr lang="zh-TW" altLang="en-US" sz="2000" dirty="0"/>
              <a:t>對不同於傳統的</a:t>
            </a:r>
            <a:r>
              <a:rPr lang="zh-TW" altLang="en-US" sz="2000" b="1" u="sng" dirty="0"/>
              <a:t>關聯式資料庫</a:t>
            </a:r>
            <a:r>
              <a:rPr lang="zh-TW" altLang="en-US" sz="2000" dirty="0"/>
              <a:t>的</a:t>
            </a:r>
            <a:r>
              <a:rPr lang="zh-TW" altLang="en-US" sz="2000" b="1" u="sng" dirty="0"/>
              <a:t>資料庫管理系統</a:t>
            </a:r>
            <a:r>
              <a:rPr lang="zh-TW" altLang="en-US" sz="2000" dirty="0"/>
              <a:t>的</a:t>
            </a:r>
            <a:r>
              <a:rPr lang="zh-TW" altLang="en-US" sz="2000" dirty="0" smtClean="0"/>
              <a:t>統稱，資料庫</a:t>
            </a:r>
            <a:r>
              <a:rPr lang="zh-TW" altLang="en-US" sz="2000" dirty="0"/>
              <a:t>是為特定資料模型而建立，並且具有構建新型應用程式的彈性結構描述</a:t>
            </a:r>
            <a:r>
              <a:rPr lang="zh-TW" altLang="en-US" sz="2000" dirty="0" smtClean="0"/>
              <a:t>。</a:t>
            </a:r>
            <a:endParaRPr lang="en-US" altLang="zh-TW" sz="2000" dirty="0" smtClean="0"/>
          </a:p>
          <a:p>
            <a:r>
              <a:rPr lang="en-US" altLang="zh-TW" sz="2000" dirty="0" smtClean="0"/>
              <a:t>NoSQL</a:t>
            </a:r>
            <a:r>
              <a:rPr lang="zh-TW" altLang="en-US" sz="2000" dirty="0" smtClean="0"/>
              <a:t>不是完全捨棄關聯式資料庫，而是根據處理的資料格式來決定什麼時候使用關聯式資料庫，什麼時候使用非關聯式資料庫，</a:t>
            </a:r>
            <a:r>
              <a:rPr lang="en-US" altLang="zh-TW" sz="2000" dirty="0" smtClean="0"/>
              <a:t>NoSQL </a:t>
            </a:r>
            <a:r>
              <a:rPr lang="zh-TW" altLang="en-US" sz="2000" dirty="0"/>
              <a:t>資料庫在開發的容易性、功能性和大規模效能方面廣受</a:t>
            </a:r>
            <a:r>
              <a:rPr lang="zh-TW" altLang="en-US" sz="2000" dirty="0" smtClean="0"/>
              <a:t>肯定。</a:t>
            </a:r>
            <a:endParaRPr lang="en-US" altLang="zh-TW" sz="2000" dirty="0" smtClean="0"/>
          </a:p>
          <a:p>
            <a:endParaRPr lang="en-US" altLang="zh-TW" sz="2000" dirty="0"/>
          </a:p>
          <a:p>
            <a:r>
              <a:rPr lang="zh-TW" altLang="en-US" sz="2200" dirty="0"/>
              <a:t>當代典型</a:t>
            </a:r>
            <a:r>
              <a:rPr lang="zh-TW" altLang="en-US" sz="2200" dirty="0" smtClean="0"/>
              <a:t>的關聯式資料庫在</a:t>
            </a:r>
            <a:r>
              <a:rPr lang="zh-TW" altLang="en-US" sz="2200" dirty="0"/>
              <a:t>一些資料敏感的應用中表現了糟糕的效能，例如為巨量文件建立索引、高流量網站的網頁服務，以及傳送串流</a:t>
            </a:r>
            <a:r>
              <a:rPr lang="zh-TW" altLang="en-US" sz="2200" dirty="0" smtClean="0"/>
              <a:t>媒體。</a:t>
            </a:r>
            <a:r>
              <a:rPr lang="zh-TW" altLang="en-US" sz="2200" dirty="0"/>
              <a:t>關係型資料庫的典型實現主要被調整用於執行規模小而讀寫頻繁，或者大批次讀而極少寫存取的事務。</a:t>
            </a:r>
          </a:p>
          <a:p>
            <a:endParaRPr lang="zh-TW" altLang="en-US" sz="2000" dirty="0"/>
          </a:p>
        </p:txBody>
      </p:sp>
    </p:spTree>
    <p:extLst>
      <p:ext uri="{BB962C8B-B14F-4D97-AF65-F5344CB8AC3E}">
        <p14:creationId xmlns:p14="http://schemas.microsoft.com/office/powerpoint/2010/main" val="1991627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SQL</a:t>
            </a:r>
            <a:r>
              <a:rPr lang="zh-TW" altLang="en-US" b="1" dirty="0" smtClean="0"/>
              <a:t>特點</a:t>
            </a:r>
            <a:endParaRPr lang="zh-TW" altLang="en-US" b="1" dirty="0"/>
          </a:p>
        </p:txBody>
      </p:sp>
      <p:sp>
        <p:nvSpPr>
          <p:cNvPr id="3" name="內容版面配置區 2"/>
          <p:cNvSpPr>
            <a:spLocks noGrp="1"/>
          </p:cNvSpPr>
          <p:nvPr>
            <p:ph idx="1"/>
          </p:nvPr>
        </p:nvSpPr>
        <p:spPr/>
        <p:txBody>
          <a:bodyPr>
            <a:normAutofit/>
          </a:bodyPr>
          <a:lstStyle/>
          <a:p>
            <a:r>
              <a:rPr lang="en-US" altLang="zh-TW" sz="1800" dirty="0"/>
              <a:t>SQL</a:t>
            </a:r>
            <a:r>
              <a:rPr lang="zh-TW" altLang="en-US" sz="1800" dirty="0"/>
              <a:t>語言的結構簡單，功能強大，簡單易學，自從被國際標準化組織採納為國際標準後，</a:t>
            </a:r>
            <a:r>
              <a:rPr lang="en-US" altLang="zh-TW" sz="1800" dirty="0"/>
              <a:t>SQL</a:t>
            </a:r>
            <a:r>
              <a:rPr lang="zh-TW" altLang="en-US" sz="1800" dirty="0"/>
              <a:t>語言得到了廣泛的</a:t>
            </a:r>
            <a:r>
              <a:rPr lang="zh-TW" altLang="en-US" sz="1800" dirty="0" smtClean="0"/>
              <a:t>應用。</a:t>
            </a:r>
            <a:endParaRPr lang="en-US" altLang="zh-TW" sz="1800" dirty="0" smtClean="0"/>
          </a:p>
          <a:p>
            <a:pPr fontAlgn="base"/>
            <a:r>
              <a:rPr lang="zh-TW" altLang="en-US" sz="1800" b="1" u="sng" dirty="0"/>
              <a:t>集合</a:t>
            </a:r>
            <a:r>
              <a:rPr lang="zh-TW" altLang="en-US" sz="1800" b="1" u="sng" dirty="0" smtClean="0"/>
              <a:t>性</a:t>
            </a:r>
            <a:r>
              <a:rPr lang="zh-TW" altLang="en-US" sz="1800" dirty="0"/>
              <a:t>：</a:t>
            </a:r>
            <a:r>
              <a:rPr lang="en-US" altLang="zh-TW" sz="1800" dirty="0" smtClean="0"/>
              <a:t>SQL </a:t>
            </a:r>
            <a:r>
              <a:rPr lang="zh-TW" altLang="en-US" sz="1800" dirty="0"/>
              <a:t>可以在高層的數據結構上進行工作，工作時不是單條地處理記錄，而對數琚進行成組的處理。所有</a:t>
            </a:r>
            <a:r>
              <a:rPr lang="en-US" altLang="zh-TW" sz="1800" dirty="0"/>
              <a:t>SQL </a:t>
            </a:r>
            <a:r>
              <a:rPr lang="zh-TW" altLang="en-US" sz="1800" dirty="0"/>
              <a:t>語句都接受集合作為輸入，並且返回集合作為輸出，</a:t>
            </a:r>
            <a:r>
              <a:rPr lang="en-US" altLang="zh-TW" sz="1800" dirty="0"/>
              <a:t>SQL </a:t>
            </a:r>
            <a:r>
              <a:rPr lang="zh-TW" altLang="en-US" sz="1800" dirty="0"/>
              <a:t>的集合特性允許一條</a:t>
            </a:r>
            <a:r>
              <a:rPr lang="en-US" altLang="zh-TW" sz="1800" dirty="0"/>
              <a:t>SQL </a:t>
            </a:r>
            <a:r>
              <a:rPr lang="zh-TW" altLang="en-US" sz="1800" dirty="0"/>
              <a:t>語句的結果作為另一條</a:t>
            </a:r>
            <a:r>
              <a:rPr lang="en-US" altLang="zh-TW" sz="1800" dirty="0"/>
              <a:t>SQL </a:t>
            </a:r>
            <a:r>
              <a:rPr lang="zh-TW" altLang="en-US" sz="1800" dirty="0"/>
              <a:t>語句的輸入</a:t>
            </a:r>
            <a:r>
              <a:rPr lang="zh-TW" altLang="en-US" sz="1800" dirty="0" smtClean="0"/>
              <a:t>。</a:t>
            </a:r>
            <a:endParaRPr lang="en-US" altLang="zh-TW" sz="1800" dirty="0" smtClean="0"/>
          </a:p>
          <a:p>
            <a:pPr fontAlgn="base"/>
            <a:r>
              <a:rPr lang="zh-TW" altLang="en-US" sz="1800" b="1" u="sng" dirty="0"/>
              <a:t>統一</a:t>
            </a:r>
            <a:r>
              <a:rPr lang="zh-TW" altLang="en-US" sz="1800" b="1" u="sng" dirty="0" smtClean="0"/>
              <a:t>位</a:t>
            </a:r>
            <a:r>
              <a:rPr lang="zh-TW" altLang="en-US" sz="1800" dirty="0" smtClean="0"/>
              <a:t>：</a:t>
            </a:r>
            <a:r>
              <a:rPr lang="en-US" altLang="zh-TW" sz="1800" dirty="0" smtClean="0"/>
              <a:t>SQI </a:t>
            </a:r>
            <a:r>
              <a:rPr lang="zh-TW" altLang="en-US" sz="1800" dirty="0"/>
              <a:t>為許多任務提供了統一的命令，這樣方便用戶學習和使用。</a:t>
            </a:r>
          </a:p>
          <a:p>
            <a:pPr fontAlgn="base"/>
            <a:r>
              <a:rPr lang="zh-TW" altLang="en-US" sz="1800" b="1" u="sng" dirty="0"/>
              <a:t>易於移植</a:t>
            </a:r>
            <a:r>
              <a:rPr lang="zh-TW" altLang="en-US" sz="1800" b="1" u="sng" dirty="0" smtClean="0"/>
              <a:t>性</a:t>
            </a:r>
            <a:r>
              <a:rPr lang="zh-TW" altLang="en-US" sz="1800" dirty="0" smtClean="0"/>
              <a:t>：由於</a:t>
            </a:r>
            <a:r>
              <a:rPr lang="zh-TW" altLang="en-US" sz="1800" dirty="0"/>
              <a:t>所有主要的關係型資料庫管理系統都支持</a:t>
            </a:r>
            <a:r>
              <a:rPr lang="en-US" altLang="zh-TW" sz="1800" dirty="0"/>
              <a:t>SQL </a:t>
            </a:r>
            <a:r>
              <a:rPr lang="zh-TW" altLang="en-US" sz="1800" dirty="0"/>
              <a:t>語言，這樣用戶就比較容易將原先使用的</a:t>
            </a:r>
            <a:r>
              <a:rPr lang="en-US" altLang="zh-TW" sz="1800" dirty="0"/>
              <a:t>SQL </a:t>
            </a:r>
            <a:r>
              <a:rPr lang="zh-TW" altLang="en-US" sz="1800" dirty="0"/>
              <a:t>語句移植到另外一個數鋸庫管理系統中。</a:t>
            </a:r>
          </a:p>
          <a:p>
            <a:r>
              <a:rPr lang="zh-TW" altLang="en-US" sz="1800" dirty="0" smtClean="0"/>
              <a:t/>
            </a:r>
            <a:br>
              <a:rPr lang="zh-TW" altLang="en-US" sz="1800" dirty="0" smtClean="0"/>
            </a:br>
            <a:endParaRPr lang="zh-TW" altLang="en-US" dirty="0"/>
          </a:p>
        </p:txBody>
      </p:sp>
    </p:spTree>
    <p:extLst>
      <p:ext uri="{BB962C8B-B14F-4D97-AF65-F5344CB8AC3E}">
        <p14:creationId xmlns:p14="http://schemas.microsoft.com/office/powerpoint/2010/main" val="2137539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NoSQL</a:t>
            </a:r>
            <a:r>
              <a:rPr lang="zh-TW" altLang="en-US" b="1" dirty="0" smtClean="0"/>
              <a:t>特點</a:t>
            </a:r>
            <a:endParaRPr lang="zh-TW" altLang="en-US" b="1" dirty="0"/>
          </a:p>
        </p:txBody>
      </p:sp>
      <p:sp>
        <p:nvSpPr>
          <p:cNvPr id="3" name="內容版面配置區 2"/>
          <p:cNvSpPr>
            <a:spLocks noGrp="1"/>
          </p:cNvSpPr>
          <p:nvPr>
            <p:ph idx="1"/>
          </p:nvPr>
        </p:nvSpPr>
        <p:spPr/>
        <p:txBody>
          <a:bodyPr>
            <a:normAutofit/>
          </a:bodyPr>
          <a:lstStyle/>
          <a:p>
            <a:r>
              <a:rPr lang="en-US" altLang="zh-TW" sz="1900" dirty="0"/>
              <a:t>NoSQL </a:t>
            </a:r>
            <a:r>
              <a:rPr lang="zh-TW" altLang="en-US" sz="1900" dirty="0"/>
              <a:t>資料庫非常適合行動、</a:t>
            </a:r>
            <a:r>
              <a:rPr lang="en-US" altLang="zh-TW" sz="1900" dirty="0"/>
              <a:t>Web</a:t>
            </a:r>
            <a:r>
              <a:rPr lang="zh-TW" altLang="en-US" sz="1900" dirty="0"/>
              <a:t>、遊戲等需要彈性、可擴展性、高效能和高功能資料庫的新型應用程式，以利打造絕佳的使用者體驗。</a:t>
            </a:r>
          </a:p>
          <a:p>
            <a:r>
              <a:rPr lang="zh-TW" altLang="en-US" sz="1900" b="1" u="sng" dirty="0"/>
              <a:t>彈性</a:t>
            </a:r>
            <a:r>
              <a:rPr lang="zh-TW" altLang="en-US" sz="1900" dirty="0"/>
              <a:t>：</a:t>
            </a:r>
            <a:r>
              <a:rPr lang="en-US" altLang="zh-TW" sz="1900" dirty="0"/>
              <a:t>NoSQL </a:t>
            </a:r>
            <a:r>
              <a:rPr lang="zh-TW" altLang="en-US" sz="1900" dirty="0"/>
              <a:t>資料庫整體而言提供促進更快速及更能反覆開發的彈性結構描述。具彈性的資料模型讓 </a:t>
            </a:r>
            <a:r>
              <a:rPr lang="en-US" altLang="zh-TW" sz="1900" dirty="0"/>
              <a:t>NoSQL </a:t>
            </a:r>
            <a:r>
              <a:rPr lang="zh-TW" altLang="en-US" sz="1900" dirty="0"/>
              <a:t>資料庫成為半結構和非結構式資料的理想資料庫。</a:t>
            </a:r>
          </a:p>
          <a:p>
            <a:r>
              <a:rPr lang="zh-TW" altLang="en-US" sz="1900" b="1" u="sng" dirty="0"/>
              <a:t>可擴展性</a:t>
            </a:r>
            <a:r>
              <a:rPr lang="zh-TW" altLang="en-US" sz="1900" dirty="0"/>
              <a:t>：</a:t>
            </a:r>
            <a:r>
              <a:rPr lang="en-US" altLang="zh-TW" sz="1900" dirty="0"/>
              <a:t>NoSQL </a:t>
            </a:r>
            <a:r>
              <a:rPr lang="zh-TW" altLang="en-US" sz="1900" dirty="0"/>
              <a:t>資料庫一般的設計都能透過硬體的分散式叢集來向外擴展，而不必藉由增加昂貴和重量級的伺服器來進行垂直擴展。有些雲端供應商背後將這些操作處理成全受管服務。</a:t>
            </a:r>
          </a:p>
          <a:p>
            <a:r>
              <a:rPr lang="zh-TW" altLang="en-US" sz="1900" b="1" u="sng" dirty="0"/>
              <a:t>高效能</a:t>
            </a:r>
            <a:r>
              <a:rPr lang="zh-TW" altLang="en-US" sz="1900" dirty="0"/>
              <a:t>：</a:t>
            </a:r>
            <a:r>
              <a:rPr lang="en-US" altLang="zh-TW" sz="1900" dirty="0"/>
              <a:t>NoSQL </a:t>
            </a:r>
            <a:r>
              <a:rPr lang="zh-TW" altLang="en-US" sz="1900" dirty="0"/>
              <a:t>資料庫針對特定資料模型加以優化，並且存取比使用關聯式資料庫達到相同功能的更高效能模式。</a:t>
            </a:r>
          </a:p>
          <a:p>
            <a:r>
              <a:rPr lang="zh-TW" altLang="en-US" sz="1900" b="1" u="sng" dirty="0"/>
              <a:t>高功能性</a:t>
            </a:r>
            <a:r>
              <a:rPr lang="zh-TW" altLang="en-US" sz="1900" dirty="0"/>
              <a:t>：</a:t>
            </a:r>
            <a:r>
              <a:rPr lang="en-US" altLang="zh-TW" sz="1900" dirty="0"/>
              <a:t>NoSQL </a:t>
            </a:r>
            <a:r>
              <a:rPr lang="zh-TW" altLang="en-US" sz="1900" dirty="0"/>
              <a:t>資料庫提供專為各別資料模型而建造的高功能 </a:t>
            </a:r>
            <a:r>
              <a:rPr lang="en-US" altLang="zh-TW" sz="1900" dirty="0"/>
              <a:t>API </a:t>
            </a:r>
            <a:r>
              <a:rPr lang="zh-TW" altLang="en-US" sz="1900" dirty="0"/>
              <a:t>和資料。</a:t>
            </a:r>
          </a:p>
          <a:p>
            <a:endParaRPr lang="zh-TW" altLang="en-US" dirty="0"/>
          </a:p>
        </p:txBody>
      </p:sp>
    </p:spTree>
    <p:extLst>
      <p:ext uri="{BB962C8B-B14F-4D97-AF65-F5344CB8AC3E}">
        <p14:creationId xmlns:p14="http://schemas.microsoft.com/office/powerpoint/2010/main" val="1442496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SQL</a:t>
            </a:r>
            <a:r>
              <a:rPr lang="zh-TW" altLang="en-US" b="1" dirty="0"/>
              <a:t> </a:t>
            </a:r>
            <a:r>
              <a:rPr lang="en-US" altLang="zh-TW" b="1" dirty="0"/>
              <a:t>&amp;</a:t>
            </a:r>
            <a:r>
              <a:rPr lang="zh-TW" altLang="en-US" b="1" dirty="0"/>
              <a:t> </a:t>
            </a:r>
            <a:r>
              <a:rPr lang="en-US" altLang="zh-TW" b="1" dirty="0"/>
              <a:t>NoSQL</a:t>
            </a:r>
            <a:r>
              <a:rPr lang="zh-TW" altLang="en-US" b="1" dirty="0"/>
              <a:t> 優缺點</a:t>
            </a:r>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3250199921"/>
              </p:ext>
            </p:extLst>
          </p:nvPr>
        </p:nvGraphicFramePr>
        <p:xfrm>
          <a:off x="838200" y="1690688"/>
          <a:ext cx="10515600" cy="22504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964064538"/>
                    </a:ext>
                  </a:extLst>
                </a:gridCol>
                <a:gridCol w="5257800">
                  <a:extLst>
                    <a:ext uri="{9D8B030D-6E8A-4147-A177-3AD203B41FA5}">
                      <a16:colId xmlns:a16="http://schemas.microsoft.com/office/drawing/2014/main" val="4121931669"/>
                    </a:ext>
                  </a:extLst>
                </a:gridCol>
              </a:tblGrid>
              <a:tr h="370840">
                <a:tc>
                  <a:txBody>
                    <a:bodyPr/>
                    <a:lstStyle/>
                    <a:p>
                      <a:pPr algn="ctr"/>
                      <a:r>
                        <a:rPr lang="en-US" altLang="zh-TW" sz="2000" dirty="0" smtClean="0"/>
                        <a:t>SQL</a:t>
                      </a:r>
                      <a:endParaRPr lang="zh-TW" altLang="en-US" sz="2000" dirty="0"/>
                    </a:p>
                  </a:txBody>
                  <a:tcPr/>
                </a:tc>
                <a:tc>
                  <a:txBody>
                    <a:bodyPr/>
                    <a:lstStyle/>
                    <a:p>
                      <a:pPr algn="ctr"/>
                      <a:r>
                        <a:rPr lang="en-US" altLang="zh-TW" dirty="0" smtClean="0"/>
                        <a:t>NoSQL</a:t>
                      </a:r>
                      <a:endParaRPr lang="zh-TW" altLang="en-US" dirty="0"/>
                    </a:p>
                  </a:txBody>
                  <a:tcPr/>
                </a:tc>
                <a:extLst>
                  <a:ext uri="{0D108BD9-81ED-4DB2-BD59-A6C34878D82A}">
                    <a16:rowId xmlns:a16="http://schemas.microsoft.com/office/drawing/2014/main" val="2656781822"/>
                  </a:ext>
                </a:extLst>
              </a:tr>
              <a:tr h="370840">
                <a:tc>
                  <a:txBody>
                    <a:bodyPr/>
                    <a:lstStyle/>
                    <a:p>
                      <a:r>
                        <a:rPr lang="zh-TW" altLang="en-US" sz="1600" b="0" i="0" kern="1200" dirty="0" smtClean="0">
                          <a:solidFill>
                            <a:schemeClr val="dk1"/>
                          </a:solidFill>
                          <a:effectLst/>
                          <a:latin typeface="+mn-lt"/>
                          <a:ea typeface="+mn-ea"/>
                          <a:cs typeface="+mn-cs"/>
                        </a:rPr>
                        <a:t>關聯式資料庫，兩個以上的資料表可以產生關聯性。</a:t>
                      </a:r>
                      <a:endParaRPr lang="zh-TW" altLang="en-US" sz="1600" dirty="0"/>
                    </a:p>
                  </a:txBody>
                  <a:tcPr/>
                </a:tc>
                <a:tc>
                  <a:txBody>
                    <a:bodyPr/>
                    <a:lstStyle/>
                    <a:p>
                      <a:r>
                        <a:rPr lang="zh-TW" altLang="en-US" sz="1600" b="0" i="0" kern="1200" dirty="0" smtClean="0">
                          <a:solidFill>
                            <a:schemeClr val="dk1"/>
                          </a:solidFill>
                          <a:effectLst/>
                          <a:latin typeface="+mn-lt"/>
                          <a:ea typeface="+mn-ea"/>
                          <a:cs typeface="+mn-cs"/>
                        </a:rPr>
                        <a:t>非關聯式資料庫，處理速度快。</a:t>
                      </a:r>
                      <a:endParaRPr lang="zh-TW" altLang="en-US" sz="1600" dirty="0"/>
                    </a:p>
                  </a:txBody>
                  <a:tcPr/>
                </a:tc>
                <a:extLst>
                  <a:ext uri="{0D108BD9-81ED-4DB2-BD59-A6C34878D82A}">
                    <a16:rowId xmlns:a16="http://schemas.microsoft.com/office/drawing/2014/main" val="3398753002"/>
                  </a:ext>
                </a:extLst>
              </a:tr>
              <a:tr h="370840">
                <a:tc>
                  <a:txBody>
                    <a:bodyPr/>
                    <a:lstStyle/>
                    <a:p>
                      <a:r>
                        <a:rPr lang="zh-TW" altLang="en-US" sz="1600" b="0" i="0" kern="1200" dirty="0" smtClean="0">
                          <a:solidFill>
                            <a:schemeClr val="dk1"/>
                          </a:solidFill>
                          <a:effectLst/>
                          <a:latin typeface="+mn-lt"/>
                          <a:ea typeface="+mn-ea"/>
                          <a:cs typeface="+mn-cs"/>
                        </a:rPr>
                        <a:t>建立的資料表，欄位就不能變動。</a:t>
                      </a:r>
                      <a:endParaRPr lang="zh-TW" altLang="en-US" sz="1600" dirty="0"/>
                    </a:p>
                  </a:txBody>
                  <a:tcPr/>
                </a:tc>
                <a:tc>
                  <a:txBody>
                    <a:bodyPr/>
                    <a:lstStyle/>
                    <a:p>
                      <a:r>
                        <a:rPr lang="zh-TW" altLang="en-US" sz="1600" b="0" i="0" kern="1200" dirty="0" smtClean="0">
                          <a:solidFill>
                            <a:schemeClr val="dk1"/>
                          </a:solidFill>
                          <a:effectLst/>
                          <a:latin typeface="+mn-lt"/>
                          <a:ea typeface="+mn-ea"/>
                          <a:cs typeface="+mn-cs"/>
                        </a:rPr>
                        <a:t>沒有固定欄位，依需求增加或減少。 </a:t>
                      </a:r>
                      <a:endParaRPr lang="zh-TW" altLang="en-US" sz="1600" dirty="0"/>
                    </a:p>
                  </a:txBody>
                  <a:tcPr/>
                </a:tc>
                <a:extLst>
                  <a:ext uri="{0D108BD9-81ED-4DB2-BD59-A6C34878D82A}">
                    <a16:rowId xmlns:a16="http://schemas.microsoft.com/office/drawing/2014/main" val="3737881378"/>
                  </a:ext>
                </a:extLst>
              </a:tr>
              <a:tr h="370840">
                <a:tc>
                  <a:txBody>
                    <a:bodyPr/>
                    <a:lstStyle/>
                    <a:p>
                      <a:r>
                        <a:rPr lang="zh-TW" altLang="en-US" sz="1600" b="0" i="0" kern="1200" dirty="0" smtClean="0">
                          <a:solidFill>
                            <a:schemeClr val="dk1"/>
                          </a:solidFill>
                          <a:effectLst/>
                          <a:latin typeface="+mn-lt"/>
                          <a:ea typeface="+mn-ea"/>
                          <a:cs typeface="+mn-cs"/>
                        </a:rPr>
                        <a:t>可以複雜的查詢。</a:t>
                      </a:r>
                      <a:endParaRPr lang="zh-TW" altLang="en-US" sz="1600" dirty="0"/>
                    </a:p>
                  </a:txBody>
                  <a:tcPr/>
                </a:tc>
                <a:tc>
                  <a:txBody>
                    <a:bodyPr/>
                    <a:lstStyle/>
                    <a:p>
                      <a:r>
                        <a:rPr lang="zh-TW" altLang="en-US" sz="1600" b="0" i="0" kern="1200" dirty="0" smtClean="0">
                          <a:solidFill>
                            <a:schemeClr val="dk1"/>
                          </a:solidFill>
                          <a:effectLst/>
                          <a:latin typeface="+mn-lt"/>
                          <a:ea typeface="+mn-ea"/>
                          <a:cs typeface="+mn-cs"/>
                        </a:rPr>
                        <a:t>儲存單純、無關聯的資料。</a:t>
                      </a:r>
                      <a:endParaRPr lang="zh-TW" altLang="en-US" sz="1600" dirty="0"/>
                    </a:p>
                  </a:txBody>
                  <a:tcPr/>
                </a:tc>
                <a:extLst>
                  <a:ext uri="{0D108BD9-81ED-4DB2-BD59-A6C34878D82A}">
                    <a16:rowId xmlns:a16="http://schemas.microsoft.com/office/drawing/2014/main" val="1584299256"/>
                  </a:ext>
                </a:extLst>
              </a:tr>
              <a:tr h="370840">
                <a:tc>
                  <a:txBody>
                    <a:bodyPr/>
                    <a:lstStyle/>
                    <a:p>
                      <a:r>
                        <a:rPr lang="zh-TW" altLang="en-US" sz="1600" b="0" i="0" kern="1200" dirty="0" smtClean="0">
                          <a:solidFill>
                            <a:schemeClr val="dk1"/>
                          </a:solidFill>
                          <a:effectLst/>
                          <a:latin typeface="+mn-lt"/>
                          <a:ea typeface="+mn-ea"/>
                          <a:cs typeface="+mn-cs"/>
                        </a:rPr>
                        <a:t>儲存重要資料，例如交易資料。 </a:t>
                      </a:r>
                      <a:endParaRPr lang="zh-TW" altLang="en-US" sz="1600" dirty="0"/>
                    </a:p>
                  </a:txBody>
                  <a:tcPr/>
                </a:tc>
                <a:tc>
                  <a:txBody>
                    <a:bodyPr/>
                    <a:lstStyle/>
                    <a:p>
                      <a:r>
                        <a:rPr lang="zh-TW" altLang="en-US" sz="1600" b="0" i="0" kern="1200" dirty="0" smtClean="0">
                          <a:solidFill>
                            <a:schemeClr val="dk1"/>
                          </a:solidFill>
                          <a:effectLst/>
                          <a:latin typeface="+mn-lt"/>
                          <a:ea typeface="+mn-ea"/>
                          <a:cs typeface="+mn-cs"/>
                        </a:rPr>
                        <a:t>擴充能力強、成本低。</a:t>
                      </a:r>
                      <a:endParaRPr lang="zh-TW" altLang="en-US" sz="1600" dirty="0"/>
                    </a:p>
                  </a:txBody>
                  <a:tcPr/>
                </a:tc>
                <a:extLst>
                  <a:ext uri="{0D108BD9-81ED-4DB2-BD59-A6C34878D82A}">
                    <a16:rowId xmlns:a16="http://schemas.microsoft.com/office/drawing/2014/main" val="4044248668"/>
                  </a:ext>
                </a:extLst>
              </a:tr>
              <a:tr h="370840">
                <a:tc>
                  <a:txBody>
                    <a:bodyPr/>
                    <a:lstStyle/>
                    <a:p>
                      <a:r>
                        <a:rPr lang="zh-TW" altLang="en-US" sz="1600" b="0" i="0" kern="1200" dirty="0" smtClean="0">
                          <a:solidFill>
                            <a:schemeClr val="dk1"/>
                          </a:solidFill>
                          <a:effectLst/>
                          <a:latin typeface="+mn-lt"/>
                          <a:ea typeface="+mn-ea"/>
                          <a:cs typeface="+mn-cs"/>
                        </a:rPr>
                        <a:t>擴充能力弱、成本高。</a:t>
                      </a:r>
                      <a:endParaRPr lang="zh-TW" altLang="en-US" sz="1600" dirty="0"/>
                    </a:p>
                  </a:txBody>
                  <a:tcPr/>
                </a:tc>
                <a:tc>
                  <a:txBody>
                    <a:bodyPr/>
                    <a:lstStyle/>
                    <a:p>
                      <a:endParaRPr lang="zh-TW" altLang="en-US" dirty="0"/>
                    </a:p>
                  </a:txBody>
                  <a:tcPr/>
                </a:tc>
                <a:extLst>
                  <a:ext uri="{0D108BD9-81ED-4DB2-BD59-A6C34878D82A}">
                    <a16:rowId xmlns:a16="http://schemas.microsoft.com/office/drawing/2014/main" val="358496767"/>
                  </a:ext>
                </a:extLst>
              </a:tr>
            </a:tbl>
          </a:graphicData>
        </a:graphic>
      </p:graphicFrame>
      <p:graphicFrame>
        <p:nvGraphicFramePr>
          <p:cNvPr id="7" name="內容版面配置區 4"/>
          <p:cNvGraphicFramePr>
            <a:graphicFrameLocks/>
          </p:cNvGraphicFramePr>
          <p:nvPr>
            <p:extLst>
              <p:ext uri="{D42A27DB-BD31-4B8C-83A1-F6EECF244321}">
                <p14:modId xmlns:p14="http://schemas.microsoft.com/office/powerpoint/2010/main" val="293952121"/>
              </p:ext>
            </p:extLst>
          </p:nvPr>
        </p:nvGraphicFramePr>
        <p:xfrm>
          <a:off x="838200" y="4076065"/>
          <a:ext cx="10515600" cy="22504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964064538"/>
                    </a:ext>
                  </a:extLst>
                </a:gridCol>
                <a:gridCol w="5257800">
                  <a:extLst>
                    <a:ext uri="{9D8B030D-6E8A-4147-A177-3AD203B41FA5}">
                      <a16:colId xmlns:a16="http://schemas.microsoft.com/office/drawing/2014/main" val="4121931669"/>
                    </a:ext>
                  </a:extLst>
                </a:gridCol>
              </a:tblGrid>
              <a:tr h="370840">
                <a:tc>
                  <a:txBody>
                    <a:bodyPr/>
                    <a:lstStyle/>
                    <a:p>
                      <a:pPr algn="ctr"/>
                      <a:r>
                        <a:rPr lang="en-US" altLang="zh-TW" sz="2000" dirty="0" smtClean="0"/>
                        <a:t>SQL</a:t>
                      </a:r>
                      <a:r>
                        <a:rPr lang="zh-TW" altLang="en-US" sz="2000" dirty="0" smtClean="0"/>
                        <a:t> 使用時機</a:t>
                      </a:r>
                      <a:endParaRPr lang="zh-TW" altLang="en-US" sz="2000" dirty="0"/>
                    </a:p>
                  </a:txBody>
                  <a:tcPr/>
                </a:tc>
                <a:tc>
                  <a:txBody>
                    <a:bodyPr/>
                    <a:lstStyle/>
                    <a:p>
                      <a:pPr algn="ctr"/>
                      <a:r>
                        <a:rPr lang="en-US" altLang="zh-TW" dirty="0" smtClean="0"/>
                        <a:t>NoSQL</a:t>
                      </a:r>
                      <a:r>
                        <a:rPr lang="zh-TW" altLang="en-US" dirty="0" smtClean="0"/>
                        <a:t> 使用時機</a:t>
                      </a:r>
                      <a:endParaRPr lang="zh-TW" altLang="en-US" dirty="0"/>
                    </a:p>
                  </a:txBody>
                  <a:tcPr/>
                </a:tc>
                <a:extLst>
                  <a:ext uri="{0D108BD9-81ED-4DB2-BD59-A6C34878D82A}">
                    <a16:rowId xmlns:a16="http://schemas.microsoft.com/office/drawing/2014/main" val="2656781822"/>
                  </a:ext>
                </a:extLst>
              </a:tr>
              <a:tr h="370840">
                <a:tc>
                  <a:txBody>
                    <a:bodyPr/>
                    <a:lstStyle/>
                    <a:p>
                      <a:r>
                        <a:rPr lang="zh-TW" altLang="en-US" sz="1600" b="0" i="0" kern="1200" dirty="0" smtClean="0">
                          <a:solidFill>
                            <a:schemeClr val="dk1"/>
                          </a:solidFill>
                          <a:effectLst/>
                          <a:latin typeface="+mn-lt"/>
                          <a:ea typeface="+mn-ea"/>
                          <a:cs typeface="+mn-cs"/>
                        </a:rPr>
                        <a:t>儲存重要的資料</a:t>
                      </a:r>
                      <a:endParaRPr lang="zh-TW" altLang="en-US" sz="1600" dirty="0"/>
                    </a:p>
                  </a:txBody>
                  <a:tcPr/>
                </a:tc>
                <a:tc>
                  <a:txBody>
                    <a:bodyPr/>
                    <a:lstStyle/>
                    <a:p>
                      <a:r>
                        <a:rPr lang="zh-TW" altLang="en-US" sz="1600" b="0" i="0" kern="1200" dirty="0" smtClean="0">
                          <a:solidFill>
                            <a:schemeClr val="dk1"/>
                          </a:solidFill>
                          <a:effectLst/>
                          <a:latin typeface="+mn-lt"/>
                          <a:ea typeface="+mn-ea"/>
                          <a:cs typeface="+mn-cs"/>
                        </a:rPr>
                        <a:t>資料量大</a:t>
                      </a:r>
                      <a:endParaRPr lang="zh-TW" altLang="en-US" sz="1600" dirty="0"/>
                    </a:p>
                  </a:txBody>
                  <a:tcPr/>
                </a:tc>
                <a:extLst>
                  <a:ext uri="{0D108BD9-81ED-4DB2-BD59-A6C34878D82A}">
                    <a16:rowId xmlns:a16="http://schemas.microsoft.com/office/drawing/2014/main" val="3398753002"/>
                  </a:ext>
                </a:extLst>
              </a:tr>
              <a:tr h="370840">
                <a:tc>
                  <a:txBody>
                    <a:bodyPr/>
                    <a:lstStyle/>
                    <a:p>
                      <a:r>
                        <a:rPr lang="zh-TW" altLang="en-US" sz="1600" b="0" i="0" kern="1200" dirty="0" smtClean="0">
                          <a:solidFill>
                            <a:schemeClr val="dk1"/>
                          </a:solidFill>
                          <a:effectLst/>
                          <a:latin typeface="+mn-lt"/>
                          <a:ea typeface="+mn-ea"/>
                          <a:cs typeface="+mn-cs"/>
                        </a:rPr>
                        <a:t>資料與資料之間有關聯性</a:t>
                      </a:r>
                      <a:endParaRPr lang="zh-TW" altLang="en-US" sz="1600" dirty="0"/>
                    </a:p>
                  </a:txBody>
                  <a:tcPr/>
                </a:tc>
                <a:tc>
                  <a:txBody>
                    <a:bodyPr/>
                    <a:lstStyle/>
                    <a:p>
                      <a:r>
                        <a:rPr lang="zh-TW" altLang="en-US" sz="1600" b="0" i="0" kern="1200" dirty="0" smtClean="0">
                          <a:solidFill>
                            <a:schemeClr val="dk1"/>
                          </a:solidFill>
                          <a:effectLst/>
                          <a:latin typeface="+mn-lt"/>
                          <a:ea typeface="+mn-ea"/>
                          <a:cs typeface="+mn-cs"/>
                        </a:rPr>
                        <a:t>單純的資料、無關聯</a:t>
                      </a:r>
                      <a:endParaRPr lang="zh-TW" altLang="en-US" sz="1600" dirty="0"/>
                    </a:p>
                  </a:txBody>
                  <a:tcPr/>
                </a:tc>
                <a:extLst>
                  <a:ext uri="{0D108BD9-81ED-4DB2-BD59-A6C34878D82A}">
                    <a16:rowId xmlns:a16="http://schemas.microsoft.com/office/drawing/2014/main" val="3737881378"/>
                  </a:ext>
                </a:extLst>
              </a:tr>
              <a:tr h="370840">
                <a:tc>
                  <a:txBody>
                    <a:bodyPr/>
                    <a:lstStyle/>
                    <a:p>
                      <a:r>
                        <a:rPr lang="zh-TW" altLang="en-US" sz="1600" b="0" i="0" kern="1200" dirty="0" smtClean="0">
                          <a:solidFill>
                            <a:schemeClr val="dk1"/>
                          </a:solidFill>
                          <a:effectLst/>
                          <a:latin typeface="+mn-lt"/>
                          <a:ea typeface="+mn-ea"/>
                          <a:cs typeface="+mn-cs"/>
                        </a:rPr>
                        <a:t>需要複雜的查詢</a:t>
                      </a:r>
                      <a:endParaRPr lang="zh-TW" altLang="en-US" sz="1600" dirty="0"/>
                    </a:p>
                  </a:txBody>
                  <a:tcPr/>
                </a:tc>
                <a:tc>
                  <a:txBody>
                    <a:bodyPr/>
                    <a:lstStyle/>
                    <a:p>
                      <a:r>
                        <a:rPr lang="zh-TW" altLang="en-US" sz="1600" b="0" i="0" kern="1200" dirty="0" smtClean="0">
                          <a:solidFill>
                            <a:schemeClr val="dk1"/>
                          </a:solidFill>
                          <a:effectLst/>
                          <a:latin typeface="+mn-lt"/>
                          <a:ea typeface="+mn-ea"/>
                          <a:cs typeface="+mn-cs"/>
                        </a:rPr>
                        <a:t>即時性</a:t>
                      </a:r>
                      <a:endParaRPr lang="zh-TW" altLang="en-US" sz="1600" dirty="0"/>
                    </a:p>
                  </a:txBody>
                  <a:tcPr/>
                </a:tc>
                <a:extLst>
                  <a:ext uri="{0D108BD9-81ED-4DB2-BD59-A6C34878D82A}">
                    <a16:rowId xmlns:a16="http://schemas.microsoft.com/office/drawing/2014/main" val="1584299256"/>
                  </a:ext>
                </a:extLst>
              </a:tr>
              <a:tr h="370840">
                <a:tc>
                  <a:txBody>
                    <a:bodyPr/>
                    <a:lstStyle/>
                    <a:p>
                      <a:endParaRPr lang="zh-TW" altLang="en-US" sz="1600" dirty="0"/>
                    </a:p>
                  </a:txBody>
                  <a:tcPr/>
                </a:tc>
                <a:tc>
                  <a:txBody>
                    <a:bodyPr/>
                    <a:lstStyle/>
                    <a:p>
                      <a:r>
                        <a:rPr lang="zh-TW" altLang="en-US" sz="1600" b="0" i="0" kern="1200" dirty="0" smtClean="0">
                          <a:solidFill>
                            <a:schemeClr val="dk1"/>
                          </a:solidFill>
                          <a:effectLst/>
                          <a:latin typeface="+mn-lt"/>
                          <a:ea typeface="+mn-ea"/>
                          <a:cs typeface="+mn-cs"/>
                        </a:rPr>
                        <a:t>需搜集未知的資料</a:t>
                      </a:r>
                      <a:endParaRPr lang="zh-TW" altLang="en-US" sz="1600" dirty="0"/>
                    </a:p>
                  </a:txBody>
                  <a:tcPr/>
                </a:tc>
                <a:extLst>
                  <a:ext uri="{0D108BD9-81ED-4DB2-BD59-A6C34878D82A}">
                    <a16:rowId xmlns:a16="http://schemas.microsoft.com/office/drawing/2014/main" val="4044248668"/>
                  </a:ext>
                </a:extLst>
              </a:tr>
              <a:tr h="370840">
                <a:tc>
                  <a:txBody>
                    <a:bodyPr/>
                    <a:lstStyle/>
                    <a:p>
                      <a:endParaRPr lang="zh-TW" altLang="en-US" sz="1600" dirty="0"/>
                    </a:p>
                  </a:txBody>
                  <a:tcPr/>
                </a:tc>
                <a:tc>
                  <a:txBody>
                    <a:bodyPr/>
                    <a:lstStyle/>
                    <a:p>
                      <a:r>
                        <a:rPr lang="zh-TW" altLang="en-US" sz="1600" b="0" i="0" kern="1200" dirty="0" smtClean="0">
                          <a:solidFill>
                            <a:schemeClr val="dk1"/>
                          </a:solidFill>
                          <a:effectLst/>
                          <a:latin typeface="+mn-lt"/>
                          <a:ea typeface="+mn-ea"/>
                          <a:cs typeface="+mn-cs"/>
                        </a:rPr>
                        <a:t>經常擴充</a:t>
                      </a:r>
                      <a:endParaRPr lang="zh-TW" altLang="en-US" sz="1600" dirty="0"/>
                    </a:p>
                  </a:txBody>
                  <a:tcPr/>
                </a:tc>
                <a:extLst>
                  <a:ext uri="{0D108BD9-81ED-4DB2-BD59-A6C34878D82A}">
                    <a16:rowId xmlns:a16="http://schemas.microsoft.com/office/drawing/2014/main" val="358496767"/>
                  </a:ext>
                </a:extLst>
              </a:tr>
            </a:tbl>
          </a:graphicData>
        </a:graphic>
      </p:graphicFrame>
    </p:spTree>
    <p:extLst>
      <p:ext uri="{BB962C8B-B14F-4D97-AF65-F5344CB8AC3E}">
        <p14:creationId xmlns:p14="http://schemas.microsoft.com/office/powerpoint/2010/main" val="1115856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r>
              <a:rPr lang="en-US" altLang="zh-TW" sz="1600" b="1" dirty="0">
                <a:solidFill>
                  <a:schemeClr val="tx1"/>
                </a:solidFill>
              </a:rPr>
              <a:t>Apache </a:t>
            </a:r>
            <a:r>
              <a:rPr lang="en-US" altLang="zh-TW" sz="1600" b="1" dirty="0" err="1">
                <a:solidFill>
                  <a:schemeClr val="tx1"/>
                </a:solidFill>
              </a:rPr>
              <a:t>CouchDB</a:t>
            </a:r>
            <a:r>
              <a:rPr lang="zh-TW" altLang="en-US" sz="1600" dirty="0">
                <a:solidFill>
                  <a:schemeClr val="tx1"/>
                </a:solidFill>
              </a:rPr>
              <a:t>是一個開源資料庫，專注於易用性和成為</a:t>
            </a:r>
            <a:r>
              <a:rPr lang="en-US" altLang="zh-TW" sz="1600" dirty="0">
                <a:solidFill>
                  <a:schemeClr val="tx1"/>
                </a:solidFill>
              </a:rPr>
              <a:t>"</a:t>
            </a:r>
            <a:r>
              <a:rPr lang="zh-TW" altLang="en-US" sz="1600" dirty="0">
                <a:solidFill>
                  <a:schemeClr val="tx1"/>
                </a:solidFill>
              </a:rPr>
              <a:t>完全擁抱</a:t>
            </a:r>
            <a:r>
              <a:rPr lang="en-US" altLang="zh-TW" sz="1600" dirty="0">
                <a:solidFill>
                  <a:schemeClr val="tx1"/>
                </a:solidFill>
              </a:rPr>
              <a:t>web</a:t>
            </a:r>
            <a:r>
              <a:rPr lang="zh-TW" altLang="en-US" sz="1600" dirty="0">
                <a:solidFill>
                  <a:schemeClr val="tx1"/>
                </a:solidFill>
              </a:rPr>
              <a:t>的資料庫</a:t>
            </a:r>
            <a:r>
              <a:rPr lang="en-US" altLang="zh-TW" sz="1600" dirty="0" smtClean="0">
                <a:solidFill>
                  <a:schemeClr val="tx1"/>
                </a:solidFill>
              </a:rPr>
              <a:t>"</a:t>
            </a:r>
            <a:r>
              <a:rPr lang="zh-TW" altLang="en-US" sz="1600" dirty="0" smtClean="0">
                <a:solidFill>
                  <a:schemeClr val="tx1"/>
                </a:solidFill>
              </a:rPr>
              <a:t>。</a:t>
            </a:r>
            <a:r>
              <a:rPr lang="zh-TW" altLang="en-US" sz="1600" dirty="0">
                <a:solidFill>
                  <a:schemeClr val="tx1"/>
                </a:solidFill>
              </a:rPr>
              <a:t>它是一個使用</a:t>
            </a:r>
            <a:r>
              <a:rPr lang="en-US" altLang="zh-TW" sz="1600" dirty="0">
                <a:solidFill>
                  <a:schemeClr val="tx1"/>
                </a:solidFill>
              </a:rPr>
              <a:t>JSON</a:t>
            </a:r>
            <a:r>
              <a:rPr lang="zh-TW" altLang="en-US" sz="1600" dirty="0">
                <a:solidFill>
                  <a:schemeClr val="tx1"/>
                </a:solidFill>
              </a:rPr>
              <a:t>作為儲存格式，</a:t>
            </a:r>
            <a:r>
              <a:rPr lang="en-US" altLang="zh-TW" sz="1600" dirty="0" smtClean="0">
                <a:solidFill>
                  <a:schemeClr val="tx1"/>
                </a:solidFill>
              </a:rPr>
              <a:t>JavaScript</a:t>
            </a:r>
            <a:r>
              <a:rPr lang="zh-TW" altLang="en-US" sz="1600" dirty="0">
                <a:solidFill>
                  <a:schemeClr val="tx1"/>
                </a:solidFill>
              </a:rPr>
              <a:t>作為查詢語言，</a:t>
            </a:r>
            <a:r>
              <a:rPr lang="en-US" altLang="zh-TW" sz="1600" dirty="0" err="1">
                <a:solidFill>
                  <a:schemeClr val="tx1"/>
                </a:solidFill>
              </a:rPr>
              <a:t>MapReduce</a:t>
            </a:r>
            <a:r>
              <a:rPr lang="zh-TW" altLang="en-US" sz="1600" dirty="0">
                <a:solidFill>
                  <a:schemeClr val="tx1"/>
                </a:solidFill>
              </a:rPr>
              <a:t>和</a:t>
            </a:r>
            <a:r>
              <a:rPr lang="en-US" altLang="zh-TW" sz="1600" dirty="0">
                <a:solidFill>
                  <a:schemeClr val="tx1"/>
                </a:solidFill>
              </a:rPr>
              <a:t>HTTP</a:t>
            </a:r>
            <a:r>
              <a:rPr lang="zh-TW" altLang="en-US" sz="1600" dirty="0">
                <a:solidFill>
                  <a:schemeClr val="tx1"/>
                </a:solidFill>
              </a:rPr>
              <a:t>作為</a:t>
            </a:r>
            <a:r>
              <a:rPr lang="en-US" altLang="zh-TW" sz="1600" dirty="0">
                <a:solidFill>
                  <a:schemeClr val="tx1"/>
                </a:solidFill>
              </a:rPr>
              <a:t>API</a:t>
            </a:r>
            <a:r>
              <a:rPr lang="zh-TW" altLang="en-US" sz="1600" dirty="0">
                <a:solidFill>
                  <a:schemeClr val="tx1"/>
                </a:solidFill>
              </a:rPr>
              <a:t>的文件導向的</a:t>
            </a:r>
            <a:r>
              <a:rPr lang="en-US" altLang="zh-TW" sz="1600" dirty="0">
                <a:solidFill>
                  <a:schemeClr val="tx1"/>
                </a:solidFill>
              </a:rPr>
              <a:t>NoSQL</a:t>
            </a:r>
            <a:r>
              <a:rPr lang="zh-TW" altLang="en-US" sz="1600" dirty="0">
                <a:solidFill>
                  <a:schemeClr val="tx1"/>
                </a:solidFill>
              </a:rPr>
              <a:t>資料庫。其中一個顯著的功能就是多主複製。</a:t>
            </a:r>
            <a:r>
              <a:rPr lang="en-US" altLang="zh-TW" sz="1600" dirty="0" err="1">
                <a:solidFill>
                  <a:schemeClr val="tx1"/>
                </a:solidFill>
              </a:rPr>
              <a:t>CouchDB</a:t>
            </a:r>
            <a:r>
              <a:rPr lang="zh-TW" altLang="en-US" sz="1600" dirty="0">
                <a:solidFill>
                  <a:schemeClr val="tx1"/>
                </a:solidFill>
              </a:rPr>
              <a:t>的第一個版本釋出在</a:t>
            </a:r>
            <a:r>
              <a:rPr lang="en-US" altLang="zh-TW" sz="1600" dirty="0">
                <a:solidFill>
                  <a:schemeClr val="tx1"/>
                </a:solidFill>
              </a:rPr>
              <a:t>2005</a:t>
            </a:r>
            <a:r>
              <a:rPr lang="zh-TW" altLang="en-US" sz="1600" dirty="0">
                <a:solidFill>
                  <a:schemeClr val="tx1"/>
                </a:solidFill>
              </a:rPr>
              <a:t>年，在</a:t>
            </a:r>
            <a:r>
              <a:rPr lang="en-US" altLang="zh-TW" sz="1600" dirty="0">
                <a:solidFill>
                  <a:schemeClr val="tx1"/>
                </a:solidFill>
              </a:rPr>
              <a:t>2008</a:t>
            </a:r>
            <a:r>
              <a:rPr lang="zh-TW" altLang="en-US" sz="1600" dirty="0">
                <a:solidFill>
                  <a:schemeClr val="tx1"/>
                </a:solidFill>
              </a:rPr>
              <a:t>年成為了</a:t>
            </a:r>
            <a:r>
              <a:rPr lang="en-US" altLang="zh-TW" sz="1600" dirty="0">
                <a:solidFill>
                  <a:schemeClr val="tx1"/>
                </a:solidFill>
              </a:rPr>
              <a:t>Apache</a:t>
            </a:r>
            <a:r>
              <a:rPr lang="zh-TW" altLang="en-US" sz="1600" dirty="0">
                <a:solidFill>
                  <a:schemeClr val="tx1"/>
                </a:solidFill>
              </a:rPr>
              <a:t>的專案。</a:t>
            </a:r>
          </a:p>
          <a:p>
            <a:r>
              <a:rPr lang="zh-TW" altLang="en-US" sz="1600" dirty="0">
                <a:solidFill>
                  <a:schemeClr val="tx1"/>
                </a:solidFill>
              </a:rPr>
              <a:t>不同於關係型資料庫，</a:t>
            </a:r>
            <a:r>
              <a:rPr lang="en-US" altLang="zh-TW" sz="1600" dirty="0" err="1">
                <a:solidFill>
                  <a:schemeClr val="tx1"/>
                </a:solidFill>
              </a:rPr>
              <a:t>CouchDB</a:t>
            </a:r>
            <a:r>
              <a:rPr lang="zh-TW" altLang="en-US" sz="1600" dirty="0">
                <a:solidFill>
                  <a:schemeClr val="tx1"/>
                </a:solidFill>
              </a:rPr>
              <a:t>沒有將資料和關係儲存在表格里。替代的，每個資料庫是一個獨立的文件集合。每一個文件維護其自己獨立的資料和自包涵的</a:t>
            </a:r>
            <a:r>
              <a:rPr lang="en-US" altLang="zh-TW" sz="1600" dirty="0">
                <a:solidFill>
                  <a:schemeClr val="tx1"/>
                </a:solidFill>
              </a:rPr>
              <a:t>schema</a:t>
            </a:r>
            <a:r>
              <a:rPr lang="zh-TW" altLang="en-US" sz="1600" dirty="0">
                <a:solidFill>
                  <a:schemeClr val="tx1"/>
                </a:solidFill>
              </a:rPr>
              <a:t>。一個應用程式可能會存取多個資料庫，比如其中一個位於用戶的手機上，另一個位於在遠端的伺服器上。文件的元資料包含版本資訊，讓其能夠合併可能因為資料庫連結遺失導致的任何差異。</a:t>
            </a:r>
          </a:p>
          <a:p>
            <a:r>
              <a:rPr lang="en-US" altLang="zh-TW" sz="1600" dirty="0" err="1">
                <a:solidFill>
                  <a:schemeClr val="tx1"/>
                </a:solidFill>
              </a:rPr>
              <a:t>CouchDB</a:t>
            </a:r>
            <a:r>
              <a:rPr lang="zh-TW" altLang="en-US" sz="1600" dirty="0">
                <a:solidFill>
                  <a:schemeClr val="tx1"/>
                </a:solidFill>
              </a:rPr>
              <a:t>實現了一個多版本並行控制（</a:t>
            </a:r>
            <a:r>
              <a:rPr lang="en-US" altLang="zh-TW" sz="1600" dirty="0">
                <a:solidFill>
                  <a:schemeClr val="tx1"/>
                </a:solidFill>
              </a:rPr>
              <a:t>MVCC</a:t>
            </a:r>
            <a:r>
              <a:rPr lang="zh-TW" altLang="en-US" sz="1600" dirty="0">
                <a:solidFill>
                  <a:schemeClr val="tx1"/>
                </a:solidFill>
              </a:rPr>
              <a:t>）形式，用來避免在資料庫寫操作的時候對檔案進行加鎖。衝突留給應用程式去解決。解決一個衝突的通用操作的是首先合併資料到其中一個文件，然後刪除舊的</a:t>
            </a:r>
            <a:r>
              <a:rPr lang="zh-TW" altLang="en-US" sz="1600" dirty="0" smtClean="0">
                <a:solidFill>
                  <a:schemeClr val="tx1"/>
                </a:solidFill>
              </a:rPr>
              <a:t>資料。</a:t>
            </a:r>
            <a:endParaRPr lang="zh-TW" altLang="en-US" sz="1600" dirty="0">
              <a:solidFill>
                <a:schemeClr val="tx1"/>
              </a:solidFill>
            </a:endParaRPr>
          </a:p>
          <a:p>
            <a:r>
              <a:rPr lang="zh-TW" altLang="en-US" sz="1600" dirty="0">
                <a:solidFill>
                  <a:schemeClr val="tx1"/>
                </a:solidFill>
              </a:rPr>
              <a:t>其他功能包括文件級別的</a:t>
            </a:r>
            <a:r>
              <a:rPr lang="en-US" altLang="zh-TW" sz="1600" dirty="0">
                <a:solidFill>
                  <a:schemeClr val="tx1"/>
                </a:solidFill>
              </a:rPr>
              <a:t>ACID</a:t>
            </a:r>
            <a:r>
              <a:rPr lang="zh-TW" altLang="en-US" sz="1600" dirty="0">
                <a:solidFill>
                  <a:schemeClr val="tx1"/>
                </a:solidFill>
              </a:rPr>
              <a:t>語意和最終一致性，</a:t>
            </a:r>
            <a:r>
              <a:rPr lang="en-US" altLang="zh-TW" sz="1600" dirty="0" err="1">
                <a:solidFill>
                  <a:schemeClr val="tx1"/>
                </a:solidFill>
              </a:rPr>
              <a:t>MapReduce</a:t>
            </a:r>
            <a:r>
              <a:rPr lang="zh-TW" altLang="en-US" sz="1600" dirty="0">
                <a:solidFill>
                  <a:schemeClr val="tx1"/>
                </a:solidFill>
              </a:rPr>
              <a:t>，複製（</a:t>
            </a:r>
            <a:r>
              <a:rPr lang="en-US" altLang="zh-TW" sz="1600" dirty="0">
                <a:solidFill>
                  <a:schemeClr val="tx1"/>
                </a:solidFill>
              </a:rPr>
              <a:t>Replication</a:t>
            </a:r>
            <a:r>
              <a:rPr lang="zh-TW" altLang="en-US" sz="1600" dirty="0">
                <a:solidFill>
                  <a:schemeClr val="tx1"/>
                </a:solidFill>
              </a:rPr>
              <a:t>）。它還支援通過一個做</a:t>
            </a:r>
            <a:r>
              <a:rPr lang="en-US" altLang="zh-TW" sz="1600" dirty="0">
                <a:solidFill>
                  <a:schemeClr val="tx1"/>
                </a:solidFill>
              </a:rPr>
              <a:t>Futon</a:t>
            </a:r>
            <a:r>
              <a:rPr lang="zh-TW" altLang="en-US" sz="1600" dirty="0">
                <a:solidFill>
                  <a:schemeClr val="tx1"/>
                </a:solidFill>
              </a:rPr>
              <a:t>的內建</a:t>
            </a:r>
            <a:r>
              <a:rPr lang="en-US" altLang="zh-TW" sz="1600" dirty="0">
                <a:solidFill>
                  <a:schemeClr val="tx1"/>
                </a:solidFill>
              </a:rPr>
              <a:t>web</a:t>
            </a:r>
            <a:r>
              <a:rPr lang="zh-TW" altLang="en-US" sz="1600" dirty="0">
                <a:solidFill>
                  <a:schemeClr val="tx1"/>
                </a:solidFill>
              </a:rPr>
              <a:t>應用程式來進行資料庫管理。</a:t>
            </a:r>
          </a:p>
          <a:p>
            <a:endParaRPr lang="zh-TW" altLang="en-US" sz="1600" dirty="0"/>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6882" y="286603"/>
            <a:ext cx="1751104" cy="1396062"/>
          </a:xfrm>
          <a:prstGeom prst="rect">
            <a:avLst/>
          </a:prstGeom>
        </p:spPr>
      </p:pic>
      <p:pic>
        <p:nvPicPr>
          <p:cNvPr id="6" name="圖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7430" y="357447"/>
            <a:ext cx="1313115" cy="1326246"/>
          </a:xfrm>
          <a:prstGeom prst="rect">
            <a:avLst/>
          </a:prstGeom>
        </p:spPr>
      </p:pic>
      <p:sp>
        <p:nvSpPr>
          <p:cNvPr id="7" name="標題 1"/>
          <p:cNvSpPr txBox="1">
            <a:spLocks/>
          </p:cNvSpPr>
          <p:nvPr/>
        </p:nvSpPr>
        <p:spPr>
          <a:xfrm>
            <a:off x="1097280" y="295191"/>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zh-TW" altLang="zh-TW" b="1" dirty="0" smtClean="0"/>
              <a:t>CouchD</a:t>
            </a:r>
            <a:r>
              <a:rPr lang="en-US" altLang="zh-TW" b="1" dirty="0" smtClean="0"/>
              <a:t>B</a:t>
            </a:r>
            <a:r>
              <a:rPr lang="zh-TW" altLang="en-US" b="1" dirty="0" smtClean="0"/>
              <a:t> 簡介</a:t>
            </a:r>
            <a:endParaRPr lang="zh-TW" altLang="en-US" b="1" dirty="0"/>
          </a:p>
        </p:txBody>
      </p:sp>
    </p:spTree>
    <p:extLst>
      <p:ext uri="{BB962C8B-B14F-4D97-AF65-F5344CB8AC3E}">
        <p14:creationId xmlns:p14="http://schemas.microsoft.com/office/powerpoint/2010/main" val="438188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b="1" dirty="0" smtClean="0"/>
              <a:t>CouchD</a:t>
            </a:r>
            <a:r>
              <a:rPr lang="en-US" altLang="zh-TW" b="1" dirty="0" smtClean="0"/>
              <a:t>B</a:t>
            </a:r>
            <a:r>
              <a:rPr lang="zh-TW" altLang="en-US" b="1" dirty="0" smtClean="0"/>
              <a:t> 特點</a:t>
            </a:r>
            <a:endParaRPr lang="zh-TW" altLang="en-US" b="1" dirty="0"/>
          </a:p>
        </p:txBody>
      </p:sp>
      <p:sp>
        <p:nvSpPr>
          <p:cNvPr id="3" name="內容版面配置區 2"/>
          <p:cNvSpPr>
            <a:spLocks noGrp="1"/>
          </p:cNvSpPr>
          <p:nvPr>
            <p:ph idx="1"/>
          </p:nvPr>
        </p:nvSpPr>
        <p:spPr/>
        <p:txBody>
          <a:bodyPr>
            <a:normAutofit fontScale="77500" lnSpcReduction="20000"/>
          </a:bodyPr>
          <a:lstStyle/>
          <a:p>
            <a:r>
              <a:rPr lang="zh-TW" altLang="en-US" b="1" u="sng" dirty="0"/>
              <a:t>文件存儲</a:t>
            </a:r>
            <a:r>
              <a:rPr lang="zh-TW" altLang="en-US" dirty="0"/>
              <a:t>：</a:t>
            </a:r>
            <a:r>
              <a:rPr lang="en-US" altLang="zh-TW" dirty="0" err="1"/>
              <a:t>CouchDB</a:t>
            </a:r>
            <a:r>
              <a:rPr lang="zh-TW" altLang="en-US" dirty="0"/>
              <a:t>是一個</a:t>
            </a:r>
            <a:r>
              <a:rPr lang="en-US" altLang="zh-TW" dirty="0"/>
              <a:t>NoSQL</a:t>
            </a:r>
            <a:r>
              <a:rPr lang="zh-TW" altLang="en-US" dirty="0"/>
              <a:t>數據庫，可以跟蹤文檔存儲</a:t>
            </a:r>
            <a:r>
              <a:rPr lang="zh-TW" altLang="en-US" dirty="0" smtClean="0"/>
              <a:t>。文</a:t>
            </a:r>
            <a:r>
              <a:rPr lang="zh-TW" altLang="en-US" dirty="0"/>
              <a:t>檔是每個字段唯一命名的數據的主要單位，並且包含各種數據類型的值，例如：文本，數字，布林值，列表等。</a:t>
            </a:r>
            <a:br>
              <a:rPr lang="zh-TW" altLang="en-US" dirty="0"/>
            </a:br>
            <a:r>
              <a:rPr lang="zh-TW" altLang="en-US" dirty="0" smtClean="0"/>
              <a:t>文</a:t>
            </a:r>
            <a:r>
              <a:rPr lang="zh-TW" altLang="en-US" dirty="0"/>
              <a:t>檔對文本大小或元素數量沒有設置限制。</a:t>
            </a:r>
          </a:p>
          <a:p>
            <a:r>
              <a:rPr lang="zh-TW" altLang="en-US" b="1" u="sng" dirty="0"/>
              <a:t>基於瀏覽器的</a:t>
            </a:r>
            <a:r>
              <a:rPr lang="en-US" altLang="zh-TW" b="1" u="sng" dirty="0"/>
              <a:t>GUI</a:t>
            </a:r>
            <a:r>
              <a:rPr lang="zh-TW" altLang="en-US" dirty="0"/>
              <a:t>：</a:t>
            </a:r>
            <a:r>
              <a:rPr lang="en-US" altLang="zh-TW" dirty="0" err="1"/>
              <a:t>CouchDB</a:t>
            </a:r>
            <a:r>
              <a:rPr lang="zh-TW" altLang="en-US" dirty="0"/>
              <a:t>提供了一個接口</a:t>
            </a:r>
            <a:r>
              <a:rPr lang="en-US" altLang="zh-TW" dirty="0"/>
              <a:t>Futon</a:t>
            </a:r>
            <a:r>
              <a:rPr lang="zh-TW" altLang="en-US" dirty="0"/>
              <a:t>，便於使用基於瀏覽器的</a:t>
            </a:r>
            <a:r>
              <a:rPr lang="en-US" altLang="zh-TW" dirty="0"/>
              <a:t>GUI</a:t>
            </a:r>
            <a:r>
              <a:rPr lang="zh-TW" altLang="en-US" dirty="0"/>
              <a:t>來處理數據，權限和配置。</a:t>
            </a:r>
          </a:p>
          <a:p>
            <a:r>
              <a:rPr lang="zh-TW" altLang="en-US" b="1" u="sng" dirty="0"/>
              <a:t>複製</a:t>
            </a:r>
            <a:r>
              <a:rPr lang="zh-TW" altLang="en-US" dirty="0"/>
              <a:t>：</a:t>
            </a:r>
            <a:r>
              <a:rPr lang="en-US" altLang="zh-TW" dirty="0" err="1"/>
              <a:t>CouchDB</a:t>
            </a:r>
            <a:r>
              <a:rPr lang="zh-TW" altLang="en-US" dirty="0"/>
              <a:t>提供了最簡單的複製形式。 其他數據庫沒有是如此簡單的複製。</a:t>
            </a:r>
          </a:p>
          <a:p>
            <a:r>
              <a:rPr lang="en-US" altLang="zh-TW" b="1" u="sng" dirty="0"/>
              <a:t>ACID</a:t>
            </a:r>
            <a:r>
              <a:rPr lang="zh-TW" altLang="en-US" b="1" u="sng" dirty="0"/>
              <a:t>屬性</a:t>
            </a:r>
            <a:r>
              <a:rPr lang="zh-TW" altLang="en-US" dirty="0"/>
              <a:t>：</a:t>
            </a:r>
            <a:r>
              <a:rPr lang="en-US" altLang="zh-TW" dirty="0" err="1"/>
              <a:t>CouchDB</a:t>
            </a:r>
            <a:r>
              <a:rPr lang="zh-TW" altLang="en-US" dirty="0"/>
              <a:t>文件佈局遵循</a:t>
            </a:r>
            <a:r>
              <a:rPr lang="en-US" altLang="zh-TW" dirty="0"/>
              <a:t>ACID</a:t>
            </a:r>
            <a:r>
              <a:rPr lang="zh-TW" altLang="en-US" dirty="0"/>
              <a:t>屬性的所有功能。 數據輸入到數據盤後，不會被覆蓋。 文檔更新</a:t>
            </a:r>
            <a:r>
              <a:rPr lang="en-US" altLang="zh-TW" dirty="0"/>
              <a:t>(</a:t>
            </a:r>
            <a:r>
              <a:rPr lang="zh-TW" altLang="en-US" dirty="0"/>
              <a:t>添加，編輯，刪除</a:t>
            </a:r>
            <a:r>
              <a:rPr lang="en-US" altLang="zh-TW" dirty="0"/>
              <a:t>)</a:t>
            </a:r>
            <a:r>
              <a:rPr lang="zh-TW" altLang="en-US" dirty="0"/>
              <a:t>遵循原子性，即完全保存。 數據庫不會有任何部分保存或編輯的文檔。 幾乎所有這些更新都是序列化的，任何數量的客戶端都可以讀取文檔，而無需等待，從而不會出現中斷問題。</a:t>
            </a:r>
          </a:p>
          <a:p>
            <a:r>
              <a:rPr lang="en-US" altLang="zh-TW" b="1" u="sng" dirty="0"/>
              <a:t>JSONP</a:t>
            </a:r>
            <a:r>
              <a:rPr lang="zh-TW" altLang="en-US" b="1" u="sng" dirty="0"/>
              <a:t>免費</a:t>
            </a:r>
            <a:r>
              <a:rPr lang="zh-TW" altLang="en-US" dirty="0"/>
              <a:t>：如果更新配置爲：</a:t>
            </a:r>
            <a:r>
              <a:rPr lang="en-US" altLang="zh-TW" dirty="0" err="1"/>
              <a:t>allow_jsonp</a:t>
            </a:r>
            <a:r>
              <a:rPr lang="en-US" altLang="zh-TW" dirty="0"/>
              <a:t> = true</a:t>
            </a:r>
            <a:r>
              <a:rPr lang="zh-TW" altLang="en-US" dirty="0"/>
              <a:t>，那麼數據庫可將支持</a:t>
            </a:r>
            <a:r>
              <a:rPr lang="en-US" altLang="zh-TW" dirty="0"/>
              <a:t>GET</a:t>
            </a:r>
            <a:r>
              <a:rPr lang="zh-TW" altLang="en-US" dirty="0"/>
              <a:t>請求訪問的跨域。</a:t>
            </a:r>
          </a:p>
          <a:p>
            <a:r>
              <a:rPr lang="zh-TW" altLang="en-US" b="1" u="sng" dirty="0"/>
              <a:t>身份驗證和會話支持</a:t>
            </a:r>
            <a:r>
              <a:rPr lang="zh-TW" altLang="en-US" dirty="0"/>
              <a:t>：</a:t>
            </a:r>
            <a:r>
              <a:rPr lang="en-US" altLang="zh-TW" dirty="0" err="1"/>
              <a:t>CouchDB</a:t>
            </a:r>
            <a:r>
              <a:rPr lang="zh-TW" altLang="en-US" dirty="0"/>
              <a:t>可以通過會話</a:t>
            </a:r>
            <a:r>
              <a:rPr lang="en-US" altLang="zh-TW" dirty="0"/>
              <a:t>cookie(</a:t>
            </a:r>
            <a:r>
              <a:rPr lang="zh-TW" altLang="en-US" dirty="0"/>
              <a:t>如</a:t>
            </a:r>
            <a:r>
              <a:rPr lang="en-US" altLang="zh-TW" dirty="0"/>
              <a:t>Web</a:t>
            </a:r>
            <a:r>
              <a:rPr lang="zh-TW" altLang="en-US" dirty="0"/>
              <a:t>應用程序</a:t>
            </a:r>
            <a:r>
              <a:rPr lang="en-US" altLang="zh-TW" dirty="0"/>
              <a:t>)</a:t>
            </a:r>
            <a:r>
              <a:rPr lang="zh-TW" altLang="en-US" dirty="0"/>
              <a:t>來保持身份驗證。</a:t>
            </a:r>
          </a:p>
          <a:p>
            <a:r>
              <a:rPr lang="zh-TW" altLang="en-US" b="1" u="sng" dirty="0"/>
              <a:t>安全性</a:t>
            </a:r>
            <a:r>
              <a:rPr lang="zh-TW" altLang="en-US" dirty="0"/>
              <a:t>：</a:t>
            </a:r>
            <a:r>
              <a:rPr lang="en-US" altLang="zh-TW" dirty="0" err="1"/>
              <a:t>CouchDB</a:t>
            </a:r>
            <a:r>
              <a:rPr lang="zh-TW" altLang="en-US" dirty="0"/>
              <a:t>還提供數據庫級安全性。 每個數據庫的權限分爲讀取者和管理員。 讀取者可以讀寫數據庫。</a:t>
            </a:r>
          </a:p>
          <a:p>
            <a:r>
              <a:rPr lang="zh-TW" altLang="en-US" b="1" u="sng" dirty="0"/>
              <a:t>驗證</a:t>
            </a:r>
            <a:r>
              <a:rPr lang="zh-TW" altLang="en-US" dirty="0"/>
              <a:t>：可以通過結合身份驗證將插入的數據驗證爲數據庫，以確保文檔的創建者是否就是登錄者的文檔。</a:t>
            </a:r>
          </a:p>
          <a:p>
            <a:r>
              <a:rPr lang="en-US" altLang="zh-TW" b="1" u="sng" dirty="0"/>
              <a:t>Map/Reduce</a:t>
            </a:r>
            <a:r>
              <a:rPr lang="zh-TW" altLang="en-US" b="1" u="sng" dirty="0"/>
              <a:t>列表並顯示</a:t>
            </a:r>
            <a:r>
              <a:rPr lang="zh-TW" altLang="en-US" dirty="0"/>
              <a:t>：</a:t>
            </a:r>
            <a:r>
              <a:rPr lang="en-US" altLang="zh-TW" dirty="0"/>
              <a:t>MongoDB</a:t>
            </a:r>
            <a:r>
              <a:rPr lang="zh-TW" altLang="en-US" dirty="0"/>
              <a:t>和</a:t>
            </a:r>
            <a:r>
              <a:rPr lang="en-US" altLang="zh-TW" dirty="0" err="1"/>
              <a:t>CouchDB</a:t>
            </a:r>
            <a:r>
              <a:rPr lang="zh-TW" altLang="en-US" dirty="0"/>
              <a:t>普及背後的主要原因是有</a:t>
            </a:r>
            <a:r>
              <a:rPr lang="en-US" altLang="zh-TW" dirty="0"/>
              <a:t>Map/Reduce</a:t>
            </a:r>
            <a:r>
              <a:rPr lang="zh-TW" altLang="en-US" dirty="0"/>
              <a:t>系統支持。</a:t>
            </a:r>
          </a:p>
          <a:p>
            <a:endParaRPr lang="zh-TW" altLang="en-US" dirty="0"/>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6882" y="286603"/>
            <a:ext cx="1751104" cy="1396062"/>
          </a:xfrm>
          <a:prstGeom prst="rect">
            <a:avLst/>
          </a:prstGeom>
        </p:spPr>
      </p:pic>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7430" y="357447"/>
            <a:ext cx="1313115" cy="1326246"/>
          </a:xfrm>
          <a:prstGeom prst="rect">
            <a:avLst/>
          </a:prstGeom>
        </p:spPr>
      </p:pic>
    </p:spTree>
    <p:extLst>
      <p:ext uri="{BB962C8B-B14F-4D97-AF65-F5344CB8AC3E}">
        <p14:creationId xmlns:p14="http://schemas.microsoft.com/office/powerpoint/2010/main" val="2060441128"/>
      </p:ext>
    </p:extLst>
  </p:cSld>
  <p:clrMapOvr>
    <a:masterClrMapping/>
  </p:clrMapOvr>
</p:sld>
</file>

<file path=ppt/theme/theme1.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270</TotalTime>
  <Words>1136</Words>
  <Application>Microsoft Office PowerPoint</Application>
  <PresentationFormat>寬螢幕</PresentationFormat>
  <Paragraphs>60</Paragraphs>
  <Slides>8</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8</vt:i4>
      </vt:variant>
    </vt:vector>
  </HeadingPairs>
  <TitlesOfParts>
    <vt:vector size="12" baseType="lpstr">
      <vt:lpstr>新細明體</vt:lpstr>
      <vt:lpstr>Calibri</vt:lpstr>
      <vt:lpstr>Calibri Light</vt:lpstr>
      <vt:lpstr>回顧</vt:lpstr>
      <vt:lpstr>SQL &amp; NoSQL</vt:lpstr>
      <vt:lpstr>什麼是SQL？</vt:lpstr>
      <vt:lpstr>什麼是NoSQL ？</vt:lpstr>
      <vt:lpstr>SQL特點</vt:lpstr>
      <vt:lpstr>NoSQL特點</vt:lpstr>
      <vt:lpstr>SQL &amp; NoSQL 優缺點</vt:lpstr>
      <vt:lpstr>PowerPoint 簡報</vt:lpstr>
      <vt:lpstr>CouchDB 特點</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非關聯式資料庫</dc:title>
  <dc:creator>User</dc:creator>
  <cp:lastModifiedBy>User</cp:lastModifiedBy>
  <cp:revision>17</cp:revision>
  <dcterms:created xsi:type="dcterms:W3CDTF">2020-09-23T05:15:39Z</dcterms:created>
  <dcterms:modified xsi:type="dcterms:W3CDTF">2020-09-24T01:52:32Z</dcterms:modified>
</cp:coreProperties>
</file>