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1F50E1-AB2B-42A7-AA26-6B1D5DCDC75E}">
  <a:tblStyle styleId="{521F50E1-AB2B-42A7-AA26-6B1D5DCDC7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3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2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162" Type="http://schemas.openxmlformats.org/officeDocument/2006/relationships/slide" Target="slides/slide15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57e6d1a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57e6d1a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7d335048f_1_1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7d335048f_1_1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1453eb7f19_5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6" name="Google Shape;1526;g1453eb7f19_5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Accumulator avoid the need for pushing and popping the top of the stack.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accumulator is an implicit argument to many bytecodes and typically holds the result of the operation. Return implicitly returns the accumulator</a:t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1453eb7f19_5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1453eb7f19_5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Accumulator avoid the need for pushing and popping the top of the stack.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accumulator is an implicit argument to many bytecodes and typically holds the result of the operation. Return implicitly returns the accumulator</a:t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g1453eb7f19_5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0" name="Google Shape;1550;g1453eb7f19_5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Accumulator avoid the need for pushing and popping the top of the stack.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accumulator is an implicit argument to many bytecodes and typically holds the result of the operation. Return implicitly returns the accumulator</a:t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1453eb7f19_5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1453eb7f19_5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Accumulator avoid the need for pushing and popping the top of the stack.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accumulator is an implicit argument to many bytecodes and typically holds the result of the operation. Return implicitly returns the accumulator</a:t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g1453eb7f19_5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4" name="Google Shape;1574;g1453eb7f19_5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Accumulator avoid the need for pushing and popping the top of the stack.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accumulator is an implicit argument to many bytecodes and typically holds the result of the operation. Return implicitly returns the accumulator</a:t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4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1453eb7f19_5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1453eb7f19_5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Accumulator avoid the need for pushing and popping the top of the stack.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accumulator is an implicit argument to many bytecodes and typically holds the result of the operation. Return implicitly returns the accumulator</a:t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1453eb7f19_5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1453eb7f19_5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Accumulator avoid the need for pushing and popping the top of the stack.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accumulator is an implicit argument to many bytecodes and typically holds the result of the operation. Return implicitly returns the accumulator</a:t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1453eb7f19_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1453eb7f19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8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g1453eb7f19_5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0" name="Google Shape;1620;g1453eb7f19_5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1453eb7f19_5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1453eb7f19_5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7d335048f_1_1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7d335048f_1_1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g1453eb7f19_5_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4" name="Google Shape;1644;g1453eb7f19_5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1453eb7f19_5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1453eb7f19_5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1453eb7f19_5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1453eb7f19_5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1453eb7f19_5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1453eb7f19_5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g1453eb7f19_1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3" name="Google Shape;1703;g1453eb7f19_1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g1453eb7f19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5" name="Google Shape;1725;g1453eb7f19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1453eb7f19_5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1453eb7f19_5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1453eb7f19_5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1453eb7f19_5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35000 ASM LOC per architecture</a:t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g1453eb7f19_5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4" name="Google Shape;1744;g1453eb7f19_5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9" name="Shape 1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g1453eb7f19_5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1" name="Google Shape;1751;g1453eb7f19_5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7d335048f_1_1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7d335048f_1_1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1453eb7f19_5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1453eb7f19_5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17d335048f_1_4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17d335048f_1_4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4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5" name="Google Shape;1785;g17d335048f_1_40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6" name="Google Shape;1786;g17d335048f_1_40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" name="Google Shape;1806;g2667daf20a11619c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7" name="Google Shape;1807;g2667daf20a11619c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8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g1453eb7f19_5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0" name="Google Shape;1830;g1453eb7f19_5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g1453eb7f19_12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6" name="Google Shape;1836;g1453eb7f19_1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g17d335048f_1_1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4" name="Google Shape;1844;g17d335048f_1_1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7d335048f_1_1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17d335048f_1_1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8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17d335048f_1_3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0" name="Google Shape;1860;g17d335048f_1_3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g17d335048f_1_3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4" name="Google Shape;1874;g17d335048f_1_3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17d335048f_1_17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17d335048f_1_1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9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g17d335048f_1_3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1" name="Google Shape;1891;g17d335048f_1_3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g17d335048f_1_20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0" name="Google Shape;1910;g17d335048f_1_2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9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17d335048f_1_3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1" name="Google Shape;1931;g17d335048f_1_3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2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17d335048f_1_3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17d335048f_1_3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g17d335048f_1_3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9" name="Google Shape;1979;g17d335048f_1_3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4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g17d335048f_1_4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6" name="Google Shape;2006;g17d335048f_1_4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g18d89eb28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0" name="Google Shape;2020;g18d89eb28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g18d89eb28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5" name="Google Shape;2035;g18d89eb28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18d89eb289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18d89eb289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g2667daf20a11619c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5" name="Google Shape;2075;g2667daf20a11619c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7d335048f_1_1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7d335048f_1_1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6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1453eb7f19_5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1453eb7f19_5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5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g18d89eb289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7" name="Google Shape;2107;g18d89eb289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g18d89eb289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5" name="Google Shape;2115;g18d89eb289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g18d89eb289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g18d89eb289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g18d89eb289_1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5" name="Google Shape;2135;g18d89eb289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18d89eb289_1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18d89eb289_1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3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18d89eb289_1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18d89eb289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1" name="Shape 2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2" name="Google Shape;2182;g18d89eb289_1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3" name="Google Shape;2183;g18d89eb289_1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2" name="Google Shape;2202;g17d335048f_1_3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3" name="Google Shape;2203;g17d335048f_1_3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5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17d335048f_1_3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17d335048f_1_3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7d335048f_1_1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7d335048f_1_1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g1453eb7f19_5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3" name="Google Shape;2233;g1453eb7f19_5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8d89eb289_1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18d89eb289_1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18d89eb289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18d89eb289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9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g18d89eb289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1" name="Google Shape;2251;g18d89eb289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g1453eb7f19_1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7" name="Google Shape;2257;g1453eb7f19_1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g18d89eb289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3" name="Google Shape;2263;g18d89eb289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7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ge6c11678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9" name="Google Shape;2269;ge6c11678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7d335048f_1_1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7d335048f_1_1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7d335048f_1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7d335048f_1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7d335048f_1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7d335048f_1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7d335048f_1_8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17d335048f_1_8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7d335048f_1_1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7d335048f_1_1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7d335048f_1_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7d335048f_1_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7d335048f_1_1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7d335048f_1_1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7d335048f_1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7d335048f_1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7d335048f_1_1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7d335048f_1_1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7d335048f_1_1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7d335048f_1_1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7d335048f_1_1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7d335048f_1_1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7d335048f_1_1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7d335048f_1_1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17d335048f_1_1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17d335048f_1_1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7d335048f_1_1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7d335048f_1_1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7d335048f_1_1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7d335048f_1_1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7d335048f_1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7d335048f_1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7d335048f_1_1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7d335048f_1_1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17d335048f_1_18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17d335048f_1_18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7d335048f_1_1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7d335048f_1_1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7d335048f_1_18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7d335048f_1_1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17d335048f_1_1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17d335048f_1_1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7d335048f_1_1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7d335048f_1_1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453eb7f19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453eb7f19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Walk the AST and generate code as you go.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7d335048f_1_28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7d335048f_1_28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7d335048f_1_2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7d335048f_1_2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7d335048f_1_29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7d335048f_1_29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67daf20a11619c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667daf20a11619c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7d335048f_1_2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7d335048f_1_2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7d335048f_1_2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7d335048f_1_2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7d335048f_1_2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7d335048f_1_2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7d335048f_1_2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7d335048f_1_2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7d335048f_1_2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7d335048f_1_2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7d335048f_1_2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17d335048f_1_2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7d335048f_1_23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7d335048f_1_2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17d335048f_1_23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17d335048f_1_2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17d335048f_1_26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17d335048f_1_2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7d335048f_1_26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7d335048f_1_2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667daf20a11619c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667daf20a11619c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7d335048f_1_26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7d335048f_1_2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17d335048f_1_2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17d335048f_1_2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8dd0e0133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8dd0e0133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7d335048f_1_2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7d335048f_1_2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17d335048f_1_3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17d335048f_1_3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1453eb7f19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1453eb7f19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17d335048f_1_30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17d335048f_1_3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7d335048f_1_3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7d335048f_1_3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17d335048f_1_3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17d335048f_1_3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17d335048f_1_3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17d335048f_1_3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67daf20a11619c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667daf20a11619c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17d335048f_1_3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2" name="Google Shape;1052;g17d335048f_1_3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17d335048f_1_3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5" name="Google Shape;1075;g17d335048f_1_3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17d335048f_1_3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17d335048f_1_3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7d335048f_1_2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7d335048f_1_2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18d89eb289_1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18d89eb289_1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18d89eb289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18d89eb289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7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8d89eb289_1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8d89eb289_1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18d89eb289_1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18d89eb289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7d335048f_1_3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7d335048f_1_3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g18d89eb28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7" name="Google Shape;1167;g18d89eb28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7d335048f_1_7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7d335048f_1_7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g18d89eb289_1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3" name="Google Shape;1173;g18d89eb289_1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17d335048f_1_3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9" name="Google Shape;1179;g17d335048f_1_3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17d335048f_1_34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17d335048f_1_3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17d335048f_1_3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17d335048f_1_3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1453eb7f19_1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1453eb7f19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7d335048f_1_3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7d335048f_1_3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17d335048f_1_3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17d335048f_1_3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g18d89eb289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0" name="Google Shape;1260;g18d89eb289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18d89eb289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18d89eb289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18d89eb289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18d89eb289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8d89eb289_1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8d89eb289_1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g2667daf20a11619c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8" name="Google Shape;1278;g2667daf20a11619c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g2667daf20a11619c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4" name="Google Shape;1284;g2667daf20a11619c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2667daf20a11619c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2667daf20a11619c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4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2667daf20a11619c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2667daf20a11619c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18d89eb289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18d89eb289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6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1453eb7f19_1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1453eb7f19_1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18d89eb289_1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18d89eb289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18d89eb289_1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18d89eb289_1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18d89eb289_1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18d89eb289_1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18d89eb289_1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18d89eb289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8d89eb289_1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8d89eb289_1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18d89eb289_1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18d89eb289_1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g18d89eb289_1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7" name="Google Shape;1447;g18d89eb289_1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18d89eb289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18d89eb289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2667daf20a11619c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2667daf20a11619c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g2667daf20a11619c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6" name="Google Shape;1476;g2667daf20a11619c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cbe62c011_3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cbe62c011_3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Accumulator avoid the need for pushing and popping the top of the stack.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accumulator is an implicit argument to many bytecodes and typically holds the result of the operation. Return implicitly returns the accumulator</a:t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18d89eb289_1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18d89eb289_1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Accumulator avoid the need for pushing and popping the top of the stack.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accumulator is an implicit argument to many bytecodes and typically holds the result of the operation. Return implicitly returns the accumulator</a:t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1453eb7f19_5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1453eb7f19_5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Accumulator avoid the need for pushing and popping the top of the stack.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accumulator is an implicit argument to many bytecodes and typically holds the result of the operation. Return implicitly returns the accumulator</a:t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1453eb7f19_1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1453eb7f19_1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Accumulator avoid the need for pushing and popping the top of the stack.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accumulator is an implicit argument to many bytecodes and typically holds the result of the operation. Return implicitly returns the accumulator</a:t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1453eb7f19_1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1453eb7f19_1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Accumulator avoid the need for pushing and popping the top of the stack.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accumulator is an implicit argument to many bytecodes and typically holds the result of the operation. Return implicitly returns the accumulator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Titl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403712" cy="12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 Footer">
  <p:cSld name="TITLE_2_3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2" name="Google Shape;72;p11"/>
          <p:cNvSpPr/>
          <p:nvPr/>
        </p:nvSpPr>
        <p:spPr>
          <a:xfrm flipH="1">
            <a:off x="71770" y="4617750"/>
            <a:ext cx="909793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3" name="Google Shape;73;p11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4" name="Google Shape;74;p11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75" name="Google Shape;7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416568" cy="12834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ay Footer">
  <p:cSld name="TITLE_2_3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/>
          <p:nvPr/>
        </p:nvSpPr>
        <p:spPr>
          <a:xfrm flipH="1">
            <a:off x="63500" y="4617750"/>
            <a:ext cx="91062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9" name="Google Shape;79;p12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82" name="Google Shape;82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416568" cy="12834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3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">
  <p:cSld name="CUSTOM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89" name="Google Shape;8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403712" cy="12832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1 Text">
  <p:cSld name="CUSTOM_5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95" name="Google Shape;9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403712" cy="128326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Blue &amp; 3 Text">
  <p:cSld name="CUSTOM_4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03" name="Google Shape;10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403712" cy="12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">
  <p:cSld name="CUSTOM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08" name="Google Shape;10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403712" cy="12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1 Text">
  <p:cSld name="CUSTOM_1_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4" name="Google Shape;11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403712" cy="12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Red &amp; 3 Text">
  <p:cSld name="CUSTOM_1_2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22" name="Google Shape;12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403712" cy="12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">
  <p:cSld name="CUSTOM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27" name="Google Shape;12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403712" cy="12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Footer - Title &amp; Body">
  <p:cSld name="CUSTOM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descr="Google_Logo_2015_gr.png"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416568" cy="12834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1 Text">
  <p:cSld name="CUSTOM_1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3" name="Google Shape;13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403712" cy="12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Yellow &amp; 3 Text">
  <p:cSld name="CUSTOM_1_1_2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7" name="Google Shape;137;p22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1" name="Google Shape;141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403712" cy="12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">
  <p:cSld name="CUSTOM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3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id="146" name="Google Shape;14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403712" cy="12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1 Text">
  <p:cSld name="CUSTOM_1_1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52" name="Google Shape;15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403712" cy="12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Color Green &amp; 3 Text">
  <p:cSld name="CUSTOM_1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>
            <a:off x="4411675" y="0"/>
            <a:ext cx="4732200" cy="51435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5"/>
          <p:cNvSpPr txBox="1"/>
          <p:nvPr>
            <p:ph type="title"/>
          </p:nvPr>
        </p:nvSpPr>
        <p:spPr>
          <a:xfrm>
            <a:off x="167100" y="522375"/>
            <a:ext cx="3892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180150" y="1540350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" type="body"/>
          </p:nvPr>
        </p:nvSpPr>
        <p:spPr>
          <a:xfrm>
            <a:off x="189175" y="24411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3" type="body"/>
          </p:nvPr>
        </p:nvSpPr>
        <p:spPr>
          <a:xfrm>
            <a:off x="198175" y="3450025"/>
            <a:ext cx="3315000" cy="8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0" name="Google Shape;16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25" y="4841775"/>
            <a:ext cx="403712" cy="12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lue">
  <p:cSld name="SECTION_HEADER_2">
    <p:bg>
      <p:bgPr>
        <a:solidFill>
          <a:srgbClr val="2196F3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5" name="Google Shape;165;p26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67" name="Google Shape;16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416568" cy="128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Red">
  <p:cSld name="SECTION_HEADER_1_3">
    <p:bg>
      <p:bgPr>
        <a:solidFill>
          <a:srgbClr val="EA4335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0" name="Google Shape;170;p27"/>
          <p:cNvSpPr txBox="1"/>
          <p:nvPr/>
        </p:nvSpPr>
        <p:spPr>
          <a:xfrm>
            <a:off x="7934700" y="46758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7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4" name="Google Shape;174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416568" cy="128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Yellow">
  <p:cSld name="SECTION_HEADER_1_1_3">
    <p:bg>
      <p:bgPr>
        <a:solidFill>
          <a:srgbClr val="F4B400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79" name="Google Shape;17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416568" cy="12834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een">
  <p:cSld name="CUSTOM_2">
    <p:bg>
      <p:bgPr>
        <a:solidFill>
          <a:srgbClr val="34A853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9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85" name="Google Shape;18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416568" cy="12834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Gray">
  <p:cSld name="SECTION_HEADER_1_1_1_1_2">
    <p:bg>
      <p:bgPr>
        <a:solidFill>
          <a:srgbClr val="999999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/>
          <p:nvPr/>
        </p:nvSpPr>
        <p:spPr>
          <a:xfrm flipH="1">
            <a:off x="3450350" y="767950"/>
            <a:ext cx="5693700" cy="43755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/>
          <p:nvPr/>
        </p:nvSpPr>
        <p:spPr>
          <a:xfrm rot="10800000">
            <a:off x="3263750" y="0"/>
            <a:ext cx="5880300" cy="29949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176225" y="7422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pic>
        <p:nvPicPr>
          <p:cNvPr descr="Google_Logo_2015_gr.png" id="191" name="Google Shape;19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416568" cy="12834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Footer - Title &amp; Body">
  <p:cSld name="CUSTOM_3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descr="Google_Logo_2015_gr.png"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416568" cy="12834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/>
          <p:nvPr/>
        </p:nvSpPr>
        <p:spPr>
          <a:xfrm>
            <a:off x="75" y="4636400"/>
            <a:ext cx="9144000" cy="50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33"/>
          <p:cNvGrpSpPr/>
          <p:nvPr/>
        </p:nvGrpSpPr>
        <p:grpSpPr>
          <a:xfrm>
            <a:off x="25" y="5085300"/>
            <a:ext cx="9143938" cy="58202"/>
            <a:chOff x="25" y="5085300"/>
            <a:chExt cx="9143938" cy="58202"/>
          </a:xfrm>
        </p:grpSpPr>
        <p:sp>
          <p:nvSpPr>
            <p:cNvPr id="211" name="Google Shape;211;p33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33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33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33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Google Shape;215;p33"/>
          <p:cNvGrpSpPr/>
          <p:nvPr/>
        </p:nvGrpSpPr>
        <p:grpSpPr>
          <a:xfrm>
            <a:off x="667977" y="464747"/>
            <a:ext cx="977476" cy="318493"/>
            <a:chOff x="0" y="0"/>
            <a:chExt cx="2077525" cy="676925"/>
          </a:xfrm>
        </p:grpSpPr>
        <p:sp>
          <p:nvSpPr>
            <p:cNvPr id="216" name="Google Shape;216;p33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33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rgbClr val="FBBC0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3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rgbClr val="4285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rgbClr val="34A85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rgbClr val="EA4335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2" name="Google Shape;222;p33"/>
          <p:cNvSpPr txBox="1"/>
          <p:nvPr>
            <p:ph type="ctrTitle"/>
          </p:nvPr>
        </p:nvSpPr>
        <p:spPr>
          <a:xfrm>
            <a:off x="549075" y="1130575"/>
            <a:ext cx="8041500" cy="14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3" name="Google Shape;223;p33"/>
          <p:cNvSpPr txBox="1"/>
          <p:nvPr>
            <p:ph idx="1" type="subTitle"/>
          </p:nvPr>
        </p:nvSpPr>
        <p:spPr>
          <a:xfrm>
            <a:off x="554002" y="2666952"/>
            <a:ext cx="804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24" name="Google Shape;224;p3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549075" y="1739350"/>
            <a:ext cx="8046300" cy="8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3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1" name="Google Shape;231;p3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36"/>
          <p:cNvGrpSpPr/>
          <p:nvPr/>
        </p:nvGrpSpPr>
        <p:grpSpPr>
          <a:xfrm>
            <a:off x="25" y="5085300"/>
            <a:ext cx="9143938" cy="58202"/>
            <a:chOff x="25" y="5085300"/>
            <a:chExt cx="9143938" cy="58202"/>
          </a:xfrm>
        </p:grpSpPr>
        <p:sp>
          <p:nvSpPr>
            <p:cNvPr id="234" name="Google Shape;234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0" name="Google Shape;240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1" name="Google Shape;241;p3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7"/>
          <p:cNvGrpSpPr/>
          <p:nvPr/>
        </p:nvGrpSpPr>
        <p:grpSpPr>
          <a:xfrm>
            <a:off x="25" y="5085300"/>
            <a:ext cx="9143938" cy="58202"/>
            <a:chOff x="25" y="5085300"/>
            <a:chExt cx="9143938" cy="58202"/>
          </a:xfrm>
        </p:grpSpPr>
        <p:sp>
          <p:nvSpPr>
            <p:cNvPr id="244" name="Google Shape;244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9" name="Google Shape;249;p3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2" name="Google Shape;252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3" name="Google Shape;253;p3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549075" y="450150"/>
            <a:ext cx="581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3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" name="Google Shape;259;p4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p40"/>
          <p:cNvSpPr txBox="1"/>
          <p:nvPr/>
        </p:nvSpPr>
        <p:spPr>
          <a:xfrm>
            <a:off x="5085675" y="4699923"/>
            <a:ext cx="3561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  <a:endParaRPr sz="9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40"/>
          <p:cNvSpPr txBox="1"/>
          <p:nvPr>
            <p:ph type="title"/>
          </p:nvPr>
        </p:nvSpPr>
        <p:spPr>
          <a:xfrm>
            <a:off x="265500" y="1199950"/>
            <a:ext cx="4045200" cy="15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2" name="Google Shape;262;p4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63" name="Google Shape;263;p4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360300" y="4279656"/>
            <a:ext cx="8391300" cy="393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ellow Footer - Title &amp; Body">
  <p:cSld name="CUSTOM_3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2" name="Google Shape;32;p5"/>
          <p:cNvSpPr/>
          <p:nvPr/>
        </p:nvSpPr>
        <p:spPr>
          <a:xfrm flipH="1">
            <a:off x="-12535" y="4677825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33" name="Google Shape;3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416568" cy="12834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42"/>
          <p:cNvGrpSpPr/>
          <p:nvPr/>
        </p:nvGrpSpPr>
        <p:grpSpPr>
          <a:xfrm>
            <a:off x="25" y="5085300"/>
            <a:ext cx="9143938" cy="58202"/>
            <a:chOff x="25" y="5085300"/>
            <a:chExt cx="9143938" cy="58202"/>
          </a:xfrm>
        </p:grpSpPr>
        <p:sp>
          <p:nvSpPr>
            <p:cNvPr id="270" name="Google Shape;270;p42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42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2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2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42"/>
          <p:cNvSpPr txBox="1"/>
          <p:nvPr>
            <p:ph hasCustomPrompt="1" type="title"/>
          </p:nvPr>
        </p:nvSpPr>
        <p:spPr>
          <a:xfrm>
            <a:off x="315775" y="878725"/>
            <a:ext cx="8512200" cy="188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b="0" sz="1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b="0" sz="1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b="0" sz="1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b="0" sz="1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b="0" sz="1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b="0" sz="1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b="0" sz="1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b="0" sz="1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b="0" sz="16000"/>
            </a:lvl9pPr>
          </a:lstStyle>
          <a:p>
            <a:r>
              <a:t>xx%</a:t>
            </a: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5775" y="2995650"/>
            <a:ext cx="8512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6" name="Google Shape;276;p4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43"/>
          <p:cNvGrpSpPr/>
          <p:nvPr/>
        </p:nvGrpSpPr>
        <p:grpSpPr>
          <a:xfrm>
            <a:off x="25" y="5085300"/>
            <a:ext cx="9143938" cy="58202"/>
            <a:chOff x="-12" y="5085300"/>
            <a:chExt cx="9143938" cy="58202"/>
          </a:xfrm>
        </p:grpSpPr>
        <p:sp>
          <p:nvSpPr>
            <p:cNvPr id="279" name="Google Shape;279;p43"/>
            <p:cNvSpPr/>
            <p:nvPr/>
          </p:nvSpPr>
          <p:spPr>
            <a:xfrm>
              <a:off x="-12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3"/>
            <p:cNvSpPr/>
            <p:nvPr/>
          </p:nvSpPr>
          <p:spPr>
            <a:xfrm>
              <a:off x="1392829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3"/>
            <p:cNvSpPr/>
            <p:nvPr/>
          </p:nvSpPr>
          <p:spPr>
            <a:xfrm>
              <a:off x="3112138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3"/>
            <p:cNvSpPr/>
            <p:nvPr/>
          </p:nvSpPr>
          <p:spPr>
            <a:xfrm>
              <a:off x="5523825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4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Footer - Title &amp; Body">
  <p:cSld name="CUSTOM_3_1_1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81075" y="4617750"/>
            <a:ext cx="9088625" cy="548375"/>
          </a:xfrm>
          <a:custGeom>
            <a:rect b="b" l="l" r="r" t="t"/>
            <a:pathLst>
              <a:path extrusionOk="0" h="21935" w="363545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descr="Google_Logo_2015_gr.png" id="39" name="Google Shape;3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416568" cy="12834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Footer - Title &amp; Body">
  <p:cSld name="CUSTOM_3_1_1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descr="Google_Logo_2015_gr.png"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416568" cy="12834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76225" y="1305875"/>
            <a:ext cx="5244900" cy="26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13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lue Footer">
  <p:cSld name="TITLE_2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4698025" y="4790450"/>
            <a:ext cx="43458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448A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9pPr>
          </a:lstStyle>
          <a:p/>
        </p:txBody>
      </p:sp>
      <p:grpSp>
        <p:nvGrpSpPr>
          <p:cNvPr id="52" name="Google Shape;52;p8"/>
          <p:cNvGrpSpPr/>
          <p:nvPr/>
        </p:nvGrpSpPr>
        <p:grpSpPr>
          <a:xfrm>
            <a:off x="-19118" y="4626758"/>
            <a:ext cx="9182236" cy="548378"/>
            <a:chOff x="-19118" y="4617750"/>
            <a:chExt cx="9182236" cy="548378"/>
          </a:xfrm>
        </p:grpSpPr>
        <p:sp>
          <p:nvSpPr>
            <p:cNvPr id="53" name="Google Shape;53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rect b="b" l="l" r="r" t="t"/>
              <a:pathLst>
                <a:path extrusionOk="0" h="19840" w="367556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4" name="Google Shape;54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rect b="b" l="l" r="r" t="t"/>
              <a:pathLst>
                <a:path extrusionOk="0" h="18959" w="366343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descr="Google_Logo_2015_gr.png" id="55" name="Google Shape;5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416568" cy="12834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Red Footer">
  <p:cSld name="TITLE_2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 flipH="1">
            <a:off x="-19200" y="4617750"/>
            <a:ext cx="9188900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9" name="Google Shape;59;p9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0" name="Google Shape;60;p9"/>
          <p:cNvSpPr/>
          <p:nvPr/>
        </p:nvSpPr>
        <p:spPr>
          <a:xfrm flipH="1">
            <a:off x="-21543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1" name="Google Shape;61;p9"/>
          <p:cNvSpPr txBox="1"/>
          <p:nvPr/>
        </p:nvSpPr>
        <p:spPr>
          <a:xfrm>
            <a:off x="7934700" y="218775"/>
            <a:ext cx="1209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Google_Logo_2015_gr.png"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416568" cy="12834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Yellow Footer">
  <p:cSld name="TITLE_2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167100" y="52237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6" name="Google Shape;66;p10"/>
          <p:cNvSpPr/>
          <p:nvPr/>
        </p:nvSpPr>
        <p:spPr>
          <a:xfrm flipH="1">
            <a:off x="25826" y="4617750"/>
            <a:ext cx="9143874" cy="548378"/>
          </a:xfrm>
          <a:custGeom>
            <a:rect b="b" l="l" r="r" t="t"/>
            <a:pathLst>
              <a:path extrusionOk="0" h="19840" w="367556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7" name="Google Shape;67;p10"/>
          <p:cNvSpPr/>
          <p:nvPr/>
        </p:nvSpPr>
        <p:spPr>
          <a:xfrm flipH="1">
            <a:off x="-12535" y="4686833"/>
            <a:ext cx="4769786" cy="473975"/>
          </a:xfrm>
          <a:custGeom>
            <a:rect b="b" l="l" r="r" t="t"/>
            <a:pathLst>
              <a:path extrusionOk="0" h="18959" w="366343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descr="Google_Logo_2015_gr.png" id="68" name="Google Shape;6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6219" y="4841764"/>
            <a:ext cx="416568" cy="128342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674775"/>
            <a:ext cx="82221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522175"/>
            <a:ext cx="8222100" cy="28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oogle"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2"/>
          <p:cNvGrpSpPr/>
          <p:nvPr/>
        </p:nvGrpSpPr>
        <p:grpSpPr>
          <a:xfrm>
            <a:off x="424970" y="4773055"/>
            <a:ext cx="637177" cy="207613"/>
            <a:chOff x="0" y="0"/>
            <a:chExt cx="2077525" cy="676925"/>
          </a:xfrm>
        </p:grpSpPr>
        <p:sp>
          <p:nvSpPr>
            <p:cNvPr id="199" name="Google Shape;199;p32"/>
            <p:cNvSpPr/>
            <p:nvPr/>
          </p:nvSpPr>
          <p:spPr>
            <a:xfrm>
              <a:off x="0" y="0"/>
              <a:ext cx="511375" cy="524800"/>
            </a:xfrm>
            <a:custGeom>
              <a:rect b="b" l="l" r="r" t="t"/>
              <a:pathLst>
                <a:path extrusionOk="0" h="20992" w="20455">
                  <a:moveTo>
                    <a:pt x="10700" y="12450"/>
                  </a:moveTo>
                  <a:lnTo>
                    <a:pt x="10700" y="9583"/>
                  </a:lnTo>
                  <a:lnTo>
                    <a:pt x="20300" y="9583"/>
                  </a:lnTo>
                  <a:cubicBezTo>
                    <a:pt x="20398" y="10088"/>
                    <a:pt x="20455" y="10690"/>
                    <a:pt x="20455" y="11341"/>
                  </a:cubicBezTo>
                  <a:cubicBezTo>
                    <a:pt x="20455" y="13491"/>
                    <a:pt x="19866" y="16154"/>
                    <a:pt x="17972" y="18048"/>
                  </a:cubicBezTo>
                  <a:cubicBezTo>
                    <a:pt x="16129" y="19968"/>
                    <a:pt x="13773" y="20992"/>
                    <a:pt x="10650" y="20992"/>
                  </a:cubicBezTo>
                  <a:cubicBezTo>
                    <a:pt x="4864" y="20993"/>
                    <a:pt x="0" y="16282"/>
                    <a:pt x="0" y="10496"/>
                  </a:cubicBezTo>
                  <a:cubicBezTo>
                    <a:pt x="0" y="4710"/>
                    <a:pt x="4864" y="0"/>
                    <a:pt x="10650" y="0"/>
                  </a:cubicBezTo>
                  <a:cubicBezTo>
                    <a:pt x="13850" y="0"/>
                    <a:pt x="16129" y="1254"/>
                    <a:pt x="17844" y="2893"/>
                  </a:cubicBezTo>
                  <a:lnTo>
                    <a:pt x="15822" y="4915"/>
                  </a:lnTo>
                  <a:cubicBezTo>
                    <a:pt x="14593" y="3763"/>
                    <a:pt x="12929" y="2867"/>
                    <a:pt x="10651" y="2867"/>
                  </a:cubicBezTo>
                  <a:cubicBezTo>
                    <a:pt x="6427" y="2867"/>
                    <a:pt x="3124" y="6272"/>
                    <a:pt x="3124" y="10496"/>
                  </a:cubicBezTo>
                  <a:cubicBezTo>
                    <a:pt x="3124" y="14720"/>
                    <a:pt x="6427" y="18125"/>
                    <a:pt x="10651" y="18125"/>
                  </a:cubicBezTo>
                  <a:cubicBezTo>
                    <a:pt x="13390" y="18125"/>
                    <a:pt x="14952" y="17024"/>
                    <a:pt x="15950" y="16026"/>
                  </a:cubicBezTo>
                  <a:cubicBezTo>
                    <a:pt x="16764" y="15213"/>
                    <a:pt x="17299" y="14046"/>
                    <a:pt x="17507" y="12450"/>
                  </a:cubicBezTo>
                  <a:lnTo>
                    <a:pt x="10700" y="124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54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2"/>
            <p:cNvSpPr/>
            <p:nvPr/>
          </p:nvSpPr>
          <p:spPr>
            <a:xfrm>
              <a:off x="910400" y="187300"/>
              <a:ext cx="339200" cy="337950"/>
            </a:xfrm>
            <a:custGeom>
              <a:rect b="b" l="l" r="r" t="t"/>
              <a:pathLst>
                <a:path extrusionOk="0" h="13518" w="13568">
                  <a:moveTo>
                    <a:pt x="13568" y="6759"/>
                  </a:moveTo>
                  <a:cubicBezTo>
                    <a:pt x="13568" y="10650"/>
                    <a:pt x="10522" y="13518"/>
                    <a:pt x="6784" y="13518"/>
                  </a:cubicBezTo>
                  <a:cubicBezTo>
                    <a:pt x="3046" y="13518"/>
                    <a:pt x="0" y="10651"/>
                    <a:pt x="0" y="6759"/>
                  </a:cubicBezTo>
                  <a:cubicBezTo>
                    <a:pt x="0" y="2842"/>
                    <a:pt x="3046" y="0"/>
                    <a:pt x="6784" y="0"/>
                  </a:cubicBezTo>
                  <a:cubicBezTo>
                    <a:pt x="10522" y="0"/>
                    <a:pt x="13568" y="2842"/>
                    <a:pt x="13568" y="6759"/>
                  </a:cubicBezTo>
                  <a:close/>
                  <a:moveTo>
                    <a:pt x="10599" y="6759"/>
                  </a:moveTo>
                  <a:cubicBezTo>
                    <a:pt x="10599" y="4327"/>
                    <a:pt x="8833" y="2663"/>
                    <a:pt x="6785" y="2663"/>
                  </a:cubicBezTo>
                  <a:cubicBezTo>
                    <a:pt x="4737" y="2663"/>
                    <a:pt x="2970" y="4327"/>
                    <a:pt x="2970" y="6759"/>
                  </a:cubicBezTo>
                  <a:cubicBezTo>
                    <a:pt x="2970" y="9165"/>
                    <a:pt x="4736" y="10855"/>
                    <a:pt x="6785" y="10855"/>
                  </a:cubicBezTo>
                  <a:cubicBezTo>
                    <a:pt x="8832" y="10855"/>
                    <a:pt x="10599" y="9165"/>
                    <a:pt x="10599" y="675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1280400" y="187325"/>
              <a:ext cx="323850" cy="489600"/>
            </a:xfrm>
            <a:custGeom>
              <a:rect b="b" l="l" r="r" t="t"/>
              <a:pathLst>
                <a:path extrusionOk="0" h="19584" w="12954">
                  <a:moveTo>
                    <a:pt x="12954" y="409"/>
                  </a:moveTo>
                  <a:lnTo>
                    <a:pt x="12954" y="12544"/>
                  </a:lnTo>
                  <a:cubicBezTo>
                    <a:pt x="12954" y="17536"/>
                    <a:pt x="10010" y="19584"/>
                    <a:pt x="6528" y="19584"/>
                  </a:cubicBezTo>
                  <a:cubicBezTo>
                    <a:pt x="3251" y="19584"/>
                    <a:pt x="1280" y="17382"/>
                    <a:pt x="537" y="15590"/>
                  </a:cubicBezTo>
                  <a:lnTo>
                    <a:pt x="3123" y="14515"/>
                  </a:lnTo>
                  <a:cubicBezTo>
                    <a:pt x="3584" y="15616"/>
                    <a:pt x="4710" y="16922"/>
                    <a:pt x="6528" y="16922"/>
                  </a:cubicBezTo>
                  <a:cubicBezTo>
                    <a:pt x="8755" y="16922"/>
                    <a:pt x="10138" y="15539"/>
                    <a:pt x="10138" y="12954"/>
                  </a:cubicBezTo>
                  <a:lnTo>
                    <a:pt x="10138" y="11981"/>
                  </a:lnTo>
                  <a:lnTo>
                    <a:pt x="10036" y="11981"/>
                  </a:lnTo>
                  <a:cubicBezTo>
                    <a:pt x="9370" y="12800"/>
                    <a:pt x="8090" y="13517"/>
                    <a:pt x="6477" y="13517"/>
                  </a:cubicBezTo>
                  <a:cubicBezTo>
                    <a:pt x="3098" y="13517"/>
                    <a:pt x="0" y="10573"/>
                    <a:pt x="0" y="6784"/>
                  </a:cubicBezTo>
                  <a:cubicBezTo>
                    <a:pt x="0" y="2969"/>
                    <a:pt x="3098" y="0"/>
                    <a:pt x="6477" y="0"/>
                  </a:cubicBezTo>
                  <a:cubicBezTo>
                    <a:pt x="8090" y="0"/>
                    <a:pt x="9370" y="717"/>
                    <a:pt x="10036" y="1511"/>
                  </a:cubicBezTo>
                  <a:lnTo>
                    <a:pt x="10138" y="1511"/>
                  </a:lnTo>
                  <a:lnTo>
                    <a:pt x="10138" y="409"/>
                  </a:lnTo>
                  <a:lnTo>
                    <a:pt x="12954" y="409"/>
                  </a:lnTo>
                  <a:close/>
                  <a:moveTo>
                    <a:pt x="10343" y="6784"/>
                  </a:moveTo>
                  <a:cubicBezTo>
                    <a:pt x="10343" y="4403"/>
                    <a:pt x="8756" y="2662"/>
                    <a:pt x="6733" y="2662"/>
                  </a:cubicBezTo>
                  <a:cubicBezTo>
                    <a:pt x="4685" y="2662"/>
                    <a:pt x="2970" y="4403"/>
                    <a:pt x="2970" y="6784"/>
                  </a:cubicBezTo>
                  <a:cubicBezTo>
                    <a:pt x="2970" y="9139"/>
                    <a:pt x="4685" y="10855"/>
                    <a:pt x="6733" y="10855"/>
                  </a:cubicBezTo>
                  <a:cubicBezTo>
                    <a:pt x="8755" y="10854"/>
                    <a:pt x="10343" y="9139"/>
                    <a:pt x="10343" y="67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2"/>
            <p:cNvSpPr/>
            <p:nvPr/>
          </p:nvSpPr>
          <p:spPr>
            <a:xfrm>
              <a:off x="1655750" y="20000"/>
              <a:ext cx="74250" cy="495000"/>
            </a:xfrm>
            <a:custGeom>
              <a:rect b="b" l="l" r="r" t="t"/>
              <a:pathLst>
                <a:path extrusionOk="0" h="19800" w="2970">
                  <a:moveTo>
                    <a:pt x="2970" y="0"/>
                  </a:moveTo>
                  <a:lnTo>
                    <a:pt x="2970" y="19800"/>
                  </a:lnTo>
                  <a:lnTo>
                    <a:pt x="0" y="19800"/>
                  </a:lnTo>
                  <a:lnTo>
                    <a:pt x="0" y="0"/>
                  </a:lnTo>
                  <a:lnTo>
                    <a:pt x="29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32"/>
            <p:cNvSpPr/>
            <p:nvPr/>
          </p:nvSpPr>
          <p:spPr>
            <a:xfrm>
              <a:off x="1765825" y="187275"/>
              <a:ext cx="311700" cy="337950"/>
            </a:xfrm>
            <a:custGeom>
              <a:rect b="b" l="l" r="r" t="t"/>
              <a:pathLst>
                <a:path extrusionOk="0" h="13518" w="12468">
                  <a:moveTo>
                    <a:pt x="10035" y="8987"/>
                  </a:moveTo>
                  <a:lnTo>
                    <a:pt x="12339" y="10523"/>
                  </a:lnTo>
                  <a:cubicBezTo>
                    <a:pt x="11596" y="11624"/>
                    <a:pt x="9804" y="13518"/>
                    <a:pt x="6707" y="13518"/>
                  </a:cubicBezTo>
                  <a:cubicBezTo>
                    <a:pt x="2867" y="13518"/>
                    <a:pt x="0" y="10548"/>
                    <a:pt x="0" y="6759"/>
                  </a:cubicBezTo>
                  <a:cubicBezTo>
                    <a:pt x="0" y="2739"/>
                    <a:pt x="2893" y="0"/>
                    <a:pt x="6375" y="0"/>
                  </a:cubicBezTo>
                  <a:cubicBezTo>
                    <a:pt x="9882" y="0"/>
                    <a:pt x="11598" y="2791"/>
                    <a:pt x="12161" y="4301"/>
                  </a:cubicBezTo>
                  <a:lnTo>
                    <a:pt x="12468" y="5069"/>
                  </a:lnTo>
                  <a:lnTo>
                    <a:pt x="3431" y="8807"/>
                  </a:lnTo>
                  <a:cubicBezTo>
                    <a:pt x="4122" y="10164"/>
                    <a:pt x="5198" y="10855"/>
                    <a:pt x="6708" y="10855"/>
                  </a:cubicBezTo>
                  <a:cubicBezTo>
                    <a:pt x="8217" y="10856"/>
                    <a:pt x="9267" y="10114"/>
                    <a:pt x="10035" y="8987"/>
                  </a:cubicBezTo>
                  <a:close/>
                  <a:moveTo>
                    <a:pt x="2943" y="6555"/>
                  </a:moveTo>
                  <a:lnTo>
                    <a:pt x="8985" y="4046"/>
                  </a:lnTo>
                  <a:cubicBezTo>
                    <a:pt x="8652" y="3201"/>
                    <a:pt x="7654" y="2612"/>
                    <a:pt x="6476" y="2612"/>
                  </a:cubicBezTo>
                  <a:cubicBezTo>
                    <a:pt x="4966" y="2613"/>
                    <a:pt x="2867" y="3944"/>
                    <a:pt x="2943" y="65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0.xml"/><Relationship Id="rId3" Type="http://schemas.openxmlformats.org/officeDocument/2006/relationships/image" Target="../media/image17.png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1.xml"/><Relationship Id="rId3" Type="http://schemas.openxmlformats.org/officeDocument/2006/relationships/image" Target="../media/image17.png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2.xml"/><Relationship Id="rId3" Type="http://schemas.openxmlformats.org/officeDocument/2006/relationships/image" Target="../media/image16.png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3.xml"/><Relationship Id="rId3" Type="http://schemas.openxmlformats.org/officeDocument/2006/relationships/image" Target="../media/image16.png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4.xml"/><Relationship Id="rId3" Type="http://schemas.openxmlformats.org/officeDocument/2006/relationships/image" Target="../media/image16.png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5.xml"/><Relationship Id="rId3" Type="http://schemas.openxmlformats.org/officeDocument/2006/relationships/image" Target="../media/image16.png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6.xml"/><Relationship Id="rId3" Type="http://schemas.openxmlformats.org/officeDocument/2006/relationships/image" Target="../media/image16.png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7.xml"/><Relationship Id="rId3" Type="http://schemas.openxmlformats.org/officeDocument/2006/relationships/image" Target="../media/image16.png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8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0.png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9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0.xml"/><Relationship Id="rId3" Type="http://schemas.openxmlformats.org/officeDocument/2006/relationships/image" Target="../media/image14.png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6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0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0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10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3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329850" y="1114000"/>
            <a:ext cx="8484300" cy="18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rgbClr val="448AFF"/>
                </a:solidFill>
              </a:rPr>
              <a:t>Ignition: Jump-</a:t>
            </a:r>
            <a:r>
              <a:rPr b="1" lang="en-GB" sz="4800">
                <a:solidFill>
                  <a:srgbClr val="448AFF"/>
                </a:solidFill>
              </a:rPr>
              <a:t>s</a:t>
            </a:r>
            <a:r>
              <a:rPr b="1" lang="en-GB" sz="4800">
                <a:solidFill>
                  <a:srgbClr val="448AFF"/>
                </a:solidFill>
              </a:rPr>
              <a:t>tarting an Interpreter for V8</a:t>
            </a:r>
            <a:endParaRPr b="1" sz="4800">
              <a:solidFill>
                <a:srgbClr val="448AFF"/>
              </a:solidFill>
            </a:endParaRPr>
          </a:p>
        </p:txBody>
      </p:sp>
      <p:sp>
        <p:nvSpPr>
          <p:cNvPr id="289" name="Google Shape;289;p44"/>
          <p:cNvSpPr txBox="1"/>
          <p:nvPr>
            <p:ph idx="4294967295" type="subTitle"/>
          </p:nvPr>
        </p:nvSpPr>
        <p:spPr>
          <a:xfrm>
            <a:off x="975899" y="3516200"/>
            <a:ext cx="23610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Ross McIlroy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Google</a:t>
            </a:r>
            <a:r>
              <a:rPr i="1" lang="en-GB"/>
              <a:t> London</a:t>
            </a:r>
            <a:endParaRPr i="1"/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/>
          </a:p>
        </p:txBody>
      </p:sp>
      <p:pic>
        <p:nvPicPr>
          <p:cNvPr id="290" name="Google Shape;29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5850" y="3171525"/>
            <a:ext cx="1372825" cy="123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/>
              <a:t>Something Simple</a:t>
            </a:r>
            <a:endParaRPr/>
          </a:p>
        </p:txBody>
      </p:sp>
      <p:sp>
        <p:nvSpPr>
          <p:cNvPr id="343" name="Google Shape;343;p53"/>
          <p:cNvSpPr txBox="1"/>
          <p:nvPr/>
        </p:nvSpPr>
        <p:spPr>
          <a:xfrm>
            <a:off x="491900" y="1012100"/>
            <a:ext cx="6943500" cy="3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add(a, b) {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return a + b;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143"/>
          <p:cNvSpPr txBox="1"/>
          <p:nvPr/>
        </p:nvSpPr>
        <p:spPr>
          <a:xfrm>
            <a:off x="319500" y="2137490"/>
            <a:ext cx="30981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f(a, b, c)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local = c -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+ local * b;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9" name="Google Shape;1529;p143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</a:t>
            </a:r>
            <a:endParaRPr/>
          </a:p>
        </p:txBody>
      </p:sp>
      <p:cxnSp>
        <p:nvCxnSpPr>
          <p:cNvPr id="1530" name="Google Shape;1530;p143"/>
          <p:cNvCxnSpPr/>
          <p:nvPr/>
        </p:nvCxnSpPr>
        <p:spPr>
          <a:xfrm>
            <a:off x="34175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1" name="Google Shape;1531;p143"/>
          <p:cNvCxnSpPr/>
          <p:nvPr/>
        </p:nvCxnSpPr>
        <p:spPr>
          <a:xfrm>
            <a:off x="56009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32" name="Google Shape;1532;p143"/>
          <p:cNvGraphicFramePr/>
          <p:nvPr/>
        </p:nvGraphicFramePr>
        <p:xfrm>
          <a:off x="6310400" y="1918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{521F50E1-AB2B-42A7-AA26-6B1D5DCDC75E}</a:tableStyleId>
              </a:tblPr>
              <a:tblGrid>
                <a:gridCol w="1274300"/>
                <a:gridCol w="1153450"/>
              </a:tblGrid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a0 [a]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 [b]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a2 [c]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r0 [local]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undefined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accumulator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533" name="Google Shape;1533;p143"/>
          <p:cNvSpPr/>
          <p:nvPr/>
        </p:nvSpPr>
        <p:spPr>
          <a:xfrm>
            <a:off x="4125150" y="1880075"/>
            <a:ext cx="1475700" cy="30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143"/>
          <p:cNvSpPr/>
          <p:nvPr/>
        </p:nvSpPr>
        <p:spPr>
          <a:xfrm>
            <a:off x="2635270" y="2498505"/>
            <a:ext cx="572400" cy="30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143"/>
          <p:cNvSpPr txBox="1"/>
          <p:nvPr/>
        </p:nvSpPr>
        <p:spPr>
          <a:xfrm>
            <a:off x="4063300" y="1808075"/>
            <a:ext cx="18096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LdaSmi #100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Sub a2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Star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Ldar a1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Mul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Add a0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144"/>
          <p:cNvSpPr txBox="1"/>
          <p:nvPr/>
        </p:nvSpPr>
        <p:spPr>
          <a:xfrm>
            <a:off x="319500" y="2137490"/>
            <a:ext cx="30981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f(a, b, c)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local = c -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+ local * b;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41" name="Google Shape;1541;p144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</a:t>
            </a:r>
            <a:endParaRPr/>
          </a:p>
        </p:txBody>
      </p:sp>
      <p:cxnSp>
        <p:nvCxnSpPr>
          <p:cNvPr id="1542" name="Google Shape;1542;p144"/>
          <p:cNvCxnSpPr/>
          <p:nvPr/>
        </p:nvCxnSpPr>
        <p:spPr>
          <a:xfrm>
            <a:off x="34175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3" name="Google Shape;1543;p144"/>
          <p:cNvCxnSpPr/>
          <p:nvPr/>
        </p:nvCxnSpPr>
        <p:spPr>
          <a:xfrm>
            <a:off x="56009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44" name="Google Shape;1544;p144"/>
          <p:cNvGraphicFramePr/>
          <p:nvPr/>
        </p:nvGraphicFramePr>
        <p:xfrm>
          <a:off x="6310400" y="1918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{521F50E1-AB2B-42A7-AA26-6B1D5DCDC75E}</a:tableStyleId>
              </a:tblPr>
              <a:tblGrid>
                <a:gridCol w="1274300"/>
                <a:gridCol w="1153450"/>
              </a:tblGrid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a0 [a]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 [b]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a2 [c]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</a:t>
                      </a: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r0 [local]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undefined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accumulator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545" name="Google Shape;1545;p144"/>
          <p:cNvSpPr/>
          <p:nvPr/>
        </p:nvSpPr>
        <p:spPr>
          <a:xfrm>
            <a:off x="4125150" y="2167625"/>
            <a:ext cx="1009800" cy="30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44"/>
          <p:cNvSpPr/>
          <p:nvPr/>
        </p:nvSpPr>
        <p:spPr>
          <a:xfrm>
            <a:off x="2135840" y="2498500"/>
            <a:ext cx="474600" cy="30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44"/>
          <p:cNvSpPr txBox="1"/>
          <p:nvPr/>
        </p:nvSpPr>
        <p:spPr>
          <a:xfrm>
            <a:off x="4063300" y="1808075"/>
            <a:ext cx="18096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LdaSmi #100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Sub a2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Star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Ldar a1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Mul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Add a0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45"/>
          <p:cNvSpPr txBox="1"/>
          <p:nvPr/>
        </p:nvSpPr>
        <p:spPr>
          <a:xfrm>
            <a:off x="319500" y="2137490"/>
            <a:ext cx="30981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f(a, b, c)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local = c -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+ local * b;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53" name="Google Shape;1553;p145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</a:t>
            </a:r>
            <a:endParaRPr/>
          </a:p>
        </p:txBody>
      </p:sp>
      <p:cxnSp>
        <p:nvCxnSpPr>
          <p:cNvPr id="1554" name="Google Shape;1554;p145"/>
          <p:cNvCxnSpPr/>
          <p:nvPr/>
        </p:nvCxnSpPr>
        <p:spPr>
          <a:xfrm>
            <a:off x="34175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5" name="Google Shape;1555;p145"/>
          <p:cNvCxnSpPr/>
          <p:nvPr/>
        </p:nvCxnSpPr>
        <p:spPr>
          <a:xfrm>
            <a:off x="56009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56" name="Google Shape;1556;p145"/>
          <p:cNvGraphicFramePr/>
          <p:nvPr/>
        </p:nvGraphicFramePr>
        <p:xfrm>
          <a:off x="6310400" y="1918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{521F50E1-AB2B-42A7-AA26-6B1D5DCDC75E}</a:tableStyleId>
              </a:tblPr>
              <a:tblGrid>
                <a:gridCol w="1274300"/>
                <a:gridCol w="1153450"/>
              </a:tblGrid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a0 [a]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 [b]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a2 [c]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r0 [local]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accumulator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557" name="Google Shape;1557;p145"/>
          <p:cNvSpPr/>
          <p:nvPr/>
        </p:nvSpPr>
        <p:spPr>
          <a:xfrm>
            <a:off x="1097675" y="2498500"/>
            <a:ext cx="763500" cy="30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45"/>
          <p:cNvSpPr/>
          <p:nvPr/>
        </p:nvSpPr>
        <p:spPr>
          <a:xfrm>
            <a:off x="4125150" y="2439375"/>
            <a:ext cx="1009800" cy="30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45"/>
          <p:cNvSpPr txBox="1"/>
          <p:nvPr/>
        </p:nvSpPr>
        <p:spPr>
          <a:xfrm>
            <a:off x="4063300" y="1808075"/>
            <a:ext cx="18096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LdaSmi #100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Sub a2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Star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Ldar a1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Mul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Add a0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146"/>
          <p:cNvSpPr txBox="1"/>
          <p:nvPr/>
        </p:nvSpPr>
        <p:spPr>
          <a:xfrm>
            <a:off x="319500" y="2137490"/>
            <a:ext cx="30981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f(a, b, c)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local = c -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+ local * b;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65" name="Google Shape;1565;p146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</a:t>
            </a:r>
            <a:endParaRPr/>
          </a:p>
        </p:txBody>
      </p:sp>
      <p:cxnSp>
        <p:nvCxnSpPr>
          <p:cNvPr id="1566" name="Google Shape;1566;p146"/>
          <p:cNvCxnSpPr/>
          <p:nvPr/>
        </p:nvCxnSpPr>
        <p:spPr>
          <a:xfrm>
            <a:off x="34175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67" name="Google Shape;1567;p146"/>
          <p:cNvCxnSpPr/>
          <p:nvPr/>
        </p:nvCxnSpPr>
        <p:spPr>
          <a:xfrm>
            <a:off x="56009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68" name="Google Shape;1568;p146"/>
          <p:cNvGraphicFramePr/>
          <p:nvPr/>
        </p:nvGraphicFramePr>
        <p:xfrm>
          <a:off x="6310400" y="1918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{521F50E1-AB2B-42A7-AA26-6B1D5DCDC75E}</a:tableStyleId>
              </a:tblPr>
              <a:tblGrid>
                <a:gridCol w="1274300"/>
                <a:gridCol w="1153450"/>
              </a:tblGrid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a0 [a]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 [b]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a2 [c]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r0 [local]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accumulator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569" name="Google Shape;1569;p146"/>
          <p:cNvSpPr/>
          <p:nvPr/>
        </p:nvSpPr>
        <p:spPr>
          <a:xfrm>
            <a:off x="2973878" y="2774675"/>
            <a:ext cx="360900" cy="30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146"/>
          <p:cNvSpPr/>
          <p:nvPr/>
        </p:nvSpPr>
        <p:spPr>
          <a:xfrm>
            <a:off x="4125150" y="2726915"/>
            <a:ext cx="1009800" cy="30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146"/>
          <p:cNvSpPr txBox="1"/>
          <p:nvPr/>
        </p:nvSpPr>
        <p:spPr>
          <a:xfrm>
            <a:off x="4063300" y="1808075"/>
            <a:ext cx="18096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LdaSmi #100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Sub a2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Star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Ldar a1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Mul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Add a0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5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147"/>
          <p:cNvSpPr txBox="1"/>
          <p:nvPr/>
        </p:nvSpPr>
        <p:spPr>
          <a:xfrm>
            <a:off x="319500" y="2137490"/>
            <a:ext cx="30981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f(a, b, c)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local = c -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+ local * b;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7" name="Google Shape;1577;p147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</a:t>
            </a:r>
            <a:endParaRPr/>
          </a:p>
        </p:txBody>
      </p:sp>
      <p:cxnSp>
        <p:nvCxnSpPr>
          <p:cNvPr id="1578" name="Google Shape;1578;p147"/>
          <p:cNvCxnSpPr/>
          <p:nvPr/>
        </p:nvCxnSpPr>
        <p:spPr>
          <a:xfrm>
            <a:off x="34175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9" name="Google Shape;1579;p147"/>
          <p:cNvCxnSpPr/>
          <p:nvPr/>
        </p:nvCxnSpPr>
        <p:spPr>
          <a:xfrm>
            <a:off x="56009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80" name="Google Shape;1580;p147"/>
          <p:cNvGraphicFramePr/>
          <p:nvPr/>
        </p:nvGraphicFramePr>
        <p:xfrm>
          <a:off x="6310400" y="1918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{521F50E1-AB2B-42A7-AA26-6B1D5DCDC75E}</a:tableStyleId>
              </a:tblPr>
              <a:tblGrid>
                <a:gridCol w="1274300"/>
                <a:gridCol w="1153450"/>
              </a:tblGrid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a0 [a]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 [b]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a2 [c]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r0 [local]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accumulator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581" name="Google Shape;1581;p147"/>
          <p:cNvSpPr/>
          <p:nvPr/>
        </p:nvSpPr>
        <p:spPr>
          <a:xfrm>
            <a:off x="2021300" y="2774675"/>
            <a:ext cx="928500" cy="30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147"/>
          <p:cNvSpPr/>
          <p:nvPr/>
        </p:nvSpPr>
        <p:spPr>
          <a:xfrm>
            <a:off x="4125150" y="2990035"/>
            <a:ext cx="1009800" cy="30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147"/>
          <p:cNvSpPr txBox="1"/>
          <p:nvPr/>
        </p:nvSpPr>
        <p:spPr>
          <a:xfrm>
            <a:off x="4063300" y="1808075"/>
            <a:ext cx="18096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LdaSmi #100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Sub a2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Star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Ldar a1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Mul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Add a0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7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148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</a:t>
            </a:r>
            <a:endParaRPr/>
          </a:p>
        </p:txBody>
      </p:sp>
      <p:cxnSp>
        <p:nvCxnSpPr>
          <p:cNvPr id="1589" name="Google Shape;1589;p148"/>
          <p:cNvCxnSpPr/>
          <p:nvPr/>
        </p:nvCxnSpPr>
        <p:spPr>
          <a:xfrm>
            <a:off x="34175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0" name="Google Shape;1590;p148"/>
          <p:cNvCxnSpPr/>
          <p:nvPr/>
        </p:nvCxnSpPr>
        <p:spPr>
          <a:xfrm>
            <a:off x="56009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91" name="Google Shape;1591;p148"/>
          <p:cNvGraphicFramePr/>
          <p:nvPr/>
        </p:nvGraphicFramePr>
        <p:xfrm>
          <a:off x="6310400" y="1918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{521F50E1-AB2B-42A7-AA26-6B1D5DCDC75E}</a:tableStyleId>
              </a:tblPr>
              <a:tblGrid>
                <a:gridCol w="1274300"/>
                <a:gridCol w="1153450"/>
              </a:tblGrid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a0 [a]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 [b]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a2 [c]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r0 [local]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accumulator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105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592" name="Google Shape;1592;p148"/>
          <p:cNvSpPr/>
          <p:nvPr/>
        </p:nvSpPr>
        <p:spPr>
          <a:xfrm>
            <a:off x="1487900" y="2774675"/>
            <a:ext cx="479700" cy="30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148"/>
          <p:cNvSpPr/>
          <p:nvPr/>
        </p:nvSpPr>
        <p:spPr>
          <a:xfrm>
            <a:off x="4125150" y="3268945"/>
            <a:ext cx="1009800" cy="30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148"/>
          <p:cNvSpPr txBox="1"/>
          <p:nvPr/>
        </p:nvSpPr>
        <p:spPr>
          <a:xfrm>
            <a:off x="4063300" y="1808075"/>
            <a:ext cx="18096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LdaSmi #100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Sub a2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Star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Ldar a1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Mul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Add a0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5" name="Google Shape;1595;p148"/>
          <p:cNvSpPr txBox="1"/>
          <p:nvPr/>
        </p:nvSpPr>
        <p:spPr>
          <a:xfrm>
            <a:off x="319500" y="2137490"/>
            <a:ext cx="30981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f(a, b, c)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local = c -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+ local * b;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149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</a:t>
            </a:r>
            <a:endParaRPr/>
          </a:p>
        </p:txBody>
      </p:sp>
      <p:cxnSp>
        <p:nvCxnSpPr>
          <p:cNvPr id="1601" name="Google Shape;1601;p149"/>
          <p:cNvCxnSpPr/>
          <p:nvPr/>
        </p:nvCxnSpPr>
        <p:spPr>
          <a:xfrm>
            <a:off x="34175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2" name="Google Shape;1602;p149"/>
          <p:cNvCxnSpPr/>
          <p:nvPr/>
        </p:nvCxnSpPr>
        <p:spPr>
          <a:xfrm>
            <a:off x="56009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603" name="Google Shape;1603;p149"/>
          <p:cNvGraphicFramePr/>
          <p:nvPr/>
        </p:nvGraphicFramePr>
        <p:xfrm>
          <a:off x="6310400" y="1918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{521F50E1-AB2B-42A7-AA26-6B1D5DCDC75E}</a:tableStyleId>
              </a:tblPr>
              <a:tblGrid>
                <a:gridCol w="1274300"/>
                <a:gridCol w="1153450"/>
              </a:tblGrid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a0 [a]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 [b]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a2 [c]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r0 [local]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50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accumulator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105</a:t>
                      </a:r>
                      <a:endParaRPr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604" name="Google Shape;1604;p149"/>
          <p:cNvSpPr/>
          <p:nvPr/>
        </p:nvSpPr>
        <p:spPr>
          <a:xfrm>
            <a:off x="612725" y="2791950"/>
            <a:ext cx="846000" cy="30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5" name="Google Shape;1605;p149"/>
          <p:cNvSpPr/>
          <p:nvPr/>
        </p:nvSpPr>
        <p:spPr>
          <a:xfrm>
            <a:off x="4125150" y="3549325"/>
            <a:ext cx="1009800" cy="302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149"/>
          <p:cNvSpPr txBox="1"/>
          <p:nvPr/>
        </p:nvSpPr>
        <p:spPr>
          <a:xfrm>
            <a:off x="4063300" y="1808075"/>
            <a:ext cx="18096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LdaSmi #100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Sub a2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Star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Ldar a1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Mul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Add a0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07" name="Google Shape;1607;p149"/>
          <p:cNvSpPr txBox="1"/>
          <p:nvPr/>
        </p:nvSpPr>
        <p:spPr>
          <a:xfrm>
            <a:off x="319500" y="2137490"/>
            <a:ext cx="30981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f(a, b, c)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local = c -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+ local * b;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50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 Pipeline</a:t>
            </a:r>
            <a:endParaRPr/>
          </a:p>
        </p:txBody>
      </p:sp>
      <p:sp>
        <p:nvSpPr>
          <p:cNvPr id="1613" name="Google Shape;1613;p150"/>
          <p:cNvSpPr/>
          <p:nvPr/>
        </p:nvSpPr>
        <p:spPr>
          <a:xfrm>
            <a:off x="270653" y="2621574"/>
            <a:ext cx="836400" cy="764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Parser</a:t>
            </a:r>
            <a:endParaRPr/>
          </a:p>
        </p:txBody>
      </p:sp>
      <p:sp>
        <p:nvSpPr>
          <p:cNvPr id="1614" name="Google Shape;1614;p150"/>
          <p:cNvSpPr/>
          <p:nvPr/>
        </p:nvSpPr>
        <p:spPr>
          <a:xfrm>
            <a:off x="2672225" y="2621575"/>
            <a:ext cx="1124400" cy="7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Bytecode Generator</a:t>
            </a:r>
            <a:endParaRPr/>
          </a:p>
        </p:txBody>
      </p:sp>
      <p:sp>
        <p:nvSpPr>
          <p:cNvPr id="1615" name="Google Shape;1615;p150"/>
          <p:cNvSpPr/>
          <p:nvPr/>
        </p:nvSpPr>
        <p:spPr>
          <a:xfrm>
            <a:off x="1327438" y="2568025"/>
            <a:ext cx="1124388" cy="957474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Syntax Tree</a:t>
            </a:r>
            <a:endParaRPr/>
          </a:p>
        </p:txBody>
      </p:sp>
      <p:cxnSp>
        <p:nvCxnSpPr>
          <p:cNvPr id="1616" name="Google Shape;1616;p150"/>
          <p:cNvCxnSpPr/>
          <p:nvPr/>
        </p:nvCxnSpPr>
        <p:spPr>
          <a:xfrm>
            <a:off x="2459753" y="3003624"/>
            <a:ext cx="22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7" name="Google Shape;1617;p150"/>
          <p:cNvCxnSpPr/>
          <p:nvPr/>
        </p:nvCxnSpPr>
        <p:spPr>
          <a:xfrm>
            <a:off x="1107053" y="3003624"/>
            <a:ext cx="22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151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 Pipeline</a:t>
            </a:r>
            <a:endParaRPr/>
          </a:p>
        </p:txBody>
      </p:sp>
      <p:sp>
        <p:nvSpPr>
          <p:cNvPr id="1623" name="Google Shape;1623;p151"/>
          <p:cNvSpPr/>
          <p:nvPr/>
        </p:nvSpPr>
        <p:spPr>
          <a:xfrm>
            <a:off x="270653" y="2621574"/>
            <a:ext cx="836400" cy="764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Parser</a:t>
            </a:r>
            <a:endParaRPr/>
          </a:p>
        </p:txBody>
      </p:sp>
      <p:sp>
        <p:nvSpPr>
          <p:cNvPr id="1624" name="Google Shape;1624;p151"/>
          <p:cNvSpPr/>
          <p:nvPr/>
        </p:nvSpPr>
        <p:spPr>
          <a:xfrm>
            <a:off x="2672225" y="2621575"/>
            <a:ext cx="1124400" cy="7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Bytecode Generator</a:t>
            </a:r>
            <a:endParaRPr/>
          </a:p>
        </p:txBody>
      </p:sp>
      <p:sp>
        <p:nvSpPr>
          <p:cNvPr id="1625" name="Google Shape;1625;p151"/>
          <p:cNvSpPr/>
          <p:nvPr/>
        </p:nvSpPr>
        <p:spPr>
          <a:xfrm>
            <a:off x="1327438" y="2568025"/>
            <a:ext cx="1124388" cy="957474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Syntax Tree</a:t>
            </a:r>
            <a:endParaRPr/>
          </a:p>
        </p:txBody>
      </p:sp>
      <p:cxnSp>
        <p:nvCxnSpPr>
          <p:cNvPr id="1626" name="Google Shape;1626;p151"/>
          <p:cNvCxnSpPr/>
          <p:nvPr/>
        </p:nvCxnSpPr>
        <p:spPr>
          <a:xfrm>
            <a:off x="2459753" y="3003624"/>
            <a:ext cx="22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7" name="Google Shape;1627;p151"/>
          <p:cNvCxnSpPr/>
          <p:nvPr/>
        </p:nvCxnSpPr>
        <p:spPr>
          <a:xfrm>
            <a:off x="1107053" y="3003624"/>
            <a:ext cx="22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8" name="Google Shape;1628;p151"/>
          <p:cNvSpPr txBox="1"/>
          <p:nvPr/>
        </p:nvSpPr>
        <p:spPr>
          <a:xfrm>
            <a:off x="4017025" y="2070000"/>
            <a:ext cx="4820100" cy="20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BytecodeGenerator::VisitAddExpression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BinaryOperation* expr) {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Register lhs = 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VisitForRegisterValue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(expr-&gt;</a:t>
            </a:r>
            <a:r>
              <a:rPr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left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VisitForAccumulatorValue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(expr-&gt;</a:t>
            </a:r>
            <a:r>
              <a:rPr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right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builder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()-&gt;</a:t>
            </a:r>
            <a:r>
              <a:rPr lang="en-GB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AddOperation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(lhs);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152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 Pipeline</a:t>
            </a:r>
            <a:endParaRPr/>
          </a:p>
        </p:txBody>
      </p:sp>
      <p:sp>
        <p:nvSpPr>
          <p:cNvPr id="1634" name="Google Shape;1634;p152"/>
          <p:cNvSpPr/>
          <p:nvPr/>
        </p:nvSpPr>
        <p:spPr>
          <a:xfrm>
            <a:off x="270653" y="3002574"/>
            <a:ext cx="836400" cy="764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Parser</a:t>
            </a:r>
            <a:endParaRPr/>
          </a:p>
        </p:txBody>
      </p:sp>
      <p:sp>
        <p:nvSpPr>
          <p:cNvPr id="1635" name="Google Shape;1635;p152"/>
          <p:cNvSpPr/>
          <p:nvPr/>
        </p:nvSpPr>
        <p:spPr>
          <a:xfrm>
            <a:off x="2672225" y="3002575"/>
            <a:ext cx="1124400" cy="7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Bytecode Generator</a:t>
            </a:r>
            <a:endParaRPr/>
          </a:p>
        </p:txBody>
      </p:sp>
      <p:sp>
        <p:nvSpPr>
          <p:cNvPr id="1636" name="Google Shape;1636;p152"/>
          <p:cNvSpPr/>
          <p:nvPr/>
        </p:nvSpPr>
        <p:spPr>
          <a:xfrm>
            <a:off x="1327438" y="2949025"/>
            <a:ext cx="1124388" cy="957474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Syntax Tree</a:t>
            </a:r>
            <a:endParaRPr/>
          </a:p>
        </p:txBody>
      </p:sp>
      <p:cxnSp>
        <p:nvCxnSpPr>
          <p:cNvPr id="1637" name="Google Shape;1637;p152"/>
          <p:cNvCxnSpPr/>
          <p:nvPr/>
        </p:nvCxnSpPr>
        <p:spPr>
          <a:xfrm>
            <a:off x="2459753" y="3384624"/>
            <a:ext cx="22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8" name="Google Shape;1638;p152"/>
          <p:cNvCxnSpPr/>
          <p:nvPr/>
        </p:nvCxnSpPr>
        <p:spPr>
          <a:xfrm>
            <a:off x="1107053" y="3384624"/>
            <a:ext cx="22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9" name="Google Shape;1639;p152"/>
          <p:cNvSpPr txBox="1"/>
          <p:nvPr/>
        </p:nvSpPr>
        <p:spPr>
          <a:xfrm>
            <a:off x="189850" y="1247575"/>
            <a:ext cx="2908200" cy="305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void BytecodeGenerator::VisitObjectLiteral(ObjectLiteral* expr) {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// Copy the literal boilerplate.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int fast_clone_properties_count = 0;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if (FastCloneShallowObjectStub::IsSupported(expr)) {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STATIC_ASSERT(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FastCloneShallowObjectStub::kMaximumClonedProperties &lt;=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1 &lt;&lt; CreateObjectLiteralFlags::FastClonePropertiesCountBits::kShift);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fast_clone_properties_count =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FastCloneShallowObjectStub::PropertiesCount(expr-&gt;properties_count());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}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uint8_t flags =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CreateObjectLiteralFlags::FlagsBits::encode(expr-&gt;ComputeFlags()) |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CreateObjectLiteralFlags::FastClonePropertiesCountBits::encode(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fast_clone_properties_count);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builder()-&gt;CreateObjectLiteral(expr-&gt;constant_properties(),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                     expr-&gt;literal_index(), flags);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// Allocate in the outer scope since this register is used to return the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// expression's results to the caller.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Register literal = register_allocator()-&gt;outer()-&gt;NewRegister();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builder()-&gt;StoreAccumulatorInRegister(literal);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// Store computed values into the literal.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int property_index = 0;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AccessorTable accessor_table(zone());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for (; property_index &lt; expr-&gt;properties()-&gt;length(); property_index++) {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ObjectLiteral::Property* property = expr-&gt;properties()-&gt;at(property_index);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if (property-&gt;is_computed_name()) break;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if (property-&gt;IsCompileTimeValue()) continue;</a:t>
            </a:r>
            <a:endParaRPr sz="600">
              <a:solidFill>
                <a:srgbClr val="434343"/>
              </a:solidFill>
            </a:endParaRPr>
          </a:p>
        </p:txBody>
      </p:sp>
      <p:sp>
        <p:nvSpPr>
          <p:cNvPr id="1640" name="Google Shape;1640;p152"/>
          <p:cNvSpPr txBox="1"/>
          <p:nvPr/>
        </p:nvSpPr>
        <p:spPr>
          <a:xfrm>
            <a:off x="2930550" y="1155945"/>
            <a:ext cx="3000000" cy="30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RegisterAllocationScope inner_register_scope(this);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Literal* literal_key = property-&gt;key()-&gt;AsLiteral();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switch (property-&gt;kind()) {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case ObjectLiteral::Property::CONSTANT: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UNREACHABLE();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case ObjectLiteral::Property::MATERIALIZED_LITERAL: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DCHECK(!CompileTimeValue::IsCompileTimeValue(property-&gt;value()));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// Fall through.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case ObjectLiteral::Property::COMPUTED: {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// It is safe to use [[Put]] here because the boilerplate already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// contains computed properties with an uninitialized value.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if (literal_key-&gt;value()-&gt;IsInternalizedString()) {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if (property-&gt;emit_store()) {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VisitForAccumulatorValue(property-&gt;value());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if (FunctionLiteral::NeedsHomeObject(property-&gt;value())) {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  RegisterAllocationScope register_scope(this);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  Register value = register_allocator()-&gt;NewRegister();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  builder()-&gt;StoreAccumulatorInRegister(value);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  builder()-&gt;StoreNamedProperty(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      literal, literal_key-&gt;AsPropertyName(),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      feedback_index(property-&gt;GetSlot(0)), language_mode());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  VisitSetHomeObject(value, literal, property, 1);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} else {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  builder()-&gt;StoreNamedProperty(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      literal, literal_key-&gt;AsPropertyName(),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      feedback_index(property-&gt;GetSlot(0)), language_mode());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}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} else {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VisitForEffect(property-&gt;value());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}</a:t>
            </a:r>
            <a:endParaRPr sz="600">
              <a:solidFill>
                <a:srgbClr val="434343"/>
              </a:solidFill>
            </a:endParaRPr>
          </a:p>
        </p:txBody>
      </p:sp>
      <p:sp>
        <p:nvSpPr>
          <p:cNvPr id="1641" name="Google Shape;1641;p152"/>
          <p:cNvSpPr txBox="1"/>
          <p:nvPr/>
        </p:nvSpPr>
        <p:spPr>
          <a:xfrm>
            <a:off x="5785600" y="1146400"/>
            <a:ext cx="3000000" cy="30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register_allocator()-&gt;PrepareForConsecutiveAllocations(4);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Register literal_argument =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  register_allocator()-&gt;NextConsecutiveRegister();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Register key = register_allocator()-&gt;NextConsecutiveRegister();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Register value = register_allocator()-&gt;NextConsecutiveRegister();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Register language = register_allocator()-&gt;NextConsecutiveRegister();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builder()-&gt;MoveRegister(literal, literal_argument);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VisitForAccumulatorValue(property-&gt;key());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builder()-&gt;StoreAccumulatorInRegister(key);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VisitForAccumulatorValue(property-&gt;value());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builder()-&gt;StoreAccumulatorInRegister(value);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if (property-&gt;emit_store()) {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builder()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    -&gt;LoadLiteral(Smi::FromInt(SLOPPY))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    .StoreAccumulatorInRegister(language)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    .CallRuntime(Runtime::kSetProperty, literal_argument, 4);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VisitSetHomeObject(value, literal, property);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}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}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break;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}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case ObjectLiteral::Property::PROTOTYPE: {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DCHECK(property-&gt;emit_store());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register_allocator()-&gt;PrepareForConsecutiveAllocations(2);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Register literal_argument =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register_allocator()-&gt;NextConsecutiveRegister();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Register value = register_allocator()-&gt;NextConsecutiveRegister();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</a:t>
            </a:r>
            <a:endParaRPr sz="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/>
              <a:t>Something Simple</a:t>
            </a:r>
            <a:endParaRPr/>
          </a:p>
        </p:txBody>
      </p:sp>
      <p:sp>
        <p:nvSpPr>
          <p:cNvPr id="349" name="Google Shape;349;p54"/>
          <p:cNvSpPr/>
          <p:nvPr/>
        </p:nvSpPr>
        <p:spPr>
          <a:xfrm>
            <a:off x="5779825" y="1903850"/>
            <a:ext cx="2915700" cy="45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Integer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54"/>
          <p:cNvSpPr txBox="1"/>
          <p:nvPr/>
        </p:nvSpPr>
        <p:spPr>
          <a:xfrm>
            <a:off x="491900" y="1012100"/>
            <a:ext cx="6943500" cy="3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add(a, b) {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return a + b;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50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3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5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153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 Pipeline</a:t>
            </a:r>
            <a:endParaRPr/>
          </a:p>
        </p:txBody>
      </p:sp>
      <p:sp>
        <p:nvSpPr>
          <p:cNvPr id="1647" name="Google Shape;1647;p153"/>
          <p:cNvSpPr/>
          <p:nvPr/>
        </p:nvSpPr>
        <p:spPr>
          <a:xfrm>
            <a:off x="270653" y="3002574"/>
            <a:ext cx="836400" cy="764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Parser</a:t>
            </a:r>
            <a:endParaRPr/>
          </a:p>
        </p:txBody>
      </p:sp>
      <p:sp>
        <p:nvSpPr>
          <p:cNvPr id="1648" name="Google Shape;1648;p153"/>
          <p:cNvSpPr/>
          <p:nvPr/>
        </p:nvSpPr>
        <p:spPr>
          <a:xfrm>
            <a:off x="2672225" y="3002575"/>
            <a:ext cx="1124400" cy="7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Bytecode Generator</a:t>
            </a:r>
            <a:endParaRPr/>
          </a:p>
        </p:txBody>
      </p:sp>
      <p:sp>
        <p:nvSpPr>
          <p:cNvPr id="1649" name="Google Shape;1649;p153"/>
          <p:cNvSpPr/>
          <p:nvPr/>
        </p:nvSpPr>
        <p:spPr>
          <a:xfrm>
            <a:off x="1327438" y="2949025"/>
            <a:ext cx="1124388" cy="957474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Syntax Tree</a:t>
            </a:r>
            <a:endParaRPr/>
          </a:p>
        </p:txBody>
      </p:sp>
      <p:cxnSp>
        <p:nvCxnSpPr>
          <p:cNvPr id="1650" name="Google Shape;1650;p153"/>
          <p:cNvCxnSpPr/>
          <p:nvPr/>
        </p:nvCxnSpPr>
        <p:spPr>
          <a:xfrm>
            <a:off x="2459753" y="3384624"/>
            <a:ext cx="22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1" name="Google Shape;1651;p153"/>
          <p:cNvCxnSpPr/>
          <p:nvPr/>
        </p:nvCxnSpPr>
        <p:spPr>
          <a:xfrm>
            <a:off x="1107053" y="3384624"/>
            <a:ext cx="22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2" name="Google Shape;1652;p153"/>
          <p:cNvSpPr txBox="1"/>
          <p:nvPr/>
        </p:nvSpPr>
        <p:spPr>
          <a:xfrm>
            <a:off x="189850" y="1243525"/>
            <a:ext cx="2908200" cy="30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builder()-&gt;MoveRegister(literal, literal_argument);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VisitForAccumulatorValue(property-&gt;value());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builder()-&gt;StoreAccumulatorInRegister(value).CallRuntime(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Runtime::kInternalSetPrototype, literal_argument, 2);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break;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}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case ObjectLiteral::Property::GETTER: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if (property-&gt;emit_store()) {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accessor_table.lookup(literal_key)-&gt;second-&gt;getter = property;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}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break;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case ObjectLiteral::Property::SETTER: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if (property-&gt;emit_store()) {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accessor_table.lookup(literal_key)-&gt;second-&gt;setter = property;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}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break;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}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}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// Define accessors, using only a single call to the runtime for each pair of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// corresponding getters and setters.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for (AccessorTable::Iterator it = accessor_table.begin();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it != accessor_table.end(); ++it) {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RegisterAllocationScope inner_register_scope(this);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register_allocator()-&gt;PrepareForConsecutiveAllocations(5);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Register literal_argument = register_allocator()-&gt;NextConsecutiveRegister();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Register name = register_allocator()-&gt;NextConsecutiveRegister();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Register getter = register_allocator()-&gt;NextConsecutiveRegister();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Register setter = register_allocator()-&gt;NextConsecutiveRegister();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Register attr = register_allocator()-&gt;NextConsecutiveRegister();       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builder()-&gt;MoveRegister(literal, literal_argument);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VisitForAccumulatorValue(it-&gt;first);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builder()-&gt;StoreAccumulatorInRegister(name);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</p:txBody>
      </p:sp>
      <p:sp>
        <p:nvSpPr>
          <p:cNvPr id="1653" name="Google Shape;1653;p153"/>
          <p:cNvSpPr txBox="1"/>
          <p:nvPr/>
        </p:nvSpPr>
        <p:spPr>
          <a:xfrm>
            <a:off x="2930550" y="1213050"/>
            <a:ext cx="3000000" cy="295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VisitObjectLiteralAccessor(literal, it-&gt;second-&gt;getter, getter);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VisitObjectLiteralAccessor(literal, it-&gt;second-&gt;setter, setter);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builder()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-&gt;LoadLiteral(Smi::FromInt(NONE))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.StoreAccumulatorInRegister(attr)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.CallRuntime(Runtime::kDefineAccessorPropertyUnchecked,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         literal_argument, 5);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}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for (; property_index &lt; expr-&gt;properties()-&gt;length(); property_index++) {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ObjectLiteral::Property* property = expr-&gt;properties()-&gt;at(property_index);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RegisterAllocationScope inner_register_scope(this);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if (property-&gt;kind() == ObjectLiteral::Property::PROTOTYPE) {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DCHECK(property-&gt;emit_store());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register_allocator()-&gt;PrepareForConsecutiveAllocations(2);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Register literal_argument =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register_allocator()-&gt;NextConsecutiveRegister();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Register value = register_allocator()-&gt;NextConsecutiveRegister();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builder()-&gt;MoveRegister(literal, literal_argument);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VisitForAccumulatorValue(property-&gt;value());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builder()-&gt;StoreAccumulatorInRegister(value).CallRuntime(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Runtime::kInternalSetPrototype, literal_argument, 2);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continue;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}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register_allocator()-&gt;PrepareForConsecutiveAllocations(5);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Register literal_argument = register_allocator()-&gt;NextConsecutiveRegister();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Register key = register_allocator()-&gt;NextConsecutiveRegister();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Register value = register_allocator()-&gt;NextConsecutiveRegister();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Register attr = register_allocator()-&gt;NextConsecutiveRegister();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DCHECK(Register::AreContiguous(literal_argument, key, value, attr));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Register set_function_name =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register_allocator()-&gt;NextConsecutiveRegister();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</p:txBody>
      </p:sp>
      <p:sp>
        <p:nvSpPr>
          <p:cNvPr id="1654" name="Google Shape;1654;p153"/>
          <p:cNvSpPr txBox="1"/>
          <p:nvPr/>
        </p:nvSpPr>
        <p:spPr>
          <a:xfrm>
            <a:off x="5785600" y="1213050"/>
            <a:ext cx="3358500" cy="300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builder()-&gt;MoveRegister(literal, literal_argument);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VisitForAccumulatorValue(property-&gt;key());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builder()-&gt;CastAccumulatorToName().StoreAccumulatorInRegister(key);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VisitForAccumulatorValue(property-&gt;value());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builder()-&gt;StoreAccumulatorInRegister(value);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VisitSetHomeObject(value, literal, property);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builder()-&gt;LoadLiteral(Smi::FromInt(NONE)).StoreAccumulatorInRegister(attr);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switch (property-&gt;kind()) {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case ObjectLiteral::Property::CONSTANT: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case ObjectLiteral::Property::COMPUTED: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case ObjectLiteral::Property::MATERIALIZED_LITERAL: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builder()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-&gt;LoadLiteral(Smi::FromInt(property-&gt;NeedsSetFunctionName()))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.StoreAccumulatorInRegister(set_function_name);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builder()-&gt;CallRuntime(Runtime::kDefineDataPropertyInLiteral,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                   literal_argument, 5);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break;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case ObjectLiteral::Property::PROTOTYPE: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UNREACHABLE();  // Handled specially above.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break;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case ObjectLiteral::Property::GETTER: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builder()-&gt;CallRuntime(Runtime::kDefineGetterPropertyUnchecked,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                   literal_argument, 4);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break;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case ObjectLiteral::Property::SETTER: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builder()-&gt;CallRuntime(Runtime::kDefineSetterPropertyUnchecked,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                       literal_argument, 4);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break;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}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}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execution_result()-&gt;SetResultInRegister(literal);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}</a:t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434343"/>
                </a:solidFill>
              </a:rPr>
              <a:t>        </a:t>
            </a:r>
            <a:endParaRPr sz="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154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 Pipeline</a:t>
            </a:r>
            <a:endParaRPr/>
          </a:p>
        </p:txBody>
      </p:sp>
      <p:sp>
        <p:nvSpPr>
          <p:cNvPr id="1660" name="Google Shape;1660;p154"/>
          <p:cNvSpPr/>
          <p:nvPr/>
        </p:nvSpPr>
        <p:spPr>
          <a:xfrm>
            <a:off x="270653" y="2621574"/>
            <a:ext cx="836400" cy="764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Parser</a:t>
            </a:r>
            <a:endParaRPr/>
          </a:p>
        </p:txBody>
      </p:sp>
      <p:sp>
        <p:nvSpPr>
          <p:cNvPr id="1661" name="Google Shape;1661;p154"/>
          <p:cNvSpPr/>
          <p:nvPr/>
        </p:nvSpPr>
        <p:spPr>
          <a:xfrm>
            <a:off x="2672225" y="2621575"/>
            <a:ext cx="1124400" cy="7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Bytecode Generator</a:t>
            </a:r>
            <a:endParaRPr/>
          </a:p>
        </p:txBody>
      </p:sp>
      <p:sp>
        <p:nvSpPr>
          <p:cNvPr id="1662" name="Google Shape;1662;p154"/>
          <p:cNvSpPr/>
          <p:nvPr/>
        </p:nvSpPr>
        <p:spPr>
          <a:xfrm>
            <a:off x="1327438" y="2568025"/>
            <a:ext cx="1124388" cy="957474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Syntax Tree</a:t>
            </a:r>
            <a:endParaRPr/>
          </a:p>
        </p:txBody>
      </p:sp>
      <p:cxnSp>
        <p:nvCxnSpPr>
          <p:cNvPr id="1663" name="Google Shape;1663;p154"/>
          <p:cNvCxnSpPr/>
          <p:nvPr/>
        </p:nvCxnSpPr>
        <p:spPr>
          <a:xfrm>
            <a:off x="2459753" y="3003624"/>
            <a:ext cx="22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4" name="Google Shape;1664;p154"/>
          <p:cNvCxnSpPr/>
          <p:nvPr/>
        </p:nvCxnSpPr>
        <p:spPr>
          <a:xfrm>
            <a:off x="1107053" y="3003624"/>
            <a:ext cx="22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155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 Pipeline</a:t>
            </a:r>
            <a:endParaRPr/>
          </a:p>
        </p:txBody>
      </p:sp>
      <p:sp>
        <p:nvSpPr>
          <p:cNvPr id="1670" name="Google Shape;1670;p155"/>
          <p:cNvSpPr/>
          <p:nvPr/>
        </p:nvSpPr>
        <p:spPr>
          <a:xfrm>
            <a:off x="270653" y="2621574"/>
            <a:ext cx="836400" cy="764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Parser</a:t>
            </a:r>
            <a:endParaRPr/>
          </a:p>
        </p:txBody>
      </p:sp>
      <p:sp>
        <p:nvSpPr>
          <p:cNvPr id="1671" name="Google Shape;1671;p155"/>
          <p:cNvSpPr/>
          <p:nvPr/>
        </p:nvSpPr>
        <p:spPr>
          <a:xfrm>
            <a:off x="2672225" y="2621575"/>
            <a:ext cx="1124400" cy="7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Bytecode Generator</a:t>
            </a:r>
            <a:endParaRPr/>
          </a:p>
        </p:txBody>
      </p:sp>
      <p:sp>
        <p:nvSpPr>
          <p:cNvPr id="1672" name="Google Shape;1672;p155"/>
          <p:cNvSpPr/>
          <p:nvPr/>
        </p:nvSpPr>
        <p:spPr>
          <a:xfrm>
            <a:off x="1327438" y="2568025"/>
            <a:ext cx="1124388" cy="957474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Syntax Tree</a:t>
            </a:r>
            <a:endParaRPr/>
          </a:p>
        </p:txBody>
      </p:sp>
      <p:cxnSp>
        <p:nvCxnSpPr>
          <p:cNvPr id="1673" name="Google Shape;1673;p155"/>
          <p:cNvCxnSpPr/>
          <p:nvPr/>
        </p:nvCxnSpPr>
        <p:spPr>
          <a:xfrm>
            <a:off x="2459753" y="3003624"/>
            <a:ext cx="22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4" name="Google Shape;1674;p155"/>
          <p:cNvCxnSpPr/>
          <p:nvPr/>
        </p:nvCxnSpPr>
        <p:spPr>
          <a:xfrm>
            <a:off x="1107053" y="3003624"/>
            <a:ext cx="22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5" name="Google Shape;1675;p155"/>
          <p:cNvSpPr/>
          <p:nvPr/>
        </p:nvSpPr>
        <p:spPr>
          <a:xfrm>
            <a:off x="2669845" y="1630975"/>
            <a:ext cx="1124400" cy="7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 Optimizer</a:t>
            </a:r>
            <a:endParaRPr/>
          </a:p>
        </p:txBody>
      </p:sp>
      <p:sp>
        <p:nvSpPr>
          <p:cNvPr id="1676" name="Google Shape;1676;p155"/>
          <p:cNvSpPr/>
          <p:nvPr/>
        </p:nvSpPr>
        <p:spPr>
          <a:xfrm>
            <a:off x="3961420" y="1630975"/>
            <a:ext cx="1124400" cy="7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Peephole Optimizer</a:t>
            </a:r>
            <a:endParaRPr/>
          </a:p>
        </p:txBody>
      </p:sp>
      <p:sp>
        <p:nvSpPr>
          <p:cNvPr id="1677" name="Google Shape;1677;p155"/>
          <p:cNvSpPr/>
          <p:nvPr/>
        </p:nvSpPr>
        <p:spPr>
          <a:xfrm>
            <a:off x="5270255" y="1630975"/>
            <a:ext cx="1236000" cy="7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Dead-code Elimination</a:t>
            </a:r>
            <a:endParaRPr/>
          </a:p>
        </p:txBody>
      </p:sp>
      <p:cxnSp>
        <p:nvCxnSpPr>
          <p:cNvPr id="1678" name="Google Shape;1678;p155"/>
          <p:cNvCxnSpPr>
            <a:stCxn id="1671" idx="0"/>
            <a:endCxn id="1675" idx="2"/>
          </p:cNvCxnSpPr>
          <p:nvPr/>
        </p:nvCxnSpPr>
        <p:spPr>
          <a:xfrm rot="10800000">
            <a:off x="3232025" y="2395075"/>
            <a:ext cx="2400" cy="22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9" name="Google Shape;1679;p155"/>
          <p:cNvCxnSpPr>
            <a:endCxn id="1676" idx="1"/>
          </p:cNvCxnSpPr>
          <p:nvPr/>
        </p:nvCxnSpPr>
        <p:spPr>
          <a:xfrm>
            <a:off x="3794320" y="2013025"/>
            <a:ext cx="16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0" name="Google Shape;1680;p155"/>
          <p:cNvCxnSpPr>
            <a:stCxn id="1676" idx="3"/>
          </p:cNvCxnSpPr>
          <p:nvPr/>
        </p:nvCxnSpPr>
        <p:spPr>
          <a:xfrm>
            <a:off x="5085820" y="2013025"/>
            <a:ext cx="18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4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156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 Pipeline</a:t>
            </a:r>
            <a:endParaRPr/>
          </a:p>
        </p:txBody>
      </p:sp>
      <p:sp>
        <p:nvSpPr>
          <p:cNvPr id="1686" name="Google Shape;1686;p156"/>
          <p:cNvSpPr/>
          <p:nvPr/>
        </p:nvSpPr>
        <p:spPr>
          <a:xfrm>
            <a:off x="270653" y="2621574"/>
            <a:ext cx="836400" cy="764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Parser</a:t>
            </a:r>
            <a:endParaRPr/>
          </a:p>
        </p:txBody>
      </p:sp>
      <p:sp>
        <p:nvSpPr>
          <p:cNvPr id="1687" name="Google Shape;1687;p156"/>
          <p:cNvSpPr/>
          <p:nvPr/>
        </p:nvSpPr>
        <p:spPr>
          <a:xfrm>
            <a:off x="2672225" y="2621575"/>
            <a:ext cx="1124400" cy="7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Bytecode Generator</a:t>
            </a:r>
            <a:endParaRPr/>
          </a:p>
        </p:txBody>
      </p:sp>
      <p:sp>
        <p:nvSpPr>
          <p:cNvPr id="1688" name="Google Shape;1688;p156"/>
          <p:cNvSpPr/>
          <p:nvPr/>
        </p:nvSpPr>
        <p:spPr>
          <a:xfrm>
            <a:off x="1327438" y="2568025"/>
            <a:ext cx="1124388" cy="957474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Syntax Tree</a:t>
            </a:r>
            <a:endParaRPr/>
          </a:p>
        </p:txBody>
      </p:sp>
      <p:cxnSp>
        <p:nvCxnSpPr>
          <p:cNvPr id="1689" name="Google Shape;1689;p156"/>
          <p:cNvCxnSpPr/>
          <p:nvPr/>
        </p:nvCxnSpPr>
        <p:spPr>
          <a:xfrm>
            <a:off x="2459753" y="3003624"/>
            <a:ext cx="22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0" name="Google Shape;1690;p156"/>
          <p:cNvCxnSpPr/>
          <p:nvPr/>
        </p:nvCxnSpPr>
        <p:spPr>
          <a:xfrm>
            <a:off x="1107053" y="3003624"/>
            <a:ext cx="22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1" name="Google Shape;1691;p156"/>
          <p:cNvSpPr/>
          <p:nvPr/>
        </p:nvSpPr>
        <p:spPr>
          <a:xfrm>
            <a:off x="2669845" y="1630975"/>
            <a:ext cx="1124400" cy="7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 Optimizer</a:t>
            </a:r>
            <a:endParaRPr/>
          </a:p>
        </p:txBody>
      </p:sp>
      <p:sp>
        <p:nvSpPr>
          <p:cNvPr id="1692" name="Google Shape;1692;p156"/>
          <p:cNvSpPr/>
          <p:nvPr/>
        </p:nvSpPr>
        <p:spPr>
          <a:xfrm>
            <a:off x="3961420" y="1630975"/>
            <a:ext cx="1124400" cy="7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Peephole Optimizer</a:t>
            </a:r>
            <a:endParaRPr/>
          </a:p>
        </p:txBody>
      </p:sp>
      <p:sp>
        <p:nvSpPr>
          <p:cNvPr id="1693" name="Google Shape;1693;p156"/>
          <p:cNvSpPr/>
          <p:nvPr/>
        </p:nvSpPr>
        <p:spPr>
          <a:xfrm>
            <a:off x="5270255" y="1630975"/>
            <a:ext cx="1236000" cy="7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Dead-code Elimination</a:t>
            </a:r>
            <a:endParaRPr/>
          </a:p>
        </p:txBody>
      </p:sp>
      <p:sp>
        <p:nvSpPr>
          <p:cNvPr id="1694" name="Google Shape;1694;p156"/>
          <p:cNvSpPr/>
          <p:nvPr/>
        </p:nvSpPr>
        <p:spPr>
          <a:xfrm>
            <a:off x="5326050" y="2664713"/>
            <a:ext cx="1124400" cy="7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Bytecode Array Writer</a:t>
            </a:r>
            <a:endParaRPr/>
          </a:p>
        </p:txBody>
      </p:sp>
      <p:sp>
        <p:nvSpPr>
          <p:cNvPr id="1695" name="Google Shape;1695;p156"/>
          <p:cNvSpPr/>
          <p:nvPr/>
        </p:nvSpPr>
        <p:spPr>
          <a:xfrm>
            <a:off x="6959925" y="2760100"/>
            <a:ext cx="1074600" cy="573318"/>
          </a:xfrm>
          <a:prstGeom prst="flowChartDocumen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Bytecode</a:t>
            </a:r>
            <a:endParaRPr/>
          </a:p>
        </p:txBody>
      </p:sp>
      <p:cxnSp>
        <p:nvCxnSpPr>
          <p:cNvPr id="1696" name="Google Shape;1696;p156"/>
          <p:cNvCxnSpPr>
            <a:stCxn id="1687" idx="0"/>
            <a:endCxn id="1691" idx="2"/>
          </p:cNvCxnSpPr>
          <p:nvPr/>
        </p:nvCxnSpPr>
        <p:spPr>
          <a:xfrm rot="10800000">
            <a:off x="3232025" y="2395075"/>
            <a:ext cx="2400" cy="22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7" name="Google Shape;1697;p156"/>
          <p:cNvCxnSpPr>
            <a:endCxn id="1692" idx="1"/>
          </p:cNvCxnSpPr>
          <p:nvPr/>
        </p:nvCxnSpPr>
        <p:spPr>
          <a:xfrm>
            <a:off x="3794320" y="2013025"/>
            <a:ext cx="16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8" name="Google Shape;1698;p156"/>
          <p:cNvCxnSpPr>
            <a:stCxn id="1692" idx="3"/>
          </p:cNvCxnSpPr>
          <p:nvPr/>
        </p:nvCxnSpPr>
        <p:spPr>
          <a:xfrm>
            <a:off x="5085820" y="2013025"/>
            <a:ext cx="18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9" name="Google Shape;1699;p156"/>
          <p:cNvCxnSpPr>
            <a:stCxn id="1693" idx="2"/>
            <a:endCxn id="1694" idx="0"/>
          </p:cNvCxnSpPr>
          <p:nvPr/>
        </p:nvCxnSpPr>
        <p:spPr>
          <a:xfrm>
            <a:off x="5888255" y="2395075"/>
            <a:ext cx="0" cy="26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0" name="Google Shape;1700;p156"/>
          <p:cNvCxnSpPr>
            <a:endCxn id="1695" idx="1"/>
          </p:cNvCxnSpPr>
          <p:nvPr/>
        </p:nvCxnSpPr>
        <p:spPr>
          <a:xfrm>
            <a:off x="6450525" y="3046759"/>
            <a:ext cx="50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157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 Pipeline</a:t>
            </a:r>
            <a:endParaRPr/>
          </a:p>
        </p:txBody>
      </p:sp>
      <p:sp>
        <p:nvSpPr>
          <p:cNvPr id="1706" name="Google Shape;1706;p157"/>
          <p:cNvSpPr/>
          <p:nvPr/>
        </p:nvSpPr>
        <p:spPr>
          <a:xfrm>
            <a:off x="270653" y="2621574"/>
            <a:ext cx="836400" cy="764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Parser</a:t>
            </a:r>
            <a:endParaRPr/>
          </a:p>
        </p:txBody>
      </p:sp>
      <p:sp>
        <p:nvSpPr>
          <p:cNvPr id="1707" name="Google Shape;1707;p157"/>
          <p:cNvSpPr/>
          <p:nvPr/>
        </p:nvSpPr>
        <p:spPr>
          <a:xfrm>
            <a:off x="2672225" y="2621575"/>
            <a:ext cx="1124400" cy="7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Bytecode Generator</a:t>
            </a:r>
            <a:endParaRPr/>
          </a:p>
        </p:txBody>
      </p:sp>
      <p:sp>
        <p:nvSpPr>
          <p:cNvPr id="1708" name="Google Shape;1708;p157"/>
          <p:cNvSpPr/>
          <p:nvPr/>
        </p:nvSpPr>
        <p:spPr>
          <a:xfrm>
            <a:off x="1327438" y="2568025"/>
            <a:ext cx="1124388" cy="957474"/>
          </a:xfrm>
          <a:prstGeom prst="flowChartDocumen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 Syntax Tree</a:t>
            </a:r>
            <a:endParaRPr/>
          </a:p>
        </p:txBody>
      </p:sp>
      <p:cxnSp>
        <p:nvCxnSpPr>
          <p:cNvPr id="1709" name="Google Shape;1709;p157"/>
          <p:cNvCxnSpPr/>
          <p:nvPr/>
        </p:nvCxnSpPr>
        <p:spPr>
          <a:xfrm>
            <a:off x="2459753" y="3003624"/>
            <a:ext cx="22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0" name="Google Shape;1710;p157"/>
          <p:cNvCxnSpPr/>
          <p:nvPr/>
        </p:nvCxnSpPr>
        <p:spPr>
          <a:xfrm>
            <a:off x="1107053" y="3003624"/>
            <a:ext cx="22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1" name="Google Shape;1711;p157"/>
          <p:cNvSpPr/>
          <p:nvPr/>
        </p:nvSpPr>
        <p:spPr>
          <a:xfrm>
            <a:off x="2669845" y="1630975"/>
            <a:ext cx="1124400" cy="7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Register Optimizer</a:t>
            </a:r>
            <a:endParaRPr/>
          </a:p>
        </p:txBody>
      </p:sp>
      <p:sp>
        <p:nvSpPr>
          <p:cNvPr id="1712" name="Google Shape;1712;p157"/>
          <p:cNvSpPr/>
          <p:nvPr/>
        </p:nvSpPr>
        <p:spPr>
          <a:xfrm>
            <a:off x="3961420" y="1630975"/>
            <a:ext cx="1124400" cy="7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Peephole Optimizer</a:t>
            </a:r>
            <a:endParaRPr/>
          </a:p>
        </p:txBody>
      </p:sp>
      <p:sp>
        <p:nvSpPr>
          <p:cNvPr id="1713" name="Google Shape;1713;p157"/>
          <p:cNvSpPr/>
          <p:nvPr/>
        </p:nvSpPr>
        <p:spPr>
          <a:xfrm>
            <a:off x="5270255" y="1630975"/>
            <a:ext cx="1236000" cy="7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Dead-code Elimination</a:t>
            </a:r>
            <a:endParaRPr/>
          </a:p>
        </p:txBody>
      </p:sp>
      <p:sp>
        <p:nvSpPr>
          <p:cNvPr id="1714" name="Google Shape;1714;p157"/>
          <p:cNvSpPr/>
          <p:nvPr/>
        </p:nvSpPr>
        <p:spPr>
          <a:xfrm>
            <a:off x="5326050" y="2664713"/>
            <a:ext cx="1124400" cy="764100"/>
          </a:xfrm>
          <a:prstGeom prst="flowChartAlternateProcess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Bytecode Array Writer</a:t>
            </a:r>
            <a:endParaRPr/>
          </a:p>
        </p:txBody>
      </p:sp>
      <p:sp>
        <p:nvSpPr>
          <p:cNvPr id="1715" name="Google Shape;1715;p157"/>
          <p:cNvSpPr/>
          <p:nvPr/>
        </p:nvSpPr>
        <p:spPr>
          <a:xfrm>
            <a:off x="6959925" y="2760100"/>
            <a:ext cx="1074600" cy="573318"/>
          </a:xfrm>
          <a:prstGeom prst="flowChartDocumen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Bytecode</a:t>
            </a:r>
            <a:endParaRPr/>
          </a:p>
        </p:txBody>
      </p:sp>
      <p:cxnSp>
        <p:nvCxnSpPr>
          <p:cNvPr id="1716" name="Google Shape;1716;p157"/>
          <p:cNvCxnSpPr/>
          <p:nvPr/>
        </p:nvCxnSpPr>
        <p:spPr>
          <a:xfrm>
            <a:off x="7497228" y="3290154"/>
            <a:ext cx="0" cy="373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7" name="Google Shape;1717;p157"/>
          <p:cNvSpPr/>
          <p:nvPr/>
        </p:nvSpPr>
        <p:spPr>
          <a:xfrm>
            <a:off x="6935025" y="3663938"/>
            <a:ext cx="1124400" cy="764100"/>
          </a:xfrm>
          <a:prstGeom prst="flowChartAlternateProcess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Interpreter</a:t>
            </a:r>
            <a:endParaRPr/>
          </a:p>
        </p:txBody>
      </p:sp>
      <p:cxnSp>
        <p:nvCxnSpPr>
          <p:cNvPr id="1718" name="Google Shape;1718;p157"/>
          <p:cNvCxnSpPr>
            <a:stCxn id="1707" idx="0"/>
            <a:endCxn id="1711" idx="2"/>
          </p:cNvCxnSpPr>
          <p:nvPr/>
        </p:nvCxnSpPr>
        <p:spPr>
          <a:xfrm rot="10800000">
            <a:off x="3232025" y="2395075"/>
            <a:ext cx="2400" cy="226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9" name="Google Shape;1719;p157"/>
          <p:cNvCxnSpPr>
            <a:endCxn id="1712" idx="1"/>
          </p:cNvCxnSpPr>
          <p:nvPr/>
        </p:nvCxnSpPr>
        <p:spPr>
          <a:xfrm>
            <a:off x="3794320" y="2013025"/>
            <a:ext cx="167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0" name="Google Shape;1720;p157"/>
          <p:cNvCxnSpPr>
            <a:stCxn id="1712" idx="3"/>
          </p:cNvCxnSpPr>
          <p:nvPr/>
        </p:nvCxnSpPr>
        <p:spPr>
          <a:xfrm>
            <a:off x="5085820" y="2013025"/>
            <a:ext cx="184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1" name="Google Shape;1721;p157"/>
          <p:cNvCxnSpPr>
            <a:stCxn id="1713" idx="2"/>
            <a:endCxn id="1714" idx="0"/>
          </p:cNvCxnSpPr>
          <p:nvPr/>
        </p:nvCxnSpPr>
        <p:spPr>
          <a:xfrm>
            <a:off x="5888255" y="2395075"/>
            <a:ext cx="0" cy="26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2" name="Google Shape;1722;p157"/>
          <p:cNvCxnSpPr>
            <a:endCxn id="1715" idx="1"/>
          </p:cNvCxnSpPr>
          <p:nvPr/>
        </p:nvCxnSpPr>
        <p:spPr>
          <a:xfrm>
            <a:off x="6450525" y="3046759"/>
            <a:ext cx="509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158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the </a:t>
            </a:r>
            <a:r>
              <a:rPr lang="en-GB"/>
              <a:t>Ignition </a:t>
            </a:r>
            <a:r>
              <a:rPr lang="en-GB"/>
              <a:t>Interpreter</a:t>
            </a:r>
            <a:endParaRPr/>
          </a:p>
        </p:txBody>
      </p:sp>
      <p:sp>
        <p:nvSpPr>
          <p:cNvPr id="1728" name="Google Shape;1728;p158"/>
          <p:cNvSpPr txBox="1"/>
          <p:nvPr>
            <p:ph idx="4294967295" type="body"/>
          </p:nvPr>
        </p:nvSpPr>
        <p:spPr>
          <a:xfrm>
            <a:off x="471900" y="12332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‒"/>
            </a:pPr>
            <a:r>
              <a:rPr lang="en-GB" sz="2400"/>
              <a:t>Write in C++</a:t>
            </a:r>
            <a:endParaRPr sz="24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2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159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the Ignition Interpreter</a:t>
            </a:r>
            <a:endParaRPr/>
          </a:p>
        </p:txBody>
      </p:sp>
      <p:sp>
        <p:nvSpPr>
          <p:cNvPr id="1734" name="Google Shape;1734;p159"/>
          <p:cNvSpPr txBox="1"/>
          <p:nvPr>
            <p:ph idx="4294967295" type="body"/>
          </p:nvPr>
        </p:nvSpPr>
        <p:spPr>
          <a:xfrm>
            <a:off x="471900" y="12332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❌"/>
            </a:pPr>
            <a:r>
              <a:rPr lang="en-GB" sz="2400"/>
              <a:t>Write in C++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Need trampolines between Interpreted and JITed functions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Can’t interoperate with fast code-stubs</a:t>
            </a:r>
            <a:endParaRPr sz="180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p160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the Ignition Interpreter</a:t>
            </a:r>
            <a:endParaRPr/>
          </a:p>
        </p:txBody>
      </p:sp>
      <p:sp>
        <p:nvSpPr>
          <p:cNvPr id="1740" name="Google Shape;1740;p160"/>
          <p:cNvSpPr txBox="1"/>
          <p:nvPr>
            <p:ph idx="4294967295" type="body"/>
          </p:nvPr>
        </p:nvSpPr>
        <p:spPr>
          <a:xfrm>
            <a:off x="471900" y="12332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❌"/>
            </a:pPr>
            <a:r>
              <a:rPr lang="en-GB" sz="2400"/>
              <a:t>Write in C++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Need trampolines between Interpreted and JITed functions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Can’t interoperate with fast code-stubs</a:t>
            </a:r>
            <a:endParaRPr sz="1800"/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41" name="Google Shape;1741;p160"/>
          <p:cNvSpPr txBox="1"/>
          <p:nvPr>
            <p:ph idx="4294967295" type="body"/>
          </p:nvPr>
        </p:nvSpPr>
        <p:spPr>
          <a:xfrm>
            <a:off x="471900" y="2351855"/>
            <a:ext cx="8222100" cy="14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‒"/>
            </a:pPr>
            <a:r>
              <a:rPr lang="en-GB" sz="2400"/>
              <a:t>Hand-crafted assembly code</a:t>
            </a:r>
            <a:endParaRPr sz="1800"/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161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the Ignition Interpreter</a:t>
            </a:r>
            <a:endParaRPr/>
          </a:p>
        </p:txBody>
      </p:sp>
      <p:sp>
        <p:nvSpPr>
          <p:cNvPr id="1747" name="Google Shape;1747;p161"/>
          <p:cNvSpPr txBox="1"/>
          <p:nvPr>
            <p:ph idx="4294967295" type="body"/>
          </p:nvPr>
        </p:nvSpPr>
        <p:spPr>
          <a:xfrm>
            <a:off x="471900" y="12332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❌"/>
            </a:pPr>
            <a:r>
              <a:rPr lang="en-GB" sz="2400"/>
              <a:t>Write in C++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Need trampolines between Interpreted and JITed functions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Can’t interoperate with fast code-stubs</a:t>
            </a:r>
            <a:endParaRPr sz="1800"/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48" name="Google Shape;1748;p161"/>
          <p:cNvSpPr txBox="1"/>
          <p:nvPr>
            <p:ph idx="4294967295" type="body"/>
          </p:nvPr>
        </p:nvSpPr>
        <p:spPr>
          <a:xfrm>
            <a:off x="471900" y="2351855"/>
            <a:ext cx="8222100" cy="14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❌"/>
            </a:pPr>
            <a:r>
              <a:rPr lang="en-GB" sz="2400"/>
              <a:t>Hand-crafted assembly code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Would need to be ported to 9 architectures</a:t>
            </a:r>
            <a:endParaRPr sz="240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2" name="Shape 1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3" name="Google Shape;1753;p162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the Ignition Interpreter</a:t>
            </a:r>
            <a:endParaRPr/>
          </a:p>
        </p:txBody>
      </p:sp>
      <p:sp>
        <p:nvSpPr>
          <p:cNvPr id="1754" name="Google Shape;1754;p162"/>
          <p:cNvSpPr txBox="1"/>
          <p:nvPr>
            <p:ph idx="4294967295" type="body"/>
          </p:nvPr>
        </p:nvSpPr>
        <p:spPr>
          <a:xfrm>
            <a:off x="471900" y="12332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❌"/>
            </a:pPr>
            <a:r>
              <a:rPr lang="en-GB" sz="2400"/>
              <a:t>Write in C++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Need trampolines between Interpreted and JITed functions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Can’t interoperate with fast code-stubs</a:t>
            </a:r>
            <a:endParaRPr sz="1800"/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55" name="Google Shape;1755;p162"/>
          <p:cNvSpPr txBox="1"/>
          <p:nvPr>
            <p:ph idx="4294967295" type="body"/>
          </p:nvPr>
        </p:nvSpPr>
        <p:spPr>
          <a:xfrm>
            <a:off x="471900" y="2351855"/>
            <a:ext cx="8222100" cy="14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❌"/>
            </a:pPr>
            <a:r>
              <a:rPr lang="en-GB" sz="2400"/>
              <a:t>Hand-crafted assembly code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Would need to be ported to 9 architectures</a:t>
            </a:r>
            <a:endParaRPr sz="2400"/>
          </a:p>
        </p:txBody>
      </p:sp>
      <p:sp>
        <p:nvSpPr>
          <p:cNvPr id="1756" name="Google Shape;1756;p162"/>
          <p:cNvSpPr txBox="1"/>
          <p:nvPr>
            <p:ph idx="4294967295" type="body"/>
          </p:nvPr>
        </p:nvSpPr>
        <p:spPr>
          <a:xfrm>
            <a:off x="471900" y="3113855"/>
            <a:ext cx="8222100" cy="14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‒"/>
            </a:pPr>
            <a:r>
              <a:rPr lang="en-GB" sz="2400"/>
              <a:t>Backend of the TurboFan Compiler</a:t>
            </a:r>
            <a:endParaRPr sz="1800"/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/>
              <a:t>Something Simple</a:t>
            </a:r>
            <a:endParaRPr/>
          </a:p>
        </p:txBody>
      </p:sp>
      <p:sp>
        <p:nvSpPr>
          <p:cNvPr id="356" name="Google Shape;356;p55"/>
          <p:cNvSpPr/>
          <p:nvPr/>
        </p:nvSpPr>
        <p:spPr>
          <a:xfrm>
            <a:off x="5779825" y="1903850"/>
            <a:ext cx="2915700" cy="45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Integer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55"/>
          <p:cNvSpPr/>
          <p:nvPr/>
        </p:nvSpPr>
        <p:spPr>
          <a:xfrm>
            <a:off x="5779825" y="2456940"/>
            <a:ext cx="2915700" cy="45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Floating point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p55"/>
          <p:cNvSpPr txBox="1"/>
          <p:nvPr/>
        </p:nvSpPr>
        <p:spPr>
          <a:xfrm>
            <a:off x="491900" y="1012100"/>
            <a:ext cx="6943500" cy="3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add(a, b) {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return a + b;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3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1.2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3.14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4.34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163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the Ignition Interpreter</a:t>
            </a:r>
            <a:endParaRPr/>
          </a:p>
        </p:txBody>
      </p:sp>
      <p:sp>
        <p:nvSpPr>
          <p:cNvPr id="1762" name="Google Shape;1762;p163"/>
          <p:cNvSpPr txBox="1"/>
          <p:nvPr>
            <p:ph idx="4294967295" type="body"/>
          </p:nvPr>
        </p:nvSpPr>
        <p:spPr>
          <a:xfrm>
            <a:off x="471900" y="12332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❌"/>
            </a:pPr>
            <a:r>
              <a:rPr lang="en-GB" sz="2400"/>
              <a:t>Write in C++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Need trampolines between Interpreted and JITed functions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Can’t interoperate with fast code-stubs</a:t>
            </a:r>
            <a:endParaRPr sz="1800"/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63" name="Google Shape;1763;p163"/>
          <p:cNvSpPr txBox="1"/>
          <p:nvPr>
            <p:ph idx="4294967295" type="body"/>
          </p:nvPr>
        </p:nvSpPr>
        <p:spPr>
          <a:xfrm>
            <a:off x="471900" y="2351855"/>
            <a:ext cx="8222100" cy="14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❌"/>
            </a:pPr>
            <a:r>
              <a:rPr lang="en-GB" sz="2400"/>
              <a:t>Hand-crafted assembly code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Would need to be ported to 9 architectures</a:t>
            </a:r>
            <a:endParaRPr sz="2400"/>
          </a:p>
        </p:txBody>
      </p:sp>
      <p:sp>
        <p:nvSpPr>
          <p:cNvPr id="1764" name="Google Shape;1764;p163"/>
          <p:cNvSpPr txBox="1"/>
          <p:nvPr>
            <p:ph idx="4294967295" type="body"/>
          </p:nvPr>
        </p:nvSpPr>
        <p:spPr>
          <a:xfrm>
            <a:off x="471900" y="3113855"/>
            <a:ext cx="8222100" cy="14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CA00"/>
              </a:buClr>
              <a:buSzPts val="2400"/>
              <a:buChar char="✔"/>
            </a:pPr>
            <a:r>
              <a:rPr lang="en-GB" sz="2400"/>
              <a:t>Backend of the TurboFan Compiler</a:t>
            </a:r>
            <a:endParaRPr sz="24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Write-once in macro-assembly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Architecture specific instruction selection optimizations for free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Relatively painless interoperability with existing code-stubs</a:t>
            </a:r>
            <a:endParaRPr sz="240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p164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TurboFan Pipeline</a:t>
            </a:r>
            <a:endParaRPr/>
          </a:p>
        </p:txBody>
      </p:sp>
      <p:sp>
        <p:nvSpPr>
          <p:cNvPr id="1770" name="Google Shape;1770;p164"/>
          <p:cNvSpPr/>
          <p:nvPr/>
        </p:nvSpPr>
        <p:spPr>
          <a:xfrm>
            <a:off x="1829875" y="2480600"/>
            <a:ext cx="1081200" cy="710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1" name="Google Shape;1771;p164"/>
          <p:cNvSpPr/>
          <p:nvPr/>
        </p:nvSpPr>
        <p:spPr>
          <a:xfrm>
            <a:off x="3202850" y="2480600"/>
            <a:ext cx="984000" cy="710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Simple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2" name="Google Shape;1772;p164"/>
          <p:cNvSpPr/>
          <p:nvPr/>
        </p:nvSpPr>
        <p:spPr>
          <a:xfrm>
            <a:off x="4478750" y="2480600"/>
            <a:ext cx="984000" cy="710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Machine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3" name="Google Shape;1773;p164"/>
          <p:cNvSpPr/>
          <p:nvPr/>
        </p:nvSpPr>
        <p:spPr>
          <a:xfrm>
            <a:off x="5754650" y="2480600"/>
            <a:ext cx="984000" cy="710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Scheduler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4" name="Google Shape;1774;p164"/>
          <p:cNvSpPr/>
          <p:nvPr/>
        </p:nvSpPr>
        <p:spPr>
          <a:xfrm>
            <a:off x="7030550" y="2480600"/>
            <a:ext cx="984000" cy="710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CodeGen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5" name="Google Shape;1775;p164"/>
          <p:cNvCxnSpPr>
            <a:stCxn id="1774" idx="3"/>
            <a:endCxn id="1776" idx="0"/>
          </p:cNvCxnSpPr>
          <p:nvPr/>
        </p:nvCxnSpPr>
        <p:spPr>
          <a:xfrm>
            <a:off x="8014550" y="2835650"/>
            <a:ext cx="513000" cy="7179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7" name="Google Shape;1777;p164"/>
          <p:cNvCxnSpPr>
            <a:stCxn id="1770" idx="3"/>
            <a:endCxn id="1771" idx="1"/>
          </p:cNvCxnSpPr>
          <p:nvPr/>
        </p:nvCxnSpPr>
        <p:spPr>
          <a:xfrm>
            <a:off x="2911075" y="2835650"/>
            <a:ext cx="29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8" name="Google Shape;1778;p164"/>
          <p:cNvCxnSpPr>
            <a:stCxn id="1771" idx="3"/>
            <a:endCxn id="1772" idx="1"/>
          </p:cNvCxnSpPr>
          <p:nvPr/>
        </p:nvCxnSpPr>
        <p:spPr>
          <a:xfrm>
            <a:off x="4186850" y="2835650"/>
            <a:ext cx="29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9" name="Google Shape;1779;p164"/>
          <p:cNvCxnSpPr>
            <a:stCxn id="1772" idx="3"/>
            <a:endCxn id="1773" idx="1"/>
          </p:cNvCxnSpPr>
          <p:nvPr/>
        </p:nvCxnSpPr>
        <p:spPr>
          <a:xfrm>
            <a:off x="5462750" y="2835650"/>
            <a:ext cx="29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0" name="Google Shape;1780;p164"/>
          <p:cNvCxnSpPr>
            <a:stCxn id="1773" idx="3"/>
            <a:endCxn id="1774" idx="1"/>
          </p:cNvCxnSpPr>
          <p:nvPr/>
        </p:nvCxnSpPr>
        <p:spPr>
          <a:xfrm>
            <a:off x="6738650" y="2835650"/>
            <a:ext cx="29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1" name="Google Shape;1781;p164"/>
          <p:cNvSpPr/>
          <p:nvPr/>
        </p:nvSpPr>
        <p:spPr>
          <a:xfrm>
            <a:off x="202850" y="2569340"/>
            <a:ext cx="984000" cy="5511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JavaScript Source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2" name="Google Shape;1782;p164"/>
          <p:cNvCxnSpPr>
            <a:stCxn id="1781" idx="3"/>
            <a:endCxn id="1770" idx="1"/>
          </p:cNvCxnSpPr>
          <p:nvPr/>
        </p:nvCxnSpPr>
        <p:spPr>
          <a:xfrm flipH="1" rot="10800000">
            <a:off x="1186850" y="2835590"/>
            <a:ext cx="642900" cy="93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6" name="Google Shape;1776;p164"/>
          <p:cNvSpPr/>
          <p:nvPr/>
        </p:nvSpPr>
        <p:spPr>
          <a:xfrm>
            <a:off x="8046325" y="3553450"/>
            <a:ext cx="962700" cy="600300"/>
          </a:xfrm>
          <a:prstGeom prst="foldedCorner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Machine Code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83" name="Google Shape;1783;p164"/>
          <p:cNvCxnSpPr/>
          <p:nvPr/>
        </p:nvCxnSpPr>
        <p:spPr>
          <a:xfrm>
            <a:off x="1720625" y="2833975"/>
            <a:ext cx="14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7" name="Shape 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8" name="Google Shape;1788;p165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TurboFan Pipeline</a:t>
            </a:r>
            <a:endParaRPr/>
          </a:p>
        </p:txBody>
      </p:sp>
      <p:sp>
        <p:nvSpPr>
          <p:cNvPr id="1789" name="Google Shape;1789;p165"/>
          <p:cNvSpPr/>
          <p:nvPr/>
        </p:nvSpPr>
        <p:spPr>
          <a:xfrm>
            <a:off x="1829875" y="2480600"/>
            <a:ext cx="1081200" cy="710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0" name="Google Shape;1790;p165"/>
          <p:cNvSpPr/>
          <p:nvPr/>
        </p:nvSpPr>
        <p:spPr>
          <a:xfrm>
            <a:off x="3202850" y="2480600"/>
            <a:ext cx="984000" cy="710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Simple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1" name="Google Shape;1791;p165"/>
          <p:cNvSpPr/>
          <p:nvPr/>
        </p:nvSpPr>
        <p:spPr>
          <a:xfrm>
            <a:off x="4478750" y="2480600"/>
            <a:ext cx="984000" cy="710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Machine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2" name="Google Shape;1792;p165"/>
          <p:cNvSpPr/>
          <p:nvPr/>
        </p:nvSpPr>
        <p:spPr>
          <a:xfrm>
            <a:off x="5754650" y="2480600"/>
            <a:ext cx="984000" cy="710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Scheduler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3" name="Google Shape;1793;p165"/>
          <p:cNvSpPr/>
          <p:nvPr/>
        </p:nvSpPr>
        <p:spPr>
          <a:xfrm>
            <a:off x="7030550" y="2480600"/>
            <a:ext cx="984000" cy="710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CodeGen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4" name="Google Shape;1794;p165"/>
          <p:cNvCxnSpPr>
            <a:stCxn id="1793" idx="3"/>
            <a:endCxn id="1795" idx="0"/>
          </p:cNvCxnSpPr>
          <p:nvPr/>
        </p:nvCxnSpPr>
        <p:spPr>
          <a:xfrm>
            <a:off x="8014550" y="2835650"/>
            <a:ext cx="513000" cy="7179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6" name="Google Shape;1796;p165"/>
          <p:cNvCxnSpPr>
            <a:stCxn id="1789" idx="3"/>
            <a:endCxn id="1790" idx="1"/>
          </p:cNvCxnSpPr>
          <p:nvPr/>
        </p:nvCxnSpPr>
        <p:spPr>
          <a:xfrm>
            <a:off x="2911075" y="2835650"/>
            <a:ext cx="29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7" name="Google Shape;1797;p165"/>
          <p:cNvCxnSpPr>
            <a:stCxn id="1790" idx="3"/>
            <a:endCxn id="1791" idx="1"/>
          </p:cNvCxnSpPr>
          <p:nvPr/>
        </p:nvCxnSpPr>
        <p:spPr>
          <a:xfrm>
            <a:off x="4186850" y="2835650"/>
            <a:ext cx="29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8" name="Google Shape;1798;p165"/>
          <p:cNvCxnSpPr>
            <a:stCxn id="1791" idx="3"/>
            <a:endCxn id="1792" idx="1"/>
          </p:cNvCxnSpPr>
          <p:nvPr/>
        </p:nvCxnSpPr>
        <p:spPr>
          <a:xfrm>
            <a:off x="5462750" y="2835650"/>
            <a:ext cx="29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9" name="Google Shape;1799;p165"/>
          <p:cNvCxnSpPr>
            <a:stCxn id="1792" idx="3"/>
            <a:endCxn id="1793" idx="1"/>
          </p:cNvCxnSpPr>
          <p:nvPr/>
        </p:nvCxnSpPr>
        <p:spPr>
          <a:xfrm>
            <a:off x="6738650" y="2835650"/>
            <a:ext cx="29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0" name="Google Shape;1800;p165"/>
          <p:cNvCxnSpPr>
            <a:stCxn id="1801" idx="0"/>
            <a:endCxn id="1793" idx="1"/>
          </p:cNvCxnSpPr>
          <p:nvPr/>
        </p:nvCxnSpPr>
        <p:spPr>
          <a:xfrm rot="-5400000">
            <a:off x="6521201" y="3053401"/>
            <a:ext cx="726900" cy="2916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5" name="Google Shape;1795;p165"/>
          <p:cNvSpPr/>
          <p:nvPr/>
        </p:nvSpPr>
        <p:spPr>
          <a:xfrm>
            <a:off x="8046325" y="3553450"/>
            <a:ext cx="962700" cy="600300"/>
          </a:xfrm>
          <a:prstGeom prst="foldedCorner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Machine Code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2" name="Google Shape;1802;p165"/>
          <p:cNvCxnSpPr/>
          <p:nvPr/>
        </p:nvCxnSpPr>
        <p:spPr>
          <a:xfrm>
            <a:off x="1720625" y="2833975"/>
            <a:ext cx="14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1" name="Google Shape;1801;p165"/>
          <p:cNvSpPr/>
          <p:nvPr/>
        </p:nvSpPr>
        <p:spPr>
          <a:xfrm>
            <a:off x="6128351" y="3562651"/>
            <a:ext cx="1221000" cy="710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Interpreter Assembler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3" name="Google Shape;1803;p165"/>
          <p:cNvSpPr/>
          <p:nvPr/>
        </p:nvSpPr>
        <p:spPr>
          <a:xfrm>
            <a:off x="202850" y="2569340"/>
            <a:ext cx="984000" cy="5511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JavaScript Source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04" name="Google Shape;1804;p165"/>
          <p:cNvCxnSpPr>
            <a:stCxn id="1803" idx="3"/>
          </p:cNvCxnSpPr>
          <p:nvPr/>
        </p:nvCxnSpPr>
        <p:spPr>
          <a:xfrm flipH="1" rot="10800000">
            <a:off x="1186850" y="2835590"/>
            <a:ext cx="642900" cy="9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8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p166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TurboFan Pipeline</a:t>
            </a:r>
            <a:endParaRPr/>
          </a:p>
        </p:txBody>
      </p:sp>
      <p:sp>
        <p:nvSpPr>
          <p:cNvPr id="1810" name="Google Shape;1810;p166"/>
          <p:cNvSpPr/>
          <p:nvPr/>
        </p:nvSpPr>
        <p:spPr>
          <a:xfrm>
            <a:off x="1829875" y="2480600"/>
            <a:ext cx="1081200" cy="710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JavaScript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1" name="Google Shape;1811;p166"/>
          <p:cNvSpPr/>
          <p:nvPr/>
        </p:nvSpPr>
        <p:spPr>
          <a:xfrm>
            <a:off x="3202850" y="2480600"/>
            <a:ext cx="984000" cy="710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Simple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2" name="Google Shape;1812;p166"/>
          <p:cNvSpPr/>
          <p:nvPr/>
        </p:nvSpPr>
        <p:spPr>
          <a:xfrm>
            <a:off x="4478750" y="2480600"/>
            <a:ext cx="984000" cy="710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Machine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3" name="Google Shape;1813;p166"/>
          <p:cNvSpPr/>
          <p:nvPr/>
        </p:nvSpPr>
        <p:spPr>
          <a:xfrm>
            <a:off x="5754650" y="2480600"/>
            <a:ext cx="984000" cy="710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Scheduler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4" name="Google Shape;1814;p166"/>
          <p:cNvSpPr/>
          <p:nvPr/>
        </p:nvSpPr>
        <p:spPr>
          <a:xfrm>
            <a:off x="7030550" y="2480600"/>
            <a:ext cx="984000" cy="7101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CodeGen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15" name="Google Shape;1815;p166"/>
          <p:cNvCxnSpPr>
            <a:stCxn id="1814" idx="3"/>
            <a:endCxn id="1816" idx="0"/>
          </p:cNvCxnSpPr>
          <p:nvPr/>
        </p:nvCxnSpPr>
        <p:spPr>
          <a:xfrm>
            <a:off x="8014550" y="2835650"/>
            <a:ext cx="513000" cy="7179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7" name="Google Shape;1817;p166"/>
          <p:cNvCxnSpPr>
            <a:stCxn id="1810" idx="3"/>
            <a:endCxn id="1811" idx="1"/>
          </p:cNvCxnSpPr>
          <p:nvPr/>
        </p:nvCxnSpPr>
        <p:spPr>
          <a:xfrm>
            <a:off x="2911075" y="2835650"/>
            <a:ext cx="29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8" name="Google Shape;1818;p166"/>
          <p:cNvCxnSpPr>
            <a:stCxn id="1811" idx="3"/>
            <a:endCxn id="1812" idx="1"/>
          </p:cNvCxnSpPr>
          <p:nvPr/>
        </p:nvCxnSpPr>
        <p:spPr>
          <a:xfrm>
            <a:off x="4186850" y="2835650"/>
            <a:ext cx="29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9" name="Google Shape;1819;p166"/>
          <p:cNvCxnSpPr>
            <a:stCxn id="1812" idx="3"/>
            <a:endCxn id="1813" idx="1"/>
          </p:cNvCxnSpPr>
          <p:nvPr/>
        </p:nvCxnSpPr>
        <p:spPr>
          <a:xfrm>
            <a:off x="5462750" y="2835650"/>
            <a:ext cx="29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0" name="Google Shape;1820;p166"/>
          <p:cNvCxnSpPr>
            <a:stCxn id="1813" idx="3"/>
            <a:endCxn id="1814" idx="1"/>
          </p:cNvCxnSpPr>
          <p:nvPr/>
        </p:nvCxnSpPr>
        <p:spPr>
          <a:xfrm>
            <a:off x="6738650" y="2835650"/>
            <a:ext cx="291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1" name="Google Shape;1821;p166"/>
          <p:cNvCxnSpPr>
            <a:stCxn id="1822" idx="2"/>
            <a:endCxn id="1812" idx="1"/>
          </p:cNvCxnSpPr>
          <p:nvPr/>
        </p:nvCxnSpPr>
        <p:spPr>
          <a:xfrm flipH="1" rot="-5400000">
            <a:off x="3887801" y="2244800"/>
            <a:ext cx="946500" cy="2352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3" name="Google Shape;1823;p166"/>
          <p:cNvSpPr/>
          <p:nvPr/>
        </p:nvSpPr>
        <p:spPr>
          <a:xfrm>
            <a:off x="202850" y="2569340"/>
            <a:ext cx="984000" cy="551100"/>
          </a:xfrm>
          <a:prstGeom prst="foldedCorner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JavaScript Source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4" name="Google Shape;1824;p166"/>
          <p:cNvCxnSpPr>
            <a:stCxn id="1823" idx="3"/>
            <a:endCxn id="1810" idx="1"/>
          </p:cNvCxnSpPr>
          <p:nvPr/>
        </p:nvCxnSpPr>
        <p:spPr>
          <a:xfrm flipH="1" rot="10800000">
            <a:off x="1186850" y="2835590"/>
            <a:ext cx="642900" cy="9300"/>
          </a:xfrm>
          <a:prstGeom prst="curvedConnector3">
            <a:avLst>
              <a:gd fmla="val 5001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6" name="Google Shape;1816;p166"/>
          <p:cNvSpPr/>
          <p:nvPr/>
        </p:nvSpPr>
        <p:spPr>
          <a:xfrm>
            <a:off x="8046325" y="3553450"/>
            <a:ext cx="962700" cy="600300"/>
          </a:xfrm>
          <a:prstGeom prst="foldedCorner">
            <a:avLst>
              <a:gd fmla="val 16667" name="adj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Machine Code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5" name="Google Shape;1825;p166"/>
          <p:cNvCxnSpPr/>
          <p:nvPr/>
        </p:nvCxnSpPr>
        <p:spPr>
          <a:xfrm>
            <a:off x="1720625" y="2833975"/>
            <a:ext cx="148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2" name="Google Shape;1822;p166"/>
          <p:cNvSpPr/>
          <p:nvPr/>
        </p:nvSpPr>
        <p:spPr>
          <a:xfrm>
            <a:off x="3550751" y="1393250"/>
            <a:ext cx="1385400" cy="495900"/>
          </a:xfrm>
          <a:prstGeom prst="foldedCorner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WebAssembly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6" name="Google Shape;1826;p166"/>
          <p:cNvSpPr/>
          <p:nvPr/>
        </p:nvSpPr>
        <p:spPr>
          <a:xfrm>
            <a:off x="6128351" y="3562651"/>
            <a:ext cx="1221000" cy="7101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Roboto"/>
                <a:ea typeface="Roboto"/>
                <a:cs typeface="Roboto"/>
                <a:sym typeface="Roboto"/>
              </a:rPr>
              <a:t>Interpreter Assembler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7" name="Google Shape;1827;p166"/>
          <p:cNvCxnSpPr/>
          <p:nvPr/>
        </p:nvCxnSpPr>
        <p:spPr>
          <a:xfrm rot="-5400000">
            <a:off x="6521201" y="3053401"/>
            <a:ext cx="726900" cy="291600"/>
          </a:xfrm>
          <a:prstGeom prst="curved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1" name="Shape 1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" name="Google Shape;1832;p167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an Interpreter using TurboFan</a:t>
            </a:r>
            <a:endParaRPr/>
          </a:p>
        </p:txBody>
      </p:sp>
      <p:sp>
        <p:nvSpPr>
          <p:cNvPr id="1833" name="Google Shape;1833;p167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Interpreter::DoAdd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(InterpreterAssembler* assembler)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Node* reg_index = assembler-&gt;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BytecodeOperandReg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(0);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Node* lhs = assembler-&gt;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LoadRegister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(reg_index);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Node* rhs = assembler-&gt;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GetAccumulator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Node* result = 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AddStub::Generate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(assembler, lhs, rhs);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assembler-&gt;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SetAccumulator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(result);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assembler-&gt;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Dispatch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7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p168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an Interpreter using TurboFan</a:t>
            </a:r>
            <a:endParaRPr/>
          </a:p>
        </p:txBody>
      </p:sp>
      <p:sp>
        <p:nvSpPr>
          <p:cNvPr id="1839" name="Google Shape;1839;p168"/>
          <p:cNvSpPr txBox="1"/>
          <p:nvPr/>
        </p:nvSpPr>
        <p:spPr>
          <a:xfrm>
            <a:off x="5367875" y="3335800"/>
            <a:ext cx="35037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0000"/>
                </a:solidFill>
              </a:rPr>
              <a:t>~375 LOC</a:t>
            </a:r>
            <a:r>
              <a:rPr lang="en-GB" sz="1800">
                <a:solidFill>
                  <a:schemeClr val="accent1"/>
                </a:solidFill>
              </a:rPr>
              <a:t> for number addition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40" name="Google Shape;1840;p168"/>
          <p:cNvCxnSpPr/>
          <p:nvPr/>
        </p:nvCxnSpPr>
        <p:spPr>
          <a:xfrm rot="10800000">
            <a:off x="4715025" y="2768100"/>
            <a:ext cx="649200" cy="76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1" name="Google Shape;1841;p168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Interpreter::DoAdd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(InterpreterAssembler* assembler)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Node* reg_index = assembler-&gt;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BytecodeOperandReg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(0);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Node* lhs = assembler-&gt;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LoadRegister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(reg_index);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Node* rhs = assembler-&gt;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GetAccumulator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Node* result = 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AddStub::Generate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(assembler, lhs, rhs);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assembler-&gt;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SetAccumulator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(result);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assembler-&gt;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Dispatch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169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an Interpreter using TurboFan</a:t>
            </a:r>
            <a:endParaRPr/>
          </a:p>
        </p:txBody>
      </p:sp>
      <p:sp>
        <p:nvSpPr>
          <p:cNvPr id="1847" name="Google Shape;1847;p169"/>
          <p:cNvSpPr txBox="1"/>
          <p:nvPr/>
        </p:nvSpPr>
        <p:spPr>
          <a:xfrm>
            <a:off x="5367875" y="3335800"/>
            <a:ext cx="35037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0000"/>
                </a:solidFill>
              </a:rPr>
              <a:t>~375 LOC</a:t>
            </a:r>
            <a:r>
              <a:rPr lang="en-GB" sz="1800">
                <a:solidFill>
                  <a:schemeClr val="accent1"/>
                </a:solidFill>
              </a:rPr>
              <a:t> for number addition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0000"/>
                </a:solidFill>
              </a:rPr>
              <a:t>~250 LOC</a:t>
            </a:r>
            <a:r>
              <a:rPr lang="en-GB" sz="1800">
                <a:solidFill>
                  <a:schemeClr val="accent1"/>
                </a:solidFill>
              </a:rPr>
              <a:t> for string addition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48" name="Google Shape;1848;p169"/>
          <p:cNvCxnSpPr/>
          <p:nvPr/>
        </p:nvCxnSpPr>
        <p:spPr>
          <a:xfrm rot="10800000">
            <a:off x="4715025" y="2768100"/>
            <a:ext cx="649200" cy="76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9" name="Google Shape;1849;p169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Interpreter::DoAdd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(InterpreterAssembler* assembler)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Node* reg_index = assembler-&gt;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BytecodeOperandReg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(0);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Node* lhs = assembler-&gt;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LoadRegister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(reg_index);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Node* rhs = assembler-&gt;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GetAccumulator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Node* result = 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AddStub::Generate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(assembler, lhs, rhs);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assembler-&gt;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SetAccumulator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(result);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assembler-&gt;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Dispatch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170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Interpreter::DoAdd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(InterpreterAssembler* assembler)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Node* reg_index = assembler-&gt;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BytecodeOperandReg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(0);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Node* lhs = assembler-&gt;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LoadRegister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(reg_index);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Node* rhs = assembler-&gt;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GetAccumulator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Node* result = 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AddStub::Generate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(assembler, lhs, rhs);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assembler-&gt;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SetAccumulator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(result);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  assembler-&gt;</a:t>
            </a:r>
            <a:r>
              <a:rPr lang="en-GB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Dispatch</a:t>
            </a: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5" name="Google Shape;1855;p170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/>
              <a:t>Building an Interpreter using TurboFan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170"/>
          <p:cNvSpPr txBox="1"/>
          <p:nvPr/>
        </p:nvSpPr>
        <p:spPr>
          <a:xfrm>
            <a:off x="5367875" y="3335800"/>
            <a:ext cx="35037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0000"/>
                </a:solidFill>
              </a:rPr>
              <a:t>~375 LOC</a:t>
            </a:r>
            <a:r>
              <a:rPr lang="en-GB" sz="1800">
                <a:solidFill>
                  <a:schemeClr val="accent1"/>
                </a:solidFill>
              </a:rPr>
              <a:t> for number addition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0000"/>
                </a:solidFill>
              </a:rPr>
              <a:t>~250 LOC</a:t>
            </a:r>
            <a:r>
              <a:rPr lang="en-GB" sz="1800">
                <a:solidFill>
                  <a:schemeClr val="accent1"/>
                </a:solidFill>
              </a:rPr>
              <a:t> for string addition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</a:rPr>
              <a:t>… for type conversions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57" name="Google Shape;1857;p170"/>
          <p:cNvCxnSpPr/>
          <p:nvPr/>
        </p:nvCxnSpPr>
        <p:spPr>
          <a:xfrm rot="10800000">
            <a:off x="4715025" y="2768100"/>
            <a:ext cx="649200" cy="763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p171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Indirect Threaded Bytecode Dispatch</a:t>
            </a:r>
            <a:endParaRPr/>
          </a:p>
        </p:txBody>
      </p:sp>
      <p:sp>
        <p:nvSpPr>
          <p:cNvPr id="1863" name="Google Shape;1863;p171"/>
          <p:cNvSpPr/>
          <p:nvPr/>
        </p:nvSpPr>
        <p:spPr>
          <a:xfrm>
            <a:off x="1021275" y="32812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4" name="Google Shape;1864;p171"/>
          <p:cNvSpPr/>
          <p:nvPr/>
        </p:nvSpPr>
        <p:spPr>
          <a:xfrm>
            <a:off x="304800" y="19348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Ldar: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5" name="Google Shape;1865;p171"/>
          <p:cNvSpPr/>
          <p:nvPr/>
        </p:nvSpPr>
        <p:spPr>
          <a:xfrm>
            <a:off x="304800" y="22714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Star: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6" name="Google Shape;1866;p171"/>
          <p:cNvSpPr/>
          <p:nvPr/>
        </p:nvSpPr>
        <p:spPr>
          <a:xfrm>
            <a:off x="304800" y="26080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7" name="Google Shape;1867;p171"/>
          <p:cNvSpPr/>
          <p:nvPr/>
        </p:nvSpPr>
        <p:spPr>
          <a:xfrm>
            <a:off x="304800" y="29446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Sub: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8" name="Google Shape;1868;p171"/>
          <p:cNvSpPr/>
          <p:nvPr/>
        </p:nvSpPr>
        <p:spPr>
          <a:xfrm>
            <a:off x="1021275" y="19348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0x32e3e920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9" name="Google Shape;1869;p171"/>
          <p:cNvSpPr/>
          <p:nvPr/>
        </p:nvSpPr>
        <p:spPr>
          <a:xfrm>
            <a:off x="1021275" y="22714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0x32e3e9a0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0" name="Google Shape;1870;p171"/>
          <p:cNvSpPr/>
          <p:nvPr/>
        </p:nvSpPr>
        <p:spPr>
          <a:xfrm>
            <a:off x="1021275" y="26080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0x32e400e0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1" name="Google Shape;1871;p171"/>
          <p:cNvSpPr/>
          <p:nvPr/>
        </p:nvSpPr>
        <p:spPr>
          <a:xfrm>
            <a:off x="1021275" y="29446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0x32e401e0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172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Indirect Threaded Bytecode Dispatch</a:t>
            </a:r>
            <a:endParaRPr/>
          </a:p>
        </p:txBody>
      </p:sp>
      <p:sp>
        <p:nvSpPr>
          <p:cNvPr id="1877" name="Google Shape;1877;p172"/>
          <p:cNvSpPr/>
          <p:nvPr/>
        </p:nvSpPr>
        <p:spPr>
          <a:xfrm>
            <a:off x="1021275" y="32812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8" name="Google Shape;1878;p172"/>
          <p:cNvSpPr/>
          <p:nvPr/>
        </p:nvSpPr>
        <p:spPr>
          <a:xfrm>
            <a:off x="304800" y="19348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Ldar: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79" name="Google Shape;1879;p172"/>
          <p:cNvSpPr/>
          <p:nvPr/>
        </p:nvSpPr>
        <p:spPr>
          <a:xfrm>
            <a:off x="304800" y="22714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Star: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0" name="Google Shape;1880;p172"/>
          <p:cNvSpPr/>
          <p:nvPr/>
        </p:nvSpPr>
        <p:spPr>
          <a:xfrm>
            <a:off x="304800" y="26080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1" name="Google Shape;1881;p172"/>
          <p:cNvSpPr/>
          <p:nvPr/>
        </p:nvSpPr>
        <p:spPr>
          <a:xfrm>
            <a:off x="304800" y="29446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Sub: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82" name="Google Shape;1882;p172"/>
          <p:cNvCxnSpPr>
            <a:stCxn id="1883" idx="3"/>
          </p:cNvCxnSpPr>
          <p:nvPr/>
        </p:nvCxnSpPr>
        <p:spPr>
          <a:xfrm>
            <a:off x="2255475" y="2103100"/>
            <a:ext cx="62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4" name="Google Shape;1884;p172"/>
          <p:cNvSpPr txBox="1"/>
          <p:nvPr/>
        </p:nvSpPr>
        <p:spPr>
          <a:xfrm>
            <a:off x="2885675" y="1890400"/>
            <a:ext cx="2844900" cy="14316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movsxbq rax,[r14+r12*1+0x1]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movq rax,[rbp+rax*8]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leaq r12,[r12+0x2]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movzxbl rbx,[r12+r14*1]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movq rbx,[r15+rbx*8]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jmp rbx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3" name="Google Shape;1883;p172"/>
          <p:cNvSpPr/>
          <p:nvPr/>
        </p:nvSpPr>
        <p:spPr>
          <a:xfrm>
            <a:off x="1021275" y="19348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0x32e3e920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5" name="Google Shape;1885;p172"/>
          <p:cNvSpPr/>
          <p:nvPr/>
        </p:nvSpPr>
        <p:spPr>
          <a:xfrm>
            <a:off x="1021275" y="22714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0x32e3e9a0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6" name="Google Shape;1886;p172"/>
          <p:cNvSpPr/>
          <p:nvPr/>
        </p:nvSpPr>
        <p:spPr>
          <a:xfrm>
            <a:off x="1021275" y="26080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0x32e400e0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7" name="Google Shape;1887;p172"/>
          <p:cNvSpPr/>
          <p:nvPr/>
        </p:nvSpPr>
        <p:spPr>
          <a:xfrm>
            <a:off x="1021275" y="29446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0x32e401e0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8" name="Google Shape;1888;p172"/>
          <p:cNvSpPr/>
          <p:nvPr/>
        </p:nvSpPr>
        <p:spPr>
          <a:xfrm>
            <a:off x="2786136" y="1489250"/>
            <a:ext cx="782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Ldar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/>
              <a:t>Something Simple</a:t>
            </a:r>
            <a:endParaRPr/>
          </a:p>
        </p:txBody>
      </p:sp>
      <p:sp>
        <p:nvSpPr>
          <p:cNvPr id="364" name="Google Shape;364;p56"/>
          <p:cNvSpPr/>
          <p:nvPr/>
        </p:nvSpPr>
        <p:spPr>
          <a:xfrm>
            <a:off x="5779825" y="1903850"/>
            <a:ext cx="2915700" cy="45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Integer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56"/>
          <p:cNvSpPr/>
          <p:nvPr/>
        </p:nvSpPr>
        <p:spPr>
          <a:xfrm>
            <a:off x="5779825" y="2456940"/>
            <a:ext cx="2915700" cy="45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Floating point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56"/>
          <p:cNvSpPr/>
          <p:nvPr/>
        </p:nvSpPr>
        <p:spPr>
          <a:xfrm>
            <a:off x="5779825" y="3010031"/>
            <a:ext cx="2915700" cy="45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String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56"/>
          <p:cNvSpPr txBox="1"/>
          <p:nvPr/>
        </p:nvSpPr>
        <p:spPr>
          <a:xfrm>
            <a:off x="491900" y="1012100"/>
            <a:ext cx="6943500" cy="3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add(a, b) {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return a + b;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3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1.2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3.14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4.34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“hello”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“world”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“helloworld”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p173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Indirect Threaded Bytecode Dispatch</a:t>
            </a:r>
            <a:endParaRPr/>
          </a:p>
        </p:txBody>
      </p:sp>
      <p:sp>
        <p:nvSpPr>
          <p:cNvPr id="1894" name="Google Shape;1894;p173"/>
          <p:cNvSpPr/>
          <p:nvPr/>
        </p:nvSpPr>
        <p:spPr>
          <a:xfrm>
            <a:off x="1021275" y="32812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5" name="Google Shape;1895;p173"/>
          <p:cNvSpPr/>
          <p:nvPr/>
        </p:nvSpPr>
        <p:spPr>
          <a:xfrm>
            <a:off x="304800" y="19348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Ldar: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6" name="Google Shape;1896;p173"/>
          <p:cNvSpPr/>
          <p:nvPr/>
        </p:nvSpPr>
        <p:spPr>
          <a:xfrm>
            <a:off x="304800" y="22714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Star: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7" name="Google Shape;1897;p173"/>
          <p:cNvSpPr/>
          <p:nvPr/>
        </p:nvSpPr>
        <p:spPr>
          <a:xfrm>
            <a:off x="304800" y="26080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98" name="Google Shape;1898;p173"/>
          <p:cNvSpPr/>
          <p:nvPr/>
        </p:nvSpPr>
        <p:spPr>
          <a:xfrm>
            <a:off x="304800" y="29446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Sub: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99" name="Google Shape;1899;p173"/>
          <p:cNvCxnSpPr>
            <a:stCxn id="1900" idx="3"/>
          </p:cNvCxnSpPr>
          <p:nvPr/>
        </p:nvCxnSpPr>
        <p:spPr>
          <a:xfrm>
            <a:off x="2255475" y="2103100"/>
            <a:ext cx="62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1" name="Google Shape;1901;p173"/>
          <p:cNvSpPr txBox="1"/>
          <p:nvPr/>
        </p:nvSpPr>
        <p:spPr>
          <a:xfrm>
            <a:off x="2885675" y="1890400"/>
            <a:ext cx="2844900" cy="14316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movsxbq rax,[r14+r12*1+0x1]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movq rax,[rbp+rax*8]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leaq r12,[r12+0x2]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movzxbl rbx,[r12+r14*1]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movq rbx,[r15+rbx*8]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jmp rbx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2" name="Google Shape;1902;p173"/>
          <p:cNvSpPr/>
          <p:nvPr/>
        </p:nvSpPr>
        <p:spPr>
          <a:xfrm>
            <a:off x="2885675" y="1902825"/>
            <a:ext cx="2844900" cy="305700"/>
          </a:xfrm>
          <a:prstGeom prst="rect">
            <a:avLst/>
          </a:prstGeom>
          <a:solidFill>
            <a:srgbClr val="FF4C4C">
              <a:alpha val="3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0" name="Google Shape;1900;p173"/>
          <p:cNvSpPr/>
          <p:nvPr/>
        </p:nvSpPr>
        <p:spPr>
          <a:xfrm>
            <a:off x="1021275" y="19348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0x32e3e920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3" name="Google Shape;1903;p173"/>
          <p:cNvSpPr/>
          <p:nvPr/>
        </p:nvSpPr>
        <p:spPr>
          <a:xfrm>
            <a:off x="1021275" y="22714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0x32e3e9a0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4" name="Google Shape;1904;p173"/>
          <p:cNvSpPr/>
          <p:nvPr/>
        </p:nvSpPr>
        <p:spPr>
          <a:xfrm>
            <a:off x="1021275" y="26080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0x32e400e0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5" name="Google Shape;1905;p173"/>
          <p:cNvSpPr/>
          <p:nvPr/>
        </p:nvSpPr>
        <p:spPr>
          <a:xfrm>
            <a:off x="1021275" y="29446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0x32e401e0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6" name="Google Shape;1906;p173"/>
          <p:cNvSpPr/>
          <p:nvPr/>
        </p:nvSpPr>
        <p:spPr>
          <a:xfrm>
            <a:off x="5984700" y="1874520"/>
            <a:ext cx="2489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Load operand #0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7" name="Google Shape;1907;p173"/>
          <p:cNvSpPr/>
          <p:nvPr/>
        </p:nvSpPr>
        <p:spPr>
          <a:xfrm>
            <a:off x="2786136" y="1489250"/>
            <a:ext cx="782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Ldar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174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Indirect Threaded Bytecode Dispatch</a:t>
            </a:r>
            <a:endParaRPr/>
          </a:p>
        </p:txBody>
      </p:sp>
      <p:sp>
        <p:nvSpPr>
          <p:cNvPr id="1913" name="Google Shape;1913;p174"/>
          <p:cNvSpPr/>
          <p:nvPr/>
        </p:nvSpPr>
        <p:spPr>
          <a:xfrm>
            <a:off x="1021275" y="32812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4" name="Google Shape;1914;p174"/>
          <p:cNvSpPr/>
          <p:nvPr/>
        </p:nvSpPr>
        <p:spPr>
          <a:xfrm>
            <a:off x="304800" y="19348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Ldar: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5" name="Google Shape;1915;p174"/>
          <p:cNvSpPr/>
          <p:nvPr/>
        </p:nvSpPr>
        <p:spPr>
          <a:xfrm>
            <a:off x="304800" y="22714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Star: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6" name="Google Shape;1916;p174"/>
          <p:cNvSpPr/>
          <p:nvPr/>
        </p:nvSpPr>
        <p:spPr>
          <a:xfrm>
            <a:off x="304800" y="26080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7" name="Google Shape;1917;p174"/>
          <p:cNvSpPr/>
          <p:nvPr/>
        </p:nvSpPr>
        <p:spPr>
          <a:xfrm>
            <a:off x="304800" y="29446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Sub: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18" name="Google Shape;1918;p174"/>
          <p:cNvCxnSpPr>
            <a:stCxn id="1919" idx="3"/>
          </p:cNvCxnSpPr>
          <p:nvPr/>
        </p:nvCxnSpPr>
        <p:spPr>
          <a:xfrm>
            <a:off x="2255475" y="2103100"/>
            <a:ext cx="62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0" name="Google Shape;1920;p174"/>
          <p:cNvSpPr txBox="1"/>
          <p:nvPr/>
        </p:nvSpPr>
        <p:spPr>
          <a:xfrm>
            <a:off x="2885675" y="1890400"/>
            <a:ext cx="2844900" cy="14316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movsxbq rax,[r14+r12*1+0x1]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movq rax,[rbp+rax*8]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leaq r12,[r12+0x2]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movzxbl rbx,[r12+r14*1]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movq rbx,[r15+rbx*8]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jmp rbx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1" name="Google Shape;1921;p174"/>
          <p:cNvSpPr/>
          <p:nvPr/>
        </p:nvSpPr>
        <p:spPr>
          <a:xfrm>
            <a:off x="2893650" y="2208475"/>
            <a:ext cx="2844900" cy="202200"/>
          </a:xfrm>
          <a:prstGeom prst="rect">
            <a:avLst/>
          </a:prstGeom>
          <a:solidFill>
            <a:srgbClr val="FFBA7F">
              <a:alpha val="3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2" name="Google Shape;1922;p174"/>
          <p:cNvSpPr/>
          <p:nvPr/>
        </p:nvSpPr>
        <p:spPr>
          <a:xfrm>
            <a:off x="2885675" y="1902825"/>
            <a:ext cx="2844900" cy="305700"/>
          </a:xfrm>
          <a:prstGeom prst="rect">
            <a:avLst/>
          </a:prstGeom>
          <a:solidFill>
            <a:srgbClr val="FF4C4C">
              <a:alpha val="3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9" name="Google Shape;1919;p174"/>
          <p:cNvSpPr/>
          <p:nvPr/>
        </p:nvSpPr>
        <p:spPr>
          <a:xfrm>
            <a:off x="1021275" y="19348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0x32e3e920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3" name="Google Shape;1923;p174"/>
          <p:cNvSpPr/>
          <p:nvPr/>
        </p:nvSpPr>
        <p:spPr>
          <a:xfrm>
            <a:off x="1021275" y="22714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0x32e3e9a0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4" name="Google Shape;1924;p174"/>
          <p:cNvSpPr/>
          <p:nvPr/>
        </p:nvSpPr>
        <p:spPr>
          <a:xfrm>
            <a:off x="1021275" y="26080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0x32e400e0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5" name="Google Shape;1925;p174"/>
          <p:cNvSpPr/>
          <p:nvPr/>
        </p:nvSpPr>
        <p:spPr>
          <a:xfrm>
            <a:off x="1021275" y="29446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0x32e401e0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6" name="Google Shape;1926;p174"/>
          <p:cNvSpPr/>
          <p:nvPr/>
        </p:nvSpPr>
        <p:spPr>
          <a:xfrm>
            <a:off x="5984700" y="1874520"/>
            <a:ext cx="2489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Load operand #0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7" name="Google Shape;1927;p174"/>
          <p:cNvSpPr/>
          <p:nvPr/>
        </p:nvSpPr>
        <p:spPr>
          <a:xfrm>
            <a:off x="2786136" y="1489250"/>
            <a:ext cx="782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Ldar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8" name="Google Shape;1928;p174"/>
          <p:cNvSpPr/>
          <p:nvPr/>
        </p:nvSpPr>
        <p:spPr>
          <a:xfrm>
            <a:off x="5984700" y="2146650"/>
            <a:ext cx="2913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Load register to accumulator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2" name="Shape 1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3" name="Google Shape;1933;p175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Indirect Threaded Bytecode Dispatch</a:t>
            </a:r>
            <a:endParaRPr/>
          </a:p>
        </p:txBody>
      </p:sp>
      <p:sp>
        <p:nvSpPr>
          <p:cNvPr id="1934" name="Google Shape;1934;p175"/>
          <p:cNvSpPr/>
          <p:nvPr/>
        </p:nvSpPr>
        <p:spPr>
          <a:xfrm>
            <a:off x="1021275" y="32812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5" name="Google Shape;1935;p175"/>
          <p:cNvSpPr/>
          <p:nvPr/>
        </p:nvSpPr>
        <p:spPr>
          <a:xfrm>
            <a:off x="304800" y="19348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Ldar: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6" name="Google Shape;1936;p175"/>
          <p:cNvSpPr/>
          <p:nvPr/>
        </p:nvSpPr>
        <p:spPr>
          <a:xfrm>
            <a:off x="304800" y="22714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Star: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7" name="Google Shape;1937;p175"/>
          <p:cNvSpPr/>
          <p:nvPr/>
        </p:nvSpPr>
        <p:spPr>
          <a:xfrm>
            <a:off x="304800" y="26080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8" name="Google Shape;1938;p175"/>
          <p:cNvSpPr/>
          <p:nvPr/>
        </p:nvSpPr>
        <p:spPr>
          <a:xfrm>
            <a:off x="304800" y="29446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Sub: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39" name="Google Shape;1939;p175"/>
          <p:cNvCxnSpPr>
            <a:stCxn id="1940" idx="3"/>
          </p:cNvCxnSpPr>
          <p:nvPr/>
        </p:nvCxnSpPr>
        <p:spPr>
          <a:xfrm>
            <a:off x="2255475" y="2103100"/>
            <a:ext cx="62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1" name="Google Shape;1941;p175"/>
          <p:cNvSpPr txBox="1"/>
          <p:nvPr/>
        </p:nvSpPr>
        <p:spPr>
          <a:xfrm>
            <a:off x="2885675" y="1890400"/>
            <a:ext cx="2844900" cy="14316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movsxbq rax,[r14+r12*1+0x1]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movq rax,[rbp+rax*8]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leaq r12,[r12+0x2]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movzxbl rbx,[r12+r14*1]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movq rbx,[r15+rbx*8]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jmp rbx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2" name="Google Shape;1942;p175"/>
          <p:cNvSpPr/>
          <p:nvPr/>
        </p:nvSpPr>
        <p:spPr>
          <a:xfrm>
            <a:off x="2893650" y="2410725"/>
            <a:ext cx="2844900" cy="221100"/>
          </a:xfrm>
          <a:prstGeom prst="rect">
            <a:avLst/>
          </a:prstGeom>
          <a:solidFill>
            <a:srgbClr val="50B46A">
              <a:alpha val="30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3" name="Google Shape;1943;p175"/>
          <p:cNvSpPr/>
          <p:nvPr/>
        </p:nvSpPr>
        <p:spPr>
          <a:xfrm>
            <a:off x="2885675" y="1902825"/>
            <a:ext cx="2844900" cy="305700"/>
          </a:xfrm>
          <a:prstGeom prst="rect">
            <a:avLst/>
          </a:prstGeom>
          <a:solidFill>
            <a:srgbClr val="FF4C4C">
              <a:alpha val="3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0" name="Google Shape;1940;p175"/>
          <p:cNvSpPr/>
          <p:nvPr/>
        </p:nvSpPr>
        <p:spPr>
          <a:xfrm>
            <a:off x="1021275" y="19348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0x32e3e920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4" name="Google Shape;1944;p175"/>
          <p:cNvSpPr/>
          <p:nvPr/>
        </p:nvSpPr>
        <p:spPr>
          <a:xfrm>
            <a:off x="1021275" y="22714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0x32e3e9a0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5" name="Google Shape;1945;p175"/>
          <p:cNvSpPr/>
          <p:nvPr/>
        </p:nvSpPr>
        <p:spPr>
          <a:xfrm>
            <a:off x="1021275" y="26080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0x32e400e0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6" name="Google Shape;1946;p175"/>
          <p:cNvSpPr/>
          <p:nvPr/>
        </p:nvSpPr>
        <p:spPr>
          <a:xfrm>
            <a:off x="1021275" y="29446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0x32e401e0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7" name="Google Shape;1947;p175"/>
          <p:cNvSpPr/>
          <p:nvPr/>
        </p:nvSpPr>
        <p:spPr>
          <a:xfrm>
            <a:off x="5984700" y="1874520"/>
            <a:ext cx="2489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Load operand #0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8" name="Google Shape;1948;p175"/>
          <p:cNvSpPr/>
          <p:nvPr/>
        </p:nvSpPr>
        <p:spPr>
          <a:xfrm>
            <a:off x="2786136" y="1489250"/>
            <a:ext cx="782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Ldar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9" name="Google Shape;1949;p175"/>
          <p:cNvSpPr/>
          <p:nvPr/>
        </p:nvSpPr>
        <p:spPr>
          <a:xfrm>
            <a:off x="5984700" y="2146650"/>
            <a:ext cx="2913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Load register to accumulator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0" name="Google Shape;1950;p175"/>
          <p:cNvSpPr/>
          <p:nvPr/>
        </p:nvSpPr>
        <p:spPr>
          <a:xfrm>
            <a:off x="5984700" y="2413675"/>
            <a:ext cx="2692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Advance to next bytecode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1" name="Google Shape;1951;p175"/>
          <p:cNvSpPr/>
          <p:nvPr/>
        </p:nvSpPr>
        <p:spPr>
          <a:xfrm>
            <a:off x="2893650" y="2208475"/>
            <a:ext cx="2844900" cy="202200"/>
          </a:xfrm>
          <a:prstGeom prst="rect">
            <a:avLst/>
          </a:prstGeom>
          <a:solidFill>
            <a:srgbClr val="FFBA7F">
              <a:alpha val="3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5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176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Indirect Threaded Bytecode Dispatch</a:t>
            </a:r>
            <a:endParaRPr/>
          </a:p>
        </p:txBody>
      </p:sp>
      <p:sp>
        <p:nvSpPr>
          <p:cNvPr id="1957" name="Google Shape;1957;p176"/>
          <p:cNvSpPr/>
          <p:nvPr/>
        </p:nvSpPr>
        <p:spPr>
          <a:xfrm>
            <a:off x="1021275" y="32812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8" name="Google Shape;1958;p176"/>
          <p:cNvSpPr/>
          <p:nvPr/>
        </p:nvSpPr>
        <p:spPr>
          <a:xfrm>
            <a:off x="304800" y="19348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Ldar: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9" name="Google Shape;1959;p176"/>
          <p:cNvSpPr/>
          <p:nvPr/>
        </p:nvSpPr>
        <p:spPr>
          <a:xfrm>
            <a:off x="304800" y="22714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Star: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0" name="Google Shape;1960;p176"/>
          <p:cNvSpPr/>
          <p:nvPr/>
        </p:nvSpPr>
        <p:spPr>
          <a:xfrm>
            <a:off x="304800" y="26080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1" name="Google Shape;1961;p176"/>
          <p:cNvSpPr/>
          <p:nvPr/>
        </p:nvSpPr>
        <p:spPr>
          <a:xfrm>
            <a:off x="304800" y="29446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Sub: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62" name="Google Shape;1962;p176"/>
          <p:cNvCxnSpPr>
            <a:stCxn id="1963" idx="3"/>
          </p:cNvCxnSpPr>
          <p:nvPr/>
        </p:nvCxnSpPr>
        <p:spPr>
          <a:xfrm>
            <a:off x="2255475" y="2103100"/>
            <a:ext cx="62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4" name="Google Shape;1964;p176"/>
          <p:cNvSpPr txBox="1"/>
          <p:nvPr/>
        </p:nvSpPr>
        <p:spPr>
          <a:xfrm>
            <a:off x="2885675" y="1890400"/>
            <a:ext cx="2844900" cy="14316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movsxbq rax,[r14+r12*1+0x1]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movq rax,[rbp+rax*8]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leaq r12,[r12+0x2]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movzxbl rbx,[r12+r14*1]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movq rbx,[r15+rbx*8]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jmp rbx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5" name="Google Shape;1965;p176"/>
          <p:cNvSpPr/>
          <p:nvPr/>
        </p:nvSpPr>
        <p:spPr>
          <a:xfrm>
            <a:off x="2893650" y="2410725"/>
            <a:ext cx="2844900" cy="221100"/>
          </a:xfrm>
          <a:prstGeom prst="rect">
            <a:avLst/>
          </a:prstGeom>
          <a:solidFill>
            <a:srgbClr val="50B46A">
              <a:alpha val="30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6" name="Google Shape;1966;p176"/>
          <p:cNvSpPr/>
          <p:nvPr/>
        </p:nvSpPr>
        <p:spPr>
          <a:xfrm>
            <a:off x="2885675" y="2622823"/>
            <a:ext cx="2844900" cy="210000"/>
          </a:xfrm>
          <a:prstGeom prst="rect">
            <a:avLst/>
          </a:prstGeom>
          <a:solidFill>
            <a:srgbClr val="2F5EAB">
              <a:alpha val="2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7" name="Google Shape;1967;p176"/>
          <p:cNvSpPr/>
          <p:nvPr/>
        </p:nvSpPr>
        <p:spPr>
          <a:xfrm>
            <a:off x="2885675" y="1902825"/>
            <a:ext cx="2844900" cy="305700"/>
          </a:xfrm>
          <a:prstGeom prst="rect">
            <a:avLst/>
          </a:prstGeom>
          <a:solidFill>
            <a:srgbClr val="FF4C4C">
              <a:alpha val="3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3" name="Google Shape;1963;p176"/>
          <p:cNvSpPr/>
          <p:nvPr/>
        </p:nvSpPr>
        <p:spPr>
          <a:xfrm>
            <a:off x="1021275" y="19348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0x32e3e920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8" name="Google Shape;1968;p176"/>
          <p:cNvSpPr/>
          <p:nvPr/>
        </p:nvSpPr>
        <p:spPr>
          <a:xfrm>
            <a:off x="1021275" y="22714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0x32e3e9a0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9" name="Google Shape;1969;p176"/>
          <p:cNvSpPr/>
          <p:nvPr/>
        </p:nvSpPr>
        <p:spPr>
          <a:xfrm>
            <a:off x="1021275" y="26080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0x32e400e0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0" name="Google Shape;1970;p176"/>
          <p:cNvSpPr/>
          <p:nvPr/>
        </p:nvSpPr>
        <p:spPr>
          <a:xfrm>
            <a:off x="1021275" y="29446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0x32e401e0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1" name="Google Shape;1971;p176"/>
          <p:cNvSpPr/>
          <p:nvPr/>
        </p:nvSpPr>
        <p:spPr>
          <a:xfrm>
            <a:off x="5984700" y="1874520"/>
            <a:ext cx="2489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Load operand #0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2" name="Google Shape;1972;p176"/>
          <p:cNvSpPr/>
          <p:nvPr/>
        </p:nvSpPr>
        <p:spPr>
          <a:xfrm>
            <a:off x="2786136" y="1489250"/>
            <a:ext cx="782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Ldar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3" name="Google Shape;1973;p176"/>
          <p:cNvSpPr/>
          <p:nvPr/>
        </p:nvSpPr>
        <p:spPr>
          <a:xfrm>
            <a:off x="5984700" y="2146650"/>
            <a:ext cx="2913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Load register to accumulator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4" name="Google Shape;1974;p176"/>
          <p:cNvSpPr/>
          <p:nvPr/>
        </p:nvSpPr>
        <p:spPr>
          <a:xfrm>
            <a:off x="5984700" y="2413675"/>
            <a:ext cx="2692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Advance to next bytecode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5" name="Google Shape;1975;p176"/>
          <p:cNvSpPr/>
          <p:nvPr/>
        </p:nvSpPr>
        <p:spPr>
          <a:xfrm>
            <a:off x="5984700" y="2690930"/>
            <a:ext cx="2986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Load next bytecode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6" name="Google Shape;1976;p176"/>
          <p:cNvSpPr/>
          <p:nvPr/>
        </p:nvSpPr>
        <p:spPr>
          <a:xfrm>
            <a:off x="2893650" y="2208475"/>
            <a:ext cx="2844900" cy="202200"/>
          </a:xfrm>
          <a:prstGeom prst="rect">
            <a:avLst/>
          </a:prstGeom>
          <a:solidFill>
            <a:srgbClr val="FFBA7F">
              <a:alpha val="3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177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Indirect Threaded Bytecode Dispatch</a:t>
            </a:r>
            <a:endParaRPr/>
          </a:p>
        </p:txBody>
      </p:sp>
      <p:sp>
        <p:nvSpPr>
          <p:cNvPr id="1982" name="Google Shape;1982;p177"/>
          <p:cNvSpPr/>
          <p:nvPr/>
        </p:nvSpPr>
        <p:spPr>
          <a:xfrm>
            <a:off x="1021275" y="32812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3" name="Google Shape;1983;p177"/>
          <p:cNvSpPr/>
          <p:nvPr/>
        </p:nvSpPr>
        <p:spPr>
          <a:xfrm>
            <a:off x="304800" y="19348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Ldar: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4" name="Google Shape;1984;p177"/>
          <p:cNvSpPr/>
          <p:nvPr/>
        </p:nvSpPr>
        <p:spPr>
          <a:xfrm>
            <a:off x="304800" y="22714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Star: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5" name="Google Shape;1985;p177"/>
          <p:cNvSpPr/>
          <p:nvPr/>
        </p:nvSpPr>
        <p:spPr>
          <a:xfrm>
            <a:off x="304800" y="26080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6" name="Google Shape;1986;p177"/>
          <p:cNvSpPr/>
          <p:nvPr/>
        </p:nvSpPr>
        <p:spPr>
          <a:xfrm>
            <a:off x="304800" y="2944600"/>
            <a:ext cx="716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Sub: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987" name="Google Shape;1987;p177"/>
          <p:cNvCxnSpPr>
            <a:stCxn id="1988" idx="3"/>
          </p:cNvCxnSpPr>
          <p:nvPr/>
        </p:nvCxnSpPr>
        <p:spPr>
          <a:xfrm>
            <a:off x="2255475" y="2103100"/>
            <a:ext cx="624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9" name="Google Shape;1989;p177"/>
          <p:cNvSpPr txBox="1"/>
          <p:nvPr/>
        </p:nvSpPr>
        <p:spPr>
          <a:xfrm>
            <a:off x="2885675" y="1890400"/>
            <a:ext cx="2844900" cy="14316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movsxbq rax,[r14+r12*1+0x1]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movq rax,[rbp+rax*8]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leaq r12,[r12+0x2]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movzxbl rbx,[r12+r14*1]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movq rbx,[r15+rbx*8]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jmp rbx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0" name="Google Shape;1990;p177"/>
          <p:cNvSpPr/>
          <p:nvPr/>
        </p:nvSpPr>
        <p:spPr>
          <a:xfrm>
            <a:off x="2893650" y="2410725"/>
            <a:ext cx="2844900" cy="221100"/>
          </a:xfrm>
          <a:prstGeom prst="rect">
            <a:avLst/>
          </a:prstGeom>
          <a:solidFill>
            <a:srgbClr val="50B46A">
              <a:alpha val="307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1" name="Google Shape;1991;p177"/>
          <p:cNvSpPr/>
          <p:nvPr/>
        </p:nvSpPr>
        <p:spPr>
          <a:xfrm>
            <a:off x="2885675" y="2622823"/>
            <a:ext cx="2844900" cy="210000"/>
          </a:xfrm>
          <a:prstGeom prst="rect">
            <a:avLst/>
          </a:prstGeom>
          <a:solidFill>
            <a:srgbClr val="2F5EAB">
              <a:alpha val="2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2" name="Google Shape;1992;p177"/>
          <p:cNvSpPr/>
          <p:nvPr/>
        </p:nvSpPr>
        <p:spPr>
          <a:xfrm>
            <a:off x="2885675" y="1902825"/>
            <a:ext cx="2844900" cy="305700"/>
          </a:xfrm>
          <a:prstGeom prst="rect">
            <a:avLst/>
          </a:prstGeom>
          <a:solidFill>
            <a:srgbClr val="FF4C4C">
              <a:alpha val="3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8" name="Google Shape;1988;p177"/>
          <p:cNvSpPr/>
          <p:nvPr/>
        </p:nvSpPr>
        <p:spPr>
          <a:xfrm>
            <a:off x="1021275" y="19348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0x32e3e920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3" name="Google Shape;1993;p177"/>
          <p:cNvSpPr/>
          <p:nvPr/>
        </p:nvSpPr>
        <p:spPr>
          <a:xfrm>
            <a:off x="1021275" y="22714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0x32e3e9a0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4" name="Google Shape;1994;p177"/>
          <p:cNvSpPr/>
          <p:nvPr/>
        </p:nvSpPr>
        <p:spPr>
          <a:xfrm>
            <a:off x="1021275" y="26080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0x32e400e0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5" name="Google Shape;1995;p177"/>
          <p:cNvSpPr/>
          <p:nvPr/>
        </p:nvSpPr>
        <p:spPr>
          <a:xfrm>
            <a:off x="1021275" y="2944600"/>
            <a:ext cx="1234200" cy="336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0x32e401e0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6" name="Google Shape;1996;p177"/>
          <p:cNvSpPr/>
          <p:nvPr/>
        </p:nvSpPr>
        <p:spPr>
          <a:xfrm>
            <a:off x="5984700" y="1874520"/>
            <a:ext cx="24897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Load operand #0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7" name="Google Shape;1997;p177"/>
          <p:cNvSpPr/>
          <p:nvPr/>
        </p:nvSpPr>
        <p:spPr>
          <a:xfrm>
            <a:off x="2885675" y="2825049"/>
            <a:ext cx="2844900" cy="487500"/>
          </a:xfrm>
          <a:prstGeom prst="rect">
            <a:avLst/>
          </a:prstGeom>
          <a:solidFill>
            <a:srgbClr val="D58BAD">
              <a:alpha val="453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8" name="Google Shape;1998;p177"/>
          <p:cNvSpPr/>
          <p:nvPr/>
        </p:nvSpPr>
        <p:spPr>
          <a:xfrm>
            <a:off x="2786136" y="1489250"/>
            <a:ext cx="7824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Ldar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9" name="Google Shape;1999;p177"/>
          <p:cNvSpPr/>
          <p:nvPr/>
        </p:nvSpPr>
        <p:spPr>
          <a:xfrm>
            <a:off x="5984700" y="2146650"/>
            <a:ext cx="29130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Load register to accumulator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0" name="Google Shape;2000;p177"/>
          <p:cNvSpPr/>
          <p:nvPr/>
        </p:nvSpPr>
        <p:spPr>
          <a:xfrm>
            <a:off x="5984700" y="2413675"/>
            <a:ext cx="26922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Advance to next bytecode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1" name="Google Shape;2001;p177"/>
          <p:cNvSpPr/>
          <p:nvPr/>
        </p:nvSpPr>
        <p:spPr>
          <a:xfrm>
            <a:off x="5984700" y="2690930"/>
            <a:ext cx="2986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Load next bytecode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2" name="Google Shape;2002;p177"/>
          <p:cNvSpPr/>
          <p:nvPr/>
        </p:nvSpPr>
        <p:spPr>
          <a:xfrm>
            <a:off x="5984700" y="2976705"/>
            <a:ext cx="29865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Dispatch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3" name="Google Shape;2003;p177"/>
          <p:cNvSpPr/>
          <p:nvPr/>
        </p:nvSpPr>
        <p:spPr>
          <a:xfrm>
            <a:off x="2893650" y="2208475"/>
            <a:ext cx="2844900" cy="202200"/>
          </a:xfrm>
          <a:prstGeom prst="rect">
            <a:avLst/>
          </a:prstGeom>
          <a:solidFill>
            <a:srgbClr val="FFBA7F">
              <a:alpha val="3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7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p178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Inline Caches with Code Patching</a:t>
            </a:r>
            <a:endParaRPr/>
          </a:p>
        </p:txBody>
      </p:sp>
      <p:sp>
        <p:nvSpPr>
          <p:cNvPr id="2009" name="Google Shape;2009;p178"/>
          <p:cNvSpPr/>
          <p:nvPr/>
        </p:nvSpPr>
        <p:spPr>
          <a:xfrm>
            <a:off x="3113938" y="1983500"/>
            <a:ext cx="524400" cy="14445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178"/>
          <p:cNvSpPr/>
          <p:nvPr/>
        </p:nvSpPr>
        <p:spPr>
          <a:xfrm>
            <a:off x="3113938" y="2273925"/>
            <a:ext cx="524400" cy="1695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178"/>
          <p:cNvSpPr/>
          <p:nvPr/>
        </p:nvSpPr>
        <p:spPr>
          <a:xfrm>
            <a:off x="3113938" y="2858775"/>
            <a:ext cx="524400" cy="1695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2" name="Google Shape;2012;p178"/>
          <p:cNvCxnSpPr/>
          <p:nvPr/>
        </p:nvCxnSpPr>
        <p:spPr>
          <a:xfrm flipH="1" rot="10800000">
            <a:off x="3650763" y="2199125"/>
            <a:ext cx="1113300" cy="165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3" name="Google Shape;2013;p178"/>
          <p:cNvSpPr txBox="1"/>
          <p:nvPr/>
        </p:nvSpPr>
        <p:spPr>
          <a:xfrm>
            <a:off x="2615038" y="3505675"/>
            <a:ext cx="1481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Machine Code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14" name="Google Shape;2014;p178"/>
          <p:cNvCxnSpPr>
            <a:stCxn id="2011" idx="3"/>
          </p:cNvCxnSpPr>
          <p:nvPr/>
        </p:nvCxnSpPr>
        <p:spPr>
          <a:xfrm flipH="1" rot="10800000">
            <a:off x="3638338" y="2640825"/>
            <a:ext cx="1125900" cy="302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5" name="Google Shape;2015;p178"/>
          <p:cNvSpPr/>
          <p:nvPr/>
        </p:nvSpPr>
        <p:spPr>
          <a:xfrm>
            <a:off x="4764063" y="2141230"/>
            <a:ext cx="524400" cy="302700"/>
          </a:xfrm>
          <a:prstGeom prst="rect">
            <a:avLst/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6" name="Google Shape;2016;p178"/>
          <p:cNvSpPr/>
          <p:nvPr/>
        </p:nvSpPr>
        <p:spPr>
          <a:xfrm>
            <a:off x="4764063" y="2594819"/>
            <a:ext cx="524400" cy="302700"/>
          </a:xfrm>
          <a:prstGeom prst="rect">
            <a:avLst/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178"/>
          <p:cNvSpPr txBox="1"/>
          <p:nvPr/>
        </p:nvSpPr>
        <p:spPr>
          <a:xfrm>
            <a:off x="4285563" y="3487276"/>
            <a:ext cx="1481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IC Stubs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179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Inline Caches with Code Patching</a:t>
            </a:r>
            <a:endParaRPr/>
          </a:p>
        </p:txBody>
      </p:sp>
      <p:sp>
        <p:nvSpPr>
          <p:cNvPr id="2023" name="Google Shape;2023;p179"/>
          <p:cNvSpPr/>
          <p:nvPr/>
        </p:nvSpPr>
        <p:spPr>
          <a:xfrm>
            <a:off x="3113938" y="1983500"/>
            <a:ext cx="524400" cy="14445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179"/>
          <p:cNvSpPr/>
          <p:nvPr/>
        </p:nvSpPr>
        <p:spPr>
          <a:xfrm>
            <a:off x="3113938" y="2273925"/>
            <a:ext cx="524400" cy="1695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179"/>
          <p:cNvSpPr/>
          <p:nvPr/>
        </p:nvSpPr>
        <p:spPr>
          <a:xfrm>
            <a:off x="3113938" y="2858775"/>
            <a:ext cx="524400" cy="169500"/>
          </a:xfrm>
          <a:prstGeom prst="rect">
            <a:avLst/>
          </a:prstGeom>
          <a:solidFill>
            <a:srgbClr val="CE615B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6" name="Google Shape;2026;p179"/>
          <p:cNvCxnSpPr/>
          <p:nvPr/>
        </p:nvCxnSpPr>
        <p:spPr>
          <a:xfrm flipH="1" rot="10800000">
            <a:off x="3650763" y="2199125"/>
            <a:ext cx="1113300" cy="165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7" name="Google Shape;2027;p179"/>
          <p:cNvCxnSpPr>
            <a:stCxn id="2025" idx="3"/>
          </p:cNvCxnSpPr>
          <p:nvPr/>
        </p:nvCxnSpPr>
        <p:spPr>
          <a:xfrm>
            <a:off x="3638338" y="2943525"/>
            <a:ext cx="1128000" cy="129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8" name="Google Shape;2028;p179"/>
          <p:cNvSpPr/>
          <p:nvPr/>
        </p:nvSpPr>
        <p:spPr>
          <a:xfrm>
            <a:off x="4764063" y="2141230"/>
            <a:ext cx="524400" cy="302700"/>
          </a:xfrm>
          <a:prstGeom prst="rect">
            <a:avLst/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179"/>
          <p:cNvSpPr/>
          <p:nvPr/>
        </p:nvSpPr>
        <p:spPr>
          <a:xfrm>
            <a:off x="4764063" y="2594819"/>
            <a:ext cx="524400" cy="302700"/>
          </a:xfrm>
          <a:prstGeom prst="rect">
            <a:avLst/>
          </a:prstGeom>
          <a:solidFill>
            <a:srgbClr val="C9DAF8">
              <a:alpha val="7231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179"/>
          <p:cNvSpPr/>
          <p:nvPr/>
        </p:nvSpPr>
        <p:spPr>
          <a:xfrm>
            <a:off x="4764063" y="3041055"/>
            <a:ext cx="524400" cy="302700"/>
          </a:xfrm>
          <a:prstGeom prst="rect">
            <a:avLst/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179"/>
          <p:cNvSpPr txBox="1"/>
          <p:nvPr/>
        </p:nvSpPr>
        <p:spPr>
          <a:xfrm>
            <a:off x="2615038" y="3505675"/>
            <a:ext cx="1481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Machine Code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2" name="Google Shape;2032;p179"/>
          <p:cNvSpPr txBox="1"/>
          <p:nvPr/>
        </p:nvSpPr>
        <p:spPr>
          <a:xfrm>
            <a:off x="4285563" y="3487276"/>
            <a:ext cx="1481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IC Stubs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6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180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Inline Caches with Type Feedback Vector</a:t>
            </a:r>
            <a:endParaRPr/>
          </a:p>
        </p:txBody>
      </p:sp>
      <p:sp>
        <p:nvSpPr>
          <p:cNvPr id="2038" name="Google Shape;2038;p180"/>
          <p:cNvSpPr/>
          <p:nvPr/>
        </p:nvSpPr>
        <p:spPr>
          <a:xfrm>
            <a:off x="2428138" y="1983500"/>
            <a:ext cx="524400" cy="14445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180"/>
          <p:cNvSpPr/>
          <p:nvPr/>
        </p:nvSpPr>
        <p:spPr>
          <a:xfrm>
            <a:off x="2428138" y="2273925"/>
            <a:ext cx="524400" cy="1695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180"/>
          <p:cNvSpPr/>
          <p:nvPr/>
        </p:nvSpPr>
        <p:spPr>
          <a:xfrm>
            <a:off x="2428138" y="2858775"/>
            <a:ext cx="524400" cy="169500"/>
          </a:xfrm>
          <a:prstGeom prst="rect">
            <a:avLst/>
          </a:prstGeom>
          <a:solidFill>
            <a:srgbClr val="F4CCC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1" name="Google Shape;2041;p180"/>
          <p:cNvCxnSpPr>
            <a:stCxn id="2042" idx="3"/>
          </p:cNvCxnSpPr>
          <p:nvPr/>
        </p:nvCxnSpPr>
        <p:spPr>
          <a:xfrm flipH="1" rot="10800000">
            <a:off x="4398200" y="2171550"/>
            <a:ext cx="1067400" cy="25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3" name="Google Shape;2043;p180"/>
          <p:cNvCxnSpPr>
            <a:stCxn id="2040" idx="3"/>
            <a:endCxn id="2044" idx="1"/>
          </p:cNvCxnSpPr>
          <p:nvPr/>
        </p:nvCxnSpPr>
        <p:spPr>
          <a:xfrm flipH="1" rot="10800000">
            <a:off x="2952538" y="2600625"/>
            <a:ext cx="921300" cy="3429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5" name="Google Shape;2045;p180"/>
          <p:cNvSpPr/>
          <p:nvPr/>
        </p:nvSpPr>
        <p:spPr>
          <a:xfrm>
            <a:off x="5449863" y="2141230"/>
            <a:ext cx="524400" cy="302700"/>
          </a:xfrm>
          <a:prstGeom prst="rect">
            <a:avLst/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180"/>
          <p:cNvSpPr/>
          <p:nvPr/>
        </p:nvSpPr>
        <p:spPr>
          <a:xfrm>
            <a:off x="5449863" y="2594819"/>
            <a:ext cx="524400" cy="302700"/>
          </a:xfrm>
          <a:prstGeom prst="rect">
            <a:avLst/>
          </a:prstGeom>
          <a:solidFill>
            <a:srgbClr val="C9DAF8">
              <a:alpha val="7231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180"/>
          <p:cNvSpPr/>
          <p:nvPr/>
        </p:nvSpPr>
        <p:spPr>
          <a:xfrm>
            <a:off x="5449863" y="3041055"/>
            <a:ext cx="524400" cy="302700"/>
          </a:xfrm>
          <a:prstGeom prst="rect">
            <a:avLst/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180"/>
          <p:cNvSpPr/>
          <p:nvPr/>
        </p:nvSpPr>
        <p:spPr>
          <a:xfrm>
            <a:off x="3873800" y="2346300"/>
            <a:ext cx="524400" cy="169500"/>
          </a:xfrm>
          <a:prstGeom prst="rect">
            <a:avLst/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180"/>
          <p:cNvSpPr/>
          <p:nvPr/>
        </p:nvSpPr>
        <p:spPr>
          <a:xfrm>
            <a:off x="3873800" y="2515800"/>
            <a:ext cx="524400" cy="169500"/>
          </a:xfrm>
          <a:prstGeom prst="rect">
            <a:avLst/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48" name="Google Shape;2048;p180"/>
          <p:cNvCxnSpPr>
            <a:stCxn id="2039" idx="3"/>
            <a:endCxn id="2042" idx="1"/>
          </p:cNvCxnSpPr>
          <p:nvPr/>
        </p:nvCxnSpPr>
        <p:spPr>
          <a:xfrm>
            <a:off x="2952538" y="2358675"/>
            <a:ext cx="921300" cy="723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9" name="Google Shape;2049;p180"/>
          <p:cNvCxnSpPr>
            <a:stCxn id="2044" idx="3"/>
          </p:cNvCxnSpPr>
          <p:nvPr/>
        </p:nvCxnSpPr>
        <p:spPr>
          <a:xfrm>
            <a:off x="4398200" y="2600550"/>
            <a:ext cx="1039800" cy="500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0" name="Google Shape;2050;p180"/>
          <p:cNvSpPr txBox="1"/>
          <p:nvPr/>
        </p:nvSpPr>
        <p:spPr>
          <a:xfrm>
            <a:off x="1949638" y="3487275"/>
            <a:ext cx="1481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Machine Code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1" name="Google Shape;2051;p180"/>
          <p:cNvSpPr txBox="1"/>
          <p:nvPr/>
        </p:nvSpPr>
        <p:spPr>
          <a:xfrm>
            <a:off x="4971363" y="3487276"/>
            <a:ext cx="1481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IC Stubs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2" name="Google Shape;2052;p180"/>
          <p:cNvSpPr txBox="1"/>
          <p:nvPr/>
        </p:nvSpPr>
        <p:spPr>
          <a:xfrm>
            <a:off x="3349700" y="3495975"/>
            <a:ext cx="15726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Feedback Vector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6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181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Inline Caches with Type Feedback Vector</a:t>
            </a:r>
            <a:endParaRPr/>
          </a:p>
        </p:txBody>
      </p:sp>
      <p:sp>
        <p:nvSpPr>
          <p:cNvPr id="2058" name="Google Shape;2058;p181"/>
          <p:cNvSpPr/>
          <p:nvPr/>
        </p:nvSpPr>
        <p:spPr>
          <a:xfrm>
            <a:off x="2428150" y="1983500"/>
            <a:ext cx="524400" cy="10575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181"/>
          <p:cNvSpPr/>
          <p:nvPr/>
        </p:nvSpPr>
        <p:spPr>
          <a:xfrm>
            <a:off x="2428138" y="2121525"/>
            <a:ext cx="524400" cy="1695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0" name="Google Shape;2060;p181"/>
          <p:cNvCxnSpPr>
            <a:stCxn id="2061" idx="3"/>
          </p:cNvCxnSpPr>
          <p:nvPr/>
        </p:nvCxnSpPr>
        <p:spPr>
          <a:xfrm flipH="1" rot="10800000">
            <a:off x="4398200" y="2171550"/>
            <a:ext cx="1067400" cy="25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2" name="Google Shape;2062;p181"/>
          <p:cNvCxnSpPr>
            <a:stCxn id="2063" idx="3"/>
            <a:endCxn id="2064" idx="1"/>
          </p:cNvCxnSpPr>
          <p:nvPr/>
        </p:nvCxnSpPr>
        <p:spPr>
          <a:xfrm>
            <a:off x="2952538" y="2562525"/>
            <a:ext cx="921300" cy="381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5" name="Google Shape;2065;p181"/>
          <p:cNvSpPr/>
          <p:nvPr/>
        </p:nvSpPr>
        <p:spPr>
          <a:xfrm>
            <a:off x="5449863" y="2141230"/>
            <a:ext cx="524400" cy="302700"/>
          </a:xfrm>
          <a:prstGeom prst="rect">
            <a:avLst/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181"/>
          <p:cNvSpPr/>
          <p:nvPr/>
        </p:nvSpPr>
        <p:spPr>
          <a:xfrm>
            <a:off x="5449863" y="2594819"/>
            <a:ext cx="524400" cy="302700"/>
          </a:xfrm>
          <a:prstGeom prst="rect">
            <a:avLst/>
          </a:prstGeom>
          <a:solidFill>
            <a:srgbClr val="C9DAF8">
              <a:alpha val="7231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181"/>
          <p:cNvSpPr/>
          <p:nvPr/>
        </p:nvSpPr>
        <p:spPr>
          <a:xfrm>
            <a:off x="5449863" y="3041055"/>
            <a:ext cx="524400" cy="302700"/>
          </a:xfrm>
          <a:prstGeom prst="rect">
            <a:avLst/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181"/>
          <p:cNvSpPr/>
          <p:nvPr/>
        </p:nvSpPr>
        <p:spPr>
          <a:xfrm>
            <a:off x="3873800" y="2346300"/>
            <a:ext cx="524400" cy="169500"/>
          </a:xfrm>
          <a:prstGeom prst="rect">
            <a:avLst/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181"/>
          <p:cNvSpPr/>
          <p:nvPr/>
        </p:nvSpPr>
        <p:spPr>
          <a:xfrm>
            <a:off x="3873800" y="2515800"/>
            <a:ext cx="524400" cy="169500"/>
          </a:xfrm>
          <a:prstGeom prst="rect">
            <a:avLst/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68" name="Google Shape;2068;p181"/>
          <p:cNvCxnSpPr>
            <a:stCxn id="2059" idx="3"/>
            <a:endCxn id="2061" idx="1"/>
          </p:cNvCxnSpPr>
          <p:nvPr/>
        </p:nvCxnSpPr>
        <p:spPr>
          <a:xfrm>
            <a:off x="2952538" y="2206275"/>
            <a:ext cx="921300" cy="2247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9" name="Google Shape;2069;p181"/>
          <p:cNvCxnSpPr>
            <a:stCxn id="2064" idx="3"/>
          </p:cNvCxnSpPr>
          <p:nvPr/>
        </p:nvCxnSpPr>
        <p:spPr>
          <a:xfrm>
            <a:off x="4398200" y="2600550"/>
            <a:ext cx="1039800" cy="500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0" name="Google Shape;2070;p181"/>
          <p:cNvSpPr txBox="1"/>
          <p:nvPr/>
        </p:nvSpPr>
        <p:spPr>
          <a:xfrm>
            <a:off x="1949638" y="3487275"/>
            <a:ext cx="1481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Bytecode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1" name="Google Shape;2071;p181"/>
          <p:cNvSpPr txBox="1"/>
          <p:nvPr/>
        </p:nvSpPr>
        <p:spPr>
          <a:xfrm>
            <a:off x="4971363" y="3487276"/>
            <a:ext cx="1481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IC Stubs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2" name="Google Shape;2072;p181"/>
          <p:cNvSpPr txBox="1"/>
          <p:nvPr/>
        </p:nvSpPr>
        <p:spPr>
          <a:xfrm>
            <a:off x="3349700" y="3495975"/>
            <a:ext cx="15726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Feedback Vector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3" name="Google Shape;2063;p181"/>
          <p:cNvSpPr/>
          <p:nvPr/>
        </p:nvSpPr>
        <p:spPr>
          <a:xfrm>
            <a:off x="2428138" y="2477775"/>
            <a:ext cx="524400" cy="1695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6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p182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Inline Caches with Type Feedback Vector</a:t>
            </a:r>
            <a:endParaRPr/>
          </a:p>
        </p:txBody>
      </p:sp>
      <p:sp>
        <p:nvSpPr>
          <p:cNvPr id="2078" name="Google Shape;2078;p182"/>
          <p:cNvSpPr/>
          <p:nvPr/>
        </p:nvSpPr>
        <p:spPr>
          <a:xfrm>
            <a:off x="2428150" y="1983500"/>
            <a:ext cx="524400" cy="10575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182"/>
          <p:cNvSpPr/>
          <p:nvPr/>
        </p:nvSpPr>
        <p:spPr>
          <a:xfrm>
            <a:off x="2428138" y="2121525"/>
            <a:ext cx="524400" cy="1695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182"/>
          <p:cNvSpPr/>
          <p:nvPr/>
        </p:nvSpPr>
        <p:spPr>
          <a:xfrm>
            <a:off x="2428138" y="2477775"/>
            <a:ext cx="524400" cy="1695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1" name="Google Shape;2081;p182"/>
          <p:cNvCxnSpPr>
            <a:stCxn id="2082" idx="3"/>
          </p:cNvCxnSpPr>
          <p:nvPr/>
        </p:nvCxnSpPr>
        <p:spPr>
          <a:xfrm flipH="1" rot="10800000">
            <a:off x="4398200" y="2171550"/>
            <a:ext cx="1067400" cy="25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3" name="Google Shape;2083;p182"/>
          <p:cNvCxnSpPr>
            <a:stCxn id="2080" idx="3"/>
            <a:endCxn id="2084" idx="1"/>
          </p:cNvCxnSpPr>
          <p:nvPr/>
        </p:nvCxnSpPr>
        <p:spPr>
          <a:xfrm>
            <a:off x="2952538" y="2562525"/>
            <a:ext cx="921300" cy="381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5" name="Google Shape;2085;p182"/>
          <p:cNvSpPr/>
          <p:nvPr/>
        </p:nvSpPr>
        <p:spPr>
          <a:xfrm>
            <a:off x="5449863" y="2141230"/>
            <a:ext cx="524400" cy="302700"/>
          </a:xfrm>
          <a:prstGeom prst="rect">
            <a:avLst/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182"/>
          <p:cNvSpPr/>
          <p:nvPr/>
        </p:nvSpPr>
        <p:spPr>
          <a:xfrm>
            <a:off x="5449863" y="2594819"/>
            <a:ext cx="524400" cy="302700"/>
          </a:xfrm>
          <a:prstGeom prst="rect">
            <a:avLst/>
          </a:prstGeom>
          <a:solidFill>
            <a:srgbClr val="C9DAF8">
              <a:alpha val="7231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182"/>
          <p:cNvSpPr/>
          <p:nvPr/>
        </p:nvSpPr>
        <p:spPr>
          <a:xfrm>
            <a:off x="5449863" y="3041055"/>
            <a:ext cx="524400" cy="302700"/>
          </a:xfrm>
          <a:prstGeom prst="rect">
            <a:avLst/>
          </a:prstGeom>
          <a:solidFill>
            <a:srgbClr val="A4C2F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2" name="Google Shape;2082;p182"/>
          <p:cNvSpPr/>
          <p:nvPr/>
        </p:nvSpPr>
        <p:spPr>
          <a:xfrm>
            <a:off x="3873800" y="2346300"/>
            <a:ext cx="524400" cy="169500"/>
          </a:xfrm>
          <a:prstGeom prst="rect">
            <a:avLst/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182"/>
          <p:cNvSpPr/>
          <p:nvPr/>
        </p:nvSpPr>
        <p:spPr>
          <a:xfrm>
            <a:off x="3873800" y="2515800"/>
            <a:ext cx="524400" cy="169500"/>
          </a:xfrm>
          <a:prstGeom prst="rect">
            <a:avLst/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88" name="Google Shape;2088;p182"/>
          <p:cNvCxnSpPr>
            <a:stCxn id="2079" idx="3"/>
            <a:endCxn id="2082" idx="1"/>
          </p:cNvCxnSpPr>
          <p:nvPr/>
        </p:nvCxnSpPr>
        <p:spPr>
          <a:xfrm>
            <a:off x="2952538" y="2206275"/>
            <a:ext cx="921300" cy="2247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9" name="Google Shape;2089;p182"/>
          <p:cNvCxnSpPr>
            <a:stCxn id="2084" idx="3"/>
          </p:cNvCxnSpPr>
          <p:nvPr/>
        </p:nvCxnSpPr>
        <p:spPr>
          <a:xfrm>
            <a:off x="4398200" y="2600550"/>
            <a:ext cx="1039800" cy="5004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0" name="Google Shape;2090;p182"/>
          <p:cNvSpPr txBox="1"/>
          <p:nvPr/>
        </p:nvSpPr>
        <p:spPr>
          <a:xfrm>
            <a:off x="1949638" y="3487275"/>
            <a:ext cx="1481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Bytecode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1" name="Google Shape;2091;p182"/>
          <p:cNvSpPr txBox="1"/>
          <p:nvPr/>
        </p:nvSpPr>
        <p:spPr>
          <a:xfrm>
            <a:off x="4971363" y="3487276"/>
            <a:ext cx="1481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IC Stubs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2" name="Google Shape;2092;p182"/>
          <p:cNvSpPr txBox="1"/>
          <p:nvPr/>
        </p:nvSpPr>
        <p:spPr>
          <a:xfrm>
            <a:off x="3349700" y="3495975"/>
            <a:ext cx="15726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Feedback Vector</a:t>
            </a:r>
            <a:endParaRPr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3" name="Google Shape;2093;p182"/>
          <p:cNvSpPr/>
          <p:nvPr/>
        </p:nvSpPr>
        <p:spPr>
          <a:xfrm>
            <a:off x="2428138" y="2766380"/>
            <a:ext cx="524400" cy="1695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182"/>
          <p:cNvSpPr/>
          <p:nvPr/>
        </p:nvSpPr>
        <p:spPr>
          <a:xfrm>
            <a:off x="3873800" y="2661425"/>
            <a:ext cx="524400" cy="169500"/>
          </a:xfrm>
          <a:prstGeom prst="rect">
            <a:avLst/>
          </a:prstGeom>
          <a:solidFill>
            <a:srgbClr val="F9CB9C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5" name="Google Shape;2095;p182"/>
          <p:cNvCxnSpPr>
            <a:stCxn id="2093" idx="3"/>
            <a:endCxn id="2094" idx="1"/>
          </p:cNvCxnSpPr>
          <p:nvPr/>
        </p:nvCxnSpPr>
        <p:spPr>
          <a:xfrm flipH="1" rot="10800000">
            <a:off x="2952538" y="2746130"/>
            <a:ext cx="921300" cy="1050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/>
              <a:t>Something Simple</a:t>
            </a:r>
            <a:endParaRPr/>
          </a:p>
        </p:txBody>
      </p:sp>
      <p:sp>
        <p:nvSpPr>
          <p:cNvPr id="373" name="Google Shape;373;p57"/>
          <p:cNvSpPr/>
          <p:nvPr/>
        </p:nvSpPr>
        <p:spPr>
          <a:xfrm>
            <a:off x="5779825" y="1903850"/>
            <a:ext cx="2915700" cy="45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Integer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57"/>
          <p:cNvSpPr/>
          <p:nvPr/>
        </p:nvSpPr>
        <p:spPr>
          <a:xfrm>
            <a:off x="5779825" y="2456940"/>
            <a:ext cx="2915700" cy="45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Floating point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57"/>
          <p:cNvSpPr/>
          <p:nvPr/>
        </p:nvSpPr>
        <p:spPr>
          <a:xfrm>
            <a:off x="5779825" y="3010031"/>
            <a:ext cx="2915700" cy="45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String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6" name="Google Shape;376;p57"/>
          <p:cNvSpPr/>
          <p:nvPr/>
        </p:nvSpPr>
        <p:spPr>
          <a:xfrm>
            <a:off x="5779825" y="3563121"/>
            <a:ext cx="2915700" cy="45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 coercion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57"/>
          <p:cNvSpPr txBox="1"/>
          <p:nvPr/>
        </p:nvSpPr>
        <p:spPr>
          <a:xfrm>
            <a:off x="491900" y="1012100"/>
            <a:ext cx="6943500" cy="3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add(a, b) {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return a + b;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3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1.2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3.14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4.34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“hello”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“world”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“helloworld”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2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9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0-30 at 17.16.33.png" id="2100" name="Google Shape;2100;p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69" y="1373229"/>
            <a:ext cx="8628724" cy="26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1" name="Google Shape;2101;p183"/>
          <p:cNvSpPr txBox="1"/>
          <p:nvPr>
            <p:ph type="title"/>
          </p:nvPr>
        </p:nvSpPr>
        <p:spPr>
          <a:xfrm>
            <a:off x="167100" y="350925"/>
            <a:ext cx="7414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vs Full-Codegen</a:t>
            </a:r>
            <a:endParaRPr/>
          </a:p>
        </p:txBody>
      </p:sp>
      <p:sp>
        <p:nvSpPr>
          <p:cNvPr id="2102" name="Google Shape;2102;p183"/>
          <p:cNvSpPr txBox="1"/>
          <p:nvPr/>
        </p:nvSpPr>
        <p:spPr>
          <a:xfrm>
            <a:off x="3095250" y="3995925"/>
            <a:ext cx="2975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Octane (Nexus 5)</a:t>
            </a:r>
            <a:br>
              <a:rPr lang="en-GB" sz="1300">
                <a:latin typeface="Roboto"/>
                <a:ea typeface="Roboto"/>
                <a:cs typeface="Roboto"/>
                <a:sym typeface="Roboto"/>
              </a:rPr>
            </a:br>
            <a:r>
              <a:rPr lang="en-GB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Crankshaft and TurboFan disabled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3" name="Google Shape;2103;p183"/>
          <p:cNvSpPr/>
          <p:nvPr/>
        </p:nvSpPr>
        <p:spPr>
          <a:xfrm>
            <a:off x="816579" y="1877379"/>
            <a:ext cx="8170500" cy="323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183"/>
          <p:cNvSpPr txBox="1"/>
          <p:nvPr/>
        </p:nvSpPr>
        <p:spPr>
          <a:xfrm rot="-5398513">
            <a:off x="80517" y="2384722"/>
            <a:ext cx="693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Score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6-10-30 at 17.16.33.png" id="2109" name="Google Shape;2109;p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69" y="1373229"/>
            <a:ext cx="8628724" cy="26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0" name="Google Shape;2110;p184"/>
          <p:cNvSpPr txBox="1"/>
          <p:nvPr>
            <p:ph type="title"/>
          </p:nvPr>
        </p:nvSpPr>
        <p:spPr>
          <a:xfrm>
            <a:off x="167100" y="350925"/>
            <a:ext cx="74148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vs Full-Codegen</a:t>
            </a:r>
            <a:endParaRPr/>
          </a:p>
        </p:txBody>
      </p:sp>
      <p:sp>
        <p:nvSpPr>
          <p:cNvPr id="2111" name="Google Shape;2111;p184"/>
          <p:cNvSpPr txBox="1"/>
          <p:nvPr/>
        </p:nvSpPr>
        <p:spPr>
          <a:xfrm>
            <a:off x="3095250" y="3995925"/>
            <a:ext cx="2975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Octane (Nexus 5)</a:t>
            </a:r>
            <a:br>
              <a:rPr lang="en-GB" sz="1300">
                <a:latin typeface="Roboto"/>
                <a:ea typeface="Roboto"/>
                <a:cs typeface="Roboto"/>
                <a:sym typeface="Roboto"/>
              </a:rPr>
            </a:br>
            <a:r>
              <a:rPr lang="en-GB" sz="13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Crankshaft and TurboFan disabled</a:t>
            </a:r>
            <a:endParaRPr sz="13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2" name="Google Shape;2112;p184"/>
          <p:cNvSpPr txBox="1"/>
          <p:nvPr/>
        </p:nvSpPr>
        <p:spPr>
          <a:xfrm rot="-5398513">
            <a:off x="80517" y="2384722"/>
            <a:ext cx="693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Score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6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p185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vs Default</a:t>
            </a:r>
            <a:endParaRPr/>
          </a:p>
        </p:txBody>
      </p:sp>
      <p:pic>
        <p:nvPicPr>
          <p:cNvPr descr="Screen Shot 2016-10-30 at 17.24.36.png" id="2118" name="Google Shape;2118;p185"/>
          <p:cNvPicPr preferRelativeResize="0"/>
          <p:nvPr/>
        </p:nvPicPr>
        <p:blipFill rotWithShape="1">
          <a:blip r:embed="rId3">
            <a:alphaModFix/>
          </a:blip>
          <a:srcRect b="0" l="882" r="0" t="0"/>
          <a:stretch/>
        </p:blipFill>
        <p:spPr>
          <a:xfrm>
            <a:off x="227249" y="1259025"/>
            <a:ext cx="8916753" cy="263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9" name="Google Shape;2119;p185"/>
          <p:cNvSpPr txBox="1"/>
          <p:nvPr/>
        </p:nvSpPr>
        <p:spPr>
          <a:xfrm>
            <a:off x="3095250" y="3995925"/>
            <a:ext cx="2975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Octane Score (x64)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0" name="Google Shape;2120;p185"/>
          <p:cNvSpPr txBox="1"/>
          <p:nvPr/>
        </p:nvSpPr>
        <p:spPr>
          <a:xfrm rot="-5398513">
            <a:off x="-178276" y="2430728"/>
            <a:ext cx="693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Score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4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5" name="Google Shape;2125;p186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vs Default</a:t>
            </a:r>
            <a:endParaRPr/>
          </a:p>
        </p:txBody>
      </p:sp>
      <p:pic>
        <p:nvPicPr>
          <p:cNvPr descr="Screen Shot 2016-10-30 at 17.24.36.png" id="2126" name="Google Shape;2126;p186"/>
          <p:cNvPicPr preferRelativeResize="0"/>
          <p:nvPr/>
        </p:nvPicPr>
        <p:blipFill rotWithShape="1">
          <a:blip r:embed="rId3">
            <a:alphaModFix/>
          </a:blip>
          <a:srcRect b="0" l="882" r="0" t="0"/>
          <a:stretch/>
        </p:blipFill>
        <p:spPr>
          <a:xfrm>
            <a:off x="227249" y="1259025"/>
            <a:ext cx="8916753" cy="263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27" name="Google Shape;2127;p186"/>
          <p:cNvSpPr txBox="1"/>
          <p:nvPr/>
        </p:nvSpPr>
        <p:spPr>
          <a:xfrm>
            <a:off x="3095250" y="3995925"/>
            <a:ext cx="2975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Octane Score (x64)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28" name="Google Shape;2128;p186"/>
          <p:cNvCxnSpPr/>
          <p:nvPr/>
        </p:nvCxnSpPr>
        <p:spPr>
          <a:xfrm rot="10800000">
            <a:off x="801675" y="3367650"/>
            <a:ext cx="0" cy="726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9" name="Google Shape;2129;p186"/>
          <p:cNvSpPr txBox="1"/>
          <p:nvPr/>
        </p:nvSpPr>
        <p:spPr>
          <a:xfrm>
            <a:off x="188051" y="4009165"/>
            <a:ext cx="1233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40% slower</a:t>
            </a:r>
            <a:endParaRPr sz="1800"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0" name="Google Shape;2130;p186"/>
          <p:cNvCxnSpPr/>
          <p:nvPr/>
        </p:nvCxnSpPr>
        <p:spPr>
          <a:xfrm flipH="1" rot="10800000">
            <a:off x="8722775" y="2061350"/>
            <a:ext cx="129900" cy="19044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1" name="Google Shape;2131;p186"/>
          <p:cNvSpPr txBox="1"/>
          <p:nvPr/>
        </p:nvSpPr>
        <p:spPr>
          <a:xfrm>
            <a:off x="8178763" y="3898750"/>
            <a:ext cx="1057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5% slower</a:t>
            </a:r>
            <a:endParaRPr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2" name="Google Shape;2132;p186"/>
          <p:cNvSpPr txBox="1"/>
          <p:nvPr/>
        </p:nvSpPr>
        <p:spPr>
          <a:xfrm rot="-5398513">
            <a:off x="-178276" y="2430728"/>
            <a:ext cx="693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Score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187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vs Default</a:t>
            </a:r>
            <a:endParaRPr/>
          </a:p>
        </p:txBody>
      </p:sp>
      <p:pic>
        <p:nvPicPr>
          <p:cNvPr descr="Screen Shot 2016-10-30 at 17.24.36.png" id="2138" name="Google Shape;2138;p187"/>
          <p:cNvPicPr preferRelativeResize="0"/>
          <p:nvPr/>
        </p:nvPicPr>
        <p:blipFill rotWithShape="1">
          <a:blip r:embed="rId3">
            <a:alphaModFix/>
          </a:blip>
          <a:srcRect b="0" l="882" r="0" t="0"/>
          <a:stretch/>
        </p:blipFill>
        <p:spPr>
          <a:xfrm>
            <a:off x="227249" y="1259025"/>
            <a:ext cx="8916753" cy="263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39" name="Google Shape;2139;p187"/>
          <p:cNvSpPr txBox="1"/>
          <p:nvPr/>
        </p:nvSpPr>
        <p:spPr>
          <a:xfrm>
            <a:off x="3095250" y="3995925"/>
            <a:ext cx="2975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Octane Score (x64)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40" name="Google Shape;2140;p187"/>
          <p:cNvCxnSpPr/>
          <p:nvPr/>
        </p:nvCxnSpPr>
        <p:spPr>
          <a:xfrm rot="10800000">
            <a:off x="801675" y="3367650"/>
            <a:ext cx="0" cy="726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1" name="Google Shape;2141;p187"/>
          <p:cNvSpPr txBox="1"/>
          <p:nvPr/>
        </p:nvSpPr>
        <p:spPr>
          <a:xfrm>
            <a:off x="188051" y="4009165"/>
            <a:ext cx="1233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40% slower</a:t>
            </a:r>
            <a:endParaRPr sz="1800"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42" name="Google Shape;2142;p187"/>
          <p:cNvCxnSpPr/>
          <p:nvPr/>
        </p:nvCxnSpPr>
        <p:spPr>
          <a:xfrm flipH="1" rot="10800000">
            <a:off x="8722775" y="2061350"/>
            <a:ext cx="129900" cy="19044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3" name="Google Shape;2143;p187"/>
          <p:cNvSpPr txBox="1"/>
          <p:nvPr/>
        </p:nvSpPr>
        <p:spPr>
          <a:xfrm>
            <a:off x="8178763" y="3898750"/>
            <a:ext cx="1057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5% slower</a:t>
            </a:r>
            <a:endParaRPr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4" name="Google Shape;2144;p187"/>
          <p:cNvSpPr/>
          <p:nvPr/>
        </p:nvSpPr>
        <p:spPr>
          <a:xfrm rot="-5400000">
            <a:off x="2024600" y="-170950"/>
            <a:ext cx="211200" cy="2953800"/>
          </a:xfrm>
          <a:prstGeom prst="rightBrace">
            <a:avLst>
              <a:gd fmla="val 17672" name="adj1"/>
              <a:gd fmla="val 50000" name="adj2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187"/>
          <p:cNvSpPr txBox="1"/>
          <p:nvPr/>
        </p:nvSpPr>
        <p:spPr>
          <a:xfrm>
            <a:off x="1037925" y="847650"/>
            <a:ext cx="2116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Tune Tiering up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6" name="Google Shape;2146;p187"/>
          <p:cNvSpPr txBox="1"/>
          <p:nvPr/>
        </p:nvSpPr>
        <p:spPr>
          <a:xfrm rot="-5398513">
            <a:off x="-178276" y="2430728"/>
            <a:ext cx="693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Score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188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vs Default</a:t>
            </a:r>
            <a:endParaRPr/>
          </a:p>
        </p:txBody>
      </p:sp>
      <p:pic>
        <p:nvPicPr>
          <p:cNvPr descr="Screen Shot 2016-10-30 at 17.24.36.png" id="2152" name="Google Shape;2152;p188"/>
          <p:cNvPicPr preferRelativeResize="0"/>
          <p:nvPr/>
        </p:nvPicPr>
        <p:blipFill rotWithShape="1">
          <a:blip r:embed="rId3">
            <a:alphaModFix/>
          </a:blip>
          <a:srcRect b="0" l="882" r="0" t="0"/>
          <a:stretch/>
        </p:blipFill>
        <p:spPr>
          <a:xfrm>
            <a:off x="227249" y="1259025"/>
            <a:ext cx="8916753" cy="263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53" name="Google Shape;2153;p188"/>
          <p:cNvSpPr txBox="1"/>
          <p:nvPr/>
        </p:nvSpPr>
        <p:spPr>
          <a:xfrm>
            <a:off x="3095250" y="3995925"/>
            <a:ext cx="2975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Octane Score (x64)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4" name="Google Shape;2154;p188"/>
          <p:cNvCxnSpPr/>
          <p:nvPr/>
        </p:nvCxnSpPr>
        <p:spPr>
          <a:xfrm rot="10800000">
            <a:off x="801675" y="3367650"/>
            <a:ext cx="0" cy="726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5" name="Google Shape;2155;p188"/>
          <p:cNvSpPr txBox="1"/>
          <p:nvPr/>
        </p:nvSpPr>
        <p:spPr>
          <a:xfrm>
            <a:off x="188051" y="4009165"/>
            <a:ext cx="1233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40% slower</a:t>
            </a:r>
            <a:endParaRPr sz="1800"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56" name="Google Shape;2156;p188"/>
          <p:cNvCxnSpPr/>
          <p:nvPr/>
        </p:nvCxnSpPr>
        <p:spPr>
          <a:xfrm flipH="1" rot="10800000">
            <a:off x="8722775" y="2061350"/>
            <a:ext cx="129900" cy="19044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7" name="Google Shape;2157;p188"/>
          <p:cNvSpPr txBox="1"/>
          <p:nvPr/>
        </p:nvSpPr>
        <p:spPr>
          <a:xfrm>
            <a:off x="8178763" y="3898750"/>
            <a:ext cx="1057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5% slower</a:t>
            </a:r>
            <a:endParaRPr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8" name="Google Shape;2158;p188"/>
          <p:cNvSpPr/>
          <p:nvPr/>
        </p:nvSpPr>
        <p:spPr>
          <a:xfrm rot="-5400000">
            <a:off x="2024600" y="-170950"/>
            <a:ext cx="211200" cy="2953800"/>
          </a:xfrm>
          <a:prstGeom prst="rightBrace">
            <a:avLst>
              <a:gd fmla="val 17672" name="adj1"/>
              <a:gd fmla="val 50000" name="adj2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9" name="Google Shape;2159;p188"/>
          <p:cNvSpPr txBox="1"/>
          <p:nvPr/>
        </p:nvSpPr>
        <p:spPr>
          <a:xfrm>
            <a:off x="1037925" y="847650"/>
            <a:ext cx="2116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Tune Tiering up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0" name="Google Shape;2160;p188"/>
          <p:cNvSpPr/>
          <p:nvPr/>
        </p:nvSpPr>
        <p:spPr>
          <a:xfrm rot="-5400000">
            <a:off x="4375502" y="471400"/>
            <a:ext cx="211200" cy="1674300"/>
          </a:xfrm>
          <a:prstGeom prst="rightBrace">
            <a:avLst>
              <a:gd fmla="val 17672" name="adj1"/>
              <a:gd fmla="val 50000" name="adj2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188"/>
          <p:cNvSpPr txBox="1"/>
          <p:nvPr/>
        </p:nvSpPr>
        <p:spPr>
          <a:xfrm>
            <a:off x="3356146" y="850250"/>
            <a:ext cx="22995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OSR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2" name="Google Shape;2162;p188"/>
          <p:cNvSpPr txBox="1"/>
          <p:nvPr/>
        </p:nvSpPr>
        <p:spPr>
          <a:xfrm rot="-5398513">
            <a:off x="-178276" y="2430728"/>
            <a:ext cx="693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Score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6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189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vs Default</a:t>
            </a:r>
            <a:endParaRPr/>
          </a:p>
        </p:txBody>
      </p:sp>
      <p:pic>
        <p:nvPicPr>
          <p:cNvPr descr="Screen Shot 2016-10-30 at 17.24.36.png" id="2168" name="Google Shape;2168;p189"/>
          <p:cNvPicPr preferRelativeResize="0"/>
          <p:nvPr/>
        </p:nvPicPr>
        <p:blipFill rotWithShape="1">
          <a:blip r:embed="rId3">
            <a:alphaModFix/>
          </a:blip>
          <a:srcRect b="0" l="882" r="0" t="0"/>
          <a:stretch/>
        </p:blipFill>
        <p:spPr>
          <a:xfrm>
            <a:off x="227249" y="1259025"/>
            <a:ext cx="8916753" cy="263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9" name="Google Shape;2169;p189"/>
          <p:cNvSpPr txBox="1"/>
          <p:nvPr/>
        </p:nvSpPr>
        <p:spPr>
          <a:xfrm>
            <a:off x="3095250" y="3995925"/>
            <a:ext cx="2975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Octane Score (x64)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0" name="Google Shape;2170;p189"/>
          <p:cNvCxnSpPr/>
          <p:nvPr/>
        </p:nvCxnSpPr>
        <p:spPr>
          <a:xfrm rot="10800000">
            <a:off x="801675" y="3367650"/>
            <a:ext cx="0" cy="726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1" name="Google Shape;2171;p189"/>
          <p:cNvSpPr txBox="1"/>
          <p:nvPr/>
        </p:nvSpPr>
        <p:spPr>
          <a:xfrm>
            <a:off x="188051" y="4009165"/>
            <a:ext cx="1233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40% slower</a:t>
            </a:r>
            <a:endParaRPr sz="1800"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72" name="Google Shape;2172;p189"/>
          <p:cNvCxnSpPr/>
          <p:nvPr/>
        </p:nvCxnSpPr>
        <p:spPr>
          <a:xfrm flipH="1" rot="10800000">
            <a:off x="8722775" y="2061350"/>
            <a:ext cx="129900" cy="19044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3" name="Google Shape;2173;p189"/>
          <p:cNvSpPr txBox="1"/>
          <p:nvPr/>
        </p:nvSpPr>
        <p:spPr>
          <a:xfrm>
            <a:off x="8178763" y="3898750"/>
            <a:ext cx="1057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5% slower</a:t>
            </a:r>
            <a:endParaRPr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4" name="Google Shape;2174;p189"/>
          <p:cNvSpPr/>
          <p:nvPr/>
        </p:nvSpPr>
        <p:spPr>
          <a:xfrm rot="-5400000">
            <a:off x="2024600" y="-170950"/>
            <a:ext cx="211200" cy="2953800"/>
          </a:xfrm>
          <a:prstGeom prst="rightBrace">
            <a:avLst>
              <a:gd fmla="val 17672" name="adj1"/>
              <a:gd fmla="val 50000" name="adj2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5" name="Google Shape;2175;p189"/>
          <p:cNvSpPr txBox="1"/>
          <p:nvPr/>
        </p:nvSpPr>
        <p:spPr>
          <a:xfrm>
            <a:off x="1037925" y="847650"/>
            <a:ext cx="2116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Tune Tiering up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6" name="Google Shape;2176;p189"/>
          <p:cNvSpPr/>
          <p:nvPr/>
        </p:nvSpPr>
        <p:spPr>
          <a:xfrm rot="-5400000">
            <a:off x="4375502" y="471400"/>
            <a:ext cx="211200" cy="1674300"/>
          </a:xfrm>
          <a:prstGeom prst="rightBrace">
            <a:avLst>
              <a:gd fmla="val 17672" name="adj1"/>
              <a:gd fmla="val 50000" name="adj2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7" name="Google Shape;2177;p189"/>
          <p:cNvSpPr txBox="1"/>
          <p:nvPr/>
        </p:nvSpPr>
        <p:spPr>
          <a:xfrm>
            <a:off x="3356146" y="850250"/>
            <a:ext cx="22995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OSR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8" name="Google Shape;2178;p189"/>
          <p:cNvSpPr/>
          <p:nvPr/>
        </p:nvSpPr>
        <p:spPr>
          <a:xfrm rot="-5400000">
            <a:off x="6319550" y="255725"/>
            <a:ext cx="211200" cy="2110800"/>
          </a:xfrm>
          <a:prstGeom prst="rightBrace">
            <a:avLst>
              <a:gd fmla="val 17672" name="adj1"/>
              <a:gd fmla="val 50000" name="adj2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9" name="Google Shape;2179;p189"/>
          <p:cNvSpPr txBox="1"/>
          <p:nvPr/>
        </p:nvSpPr>
        <p:spPr>
          <a:xfrm>
            <a:off x="5264540" y="852830"/>
            <a:ext cx="22995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BinaryOp Feedback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0" name="Google Shape;2180;p189"/>
          <p:cNvSpPr txBox="1"/>
          <p:nvPr/>
        </p:nvSpPr>
        <p:spPr>
          <a:xfrm rot="-5398513">
            <a:off x="-178276" y="2430728"/>
            <a:ext cx="693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Score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190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vs Default</a:t>
            </a:r>
            <a:endParaRPr/>
          </a:p>
        </p:txBody>
      </p:sp>
      <p:pic>
        <p:nvPicPr>
          <p:cNvPr descr="Screen Shot 2016-10-30 at 17.24.36.png" id="2186" name="Google Shape;2186;p190"/>
          <p:cNvPicPr preferRelativeResize="0"/>
          <p:nvPr/>
        </p:nvPicPr>
        <p:blipFill rotWithShape="1">
          <a:blip r:embed="rId3">
            <a:alphaModFix/>
          </a:blip>
          <a:srcRect b="0" l="882" r="0" t="0"/>
          <a:stretch/>
        </p:blipFill>
        <p:spPr>
          <a:xfrm>
            <a:off x="227249" y="1259025"/>
            <a:ext cx="8916753" cy="2639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87" name="Google Shape;2187;p190"/>
          <p:cNvSpPr txBox="1"/>
          <p:nvPr/>
        </p:nvSpPr>
        <p:spPr>
          <a:xfrm>
            <a:off x="3095250" y="3995925"/>
            <a:ext cx="2975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Octane Score (x64)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8" name="Google Shape;2188;p190"/>
          <p:cNvCxnSpPr/>
          <p:nvPr/>
        </p:nvCxnSpPr>
        <p:spPr>
          <a:xfrm rot="10800000">
            <a:off x="801675" y="3367650"/>
            <a:ext cx="0" cy="726900"/>
          </a:xfrm>
          <a:prstGeom prst="straightConnector1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89" name="Google Shape;2189;p190"/>
          <p:cNvSpPr txBox="1"/>
          <p:nvPr/>
        </p:nvSpPr>
        <p:spPr>
          <a:xfrm>
            <a:off x="188051" y="4009165"/>
            <a:ext cx="12330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40% slower</a:t>
            </a:r>
            <a:endParaRPr sz="1800">
              <a:solidFill>
                <a:srgbClr val="99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90" name="Google Shape;2190;p190"/>
          <p:cNvCxnSpPr/>
          <p:nvPr/>
        </p:nvCxnSpPr>
        <p:spPr>
          <a:xfrm flipH="1" rot="10800000">
            <a:off x="8722775" y="2061350"/>
            <a:ext cx="129900" cy="1904400"/>
          </a:xfrm>
          <a:prstGeom prst="straightConnector1">
            <a:avLst/>
          </a:prstGeom>
          <a:noFill/>
          <a:ln cap="flat" cmpd="sng" w="3810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1" name="Google Shape;2191;p190"/>
          <p:cNvSpPr txBox="1"/>
          <p:nvPr/>
        </p:nvSpPr>
        <p:spPr>
          <a:xfrm>
            <a:off x="8178763" y="3898750"/>
            <a:ext cx="10572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5% slower</a:t>
            </a:r>
            <a:endParaRPr sz="18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2" name="Google Shape;2192;p190"/>
          <p:cNvSpPr/>
          <p:nvPr/>
        </p:nvSpPr>
        <p:spPr>
          <a:xfrm rot="-5400000">
            <a:off x="2024600" y="-170950"/>
            <a:ext cx="211200" cy="2953800"/>
          </a:xfrm>
          <a:prstGeom prst="rightBrace">
            <a:avLst>
              <a:gd fmla="val 17672" name="adj1"/>
              <a:gd fmla="val 50000" name="adj2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3" name="Google Shape;2193;p190"/>
          <p:cNvSpPr txBox="1"/>
          <p:nvPr/>
        </p:nvSpPr>
        <p:spPr>
          <a:xfrm>
            <a:off x="1037925" y="847650"/>
            <a:ext cx="21168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Tune Tiering up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4" name="Google Shape;2194;p190"/>
          <p:cNvSpPr/>
          <p:nvPr/>
        </p:nvSpPr>
        <p:spPr>
          <a:xfrm rot="-5400000">
            <a:off x="4375502" y="471400"/>
            <a:ext cx="211200" cy="1674300"/>
          </a:xfrm>
          <a:prstGeom prst="rightBrace">
            <a:avLst>
              <a:gd fmla="val 17672" name="adj1"/>
              <a:gd fmla="val 50000" name="adj2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5" name="Google Shape;2195;p190"/>
          <p:cNvSpPr txBox="1"/>
          <p:nvPr/>
        </p:nvSpPr>
        <p:spPr>
          <a:xfrm>
            <a:off x="3356146" y="850250"/>
            <a:ext cx="22995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OSR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6" name="Google Shape;2196;p190"/>
          <p:cNvSpPr/>
          <p:nvPr/>
        </p:nvSpPr>
        <p:spPr>
          <a:xfrm rot="-5400000">
            <a:off x="6319550" y="255725"/>
            <a:ext cx="211200" cy="2110800"/>
          </a:xfrm>
          <a:prstGeom prst="rightBrace">
            <a:avLst>
              <a:gd fmla="val 17672" name="adj1"/>
              <a:gd fmla="val 50000" name="adj2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7" name="Google Shape;2197;p190"/>
          <p:cNvSpPr txBox="1"/>
          <p:nvPr/>
        </p:nvSpPr>
        <p:spPr>
          <a:xfrm>
            <a:off x="5264540" y="852830"/>
            <a:ext cx="22995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BinaryOp Feedback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8" name="Google Shape;2198;p190"/>
          <p:cNvSpPr/>
          <p:nvPr/>
        </p:nvSpPr>
        <p:spPr>
          <a:xfrm rot="-5400000">
            <a:off x="8129575" y="593375"/>
            <a:ext cx="211200" cy="1435500"/>
          </a:xfrm>
          <a:prstGeom prst="rightBrace">
            <a:avLst>
              <a:gd fmla="val 17672" name="adj1"/>
              <a:gd fmla="val 50000" name="adj2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9" name="Google Shape;2199;p190"/>
          <p:cNvSpPr txBox="1"/>
          <p:nvPr/>
        </p:nvSpPr>
        <p:spPr>
          <a:xfrm>
            <a:off x="7108540" y="852830"/>
            <a:ext cx="22995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CS / TF adaption 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0" name="Google Shape;2200;p190"/>
          <p:cNvSpPr txBox="1"/>
          <p:nvPr/>
        </p:nvSpPr>
        <p:spPr>
          <a:xfrm rot="-5398513">
            <a:off x="-178276" y="2430728"/>
            <a:ext cx="693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accent1"/>
                </a:solidFill>
              </a:rPr>
              <a:t>Score</a:t>
            </a:r>
            <a:endParaRPr sz="16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4" name="Shape 2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Google Shape;2205;p191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Websites</a:t>
            </a:r>
            <a:endParaRPr/>
          </a:p>
        </p:txBody>
      </p:sp>
      <p:pic>
        <p:nvPicPr>
          <p:cNvPr descr="Screen Shot 2016-10-30 at 17.53.53.png" id="2206" name="Google Shape;2206;p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2149" y="860774"/>
            <a:ext cx="6546100" cy="147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0-30 at 17.54.08.png" id="2207" name="Google Shape;2207;p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9197" y="2210549"/>
            <a:ext cx="6614100" cy="131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6-10-30 at 17.54.24.png" id="2208" name="Google Shape;2208;p1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5422" y="3299749"/>
            <a:ext cx="6546100" cy="136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9" name="Google Shape;2209;p191"/>
          <p:cNvSpPr txBox="1"/>
          <p:nvPr/>
        </p:nvSpPr>
        <p:spPr>
          <a:xfrm>
            <a:off x="34925" y="1309175"/>
            <a:ext cx="12567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Google Maps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0" name="Google Shape;2210;p191"/>
          <p:cNvSpPr txBox="1"/>
          <p:nvPr/>
        </p:nvSpPr>
        <p:spPr>
          <a:xfrm>
            <a:off x="101225" y="2644000"/>
            <a:ext cx="112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LinkedIn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1" name="Google Shape;2211;p191"/>
          <p:cNvSpPr txBox="1"/>
          <p:nvPr/>
        </p:nvSpPr>
        <p:spPr>
          <a:xfrm>
            <a:off x="167100" y="3756813"/>
            <a:ext cx="11241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Facebook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12" name="Google Shape;2212;p191"/>
          <p:cNvCxnSpPr/>
          <p:nvPr/>
        </p:nvCxnSpPr>
        <p:spPr>
          <a:xfrm flipH="1" rot="10800000">
            <a:off x="7920850" y="1616050"/>
            <a:ext cx="308400" cy="17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13" name="Google Shape;2213;p191"/>
          <p:cNvCxnSpPr/>
          <p:nvPr/>
        </p:nvCxnSpPr>
        <p:spPr>
          <a:xfrm>
            <a:off x="7930050" y="2015075"/>
            <a:ext cx="303600" cy="4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14" name="Google Shape;2214;p191"/>
          <p:cNvCxnSpPr/>
          <p:nvPr/>
        </p:nvCxnSpPr>
        <p:spPr>
          <a:xfrm flipH="1" rot="10800000">
            <a:off x="7925450" y="2854825"/>
            <a:ext cx="308400" cy="178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15" name="Google Shape;2215;p191"/>
          <p:cNvCxnSpPr/>
          <p:nvPr/>
        </p:nvCxnSpPr>
        <p:spPr>
          <a:xfrm>
            <a:off x="7934650" y="3235447"/>
            <a:ext cx="303600" cy="4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16" name="Google Shape;2216;p191"/>
          <p:cNvCxnSpPr/>
          <p:nvPr/>
        </p:nvCxnSpPr>
        <p:spPr>
          <a:xfrm flipH="1" rot="10800000">
            <a:off x="7957650" y="4019375"/>
            <a:ext cx="280800" cy="231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17" name="Google Shape;2217;p191"/>
          <p:cNvCxnSpPr/>
          <p:nvPr/>
        </p:nvCxnSpPr>
        <p:spPr>
          <a:xfrm>
            <a:off x="7939250" y="4399972"/>
            <a:ext cx="303600" cy="4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18" name="Google Shape;2218;p191"/>
          <p:cNvSpPr txBox="1"/>
          <p:nvPr/>
        </p:nvSpPr>
        <p:spPr>
          <a:xfrm>
            <a:off x="8178475" y="1414025"/>
            <a:ext cx="800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Default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9" name="Google Shape;2219;p191"/>
          <p:cNvSpPr txBox="1"/>
          <p:nvPr/>
        </p:nvSpPr>
        <p:spPr>
          <a:xfrm>
            <a:off x="8178475" y="2637333"/>
            <a:ext cx="800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Default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0" name="Google Shape;2220;p191"/>
          <p:cNvSpPr txBox="1"/>
          <p:nvPr/>
        </p:nvSpPr>
        <p:spPr>
          <a:xfrm>
            <a:off x="8178475" y="4243981"/>
            <a:ext cx="800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Default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1" name="Google Shape;2221;p191"/>
          <p:cNvSpPr txBox="1"/>
          <p:nvPr/>
        </p:nvSpPr>
        <p:spPr>
          <a:xfrm>
            <a:off x="8178475" y="1864925"/>
            <a:ext cx="800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Ignition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2" name="Google Shape;2222;p191"/>
          <p:cNvSpPr txBox="1"/>
          <p:nvPr/>
        </p:nvSpPr>
        <p:spPr>
          <a:xfrm>
            <a:off x="8178475" y="3088225"/>
            <a:ext cx="800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Ignition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3" name="Google Shape;2223;p191"/>
          <p:cNvSpPr txBox="1"/>
          <p:nvPr/>
        </p:nvSpPr>
        <p:spPr>
          <a:xfrm>
            <a:off x="8178475" y="3805417"/>
            <a:ext cx="8004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Ignition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4" name="Google Shape;2224;p191"/>
          <p:cNvSpPr txBox="1"/>
          <p:nvPr/>
        </p:nvSpPr>
        <p:spPr>
          <a:xfrm rot="-5400000">
            <a:off x="683180" y="2527036"/>
            <a:ext cx="14943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Page Load (ms)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8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192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/>
              <a:t>Real Websites</a:t>
            </a:r>
            <a:endParaRPr/>
          </a:p>
        </p:txBody>
      </p:sp>
      <p:pic>
        <p:nvPicPr>
          <p:cNvPr id="2230" name="Google Shape;2230;p19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9025"/>
            <a:ext cx="8840301" cy="265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8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/>
              <a:t>Something Simple</a:t>
            </a:r>
            <a:endParaRPr/>
          </a:p>
        </p:txBody>
      </p:sp>
      <p:sp>
        <p:nvSpPr>
          <p:cNvPr id="383" name="Google Shape;383;p58"/>
          <p:cNvSpPr/>
          <p:nvPr/>
        </p:nvSpPr>
        <p:spPr>
          <a:xfrm>
            <a:off x="5779825" y="1903850"/>
            <a:ext cx="2915700" cy="45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Integer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58"/>
          <p:cNvSpPr/>
          <p:nvPr/>
        </p:nvSpPr>
        <p:spPr>
          <a:xfrm>
            <a:off x="5779825" y="2456940"/>
            <a:ext cx="2915700" cy="45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Floating point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58"/>
          <p:cNvSpPr/>
          <p:nvPr/>
        </p:nvSpPr>
        <p:spPr>
          <a:xfrm>
            <a:off x="5779825" y="3010031"/>
            <a:ext cx="2915700" cy="45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String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58"/>
          <p:cNvSpPr/>
          <p:nvPr/>
        </p:nvSpPr>
        <p:spPr>
          <a:xfrm>
            <a:off x="5779825" y="3563121"/>
            <a:ext cx="2915700" cy="45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 coercion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58"/>
          <p:cNvSpPr txBox="1"/>
          <p:nvPr/>
        </p:nvSpPr>
        <p:spPr>
          <a:xfrm>
            <a:off x="491900" y="1012100"/>
            <a:ext cx="6943500" cy="3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add(a, b) {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return a + b;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3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1.2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3.14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4.34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“hello”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“world”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“helloworld”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2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“foo”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“footrue”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4" name="Shape 2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" name="Google Shape;2235;p193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 Websites</a:t>
            </a:r>
            <a:endParaRPr/>
          </a:p>
        </p:txBody>
      </p:sp>
      <p:pic>
        <p:nvPicPr>
          <p:cNvPr id="2236" name="Google Shape;2236;p19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7763" y="1025747"/>
            <a:ext cx="5528475" cy="341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194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242" name="Google Shape;2242;p194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6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p195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248" name="Google Shape;2248;p195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SzPts val="2800"/>
              <a:buChar char="●"/>
            </a:pPr>
            <a:r>
              <a:rPr lang="en-GB" sz="2800"/>
              <a:t>JavaScript is hard</a:t>
            </a:r>
            <a:endParaRPr sz="280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196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254" name="Google Shape;2254;p196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JavaScript is hard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2800"/>
              <a:buChar char="●"/>
            </a:pPr>
            <a:r>
              <a:rPr lang="en-GB" sz="2800"/>
              <a:t>V8 is complex</a:t>
            </a:r>
            <a:endParaRPr sz="280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197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260" name="Google Shape;2260;p197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JavaScript is hard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V8 is complex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2800"/>
              <a:buChar char="●"/>
            </a:pPr>
            <a:r>
              <a:rPr lang="en-GB" sz="2800"/>
              <a:t>An interpreter can (sometimes) beat a JIT...</a:t>
            </a:r>
            <a:endParaRPr sz="280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4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198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266" name="Google Shape;2266;p198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JavaScript is hard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SzPts val="2800"/>
              <a:buChar char="●"/>
            </a:pPr>
            <a:r>
              <a:rPr lang="en-GB" sz="2800"/>
              <a:t>V8 is complex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2000"/>
              </a:spcBef>
              <a:spcAft>
                <a:spcPts val="2000"/>
              </a:spcAft>
              <a:buSzPts val="2800"/>
              <a:buChar char="●"/>
            </a:pPr>
            <a:r>
              <a:rPr lang="en-GB" sz="2800"/>
              <a:t>An interpreter can (sometimes) beat a JIT</a:t>
            </a:r>
            <a:r>
              <a:rPr lang="en-GB" sz="2800"/>
              <a:t>... but it takes a lot of work!</a:t>
            </a:r>
            <a:endParaRPr sz="2800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199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Bytecodes</a:t>
            </a:r>
            <a:endParaRPr/>
          </a:p>
        </p:txBody>
      </p:sp>
      <p:graphicFrame>
        <p:nvGraphicFramePr>
          <p:cNvPr id="2272" name="Google Shape;2272;p199"/>
          <p:cNvGraphicFramePr/>
          <p:nvPr/>
        </p:nvGraphicFramePr>
        <p:xfrm>
          <a:off x="454375" y="1120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{521F50E1-AB2B-42A7-AA26-6B1D5DCDC75E}</a:tableStyleId>
              </a:tblPr>
              <a:tblGrid>
                <a:gridCol w="1702450"/>
                <a:gridCol w="1702450"/>
                <a:gridCol w="1702450"/>
                <a:gridCol w="1702450"/>
                <a:gridCol w="1702450"/>
              </a:tblGrid>
              <a:tr h="326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Loading the accumulator</a:t>
                      </a:r>
                      <a:endParaRPr b="1"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LdaZero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LdaSmi8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LdaUndefined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LdrUndefined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LdaNull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LdaTheHole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LdaTrue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LdaFalse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LdaConstant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Binary Operators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Add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Sub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Mul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Div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BitwiseOr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BitwiseXor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BitwiseAnd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ShiftLeft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ShiftRight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ShiftRightLogical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Closure Allocation</a:t>
                      </a:r>
                      <a:endParaRPr b="1"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CreateClosure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Globals</a:t>
                      </a:r>
                      <a:endParaRPr b="1"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LdaGlobal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LdrGlobal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LdaGlobalInsideTypeof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StaGlobalSloppy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StaGlobalStrict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Unary Operators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Inc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Dec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LogicalNot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TypeOf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DeletePropertyStrict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DeletePropertySloppy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 Operations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TailCall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CallRuntime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CallRuntimeForPair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CallJsRuntime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InvokeIntrinsic 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New Operator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New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Operators </a:t>
                      </a:r>
                      <a:endParaRPr b="1"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TestEqual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TestNotEqual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TestEqualStrict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TestLessThan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TestGreaterThan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TestLessThanOrEqual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TestGreaterThanOrEqual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TestInstanceOf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TestIn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Context Operations</a:t>
                      </a:r>
                      <a:endParaRPr b="1"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PushContext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PopContext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LdaContextSlot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LdrContextSlot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StaContextSlot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Cast Operators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ToName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ToNumber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ToObject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Arguments Allocation</a:t>
                      </a:r>
                      <a:endParaRPr b="1"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CreateMappedArguments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CreateUnmappedArguments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CreateRestParameter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Register Transfers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Ldar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Star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Mov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Control Flow</a:t>
                      </a:r>
                      <a:endParaRPr b="1"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Jump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JumpConstant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JumpIfTrue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JumpIfTrueConstant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JumpIfFalse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JumpIfFalseConstant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JumpIfToBooleanTrue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JumpIfToBooleanTrueConstant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JumpIfToBooleanFalse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JumpIfToBooleanFalseConstant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JumpIfNull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JumpIfNullConstant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JumpIfUndefined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JumpIfUndefinedConstant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JumpIfNotHole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JumpIfNotHoleConstant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Non-Local Flow Control</a:t>
                      </a:r>
                      <a:endParaRPr b="1"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Throw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ReThrow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Return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Literals</a:t>
                      </a:r>
                      <a:endParaRPr b="1"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CreateRegExpLiteral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CreateArrayLiteral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CreateObjectLiteral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Load Property </a:t>
                      </a: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Operations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LdaNamedProperty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LdaKeyedProperty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KeyedLoadICStrict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 Property</a:t>
                      </a: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Operations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StoreICSloppy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StoreICStrict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KeyedStoreICSloppy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KeyedStoreICStrict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Complex Flow Control</a:t>
                      </a:r>
                      <a:endParaRPr b="1"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ForInPrepare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ForInNext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ForInDone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ForInStep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Generators</a:t>
                      </a:r>
                      <a:endParaRPr b="1"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SuspendGenerator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ResumeGenerator</a:t>
                      </a:r>
                      <a:endParaRPr sz="8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9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Something Simple</a:t>
            </a:r>
            <a:endParaRPr/>
          </a:p>
        </p:txBody>
      </p:sp>
      <p:sp>
        <p:nvSpPr>
          <p:cNvPr id="393" name="Google Shape;393;p59"/>
          <p:cNvSpPr txBox="1"/>
          <p:nvPr/>
        </p:nvSpPr>
        <p:spPr>
          <a:xfrm>
            <a:off x="491900" y="1012100"/>
            <a:ext cx="6943500" cy="35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add(a, b) {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return a + b;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3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1.2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3.14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4.34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“hello”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“world”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“helloworld”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2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“foo”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“footrue”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bar = {toString:() =&gt; 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“bar”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b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add(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“foo”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bar);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“foobar”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4" name="Google Shape;394;p59"/>
          <p:cNvSpPr/>
          <p:nvPr/>
        </p:nvSpPr>
        <p:spPr>
          <a:xfrm>
            <a:off x="5779825" y="1903850"/>
            <a:ext cx="2915700" cy="45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Integer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5" name="Google Shape;395;p59"/>
          <p:cNvSpPr/>
          <p:nvPr/>
        </p:nvSpPr>
        <p:spPr>
          <a:xfrm>
            <a:off x="5779825" y="2456940"/>
            <a:ext cx="2915700" cy="45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Floating point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6" name="Google Shape;396;p59"/>
          <p:cNvSpPr/>
          <p:nvPr/>
        </p:nvSpPr>
        <p:spPr>
          <a:xfrm>
            <a:off x="5779825" y="3010031"/>
            <a:ext cx="2915700" cy="45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String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59"/>
          <p:cNvSpPr/>
          <p:nvPr/>
        </p:nvSpPr>
        <p:spPr>
          <a:xfrm>
            <a:off x="5779825" y="3563121"/>
            <a:ext cx="2915700" cy="45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 coercion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59"/>
          <p:cNvSpPr/>
          <p:nvPr/>
        </p:nvSpPr>
        <p:spPr>
          <a:xfrm>
            <a:off x="5779825" y="4116421"/>
            <a:ext cx="2915700" cy="4596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toString() / valueOf()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0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Glance at Semantics</a:t>
            </a:r>
            <a:endParaRPr/>
          </a:p>
        </p:txBody>
      </p:sp>
      <p:pic>
        <p:nvPicPr>
          <p:cNvPr descr="add_semantics" id="404" name="Google Shape;40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89090"/>
            <a:ext cx="4823449" cy="36270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5" name="Google Shape;405;p60"/>
          <p:cNvSpPr txBox="1"/>
          <p:nvPr/>
        </p:nvSpPr>
        <p:spPr>
          <a:xfrm>
            <a:off x="311700" y="989090"/>
            <a:ext cx="48234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operator +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1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/>
              <a:t>A Glance at Semantics</a:t>
            </a:r>
            <a:endParaRPr/>
          </a:p>
        </p:txBody>
      </p:sp>
      <p:pic>
        <p:nvPicPr>
          <p:cNvPr descr="add_semantics" id="411" name="Google Shape;41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518326" cy="2645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emantics_to_primitive.png" id="412" name="Google Shape;41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075" y="1017725"/>
            <a:ext cx="2614049" cy="358289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13" name="Google Shape;413;p61"/>
          <p:cNvSpPr/>
          <p:nvPr/>
        </p:nvSpPr>
        <p:spPr>
          <a:xfrm>
            <a:off x="1121225" y="1894550"/>
            <a:ext cx="377100" cy="16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" name="Google Shape;414;p61"/>
          <p:cNvCxnSpPr>
            <a:stCxn id="413" idx="3"/>
          </p:cNvCxnSpPr>
          <p:nvPr/>
        </p:nvCxnSpPr>
        <p:spPr>
          <a:xfrm flipH="1" rot="10800000">
            <a:off x="1498325" y="1014350"/>
            <a:ext cx="2935500" cy="962400"/>
          </a:xfrm>
          <a:prstGeom prst="bentConnector3">
            <a:avLst>
              <a:gd fmla="val 8975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5" name="Google Shape;415;p61"/>
          <p:cNvSpPr txBox="1"/>
          <p:nvPr/>
        </p:nvSpPr>
        <p:spPr>
          <a:xfrm>
            <a:off x="311700" y="1017725"/>
            <a:ext cx="3518400" cy="4224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operator +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61"/>
          <p:cNvSpPr txBox="1"/>
          <p:nvPr/>
        </p:nvSpPr>
        <p:spPr>
          <a:xfrm>
            <a:off x="4444075" y="1014350"/>
            <a:ext cx="2613900" cy="3690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ToPrimitive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mantics_to_string.png" id="421" name="Google Shape;4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2550" y="1717175"/>
            <a:ext cx="2137750" cy="29693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2" name="Google Shape;422;p62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/>
              <a:t>A Glance at Semantics</a:t>
            </a:r>
            <a:endParaRPr/>
          </a:p>
        </p:txBody>
      </p:sp>
      <p:pic>
        <p:nvPicPr>
          <p:cNvPr descr="add_semantics" id="423" name="Google Shape;423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2502850" cy="18820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emantics_to_primitive.png" id="424" name="Google Shape;424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8000" y="1017725"/>
            <a:ext cx="2277750" cy="312195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25" name="Google Shape;425;p62"/>
          <p:cNvSpPr/>
          <p:nvPr/>
        </p:nvSpPr>
        <p:spPr>
          <a:xfrm>
            <a:off x="859825" y="1534375"/>
            <a:ext cx="3771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62"/>
          <p:cNvSpPr/>
          <p:nvPr/>
        </p:nvSpPr>
        <p:spPr>
          <a:xfrm>
            <a:off x="931275" y="1943950"/>
            <a:ext cx="3771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7" name="Google Shape;427;p62"/>
          <p:cNvCxnSpPr>
            <a:stCxn id="425" idx="3"/>
            <a:endCxn id="428" idx="1"/>
          </p:cNvCxnSpPr>
          <p:nvPr/>
        </p:nvCxnSpPr>
        <p:spPr>
          <a:xfrm flipH="1" rot="10800000">
            <a:off x="1236925" y="1214575"/>
            <a:ext cx="4251000" cy="360900"/>
          </a:xfrm>
          <a:prstGeom prst="bentConnector3">
            <a:avLst>
              <a:gd fmla="val 4163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9" name="Google Shape;429;p62"/>
          <p:cNvCxnSpPr>
            <a:stCxn id="426" idx="3"/>
            <a:endCxn id="430" idx="1"/>
          </p:cNvCxnSpPr>
          <p:nvPr/>
        </p:nvCxnSpPr>
        <p:spPr>
          <a:xfrm flipH="1" rot="10800000">
            <a:off x="1308375" y="1903750"/>
            <a:ext cx="1759500" cy="81300"/>
          </a:xfrm>
          <a:prstGeom prst="bentConnector3">
            <a:avLst>
              <a:gd fmla="val 5000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1" name="Google Shape;431;p62"/>
          <p:cNvSpPr/>
          <p:nvPr/>
        </p:nvSpPr>
        <p:spPr>
          <a:xfrm flipH="1" rot="10800000">
            <a:off x="3803255" y="2932005"/>
            <a:ext cx="318900" cy="107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2" name="Google Shape;432;p62"/>
          <p:cNvCxnSpPr>
            <a:stCxn id="431" idx="2"/>
            <a:endCxn id="428" idx="1"/>
          </p:cNvCxnSpPr>
          <p:nvPr/>
        </p:nvCxnSpPr>
        <p:spPr>
          <a:xfrm rot="-5400000">
            <a:off x="3866555" y="1310655"/>
            <a:ext cx="1717500" cy="15252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3" name="Google Shape;433;p62"/>
          <p:cNvSpPr txBox="1"/>
          <p:nvPr/>
        </p:nvSpPr>
        <p:spPr>
          <a:xfrm>
            <a:off x="311700" y="1017725"/>
            <a:ext cx="25029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operator +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p62"/>
          <p:cNvSpPr txBox="1"/>
          <p:nvPr/>
        </p:nvSpPr>
        <p:spPr>
          <a:xfrm>
            <a:off x="3067975" y="1706800"/>
            <a:ext cx="21378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8" name="Google Shape;428;p62"/>
          <p:cNvSpPr txBox="1"/>
          <p:nvPr/>
        </p:nvSpPr>
        <p:spPr>
          <a:xfrm>
            <a:off x="5488000" y="1017725"/>
            <a:ext cx="22779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ToPrimitive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 sz="2600">
                <a:solidFill>
                  <a:srgbClr val="448AFF"/>
                </a:solidFill>
              </a:rPr>
              <a:t>Agenda</a:t>
            </a:r>
            <a:endParaRPr/>
          </a:p>
        </p:txBody>
      </p:sp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311700" y="1342750"/>
            <a:ext cx="8652600" cy="32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600"/>
              <a:buChar char="-"/>
            </a:pPr>
            <a:r>
              <a:rPr lang="en-GB" sz="2600"/>
              <a:t>Why we all love JavaScript</a:t>
            </a:r>
            <a:endParaRPr sz="2600"/>
          </a:p>
          <a:p>
            <a:pPr indent="-3937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600"/>
              <a:buChar char="-"/>
            </a:pPr>
            <a:r>
              <a:rPr lang="en-GB" sz="2600"/>
              <a:t>The V8 approach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1000"/>
              </a:spcAft>
              <a:buSzPts val="2600"/>
              <a:buChar char="-"/>
            </a:pPr>
            <a:r>
              <a:rPr lang="en-GB" sz="2600"/>
              <a:t>How to retrofit an interpreter into a moving engine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mantics_to_number.png" id="438" name="Google Shape;438;p63"/>
          <p:cNvPicPr preferRelativeResize="0"/>
          <p:nvPr/>
        </p:nvPicPr>
        <p:blipFill rotWithShape="1">
          <a:blip r:embed="rId3">
            <a:alphaModFix/>
          </a:blip>
          <a:srcRect b="0" l="0" r="0" t="10112"/>
          <a:stretch/>
        </p:blipFill>
        <p:spPr>
          <a:xfrm>
            <a:off x="3292650" y="1087975"/>
            <a:ext cx="1148924" cy="3649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emantics_to_string.png" id="439" name="Google Shape;43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0150" y="2007714"/>
            <a:ext cx="1902801" cy="2643012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0" name="Google Shape;440;p63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/>
              <a:t>A Glance at Semantics</a:t>
            </a:r>
            <a:endParaRPr/>
          </a:p>
        </p:txBody>
      </p:sp>
      <p:pic>
        <p:nvPicPr>
          <p:cNvPr descr="add_semantics" id="441" name="Google Shape;441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17725"/>
            <a:ext cx="2502850" cy="188207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emantics_to_primitive.png" id="442" name="Google Shape;442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25450" y="1010775"/>
            <a:ext cx="1902801" cy="260803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3" name="Google Shape;443;p63"/>
          <p:cNvSpPr/>
          <p:nvPr/>
        </p:nvSpPr>
        <p:spPr>
          <a:xfrm>
            <a:off x="859825" y="1534375"/>
            <a:ext cx="3771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63"/>
          <p:cNvSpPr/>
          <p:nvPr/>
        </p:nvSpPr>
        <p:spPr>
          <a:xfrm>
            <a:off x="931275" y="1943950"/>
            <a:ext cx="3771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5" name="Google Shape;445;p63"/>
          <p:cNvCxnSpPr>
            <a:stCxn id="443" idx="3"/>
            <a:endCxn id="446" idx="1"/>
          </p:cNvCxnSpPr>
          <p:nvPr/>
        </p:nvCxnSpPr>
        <p:spPr>
          <a:xfrm flipH="1" rot="10800000">
            <a:off x="1236925" y="1207675"/>
            <a:ext cx="5888700" cy="367800"/>
          </a:xfrm>
          <a:prstGeom prst="bentConnector3">
            <a:avLst>
              <a:gd fmla="val 5987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63"/>
          <p:cNvCxnSpPr>
            <a:stCxn id="444" idx="3"/>
            <a:endCxn id="448" idx="1"/>
          </p:cNvCxnSpPr>
          <p:nvPr/>
        </p:nvCxnSpPr>
        <p:spPr>
          <a:xfrm>
            <a:off x="1308375" y="1985050"/>
            <a:ext cx="3581700" cy="219600"/>
          </a:xfrm>
          <a:prstGeom prst="bentConnector3">
            <a:avLst>
              <a:gd fmla="val 5141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63"/>
          <p:cNvSpPr/>
          <p:nvPr/>
        </p:nvSpPr>
        <p:spPr>
          <a:xfrm flipH="1" rot="10800000">
            <a:off x="5626900" y="3536600"/>
            <a:ext cx="2838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0" name="Google Shape;450;p63"/>
          <p:cNvCxnSpPr>
            <a:stCxn id="449" idx="2"/>
            <a:endCxn id="446" idx="1"/>
          </p:cNvCxnSpPr>
          <p:nvPr/>
        </p:nvCxnSpPr>
        <p:spPr>
          <a:xfrm rot="-5400000">
            <a:off x="5282800" y="1693700"/>
            <a:ext cx="2328900" cy="13569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63"/>
          <p:cNvSpPr/>
          <p:nvPr/>
        </p:nvSpPr>
        <p:spPr>
          <a:xfrm>
            <a:off x="859825" y="2133225"/>
            <a:ext cx="3771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2" name="Google Shape;452;p63"/>
          <p:cNvCxnSpPr>
            <a:stCxn id="451" idx="3"/>
            <a:endCxn id="453" idx="1"/>
          </p:cNvCxnSpPr>
          <p:nvPr/>
        </p:nvCxnSpPr>
        <p:spPr>
          <a:xfrm flipH="1" rot="10800000">
            <a:off x="1236925" y="1273125"/>
            <a:ext cx="2055600" cy="901200"/>
          </a:xfrm>
          <a:prstGeom prst="bentConnector3">
            <a:avLst>
              <a:gd fmla="val 8516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4" name="Google Shape;454;p63"/>
          <p:cNvSpPr/>
          <p:nvPr/>
        </p:nvSpPr>
        <p:spPr>
          <a:xfrm flipH="1" rot="10800000">
            <a:off x="3438525" y="1686375"/>
            <a:ext cx="2838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5" name="Google Shape;455;p63"/>
          <p:cNvCxnSpPr>
            <a:stCxn id="454" idx="3"/>
            <a:endCxn id="446" idx="1"/>
          </p:cNvCxnSpPr>
          <p:nvPr/>
        </p:nvCxnSpPr>
        <p:spPr>
          <a:xfrm flipH="1" rot="10800000">
            <a:off x="3722325" y="1207575"/>
            <a:ext cx="3403200" cy="5199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63"/>
          <p:cNvSpPr txBox="1"/>
          <p:nvPr/>
        </p:nvSpPr>
        <p:spPr>
          <a:xfrm>
            <a:off x="7125550" y="1010775"/>
            <a:ext cx="19029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ToPrimitive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8" name="Google Shape;448;p63"/>
          <p:cNvSpPr txBox="1"/>
          <p:nvPr/>
        </p:nvSpPr>
        <p:spPr>
          <a:xfrm>
            <a:off x="4890150" y="2007725"/>
            <a:ext cx="19029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63"/>
          <p:cNvSpPr txBox="1"/>
          <p:nvPr/>
        </p:nvSpPr>
        <p:spPr>
          <a:xfrm>
            <a:off x="3292650" y="1076300"/>
            <a:ext cx="11490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ToNumber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6" name="Google Shape;456;p63"/>
          <p:cNvSpPr txBox="1"/>
          <p:nvPr/>
        </p:nvSpPr>
        <p:spPr>
          <a:xfrm>
            <a:off x="311700" y="1017725"/>
            <a:ext cx="25029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operator +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mantics_to_number.png" id="461" name="Google Shape;461;p64"/>
          <p:cNvPicPr preferRelativeResize="0"/>
          <p:nvPr/>
        </p:nvPicPr>
        <p:blipFill rotWithShape="1">
          <a:blip r:embed="rId3">
            <a:alphaModFix/>
          </a:blip>
          <a:srcRect b="12002" l="0" r="0" t="0"/>
          <a:stretch/>
        </p:blipFill>
        <p:spPr>
          <a:xfrm>
            <a:off x="2697250" y="2160925"/>
            <a:ext cx="809250" cy="2516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emantics_to_string.png" id="462" name="Google Shape;46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5950" y="1705822"/>
            <a:ext cx="1280351" cy="17784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3" name="Google Shape;463;p64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/>
              <a:t>A Glance at Semantics</a:t>
            </a:r>
            <a:endParaRPr/>
          </a:p>
        </p:txBody>
      </p:sp>
      <p:pic>
        <p:nvPicPr>
          <p:cNvPr descr="add_semantics" id="464" name="Google Shape;464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17725"/>
            <a:ext cx="2117199" cy="1592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emantics_to_primitive.png" id="465" name="Google Shape;465;p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8150" y="1105063"/>
            <a:ext cx="1407326" cy="19289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6" name="Google Shape;466;p64"/>
          <p:cNvSpPr/>
          <p:nvPr/>
        </p:nvSpPr>
        <p:spPr>
          <a:xfrm>
            <a:off x="734175" y="1534375"/>
            <a:ext cx="3771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64"/>
          <p:cNvSpPr/>
          <p:nvPr/>
        </p:nvSpPr>
        <p:spPr>
          <a:xfrm>
            <a:off x="734175" y="1851400"/>
            <a:ext cx="3771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8" name="Google Shape;468;p64"/>
          <p:cNvCxnSpPr>
            <a:stCxn id="466" idx="3"/>
          </p:cNvCxnSpPr>
          <p:nvPr/>
        </p:nvCxnSpPr>
        <p:spPr>
          <a:xfrm flipH="1" rot="10800000">
            <a:off x="1111275" y="1145275"/>
            <a:ext cx="4377000" cy="43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9" name="Google Shape;469;p64"/>
          <p:cNvCxnSpPr>
            <a:stCxn id="467" idx="3"/>
            <a:endCxn id="470" idx="1"/>
          </p:cNvCxnSpPr>
          <p:nvPr/>
        </p:nvCxnSpPr>
        <p:spPr>
          <a:xfrm>
            <a:off x="1111275" y="1892500"/>
            <a:ext cx="2663700" cy="102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1" name="Google Shape;471;p64"/>
          <p:cNvSpPr/>
          <p:nvPr/>
        </p:nvSpPr>
        <p:spPr>
          <a:xfrm flipH="1" rot="10800000">
            <a:off x="4017450" y="3277075"/>
            <a:ext cx="2838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2" name="Google Shape;472;p64"/>
          <p:cNvCxnSpPr>
            <a:stCxn id="471" idx="2"/>
            <a:endCxn id="473" idx="1"/>
          </p:cNvCxnSpPr>
          <p:nvPr/>
        </p:nvCxnSpPr>
        <p:spPr>
          <a:xfrm rot="-5400000">
            <a:off x="3841200" y="1620025"/>
            <a:ext cx="1975200" cy="13389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4" name="Google Shape;474;p64"/>
          <p:cNvSpPr/>
          <p:nvPr/>
        </p:nvSpPr>
        <p:spPr>
          <a:xfrm>
            <a:off x="666525" y="1988250"/>
            <a:ext cx="3771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" name="Google Shape;475;p64"/>
          <p:cNvCxnSpPr>
            <a:stCxn id="474" idx="3"/>
            <a:endCxn id="476" idx="1"/>
          </p:cNvCxnSpPr>
          <p:nvPr/>
        </p:nvCxnSpPr>
        <p:spPr>
          <a:xfrm>
            <a:off x="1043625" y="2029350"/>
            <a:ext cx="1653600" cy="3285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64"/>
          <p:cNvSpPr/>
          <p:nvPr/>
        </p:nvSpPr>
        <p:spPr>
          <a:xfrm flipH="1" rot="10800000">
            <a:off x="2846388" y="2417213"/>
            <a:ext cx="2838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8" name="Google Shape;478;p64"/>
          <p:cNvCxnSpPr>
            <a:stCxn id="477" idx="3"/>
            <a:endCxn id="473" idx="1"/>
          </p:cNvCxnSpPr>
          <p:nvPr/>
        </p:nvCxnSpPr>
        <p:spPr>
          <a:xfrm flipH="1" rot="10800000">
            <a:off x="3130188" y="1301813"/>
            <a:ext cx="2367900" cy="1156500"/>
          </a:xfrm>
          <a:prstGeom prst="bentConnector3">
            <a:avLst>
              <a:gd fmla="val 1816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64"/>
          <p:cNvSpPr txBox="1"/>
          <p:nvPr/>
        </p:nvSpPr>
        <p:spPr>
          <a:xfrm>
            <a:off x="311700" y="1017725"/>
            <a:ext cx="21171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operator +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6" name="Google Shape;476;p64"/>
          <p:cNvSpPr txBox="1"/>
          <p:nvPr/>
        </p:nvSpPr>
        <p:spPr>
          <a:xfrm>
            <a:off x="2697250" y="2160925"/>
            <a:ext cx="8091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ToNumber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0" name="Google Shape;470;p64"/>
          <p:cNvSpPr txBox="1"/>
          <p:nvPr/>
        </p:nvSpPr>
        <p:spPr>
          <a:xfrm>
            <a:off x="3774850" y="1705825"/>
            <a:ext cx="12915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64"/>
          <p:cNvSpPr txBox="1"/>
          <p:nvPr/>
        </p:nvSpPr>
        <p:spPr>
          <a:xfrm>
            <a:off x="5498150" y="1105075"/>
            <a:ext cx="14073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ToPrimitive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semantics_get_method.png" id="480" name="Google Shape;480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1700" y="1105075"/>
            <a:ext cx="1407300" cy="45705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1" name="Google Shape;481;p64"/>
          <p:cNvSpPr txBox="1"/>
          <p:nvPr/>
        </p:nvSpPr>
        <p:spPr>
          <a:xfrm>
            <a:off x="7291700" y="1105075"/>
            <a:ext cx="14073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GetMethod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semantics_getv.png" id="482" name="Google Shape;482;p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91700" y="2107673"/>
            <a:ext cx="1407299" cy="39484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3" name="Google Shape;483;p64"/>
          <p:cNvSpPr txBox="1"/>
          <p:nvPr/>
        </p:nvSpPr>
        <p:spPr>
          <a:xfrm>
            <a:off x="7291700" y="2095675"/>
            <a:ext cx="14073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GetV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semantics_to_object.png" id="484" name="Google Shape;484;p6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91688" y="3048069"/>
            <a:ext cx="1407324" cy="88237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5" name="Google Shape;485;p64"/>
          <p:cNvSpPr txBox="1"/>
          <p:nvPr/>
        </p:nvSpPr>
        <p:spPr>
          <a:xfrm>
            <a:off x="7291700" y="3048075"/>
            <a:ext cx="14073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ToObject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6" name="Google Shape;486;p64"/>
          <p:cNvSpPr/>
          <p:nvPr/>
        </p:nvSpPr>
        <p:spPr>
          <a:xfrm flipH="1" rot="10800000">
            <a:off x="5781950" y="2028438"/>
            <a:ext cx="2838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7" name="Google Shape;487;p64"/>
          <p:cNvCxnSpPr>
            <a:stCxn id="486" idx="3"/>
            <a:endCxn id="481" idx="1"/>
          </p:cNvCxnSpPr>
          <p:nvPr/>
        </p:nvCxnSpPr>
        <p:spPr>
          <a:xfrm flipH="1" rot="10800000">
            <a:off x="6065750" y="1301838"/>
            <a:ext cx="1226100" cy="767700"/>
          </a:xfrm>
          <a:prstGeom prst="bentConnector3">
            <a:avLst>
              <a:gd fmla="val 7901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64"/>
          <p:cNvSpPr/>
          <p:nvPr/>
        </p:nvSpPr>
        <p:spPr>
          <a:xfrm flipH="1" rot="10800000">
            <a:off x="7491225" y="1337863"/>
            <a:ext cx="2838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9" name="Google Shape;489;p64"/>
          <p:cNvCxnSpPr>
            <a:stCxn id="488" idx="0"/>
            <a:endCxn id="483" idx="1"/>
          </p:cNvCxnSpPr>
          <p:nvPr/>
        </p:nvCxnSpPr>
        <p:spPr>
          <a:xfrm rot="5400000">
            <a:off x="7026225" y="1685563"/>
            <a:ext cx="872400" cy="341400"/>
          </a:xfrm>
          <a:prstGeom prst="bentConnector4">
            <a:avLst>
              <a:gd fmla="val 38721" name="adj1"/>
              <a:gd fmla="val 146829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0" name="Google Shape;490;p64"/>
          <p:cNvSpPr/>
          <p:nvPr/>
        </p:nvSpPr>
        <p:spPr>
          <a:xfrm flipH="1" rot="10800000">
            <a:off x="7491225" y="2345138"/>
            <a:ext cx="2838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1" name="Google Shape;491;p64"/>
          <p:cNvCxnSpPr>
            <a:stCxn id="490" idx="0"/>
            <a:endCxn id="485" idx="1"/>
          </p:cNvCxnSpPr>
          <p:nvPr/>
        </p:nvCxnSpPr>
        <p:spPr>
          <a:xfrm rot="5400000">
            <a:off x="7053675" y="2665388"/>
            <a:ext cx="817500" cy="341400"/>
          </a:xfrm>
          <a:prstGeom prst="bentConnector4">
            <a:avLst>
              <a:gd fmla="val 37966" name="adj1"/>
              <a:gd fmla="val 146829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semantics_call.png" id="492" name="Google Shape;492;p6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26765" y="3441665"/>
            <a:ext cx="1550085" cy="479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3" name="Google Shape;493;p64"/>
          <p:cNvSpPr txBox="1"/>
          <p:nvPr/>
        </p:nvSpPr>
        <p:spPr>
          <a:xfrm>
            <a:off x="5426775" y="3441675"/>
            <a:ext cx="15501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4" name="Google Shape;494;p64"/>
          <p:cNvSpPr/>
          <p:nvPr/>
        </p:nvSpPr>
        <p:spPr>
          <a:xfrm flipH="1" rot="10800000">
            <a:off x="5733850" y="2107663"/>
            <a:ext cx="2838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5" name="Google Shape;495;p64"/>
          <p:cNvCxnSpPr>
            <a:stCxn id="494" idx="0"/>
            <a:endCxn id="493" idx="1"/>
          </p:cNvCxnSpPr>
          <p:nvPr/>
        </p:nvCxnSpPr>
        <p:spPr>
          <a:xfrm rot="5400000">
            <a:off x="4926850" y="2689663"/>
            <a:ext cx="1448700" cy="449100"/>
          </a:xfrm>
          <a:prstGeom prst="bentConnector4">
            <a:avLst>
              <a:gd fmla="val 43205" name="adj1"/>
              <a:gd fmla="val 152995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mantics_to_number.png" id="500" name="Google Shape;500;p65"/>
          <p:cNvPicPr preferRelativeResize="0"/>
          <p:nvPr/>
        </p:nvPicPr>
        <p:blipFill rotWithShape="1">
          <a:blip r:embed="rId3">
            <a:alphaModFix/>
          </a:blip>
          <a:srcRect b="12002" l="0" r="0" t="0"/>
          <a:stretch/>
        </p:blipFill>
        <p:spPr>
          <a:xfrm>
            <a:off x="2697250" y="2160925"/>
            <a:ext cx="809250" cy="2516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emantics_to_string.png" id="501" name="Google Shape;501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5950" y="1705822"/>
            <a:ext cx="1280351" cy="17784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2" name="Google Shape;502;p65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/>
              <a:t>A Glance at Semantics</a:t>
            </a:r>
            <a:endParaRPr/>
          </a:p>
        </p:txBody>
      </p:sp>
      <p:pic>
        <p:nvPicPr>
          <p:cNvPr descr="add_semantics" id="503" name="Google Shape;503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17725"/>
            <a:ext cx="2117199" cy="1592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emantics_to_primitive.png" id="504" name="Google Shape;504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8150" y="1105063"/>
            <a:ext cx="1407326" cy="19289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5" name="Google Shape;505;p65"/>
          <p:cNvSpPr/>
          <p:nvPr/>
        </p:nvSpPr>
        <p:spPr>
          <a:xfrm>
            <a:off x="734175" y="1534375"/>
            <a:ext cx="3771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5"/>
          <p:cNvSpPr/>
          <p:nvPr/>
        </p:nvSpPr>
        <p:spPr>
          <a:xfrm>
            <a:off x="734175" y="1851400"/>
            <a:ext cx="3771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7" name="Google Shape;507;p65"/>
          <p:cNvCxnSpPr>
            <a:stCxn id="505" idx="3"/>
          </p:cNvCxnSpPr>
          <p:nvPr/>
        </p:nvCxnSpPr>
        <p:spPr>
          <a:xfrm flipH="1" rot="10800000">
            <a:off x="1111275" y="1145275"/>
            <a:ext cx="4377000" cy="43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8" name="Google Shape;508;p65"/>
          <p:cNvCxnSpPr>
            <a:stCxn id="506" idx="3"/>
            <a:endCxn id="509" idx="1"/>
          </p:cNvCxnSpPr>
          <p:nvPr/>
        </p:nvCxnSpPr>
        <p:spPr>
          <a:xfrm>
            <a:off x="1111275" y="1892500"/>
            <a:ext cx="2663700" cy="102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0" name="Google Shape;510;p65"/>
          <p:cNvSpPr/>
          <p:nvPr/>
        </p:nvSpPr>
        <p:spPr>
          <a:xfrm flipH="1" rot="10800000">
            <a:off x="4017450" y="3277075"/>
            <a:ext cx="2838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1" name="Google Shape;511;p65"/>
          <p:cNvCxnSpPr>
            <a:stCxn id="510" idx="2"/>
            <a:endCxn id="512" idx="1"/>
          </p:cNvCxnSpPr>
          <p:nvPr/>
        </p:nvCxnSpPr>
        <p:spPr>
          <a:xfrm rot="-5400000">
            <a:off x="3841200" y="1620025"/>
            <a:ext cx="1975200" cy="13389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3" name="Google Shape;513;p65"/>
          <p:cNvSpPr/>
          <p:nvPr/>
        </p:nvSpPr>
        <p:spPr>
          <a:xfrm>
            <a:off x="666525" y="1988250"/>
            <a:ext cx="3771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4" name="Google Shape;514;p65"/>
          <p:cNvCxnSpPr>
            <a:stCxn id="513" idx="3"/>
            <a:endCxn id="515" idx="1"/>
          </p:cNvCxnSpPr>
          <p:nvPr/>
        </p:nvCxnSpPr>
        <p:spPr>
          <a:xfrm>
            <a:off x="1043625" y="2029350"/>
            <a:ext cx="1653600" cy="3285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6" name="Google Shape;516;p65"/>
          <p:cNvSpPr/>
          <p:nvPr/>
        </p:nvSpPr>
        <p:spPr>
          <a:xfrm flipH="1" rot="10800000">
            <a:off x="2846388" y="2417213"/>
            <a:ext cx="2838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7" name="Google Shape;517;p65"/>
          <p:cNvCxnSpPr>
            <a:stCxn id="516" idx="3"/>
            <a:endCxn id="512" idx="1"/>
          </p:cNvCxnSpPr>
          <p:nvPr/>
        </p:nvCxnSpPr>
        <p:spPr>
          <a:xfrm flipH="1" rot="10800000">
            <a:off x="3130188" y="1301813"/>
            <a:ext cx="2367900" cy="1156500"/>
          </a:xfrm>
          <a:prstGeom prst="bentConnector3">
            <a:avLst>
              <a:gd fmla="val 1816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65"/>
          <p:cNvSpPr txBox="1"/>
          <p:nvPr/>
        </p:nvSpPr>
        <p:spPr>
          <a:xfrm>
            <a:off x="311700" y="1017725"/>
            <a:ext cx="21171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operator +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5" name="Google Shape;515;p65"/>
          <p:cNvSpPr txBox="1"/>
          <p:nvPr/>
        </p:nvSpPr>
        <p:spPr>
          <a:xfrm>
            <a:off x="2697250" y="2160925"/>
            <a:ext cx="8091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ToNumber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9" name="Google Shape;509;p65"/>
          <p:cNvSpPr txBox="1"/>
          <p:nvPr/>
        </p:nvSpPr>
        <p:spPr>
          <a:xfrm>
            <a:off x="3774850" y="1705825"/>
            <a:ext cx="12915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2" name="Google Shape;512;p65"/>
          <p:cNvSpPr txBox="1"/>
          <p:nvPr/>
        </p:nvSpPr>
        <p:spPr>
          <a:xfrm>
            <a:off x="5498150" y="1105075"/>
            <a:ext cx="14073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ToPrimitive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semantics_get_method.png" id="519" name="Google Shape;519;p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1700" y="1105075"/>
            <a:ext cx="1407300" cy="45705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0" name="Google Shape;520;p65"/>
          <p:cNvSpPr txBox="1"/>
          <p:nvPr/>
        </p:nvSpPr>
        <p:spPr>
          <a:xfrm>
            <a:off x="7291700" y="1105075"/>
            <a:ext cx="14073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GetMethod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semantics_getv.png" id="521" name="Google Shape;521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91700" y="2107673"/>
            <a:ext cx="1407299" cy="39484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2" name="Google Shape;522;p65"/>
          <p:cNvSpPr txBox="1"/>
          <p:nvPr/>
        </p:nvSpPr>
        <p:spPr>
          <a:xfrm>
            <a:off x="7291700" y="2095675"/>
            <a:ext cx="14073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GetV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semantics_to_object.png" id="523" name="Google Shape;523;p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91688" y="3048069"/>
            <a:ext cx="1407324" cy="88237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4" name="Google Shape;524;p65"/>
          <p:cNvSpPr txBox="1"/>
          <p:nvPr/>
        </p:nvSpPr>
        <p:spPr>
          <a:xfrm>
            <a:off x="7291700" y="3048075"/>
            <a:ext cx="14073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ToObject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5" name="Google Shape;525;p65"/>
          <p:cNvSpPr/>
          <p:nvPr/>
        </p:nvSpPr>
        <p:spPr>
          <a:xfrm flipH="1" rot="10800000">
            <a:off x="5781950" y="2028438"/>
            <a:ext cx="2838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6" name="Google Shape;526;p65"/>
          <p:cNvCxnSpPr>
            <a:stCxn id="525" idx="3"/>
            <a:endCxn id="520" idx="1"/>
          </p:cNvCxnSpPr>
          <p:nvPr/>
        </p:nvCxnSpPr>
        <p:spPr>
          <a:xfrm flipH="1" rot="10800000">
            <a:off x="6065750" y="1301838"/>
            <a:ext cx="1226100" cy="767700"/>
          </a:xfrm>
          <a:prstGeom prst="bentConnector3">
            <a:avLst>
              <a:gd fmla="val 7901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7" name="Google Shape;527;p65"/>
          <p:cNvSpPr/>
          <p:nvPr/>
        </p:nvSpPr>
        <p:spPr>
          <a:xfrm flipH="1" rot="10800000">
            <a:off x="7491225" y="1337863"/>
            <a:ext cx="2838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8" name="Google Shape;528;p65"/>
          <p:cNvCxnSpPr>
            <a:stCxn id="527" idx="0"/>
            <a:endCxn id="522" idx="1"/>
          </p:cNvCxnSpPr>
          <p:nvPr/>
        </p:nvCxnSpPr>
        <p:spPr>
          <a:xfrm rot="5400000">
            <a:off x="7026225" y="1685563"/>
            <a:ext cx="872400" cy="341400"/>
          </a:xfrm>
          <a:prstGeom prst="bentConnector4">
            <a:avLst>
              <a:gd fmla="val 38721" name="adj1"/>
              <a:gd fmla="val 146829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9" name="Google Shape;529;p65"/>
          <p:cNvSpPr/>
          <p:nvPr/>
        </p:nvSpPr>
        <p:spPr>
          <a:xfrm flipH="1" rot="10800000">
            <a:off x="7491225" y="2345138"/>
            <a:ext cx="2838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0" name="Google Shape;530;p65"/>
          <p:cNvCxnSpPr>
            <a:stCxn id="529" idx="0"/>
            <a:endCxn id="524" idx="1"/>
          </p:cNvCxnSpPr>
          <p:nvPr/>
        </p:nvCxnSpPr>
        <p:spPr>
          <a:xfrm rot="5400000">
            <a:off x="7053675" y="2665388"/>
            <a:ext cx="817500" cy="341400"/>
          </a:xfrm>
          <a:prstGeom prst="bentConnector4">
            <a:avLst>
              <a:gd fmla="val 37966" name="adj1"/>
              <a:gd fmla="val 146829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semantics_call.png" id="531" name="Google Shape;531;p6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26765" y="3441665"/>
            <a:ext cx="1550085" cy="479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2" name="Google Shape;532;p65"/>
          <p:cNvSpPr txBox="1"/>
          <p:nvPr/>
        </p:nvSpPr>
        <p:spPr>
          <a:xfrm>
            <a:off x="5426775" y="3441675"/>
            <a:ext cx="15501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3" name="Google Shape;533;p65"/>
          <p:cNvSpPr/>
          <p:nvPr/>
        </p:nvSpPr>
        <p:spPr>
          <a:xfrm flipH="1" rot="10800000">
            <a:off x="5733850" y="2107663"/>
            <a:ext cx="2838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4" name="Google Shape;534;p65"/>
          <p:cNvCxnSpPr>
            <a:stCxn id="533" idx="0"/>
            <a:endCxn id="532" idx="1"/>
          </p:cNvCxnSpPr>
          <p:nvPr/>
        </p:nvCxnSpPr>
        <p:spPr>
          <a:xfrm rot="5400000">
            <a:off x="4926850" y="2689663"/>
            <a:ext cx="1448700" cy="449100"/>
          </a:xfrm>
          <a:prstGeom prst="bentConnector4">
            <a:avLst>
              <a:gd fmla="val 43205" name="adj1"/>
              <a:gd fmla="val 152995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5" name="Google Shape;535;p65"/>
          <p:cNvSpPr/>
          <p:nvPr/>
        </p:nvSpPr>
        <p:spPr>
          <a:xfrm>
            <a:off x="5297420" y="3296165"/>
            <a:ext cx="1793100" cy="734700"/>
          </a:xfrm>
          <a:prstGeom prst="rect">
            <a:avLst/>
          </a:prstGeom>
          <a:solidFill>
            <a:srgbClr val="FF6060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65"/>
          <p:cNvSpPr txBox="1"/>
          <p:nvPr/>
        </p:nvSpPr>
        <p:spPr>
          <a:xfrm>
            <a:off x="5075475" y="4290515"/>
            <a:ext cx="225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Arbitrary Javascript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7" name="Google Shape;537;p65"/>
          <p:cNvSpPr/>
          <p:nvPr/>
        </p:nvSpPr>
        <p:spPr>
          <a:xfrm rot="-5400000">
            <a:off x="6127630" y="3435865"/>
            <a:ext cx="196500" cy="1617300"/>
          </a:xfrm>
          <a:prstGeom prst="leftBrace">
            <a:avLst>
              <a:gd fmla="val 35997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mantics_to_number.png" id="542" name="Google Shape;542;p66"/>
          <p:cNvPicPr preferRelativeResize="0"/>
          <p:nvPr/>
        </p:nvPicPr>
        <p:blipFill rotWithShape="1">
          <a:blip r:embed="rId3">
            <a:alphaModFix/>
          </a:blip>
          <a:srcRect b="12002" l="0" r="0" t="0"/>
          <a:stretch/>
        </p:blipFill>
        <p:spPr>
          <a:xfrm>
            <a:off x="2697250" y="2160925"/>
            <a:ext cx="809250" cy="2516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emantics_to_string.png" id="543" name="Google Shape;543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5950" y="1705822"/>
            <a:ext cx="1280351" cy="17784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4" name="Google Shape;544;p66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Glance at Semantics</a:t>
            </a:r>
            <a:endParaRPr/>
          </a:p>
        </p:txBody>
      </p:sp>
      <p:pic>
        <p:nvPicPr>
          <p:cNvPr descr="add_semantics" id="545" name="Google Shape;545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17725"/>
            <a:ext cx="2117199" cy="1592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semantics_to_primitive.png" id="546" name="Google Shape;546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8150" y="1105063"/>
            <a:ext cx="1407326" cy="192892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7" name="Google Shape;547;p66"/>
          <p:cNvSpPr/>
          <p:nvPr/>
        </p:nvSpPr>
        <p:spPr>
          <a:xfrm>
            <a:off x="734175" y="1534375"/>
            <a:ext cx="3771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6"/>
          <p:cNvSpPr/>
          <p:nvPr/>
        </p:nvSpPr>
        <p:spPr>
          <a:xfrm>
            <a:off x="734175" y="1851400"/>
            <a:ext cx="3771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9" name="Google Shape;549;p66"/>
          <p:cNvCxnSpPr>
            <a:stCxn id="547" idx="3"/>
          </p:cNvCxnSpPr>
          <p:nvPr/>
        </p:nvCxnSpPr>
        <p:spPr>
          <a:xfrm flipH="1" rot="10800000">
            <a:off x="1111275" y="1145275"/>
            <a:ext cx="4377000" cy="4302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66"/>
          <p:cNvCxnSpPr>
            <a:stCxn id="548" idx="3"/>
            <a:endCxn id="551" idx="1"/>
          </p:cNvCxnSpPr>
          <p:nvPr/>
        </p:nvCxnSpPr>
        <p:spPr>
          <a:xfrm>
            <a:off x="1111275" y="1892500"/>
            <a:ext cx="2663700" cy="102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2" name="Google Shape;552;p66"/>
          <p:cNvSpPr/>
          <p:nvPr/>
        </p:nvSpPr>
        <p:spPr>
          <a:xfrm flipH="1" rot="10800000">
            <a:off x="4017450" y="3277075"/>
            <a:ext cx="2838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3" name="Google Shape;553;p66"/>
          <p:cNvCxnSpPr>
            <a:stCxn id="552" idx="2"/>
            <a:endCxn id="554" idx="1"/>
          </p:cNvCxnSpPr>
          <p:nvPr/>
        </p:nvCxnSpPr>
        <p:spPr>
          <a:xfrm rot="-5400000">
            <a:off x="3841200" y="1620025"/>
            <a:ext cx="1975200" cy="13389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5" name="Google Shape;555;p66"/>
          <p:cNvSpPr/>
          <p:nvPr/>
        </p:nvSpPr>
        <p:spPr>
          <a:xfrm>
            <a:off x="666525" y="1988250"/>
            <a:ext cx="3771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6" name="Google Shape;556;p66"/>
          <p:cNvCxnSpPr>
            <a:stCxn id="555" idx="3"/>
            <a:endCxn id="557" idx="1"/>
          </p:cNvCxnSpPr>
          <p:nvPr/>
        </p:nvCxnSpPr>
        <p:spPr>
          <a:xfrm>
            <a:off x="1043625" y="2029350"/>
            <a:ext cx="1653600" cy="3285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8" name="Google Shape;558;p66"/>
          <p:cNvSpPr/>
          <p:nvPr/>
        </p:nvSpPr>
        <p:spPr>
          <a:xfrm flipH="1" rot="10800000">
            <a:off x="2846388" y="2417213"/>
            <a:ext cx="2838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9" name="Google Shape;559;p66"/>
          <p:cNvCxnSpPr>
            <a:stCxn id="558" idx="3"/>
            <a:endCxn id="554" idx="1"/>
          </p:cNvCxnSpPr>
          <p:nvPr/>
        </p:nvCxnSpPr>
        <p:spPr>
          <a:xfrm flipH="1" rot="10800000">
            <a:off x="3130188" y="1301813"/>
            <a:ext cx="2367900" cy="1156500"/>
          </a:xfrm>
          <a:prstGeom prst="bentConnector3">
            <a:avLst>
              <a:gd fmla="val 1816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0" name="Google Shape;560;p66"/>
          <p:cNvSpPr txBox="1"/>
          <p:nvPr/>
        </p:nvSpPr>
        <p:spPr>
          <a:xfrm>
            <a:off x="311700" y="1017725"/>
            <a:ext cx="21171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operator +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7" name="Google Shape;557;p66"/>
          <p:cNvSpPr txBox="1"/>
          <p:nvPr/>
        </p:nvSpPr>
        <p:spPr>
          <a:xfrm>
            <a:off x="2697250" y="2160925"/>
            <a:ext cx="8091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ToNumber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1" name="Google Shape;551;p66"/>
          <p:cNvSpPr txBox="1"/>
          <p:nvPr/>
        </p:nvSpPr>
        <p:spPr>
          <a:xfrm>
            <a:off x="3774850" y="1705825"/>
            <a:ext cx="12915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ToString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4" name="Google Shape;554;p66"/>
          <p:cNvSpPr txBox="1"/>
          <p:nvPr/>
        </p:nvSpPr>
        <p:spPr>
          <a:xfrm>
            <a:off x="5498150" y="1105075"/>
            <a:ext cx="14073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ToPrimitive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semantics_get_method.png" id="561" name="Google Shape;561;p6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1700" y="1105075"/>
            <a:ext cx="1407300" cy="45705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2" name="Google Shape;562;p66"/>
          <p:cNvSpPr txBox="1"/>
          <p:nvPr/>
        </p:nvSpPr>
        <p:spPr>
          <a:xfrm>
            <a:off x="7291700" y="1105075"/>
            <a:ext cx="14073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GetMethod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semantics_getv.png" id="563" name="Google Shape;563;p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91700" y="2107673"/>
            <a:ext cx="1407299" cy="39484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4" name="Google Shape;564;p66"/>
          <p:cNvSpPr txBox="1"/>
          <p:nvPr/>
        </p:nvSpPr>
        <p:spPr>
          <a:xfrm>
            <a:off x="7291700" y="2095675"/>
            <a:ext cx="14073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GetV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descr="semantics_to_object.png" id="565" name="Google Shape;565;p6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91688" y="3048069"/>
            <a:ext cx="1407324" cy="882373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66" name="Google Shape;566;p66"/>
          <p:cNvSpPr txBox="1"/>
          <p:nvPr/>
        </p:nvSpPr>
        <p:spPr>
          <a:xfrm>
            <a:off x="7291700" y="3048075"/>
            <a:ext cx="14073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ToObject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7" name="Google Shape;567;p66"/>
          <p:cNvSpPr/>
          <p:nvPr/>
        </p:nvSpPr>
        <p:spPr>
          <a:xfrm flipH="1" rot="10800000">
            <a:off x="5781950" y="2028438"/>
            <a:ext cx="2838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8" name="Google Shape;568;p66"/>
          <p:cNvCxnSpPr>
            <a:stCxn id="567" idx="3"/>
            <a:endCxn id="562" idx="1"/>
          </p:cNvCxnSpPr>
          <p:nvPr/>
        </p:nvCxnSpPr>
        <p:spPr>
          <a:xfrm flipH="1" rot="10800000">
            <a:off x="6065750" y="1301838"/>
            <a:ext cx="1226100" cy="767700"/>
          </a:xfrm>
          <a:prstGeom prst="bentConnector3">
            <a:avLst>
              <a:gd fmla="val 7901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9" name="Google Shape;569;p66"/>
          <p:cNvSpPr/>
          <p:nvPr/>
        </p:nvSpPr>
        <p:spPr>
          <a:xfrm flipH="1" rot="10800000">
            <a:off x="7491225" y="1337863"/>
            <a:ext cx="2838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0" name="Google Shape;570;p66"/>
          <p:cNvCxnSpPr>
            <a:stCxn id="569" idx="0"/>
            <a:endCxn id="564" idx="1"/>
          </p:cNvCxnSpPr>
          <p:nvPr/>
        </p:nvCxnSpPr>
        <p:spPr>
          <a:xfrm rot="5400000">
            <a:off x="7026225" y="1685563"/>
            <a:ext cx="872400" cy="341400"/>
          </a:xfrm>
          <a:prstGeom prst="bentConnector4">
            <a:avLst>
              <a:gd fmla="val 38721" name="adj1"/>
              <a:gd fmla="val 146829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1" name="Google Shape;571;p66"/>
          <p:cNvSpPr/>
          <p:nvPr/>
        </p:nvSpPr>
        <p:spPr>
          <a:xfrm flipH="1" rot="10800000">
            <a:off x="7491225" y="2345138"/>
            <a:ext cx="2838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2" name="Google Shape;572;p66"/>
          <p:cNvCxnSpPr>
            <a:stCxn id="571" idx="0"/>
            <a:endCxn id="566" idx="1"/>
          </p:cNvCxnSpPr>
          <p:nvPr/>
        </p:nvCxnSpPr>
        <p:spPr>
          <a:xfrm rot="5400000">
            <a:off x="7053675" y="2665388"/>
            <a:ext cx="817500" cy="341400"/>
          </a:xfrm>
          <a:prstGeom prst="bentConnector4">
            <a:avLst>
              <a:gd fmla="val 37966" name="adj1"/>
              <a:gd fmla="val 146829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semantics_call.png" id="573" name="Google Shape;573;p6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26765" y="3441665"/>
            <a:ext cx="1550085" cy="479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74" name="Google Shape;574;p66"/>
          <p:cNvSpPr txBox="1"/>
          <p:nvPr/>
        </p:nvSpPr>
        <p:spPr>
          <a:xfrm>
            <a:off x="5426775" y="3441675"/>
            <a:ext cx="1550100" cy="393600"/>
          </a:xfrm>
          <a:prstGeom prst="rect">
            <a:avLst/>
          </a:prstGeom>
          <a:solidFill>
            <a:srgbClr val="2D5F98">
              <a:alpha val="80770"/>
            </a:srgbClr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Call</a:t>
            </a:r>
            <a:endParaRPr sz="10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5" name="Google Shape;575;p66"/>
          <p:cNvSpPr/>
          <p:nvPr/>
        </p:nvSpPr>
        <p:spPr>
          <a:xfrm flipH="1" rot="10800000">
            <a:off x="5733850" y="2107663"/>
            <a:ext cx="283800" cy="82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6" name="Google Shape;576;p66"/>
          <p:cNvCxnSpPr>
            <a:stCxn id="575" idx="0"/>
            <a:endCxn id="574" idx="1"/>
          </p:cNvCxnSpPr>
          <p:nvPr/>
        </p:nvCxnSpPr>
        <p:spPr>
          <a:xfrm rot="5400000">
            <a:off x="4926850" y="2689663"/>
            <a:ext cx="1448700" cy="449100"/>
          </a:xfrm>
          <a:prstGeom prst="bentConnector4">
            <a:avLst>
              <a:gd fmla="val 43205" name="adj1"/>
              <a:gd fmla="val 152995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7" name="Google Shape;577;p66"/>
          <p:cNvSpPr txBox="1"/>
          <p:nvPr/>
        </p:nvSpPr>
        <p:spPr>
          <a:xfrm>
            <a:off x="5075475" y="4290515"/>
            <a:ext cx="2252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Arbitrary Javascript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66"/>
          <p:cNvSpPr/>
          <p:nvPr/>
        </p:nvSpPr>
        <p:spPr>
          <a:xfrm rot="-5400000">
            <a:off x="6127630" y="3435865"/>
            <a:ext cx="196500" cy="1617300"/>
          </a:xfrm>
          <a:prstGeom prst="leftBrace">
            <a:avLst>
              <a:gd fmla="val 35997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66"/>
          <p:cNvSpPr/>
          <p:nvPr/>
        </p:nvSpPr>
        <p:spPr>
          <a:xfrm>
            <a:off x="7174025" y="1988250"/>
            <a:ext cx="1653600" cy="663000"/>
          </a:xfrm>
          <a:prstGeom prst="rect">
            <a:avLst/>
          </a:prstGeom>
          <a:solidFill>
            <a:srgbClr val="FF6060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66"/>
          <p:cNvSpPr/>
          <p:nvPr/>
        </p:nvSpPr>
        <p:spPr>
          <a:xfrm>
            <a:off x="5297420" y="3296165"/>
            <a:ext cx="1793100" cy="734700"/>
          </a:xfrm>
          <a:prstGeom prst="rect">
            <a:avLst/>
          </a:prstGeom>
          <a:solidFill>
            <a:srgbClr val="FF6060">
              <a:alpha val="476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7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Everything’s a Function</a:t>
            </a:r>
            <a:endParaRPr/>
          </a:p>
        </p:txBody>
      </p:sp>
      <p:sp>
        <p:nvSpPr>
          <p:cNvPr id="586" name="Google Shape;586;p67"/>
          <p:cNvSpPr txBox="1"/>
          <p:nvPr/>
        </p:nvSpPr>
        <p:spPr>
          <a:xfrm>
            <a:off x="324550" y="906650"/>
            <a:ext cx="8036700" cy="3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Person(name)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.name = name;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7" name="Google Shape;587;p67"/>
          <p:cNvSpPr/>
          <p:nvPr/>
        </p:nvSpPr>
        <p:spPr>
          <a:xfrm>
            <a:off x="4906075" y="888000"/>
            <a:ext cx="2777700" cy="1035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An object’s constructor is just a function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67"/>
          <p:cNvSpPr/>
          <p:nvPr/>
        </p:nvSpPr>
        <p:spPr>
          <a:xfrm>
            <a:off x="391350" y="1011730"/>
            <a:ext cx="3045000" cy="286500"/>
          </a:xfrm>
          <a:prstGeom prst="rect">
            <a:avLst/>
          </a:prstGeom>
          <a:solidFill>
            <a:srgbClr val="9AC6F8">
              <a:alpha val="35380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8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Everything’s a Function</a:t>
            </a:r>
            <a:endParaRPr/>
          </a:p>
        </p:txBody>
      </p:sp>
      <p:sp>
        <p:nvSpPr>
          <p:cNvPr id="594" name="Google Shape;594;p68"/>
          <p:cNvSpPr txBox="1"/>
          <p:nvPr/>
        </p:nvSpPr>
        <p:spPr>
          <a:xfrm>
            <a:off x="324550" y="906650"/>
            <a:ext cx="8036700" cy="3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Person(name) {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.name = name;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Person.prototype.toString = function() {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.name;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5" name="Google Shape;595;p68"/>
          <p:cNvSpPr/>
          <p:nvPr/>
        </p:nvSpPr>
        <p:spPr>
          <a:xfrm>
            <a:off x="4897750" y="2405625"/>
            <a:ext cx="2928900" cy="10359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Method’s are installed on the </a:t>
            </a:r>
            <a:r>
              <a:rPr i="1"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prototype</a:t>
            </a: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of an object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6" name="Google Shape;596;p68"/>
          <p:cNvSpPr/>
          <p:nvPr/>
        </p:nvSpPr>
        <p:spPr>
          <a:xfrm>
            <a:off x="324550" y="1832575"/>
            <a:ext cx="7616700" cy="305400"/>
          </a:xfrm>
          <a:prstGeom prst="rect">
            <a:avLst/>
          </a:prstGeom>
          <a:solidFill>
            <a:srgbClr val="9AC6F8">
              <a:alpha val="35380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9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Everything’s a Function</a:t>
            </a:r>
            <a:endParaRPr/>
          </a:p>
        </p:txBody>
      </p:sp>
      <p:sp>
        <p:nvSpPr>
          <p:cNvPr id="602" name="Google Shape;602;p69"/>
          <p:cNvSpPr txBox="1"/>
          <p:nvPr/>
        </p:nvSpPr>
        <p:spPr>
          <a:xfrm>
            <a:off x="324550" y="906650"/>
            <a:ext cx="8036700" cy="3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Person(name) {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.name = name;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Person.prototype.toString = function() {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.name; }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var jill = new Person(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“Jill”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print(jill);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“Jill”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3" name="Google Shape;603;p69"/>
          <p:cNvSpPr/>
          <p:nvPr/>
        </p:nvSpPr>
        <p:spPr>
          <a:xfrm>
            <a:off x="4963100" y="2548775"/>
            <a:ext cx="3189300" cy="954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Objects are instantiated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by “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new &lt;Function&gt;(...)</a:t>
            </a: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”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69"/>
          <p:cNvSpPr/>
          <p:nvPr/>
        </p:nvSpPr>
        <p:spPr>
          <a:xfrm>
            <a:off x="324550" y="2232675"/>
            <a:ext cx="3913500" cy="305400"/>
          </a:xfrm>
          <a:prstGeom prst="rect">
            <a:avLst/>
          </a:prstGeom>
          <a:solidFill>
            <a:srgbClr val="9AC6F8">
              <a:alpha val="35380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0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Everything’s a Function</a:t>
            </a:r>
            <a:endParaRPr/>
          </a:p>
        </p:txBody>
      </p:sp>
      <p:sp>
        <p:nvSpPr>
          <p:cNvPr id="610" name="Google Shape;610;p70"/>
          <p:cNvSpPr txBox="1"/>
          <p:nvPr/>
        </p:nvSpPr>
        <p:spPr>
          <a:xfrm>
            <a:off x="324550" y="906650"/>
            <a:ext cx="8036700" cy="3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Person(name) {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.name = name;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Person.prototype.toString = function() {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.name; } 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Student(name, grade) {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Person.call(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, name);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.grade = grade;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Student.prototype.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__proto__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= Person.prototype;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var tom = new Student(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“Tom”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72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print(tom);                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“Tom”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1" name="Google Shape;611;p70"/>
          <p:cNvSpPr/>
          <p:nvPr/>
        </p:nvSpPr>
        <p:spPr>
          <a:xfrm>
            <a:off x="5726675" y="2243350"/>
            <a:ext cx="2997300" cy="954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Inheritance emulated by prototype chaining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2" name="Google Shape;612;p70"/>
          <p:cNvSpPr/>
          <p:nvPr/>
        </p:nvSpPr>
        <p:spPr>
          <a:xfrm>
            <a:off x="610875" y="2509470"/>
            <a:ext cx="3140400" cy="305400"/>
          </a:xfrm>
          <a:prstGeom prst="rect">
            <a:avLst/>
          </a:prstGeom>
          <a:solidFill>
            <a:srgbClr val="9AC6F8">
              <a:alpha val="35380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70"/>
          <p:cNvSpPr/>
          <p:nvPr/>
        </p:nvSpPr>
        <p:spPr>
          <a:xfrm>
            <a:off x="400600" y="3339575"/>
            <a:ext cx="5946900" cy="305400"/>
          </a:xfrm>
          <a:prstGeom prst="rect">
            <a:avLst/>
          </a:prstGeom>
          <a:solidFill>
            <a:srgbClr val="9AC6F8">
              <a:alpha val="35380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1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Everything’s a Function</a:t>
            </a:r>
            <a:endParaRPr/>
          </a:p>
        </p:txBody>
      </p:sp>
      <p:sp>
        <p:nvSpPr>
          <p:cNvPr id="619" name="Google Shape;619;p71"/>
          <p:cNvSpPr txBox="1"/>
          <p:nvPr/>
        </p:nvSpPr>
        <p:spPr>
          <a:xfrm>
            <a:off x="324550" y="906650"/>
            <a:ext cx="8036700" cy="38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Person(name) {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.name = name;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Person.prototype.toString = function() {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.name; } 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Student(name, grade) {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Person.call(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name);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.grade = grade;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Student.prototype.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__proto__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= Person.prototype;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var tom = new Student(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“Tom”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72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tom.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__proto__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= Object.prototype;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print(tom);                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“[object Object]”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0" name="Google Shape;620;p71"/>
          <p:cNvSpPr/>
          <p:nvPr/>
        </p:nvSpPr>
        <p:spPr>
          <a:xfrm>
            <a:off x="5726675" y="2243350"/>
            <a:ext cx="2997300" cy="954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Which is completely dynamic....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1" name="Google Shape;621;p71"/>
          <p:cNvSpPr/>
          <p:nvPr/>
        </p:nvSpPr>
        <p:spPr>
          <a:xfrm>
            <a:off x="391050" y="4006775"/>
            <a:ext cx="4257300" cy="305400"/>
          </a:xfrm>
          <a:prstGeom prst="rect">
            <a:avLst/>
          </a:prstGeom>
          <a:solidFill>
            <a:srgbClr val="9AC6F8">
              <a:alpha val="35380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2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 when it’s a Closure</a:t>
            </a:r>
            <a:endParaRPr/>
          </a:p>
        </p:txBody>
      </p:sp>
      <p:sp>
        <p:nvSpPr>
          <p:cNvPr id="627" name="Google Shape;627;p72"/>
          <p:cNvSpPr txBox="1"/>
          <p:nvPr/>
        </p:nvSpPr>
        <p:spPr>
          <a:xfrm>
            <a:off x="324550" y="1059050"/>
            <a:ext cx="8036700" cy="28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Counter(start)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count = 0;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return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next: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start + count++; }  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557225" y="17328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we all love JavaScript...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3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Except when it’s a Closure</a:t>
            </a:r>
            <a:endParaRPr/>
          </a:p>
        </p:txBody>
      </p:sp>
      <p:sp>
        <p:nvSpPr>
          <p:cNvPr id="633" name="Google Shape;633;p73"/>
          <p:cNvSpPr txBox="1"/>
          <p:nvPr/>
        </p:nvSpPr>
        <p:spPr>
          <a:xfrm>
            <a:off x="324550" y="1059050"/>
            <a:ext cx="8036700" cy="3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Counter(start)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count = 0;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return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  next: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() {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start + count++; }  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counter = Counter(5);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print(counter.next() + 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 -&gt; ”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+ counter.next());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5 -&gt; 6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4" name="Google Shape;634;p73"/>
          <p:cNvSpPr/>
          <p:nvPr/>
        </p:nvSpPr>
        <p:spPr>
          <a:xfrm>
            <a:off x="2558025" y="1171625"/>
            <a:ext cx="639300" cy="279000"/>
          </a:xfrm>
          <a:prstGeom prst="rect">
            <a:avLst/>
          </a:prstGeom>
          <a:solidFill>
            <a:srgbClr val="9AC6F8">
              <a:alpha val="35380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73"/>
          <p:cNvSpPr/>
          <p:nvPr/>
        </p:nvSpPr>
        <p:spPr>
          <a:xfrm>
            <a:off x="658275" y="1450625"/>
            <a:ext cx="1775700" cy="279000"/>
          </a:xfrm>
          <a:prstGeom prst="rect">
            <a:avLst/>
          </a:prstGeom>
          <a:solidFill>
            <a:srgbClr val="9AC6F8">
              <a:alpha val="35380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73"/>
          <p:cNvSpPr/>
          <p:nvPr/>
        </p:nvSpPr>
        <p:spPr>
          <a:xfrm>
            <a:off x="4160925" y="1994375"/>
            <a:ext cx="2081400" cy="279000"/>
          </a:xfrm>
          <a:prstGeom prst="rect">
            <a:avLst/>
          </a:prstGeom>
          <a:solidFill>
            <a:srgbClr val="9AC6F8">
              <a:alpha val="35380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73"/>
          <p:cNvSpPr/>
          <p:nvPr/>
        </p:nvSpPr>
        <p:spPr>
          <a:xfrm>
            <a:off x="4886725" y="2586675"/>
            <a:ext cx="3188100" cy="954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Closures over parameters, and mutable local variables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4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 with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eval()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3" name="Google Shape;643;p74"/>
          <p:cNvSpPr txBox="1"/>
          <p:nvPr/>
        </p:nvSpPr>
        <p:spPr>
          <a:xfrm>
            <a:off x="324550" y="1059050"/>
            <a:ext cx="8036700" cy="3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(a, b)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return eval(a) + (b == 0 ? 0 : 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(a, --b));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func(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“1”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4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4" name="Google Shape;644;p74"/>
          <p:cNvSpPr/>
          <p:nvPr/>
        </p:nvSpPr>
        <p:spPr>
          <a:xfrm>
            <a:off x="5172425" y="2081250"/>
            <a:ext cx="3541500" cy="677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Executes string within the context of the calling function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75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 with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eval()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0" name="Google Shape;650;p75"/>
          <p:cNvSpPr txBox="1"/>
          <p:nvPr/>
        </p:nvSpPr>
        <p:spPr>
          <a:xfrm>
            <a:off x="324550" y="1059050"/>
            <a:ext cx="8036700" cy="3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(a, b)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return eval(a) + (b == 0 ? 0 : 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(a, --b));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func(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“1”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4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func(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“b = 0”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0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1" name="Google Shape;651;p75"/>
          <p:cNvSpPr/>
          <p:nvPr/>
        </p:nvSpPr>
        <p:spPr>
          <a:xfrm>
            <a:off x="5172425" y="2081250"/>
            <a:ext cx="3541500" cy="677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Executes string within the context of the calling function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75"/>
          <p:cNvSpPr/>
          <p:nvPr/>
        </p:nvSpPr>
        <p:spPr>
          <a:xfrm>
            <a:off x="5172425" y="2873175"/>
            <a:ext cx="3541500" cy="677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modify locals or introduce new ones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76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 with </a:t>
            </a:r>
            <a:r>
              <a:rPr lang="en-GB">
                <a:latin typeface="Consolas"/>
                <a:ea typeface="Consolas"/>
                <a:cs typeface="Consolas"/>
                <a:sym typeface="Consolas"/>
              </a:rPr>
              <a:t>eval()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8" name="Google Shape;658;p76"/>
          <p:cNvSpPr txBox="1"/>
          <p:nvPr/>
        </p:nvSpPr>
        <p:spPr>
          <a:xfrm>
            <a:off x="324550" y="1059050"/>
            <a:ext cx="8036700" cy="33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func(a, b)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return eval(a) + (b == 0 ? 0 : 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func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(a, --b));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func(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“1”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 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4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func(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“b = 0”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0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func(</a:t>
            </a: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"func = function() {</a:t>
            </a:r>
            <a:endParaRPr sz="18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      return 'bar' </a:t>
            </a:r>
            <a:endParaRPr sz="1800">
              <a:solidFill>
                <a:srgbClr val="CC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      }; 'foo'"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en-GB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lang="en-GB" sz="1800">
                <a:solidFill>
                  <a:srgbClr val="349351"/>
                </a:solidFill>
                <a:latin typeface="Consolas"/>
                <a:ea typeface="Consolas"/>
                <a:cs typeface="Consolas"/>
                <a:sym typeface="Consolas"/>
              </a:rPr>
              <a:t>// “foobar”</a:t>
            </a:r>
            <a:endParaRPr sz="1800">
              <a:solidFill>
                <a:srgbClr val="34935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9" name="Google Shape;659;p76"/>
          <p:cNvSpPr/>
          <p:nvPr/>
        </p:nvSpPr>
        <p:spPr>
          <a:xfrm>
            <a:off x="5172425" y="2081250"/>
            <a:ext cx="3541500" cy="677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Executes string within the context of the calling function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76"/>
          <p:cNvSpPr/>
          <p:nvPr/>
        </p:nvSpPr>
        <p:spPr>
          <a:xfrm>
            <a:off x="5172425" y="2873175"/>
            <a:ext cx="3541500" cy="677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Can modify locals or introduce new ones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76"/>
          <p:cNvSpPr/>
          <p:nvPr/>
        </p:nvSpPr>
        <p:spPr>
          <a:xfrm>
            <a:off x="5172425" y="3665100"/>
            <a:ext cx="3541500" cy="677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Or do crazy things...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7"/>
          <p:cNvSpPr txBox="1"/>
          <p:nvPr>
            <p:ph type="title"/>
          </p:nvPr>
        </p:nvSpPr>
        <p:spPr>
          <a:xfrm>
            <a:off x="557225" y="1732875"/>
            <a:ext cx="8222100" cy="10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V8 Approach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78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V8 History</a:t>
            </a:r>
            <a:endParaRPr/>
          </a:p>
        </p:txBody>
      </p:sp>
      <p:sp>
        <p:nvSpPr>
          <p:cNvPr id="672" name="Google Shape;672;p78"/>
          <p:cNvSpPr txBox="1"/>
          <p:nvPr/>
        </p:nvSpPr>
        <p:spPr>
          <a:xfrm>
            <a:off x="248175" y="1088425"/>
            <a:ext cx="7884000" cy="35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V8 was the first really fast JavaScript Virtual Machine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Launched with Chrome in 2008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10x faster than competition at release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10x faster today than in 2008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2008 - Full-Codegen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Fast AST-walking JIT compiler with inline caching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2010 - Crankshaft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Optimizing JIT compiler with type feedback and deoptimization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2015 - TurboFan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○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Optimizing JIT compiler with type and range analysis, sea of nodes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7" name="Google Shape;677;p79"/>
          <p:cNvCxnSpPr>
            <a:stCxn id="678" idx="3"/>
            <a:endCxn id="679" idx="0"/>
          </p:cNvCxnSpPr>
          <p:nvPr/>
        </p:nvCxnSpPr>
        <p:spPr>
          <a:xfrm>
            <a:off x="912036" y="1684608"/>
            <a:ext cx="2714400" cy="521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0" name="Google Shape;680;p79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 Pipeline (2008)</a:t>
            </a:r>
            <a:endParaRPr/>
          </a:p>
        </p:txBody>
      </p:sp>
      <p:sp>
        <p:nvSpPr>
          <p:cNvPr id="678" name="Google Shape;678;p79"/>
          <p:cNvSpPr/>
          <p:nvPr/>
        </p:nvSpPr>
        <p:spPr>
          <a:xfrm>
            <a:off x="134490" y="1311549"/>
            <a:ext cx="777546" cy="746118"/>
          </a:xfrm>
          <a:prstGeom prst="flowChartDocumen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</a:t>
            </a:r>
            <a:endParaRPr/>
          </a:p>
        </p:txBody>
      </p:sp>
      <p:sp>
        <p:nvSpPr>
          <p:cNvPr id="679" name="Google Shape;679;p79"/>
          <p:cNvSpPr/>
          <p:nvPr/>
        </p:nvSpPr>
        <p:spPr>
          <a:xfrm>
            <a:off x="3208278" y="2206361"/>
            <a:ext cx="836400" cy="764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Parser</a:t>
            </a:r>
            <a:endParaRPr/>
          </a:p>
        </p:txBody>
      </p:sp>
      <p:sp>
        <p:nvSpPr>
          <p:cNvPr id="681" name="Google Shape;681;p79"/>
          <p:cNvSpPr/>
          <p:nvPr/>
        </p:nvSpPr>
        <p:spPr>
          <a:xfrm>
            <a:off x="4264300" y="2206350"/>
            <a:ext cx="1006500" cy="764100"/>
          </a:xfrm>
          <a:prstGeom prst="flowChartAlternateProcess">
            <a:avLst/>
          </a:prstGeom>
          <a:solidFill>
            <a:srgbClr val="EDCD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Full- codegen</a:t>
            </a:r>
            <a:endParaRPr/>
          </a:p>
        </p:txBody>
      </p:sp>
      <p:cxnSp>
        <p:nvCxnSpPr>
          <p:cNvPr id="682" name="Google Shape;682;p79"/>
          <p:cNvCxnSpPr>
            <a:stCxn id="679" idx="3"/>
            <a:endCxn id="681" idx="1"/>
          </p:cNvCxnSpPr>
          <p:nvPr/>
        </p:nvCxnSpPr>
        <p:spPr>
          <a:xfrm>
            <a:off x="4044678" y="2588411"/>
            <a:ext cx="21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3" name="Google Shape;683;p79"/>
          <p:cNvSpPr/>
          <p:nvPr/>
        </p:nvSpPr>
        <p:spPr>
          <a:xfrm>
            <a:off x="4169975" y="3289825"/>
            <a:ext cx="1213218" cy="746118"/>
          </a:xfrm>
          <a:prstGeom prst="flowChartDocumen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Unoptimized Code</a:t>
            </a:r>
            <a:endParaRPr/>
          </a:p>
        </p:txBody>
      </p:sp>
      <p:cxnSp>
        <p:nvCxnSpPr>
          <p:cNvPr id="684" name="Google Shape;684;p79"/>
          <p:cNvCxnSpPr>
            <a:endCxn id="683" idx="0"/>
          </p:cNvCxnSpPr>
          <p:nvPr/>
        </p:nvCxnSpPr>
        <p:spPr>
          <a:xfrm>
            <a:off x="4776584" y="2961925"/>
            <a:ext cx="0" cy="32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80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Full-Codegen in a nutshell</a:t>
            </a:r>
            <a:endParaRPr/>
          </a:p>
        </p:txBody>
      </p:sp>
      <p:sp>
        <p:nvSpPr>
          <p:cNvPr id="690" name="Google Shape;690;p80"/>
          <p:cNvSpPr txBox="1"/>
          <p:nvPr>
            <p:ph idx="4294967295" type="body"/>
          </p:nvPr>
        </p:nvSpPr>
        <p:spPr>
          <a:xfrm>
            <a:off x="375100" y="1710875"/>
            <a:ext cx="38022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Sum(point) = {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point.x + point.y;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81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Full-Codegen in a nutshell</a:t>
            </a:r>
            <a:endParaRPr/>
          </a:p>
        </p:txBody>
      </p:sp>
      <p:sp>
        <p:nvSpPr>
          <p:cNvPr id="696" name="Google Shape;696;p81"/>
          <p:cNvSpPr txBox="1"/>
          <p:nvPr>
            <p:ph idx="4294967295" type="body"/>
          </p:nvPr>
        </p:nvSpPr>
        <p:spPr>
          <a:xfrm>
            <a:off x="375100" y="1710875"/>
            <a:ext cx="38022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Sum(point) = {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point.x + point.y;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7" name="Google Shape;697;p81"/>
          <p:cNvSpPr/>
          <p:nvPr/>
        </p:nvSpPr>
        <p:spPr>
          <a:xfrm>
            <a:off x="6109625" y="1499800"/>
            <a:ext cx="9018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p81"/>
          <p:cNvSpPr/>
          <p:nvPr/>
        </p:nvSpPr>
        <p:spPr>
          <a:xfrm>
            <a:off x="6335075" y="2113925"/>
            <a:ext cx="4509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9" name="Google Shape;699;p81"/>
          <p:cNvSpPr/>
          <p:nvPr/>
        </p:nvSpPr>
        <p:spPr>
          <a:xfrm>
            <a:off x="5030075" y="2760275"/>
            <a:ext cx="1076400" cy="566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b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81"/>
          <p:cNvSpPr/>
          <p:nvPr/>
        </p:nvSpPr>
        <p:spPr>
          <a:xfrm>
            <a:off x="7172425" y="2760275"/>
            <a:ext cx="1076400" cy="566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b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81"/>
          <p:cNvSpPr/>
          <p:nvPr/>
        </p:nvSpPr>
        <p:spPr>
          <a:xfrm>
            <a:off x="5617325" y="3577025"/>
            <a:ext cx="4923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“x”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p81"/>
          <p:cNvSpPr/>
          <p:nvPr/>
        </p:nvSpPr>
        <p:spPr>
          <a:xfrm>
            <a:off x="4638750" y="3577025"/>
            <a:ext cx="7473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point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3" name="Google Shape;703;p81"/>
          <p:cNvCxnSpPr>
            <a:stCxn id="697" idx="2"/>
            <a:endCxn id="698" idx="0"/>
          </p:cNvCxnSpPr>
          <p:nvPr/>
        </p:nvCxnSpPr>
        <p:spPr>
          <a:xfrm>
            <a:off x="6560525" y="1895500"/>
            <a:ext cx="0" cy="21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4" name="Google Shape;704;p81"/>
          <p:cNvCxnSpPr>
            <a:stCxn id="698" idx="2"/>
            <a:endCxn id="699" idx="0"/>
          </p:cNvCxnSpPr>
          <p:nvPr/>
        </p:nvCxnSpPr>
        <p:spPr>
          <a:xfrm flipH="1">
            <a:off x="5568425" y="2509625"/>
            <a:ext cx="9921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5" name="Google Shape;705;p81"/>
          <p:cNvCxnSpPr>
            <a:stCxn id="698" idx="2"/>
            <a:endCxn id="700" idx="0"/>
          </p:cNvCxnSpPr>
          <p:nvPr/>
        </p:nvCxnSpPr>
        <p:spPr>
          <a:xfrm>
            <a:off x="6560525" y="2509625"/>
            <a:ext cx="11502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81"/>
          <p:cNvCxnSpPr>
            <a:stCxn id="699" idx="2"/>
            <a:endCxn id="701" idx="0"/>
          </p:cNvCxnSpPr>
          <p:nvPr/>
        </p:nvCxnSpPr>
        <p:spPr>
          <a:xfrm>
            <a:off x="5568275" y="3326375"/>
            <a:ext cx="2952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81"/>
          <p:cNvCxnSpPr>
            <a:stCxn id="702" idx="0"/>
            <a:endCxn id="699" idx="2"/>
          </p:cNvCxnSpPr>
          <p:nvPr/>
        </p:nvCxnSpPr>
        <p:spPr>
          <a:xfrm flipH="1" rot="10800000">
            <a:off x="5012400" y="3326525"/>
            <a:ext cx="5559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81"/>
          <p:cNvCxnSpPr/>
          <p:nvPr/>
        </p:nvCxnSpPr>
        <p:spPr>
          <a:xfrm flipH="1" rot="10800000">
            <a:off x="2975750" y="4309300"/>
            <a:ext cx="30414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9" name="Google Shape;709;p81"/>
          <p:cNvSpPr txBox="1"/>
          <p:nvPr/>
        </p:nvSpPr>
        <p:spPr>
          <a:xfrm>
            <a:off x="4075950" y="4312550"/>
            <a:ext cx="9921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Parser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81"/>
          <p:cNvSpPr/>
          <p:nvPr/>
        </p:nvSpPr>
        <p:spPr>
          <a:xfrm>
            <a:off x="7752766" y="3577025"/>
            <a:ext cx="4923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“y”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1" name="Google Shape;711;p81"/>
          <p:cNvSpPr/>
          <p:nvPr/>
        </p:nvSpPr>
        <p:spPr>
          <a:xfrm>
            <a:off x="6774191" y="3577025"/>
            <a:ext cx="7473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point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2" name="Google Shape;712;p81"/>
          <p:cNvCxnSpPr>
            <a:endCxn id="710" idx="0"/>
          </p:cNvCxnSpPr>
          <p:nvPr/>
        </p:nvCxnSpPr>
        <p:spPr>
          <a:xfrm>
            <a:off x="7703716" y="3326525"/>
            <a:ext cx="2952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81"/>
          <p:cNvCxnSpPr>
            <a:stCxn id="711" idx="0"/>
          </p:cNvCxnSpPr>
          <p:nvPr/>
        </p:nvCxnSpPr>
        <p:spPr>
          <a:xfrm flipH="1" rot="10800000">
            <a:off x="7147841" y="3326525"/>
            <a:ext cx="5559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82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Full-Codegen in a nutshell</a:t>
            </a:r>
            <a:endParaRPr/>
          </a:p>
        </p:txBody>
      </p:sp>
      <p:sp>
        <p:nvSpPr>
          <p:cNvPr id="719" name="Google Shape;719;p82"/>
          <p:cNvSpPr/>
          <p:nvPr/>
        </p:nvSpPr>
        <p:spPr>
          <a:xfrm>
            <a:off x="6109625" y="1499800"/>
            <a:ext cx="9018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0" name="Google Shape;720;p82"/>
          <p:cNvSpPr/>
          <p:nvPr/>
        </p:nvSpPr>
        <p:spPr>
          <a:xfrm>
            <a:off x="6335075" y="2113925"/>
            <a:ext cx="4509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82"/>
          <p:cNvSpPr/>
          <p:nvPr/>
        </p:nvSpPr>
        <p:spPr>
          <a:xfrm>
            <a:off x="5030075" y="2760275"/>
            <a:ext cx="1076400" cy="566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b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82"/>
          <p:cNvSpPr/>
          <p:nvPr/>
        </p:nvSpPr>
        <p:spPr>
          <a:xfrm>
            <a:off x="7172425" y="2760275"/>
            <a:ext cx="1076400" cy="566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b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3" name="Google Shape;723;p82"/>
          <p:cNvSpPr/>
          <p:nvPr/>
        </p:nvSpPr>
        <p:spPr>
          <a:xfrm>
            <a:off x="5617325" y="3577025"/>
            <a:ext cx="4923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“x”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82"/>
          <p:cNvSpPr/>
          <p:nvPr/>
        </p:nvSpPr>
        <p:spPr>
          <a:xfrm>
            <a:off x="4638750" y="3577025"/>
            <a:ext cx="7473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point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5" name="Google Shape;725;p82"/>
          <p:cNvCxnSpPr>
            <a:stCxn id="719" idx="2"/>
            <a:endCxn id="720" idx="0"/>
          </p:cNvCxnSpPr>
          <p:nvPr/>
        </p:nvCxnSpPr>
        <p:spPr>
          <a:xfrm>
            <a:off x="6560525" y="1895500"/>
            <a:ext cx="0" cy="21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82"/>
          <p:cNvCxnSpPr>
            <a:stCxn id="720" idx="2"/>
            <a:endCxn id="721" idx="0"/>
          </p:cNvCxnSpPr>
          <p:nvPr/>
        </p:nvCxnSpPr>
        <p:spPr>
          <a:xfrm flipH="1">
            <a:off x="5568425" y="2509625"/>
            <a:ext cx="9921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82"/>
          <p:cNvCxnSpPr>
            <a:stCxn id="720" idx="2"/>
            <a:endCxn id="722" idx="0"/>
          </p:cNvCxnSpPr>
          <p:nvPr/>
        </p:nvCxnSpPr>
        <p:spPr>
          <a:xfrm>
            <a:off x="6560525" y="2509625"/>
            <a:ext cx="11502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82"/>
          <p:cNvCxnSpPr>
            <a:stCxn id="721" idx="2"/>
            <a:endCxn id="723" idx="0"/>
          </p:cNvCxnSpPr>
          <p:nvPr/>
        </p:nvCxnSpPr>
        <p:spPr>
          <a:xfrm>
            <a:off x="5568275" y="3326375"/>
            <a:ext cx="2952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9" name="Google Shape;729;p82"/>
          <p:cNvCxnSpPr>
            <a:stCxn id="724" idx="0"/>
            <a:endCxn id="721" idx="2"/>
          </p:cNvCxnSpPr>
          <p:nvPr/>
        </p:nvCxnSpPr>
        <p:spPr>
          <a:xfrm flipH="1" rot="10800000">
            <a:off x="5012400" y="3326525"/>
            <a:ext cx="5559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0" name="Google Shape;730;p82"/>
          <p:cNvSpPr/>
          <p:nvPr/>
        </p:nvSpPr>
        <p:spPr>
          <a:xfrm>
            <a:off x="7752766" y="3577025"/>
            <a:ext cx="4923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“y”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82"/>
          <p:cNvSpPr/>
          <p:nvPr/>
        </p:nvSpPr>
        <p:spPr>
          <a:xfrm>
            <a:off x="6774191" y="3577025"/>
            <a:ext cx="7473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point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2" name="Google Shape;732;p82"/>
          <p:cNvCxnSpPr>
            <a:endCxn id="730" idx="0"/>
          </p:cNvCxnSpPr>
          <p:nvPr/>
        </p:nvCxnSpPr>
        <p:spPr>
          <a:xfrm>
            <a:off x="7703716" y="3326525"/>
            <a:ext cx="2952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3" name="Google Shape;733;p82"/>
          <p:cNvCxnSpPr>
            <a:stCxn id="731" idx="0"/>
          </p:cNvCxnSpPr>
          <p:nvPr/>
        </p:nvCxnSpPr>
        <p:spPr>
          <a:xfrm flipH="1" rot="10800000">
            <a:off x="7147841" y="3326525"/>
            <a:ext cx="5559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</a:t>
            </a:r>
            <a:endParaRPr/>
          </a:p>
        </p:txBody>
      </p:sp>
      <p:sp>
        <p:nvSpPr>
          <p:cNvPr id="307" name="Google Shape;307;p47"/>
          <p:cNvSpPr txBox="1"/>
          <p:nvPr>
            <p:ph idx="4294967295" type="body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language of the Web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3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Full-Codegen in a nutshell</a:t>
            </a:r>
            <a:endParaRPr/>
          </a:p>
        </p:txBody>
      </p:sp>
      <p:sp>
        <p:nvSpPr>
          <p:cNvPr id="739" name="Google Shape;739;p83"/>
          <p:cNvSpPr/>
          <p:nvPr/>
        </p:nvSpPr>
        <p:spPr>
          <a:xfrm>
            <a:off x="6109625" y="1499800"/>
            <a:ext cx="9018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0" name="Google Shape;740;p83"/>
          <p:cNvSpPr/>
          <p:nvPr/>
        </p:nvSpPr>
        <p:spPr>
          <a:xfrm>
            <a:off x="6335075" y="2113925"/>
            <a:ext cx="4509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1" name="Google Shape;741;p83"/>
          <p:cNvSpPr/>
          <p:nvPr/>
        </p:nvSpPr>
        <p:spPr>
          <a:xfrm>
            <a:off x="5030075" y="2760275"/>
            <a:ext cx="1076400" cy="566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b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2" name="Google Shape;742;p83"/>
          <p:cNvSpPr/>
          <p:nvPr/>
        </p:nvSpPr>
        <p:spPr>
          <a:xfrm>
            <a:off x="7172425" y="2760275"/>
            <a:ext cx="1076400" cy="566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b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3" name="Google Shape;743;p83"/>
          <p:cNvCxnSpPr>
            <a:stCxn id="739" idx="2"/>
            <a:endCxn id="740" idx="0"/>
          </p:cNvCxnSpPr>
          <p:nvPr/>
        </p:nvCxnSpPr>
        <p:spPr>
          <a:xfrm>
            <a:off x="6560525" y="1895500"/>
            <a:ext cx="0" cy="21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4" name="Google Shape;744;p83"/>
          <p:cNvCxnSpPr>
            <a:stCxn id="740" idx="2"/>
            <a:endCxn id="741" idx="0"/>
          </p:cNvCxnSpPr>
          <p:nvPr/>
        </p:nvCxnSpPr>
        <p:spPr>
          <a:xfrm flipH="1">
            <a:off x="5568425" y="2509625"/>
            <a:ext cx="9921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" name="Google Shape;745;p83"/>
          <p:cNvCxnSpPr>
            <a:stCxn id="740" idx="2"/>
            <a:endCxn id="742" idx="0"/>
          </p:cNvCxnSpPr>
          <p:nvPr/>
        </p:nvCxnSpPr>
        <p:spPr>
          <a:xfrm>
            <a:off x="6560525" y="2509625"/>
            <a:ext cx="11502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6" name="Google Shape;746;p83"/>
          <p:cNvSpPr/>
          <p:nvPr/>
        </p:nvSpPr>
        <p:spPr>
          <a:xfrm>
            <a:off x="5617325" y="3577025"/>
            <a:ext cx="4923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“x”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7" name="Google Shape;747;p83"/>
          <p:cNvSpPr/>
          <p:nvPr/>
        </p:nvSpPr>
        <p:spPr>
          <a:xfrm>
            <a:off x="4638750" y="3577025"/>
            <a:ext cx="747300" cy="3957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point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48" name="Google Shape;748;p83"/>
          <p:cNvCxnSpPr>
            <a:endCxn id="746" idx="0"/>
          </p:cNvCxnSpPr>
          <p:nvPr/>
        </p:nvCxnSpPr>
        <p:spPr>
          <a:xfrm>
            <a:off x="5568275" y="3326525"/>
            <a:ext cx="2952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" name="Google Shape;749;p83"/>
          <p:cNvCxnSpPr>
            <a:stCxn id="747" idx="0"/>
          </p:cNvCxnSpPr>
          <p:nvPr/>
        </p:nvCxnSpPr>
        <p:spPr>
          <a:xfrm flipH="1" rot="10800000">
            <a:off x="5012400" y="3326525"/>
            <a:ext cx="5559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0" name="Google Shape;750;p83"/>
          <p:cNvSpPr/>
          <p:nvPr/>
        </p:nvSpPr>
        <p:spPr>
          <a:xfrm>
            <a:off x="7752766" y="3577025"/>
            <a:ext cx="4923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“y”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1" name="Google Shape;751;p83"/>
          <p:cNvSpPr/>
          <p:nvPr/>
        </p:nvSpPr>
        <p:spPr>
          <a:xfrm>
            <a:off x="6774191" y="3577025"/>
            <a:ext cx="7473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point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2" name="Google Shape;752;p83"/>
          <p:cNvCxnSpPr>
            <a:endCxn id="750" idx="0"/>
          </p:cNvCxnSpPr>
          <p:nvPr/>
        </p:nvCxnSpPr>
        <p:spPr>
          <a:xfrm>
            <a:off x="7703716" y="3326525"/>
            <a:ext cx="2952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3" name="Google Shape;753;p83"/>
          <p:cNvCxnSpPr>
            <a:stCxn id="751" idx="0"/>
          </p:cNvCxnSpPr>
          <p:nvPr/>
        </p:nvCxnSpPr>
        <p:spPr>
          <a:xfrm flipH="1" rot="10800000">
            <a:off x="7147841" y="3326525"/>
            <a:ext cx="5559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4" name="Google Shape;754;p83"/>
          <p:cNvCxnSpPr/>
          <p:nvPr/>
        </p:nvCxnSpPr>
        <p:spPr>
          <a:xfrm rot="10800000">
            <a:off x="2975750" y="4309300"/>
            <a:ext cx="30414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55" name="Google Shape;755;p83"/>
          <p:cNvSpPr txBox="1"/>
          <p:nvPr/>
        </p:nvSpPr>
        <p:spPr>
          <a:xfrm>
            <a:off x="3694950" y="4312550"/>
            <a:ext cx="1771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Full-Codegen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6" name="Google Shape;756;p83"/>
          <p:cNvSpPr txBox="1"/>
          <p:nvPr>
            <p:ph idx="4294967295" type="body"/>
          </p:nvPr>
        </p:nvSpPr>
        <p:spPr>
          <a:xfrm>
            <a:off x="375100" y="1482275"/>
            <a:ext cx="4032300" cy="306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                      ; prologue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eax, [ebp + 0x10]    ; point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84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Full-Codegen in a nutshell</a:t>
            </a:r>
            <a:endParaRPr/>
          </a:p>
        </p:txBody>
      </p:sp>
      <p:sp>
        <p:nvSpPr>
          <p:cNvPr id="762" name="Google Shape;762;p84"/>
          <p:cNvSpPr/>
          <p:nvPr/>
        </p:nvSpPr>
        <p:spPr>
          <a:xfrm>
            <a:off x="6109625" y="1499800"/>
            <a:ext cx="9018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84"/>
          <p:cNvSpPr/>
          <p:nvPr/>
        </p:nvSpPr>
        <p:spPr>
          <a:xfrm>
            <a:off x="6335075" y="2113925"/>
            <a:ext cx="4509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4" name="Google Shape;764;p84"/>
          <p:cNvSpPr/>
          <p:nvPr/>
        </p:nvSpPr>
        <p:spPr>
          <a:xfrm>
            <a:off x="5030075" y="2760275"/>
            <a:ext cx="1076400" cy="566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b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5" name="Google Shape;765;p84"/>
          <p:cNvSpPr/>
          <p:nvPr/>
        </p:nvSpPr>
        <p:spPr>
          <a:xfrm>
            <a:off x="7172425" y="2760275"/>
            <a:ext cx="1076400" cy="566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b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6" name="Google Shape;766;p84"/>
          <p:cNvCxnSpPr>
            <a:stCxn id="762" idx="2"/>
            <a:endCxn id="763" idx="0"/>
          </p:cNvCxnSpPr>
          <p:nvPr/>
        </p:nvCxnSpPr>
        <p:spPr>
          <a:xfrm>
            <a:off x="6560525" y="1895500"/>
            <a:ext cx="0" cy="21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" name="Google Shape;767;p84"/>
          <p:cNvCxnSpPr>
            <a:stCxn id="763" idx="2"/>
            <a:endCxn id="764" idx="0"/>
          </p:cNvCxnSpPr>
          <p:nvPr/>
        </p:nvCxnSpPr>
        <p:spPr>
          <a:xfrm flipH="1">
            <a:off x="5568425" y="2509625"/>
            <a:ext cx="9921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" name="Google Shape;768;p84"/>
          <p:cNvCxnSpPr>
            <a:stCxn id="763" idx="2"/>
            <a:endCxn id="765" idx="0"/>
          </p:cNvCxnSpPr>
          <p:nvPr/>
        </p:nvCxnSpPr>
        <p:spPr>
          <a:xfrm>
            <a:off x="6560525" y="2509625"/>
            <a:ext cx="11502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9" name="Google Shape;769;p84"/>
          <p:cNvSpPr/>
          <p:nvPr/>
        </p:nvSpPr>
        <p:spPr>
          <a:xfrm>
            <a:off x="5617325" y="3577025"/>
            <a:ext cx="492300" cy="3957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“x”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0" name="Google Shape;770;p84"/>
          <p:cNvSpPr/>
          <p:nvPr/>
        </p:nvSpPr>
        <p:spPr>
          <a:xfrm>
            <a:off x="4638750" y="3577025"/>
            <a:ext cx="747300" cy="3957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point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1" name="Google Shape;771;p84"/>
          <p:cNvCxnSpPr>
            <a:endCxn id="769" idx="0"/>
          </p:cNvCxnSpPr>
          <p:nvPr/>
        </p:nvCxnSpPr>
        <p:spPr>
          <a:xfrm>
            <a:off x="5568275" y="3326525"/>
            <a:ext cx="2952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2" name="Google Shape;772;p84"/>
          <p:cNvCxnSpPr>
            <a:stCxn id="770" idx="0"/>
          </p:cNvCxnSpPr>
          <p:nvPr/>
        </p:nvCxnSpPr>
        <p:spPr>
          <a:xfrm flipH="1" rot="10800000">
            <a:off x="5012400" y="3326525"/>
            <a:ext cx="5559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3" name="Google Shape;773;p84"/>
          <p:cNvSpPr/>
          <p:nvPr/>
        </p:nvSpPr>
        <p:spPr>
          <a:xfrm>
            <a:off x="7752766" y="3577025"/>
            <a:ext cx="4923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“y”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84"/>
          <p:cNvSpPr/>
          <p:nvPr/>
        </p:nvSpPr>
        <p:spPr>
          <a:xfrm>
            <a:off x="6774191" y="3577025"/>
            <a:ext cx="7473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point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5" name="Google Shape;775;p84"/>
          <p:cNvCxnSpPr>
            <a:endCxn id="773" idx="0"/>
          </p:cNvCxnSpPr>
          <p:nvPr/>
        </p:nvCxnSpPr>
        <p:spPr>
          <a:xfrm>
            <a:off x="7703716" y="3326525"/>
            <a:ext cx="2952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84"/>
          <p:cNvCxnSpPr>
            <a:stCxn id="774" idx="0"/>
          </p:cNvCxnSpPr>
          <p:nvPr/>
        </p:nvCxnSpPr>
        <p:spPr>
          <a:xfrm flipH="1" rot="10800000">
            <a:off x="7147841" y="3326525"/>
            <a:ext cx="5559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84"/>
          <p:cNvCxnSpPr/>
          <p:nvPr/>
        </p:nvCxnSpPr>
        <p:spPr>
          <a:xfrm rot="10800000">
            <a:off x="2975750" y="4309300"/>
            <a:ext cx="30414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8" name="Google Shape;778;p84"/>
          <p:cNvSpPr txBox="1"/>
          <p:nvPr/>
        </p:nvSpPr>
        <p:spPr>
          <a:xfrm>
            <a:off x="3694950" y="4312550"/>
            <a:ext cx="1771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Full-Codegen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84"/>
          <p:cNvSpPr txBox="1"/>
          <p:nvPr>
            <p:ph idx="4294967295" type="body"/>
          </p:nvPr>
        </p:nvSpPr>
        <p:spPr>
          <a:xfrm>
            <a:off x="375100" y="1482275"/>
            <a:ext cx="4032300" cy="306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                      ; prologue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eax, [ebp + 0x10]    ; point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ecx, 0x56a79431      ; “x”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85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Full-Codegen in a nutshell</a:t>
            </a:r>
            <a:endParaRPr/>
          </a:p>
        </p:txBody>
      </p:sp>
      <p:sp>
        <p:nvSpPr>
          <p:cNvPr id="785" name="Google Shape;785;p85"/>
          <p:cNvSpPr/>
          <p:nvPr/>
        </p:nvSpPr>
        <p:spPr>
          <a:xfrm>
            <a:off x="6109625" y="1499800"/>
            <a:ext cx="9018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85"/>
          <p:cNvSpPr/>
          <p:nvPr/>
        </p:nvSpPr>
        <p:spPr>
          <a:xfrm>
            <a:off x="6335075" y="2113925"/>
            <a:ext cx="4509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85"/>
          <p:cNvSpPr/>
          <p:nvPr/>
        </p:nvSpPr>
        <p:spPr>
          <a:xfrm>
            <a:off x="5030075" y="2760275"/>
            <a:ext cx="1076400" cy="5661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b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8" name="Google Shape;788;p85"/>
          <p:cNvSpPr/>
          <p:nvPr/>
        </p:nvSpPr>
        <p:spPr>
          <a:xfrm>
            <a:off x="7172425" y="2760275"/>
            <a:ext cx="1076400" cy="5661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b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9" name="Google Shape;789;p85"/>
          <p:cNvCxnSpPr>
            <a:stCxn id="785" idx="2"/>
            <a:endCxn id="786" idx="0"/>
          </p:cNvCxnSpPr>
          <p:nvPr/>
        </p:nvCxnSpPr>
        <p:spPr>
          <a:xfrm>
            <a:off x="6560525" y="1895500"/>
            <a:ext cx="0" cy="21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0" name="Google Shape;790;p85"/>
          <p:cNvCxnSpPr>
            <a:stCxn id="786" idx="2"/>
            <a:endCxn id="787" idx="0"/>
          </p:cNvCxnSpPr>
          <p:nvPr/>
        </p:nvCxnSpPr>
        <p:spPr>
          <a:xfrm flipH="1">
            <a:off x="5568425" y="2509625"/>
            <a:ext cx="9921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1" name="Google Shape;791;p85"/>
          <p:cNvCxnSpPr>
            <a:stCxn id="786" idx="2"/>
            <a:endCxn id="788" idx="0"/>
          </p:cNvCxnSpPr>
          <p:nvPr/>
        </p:nvCxnSpPr>
        <p:spPr>
          <a:xfrm>
            <a:off x="6560525" y="2509625"/>
            <a:ext cx="11502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2" name="Google Shape;792;p85"/>
          <p:cNvSpPr/>
          <p:nvPr/>
        </p:nvSpPr>
        <p:spPr>
          <a:xfrm>
            <a:off x="5617325" y="3577025"/>
            <a:ext cx="492300" cy="3957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“x”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3" name="Google Shape;793;p85"/>
          <p:cNvSpPr/>
          <p:nvPr/>
        </p:nvSpPr>
        <p:spPr>
          <a:xfrm>
            <a:off x="4638750" y="3577025"/>
            <a:ext cx="747300" cy="3957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point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4" name="Google Shape;794;p85"/>
          <p:cNvCxnSpPr>
            <a:endCxn id="792" idx="0"/>
          </p:cNvCxnSpPr>
          <p:nvPr/>
        </p:nvCxnSpPr>
        <p:spPr>
          <a:xfrm>
            <a:off x="5568275" y="3326525"/>
            <a:ext cx="2952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5" name="Google Shape;795;p85"/>
          <p:cNvCxnSpPr>
            <a:stCxn id="793" idx="0"/>
          </p:cNvCxnSpPr>
          <p:nvPr/>
        </p:nvCxnSpPr>
        <p:spPr>
          <a:xfrm flipH="1" rot="10800000">
            <a:off x="5012400" y="3326525"/>
            <a:ext cx="5559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6" name="Google Shape;796;p85"/>
          <p:cNvSpPr/>
          <p:nvPr/>
        </p:nvSpPr>
        <p:spPr>
          <a:xfrm>
            <a:off x="7752766" y="3577025"/>
            <a:ext cx="4923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“y”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85"/>
          <p:cNvSpPr/>
          <p:nvPr/>
        </p:nvSpPr>
        <p:spPr>
          <a:xfrm>
            <a:off x="6774191" y="3577025"/>
            <a:ext cx="7473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point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8" name="Google Shape;798;p85"/>
          <p:cNvCxnSpPr>
            <a:endCxn id="796" idx="0"/>
          </p:cNvCxnSpPr>
          <p:nvPr/>
        </p:nvCxnSpPr>
        <p:spPr>
          <a:xfrm>
            <a:off x="7703716" y="3326525"/>
            <a:ext cx="2952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9" name="Google Shape;799;p85"/>
          <p:cNvCxnSpPr>
            <a:stCxn id="797" idx="0"/>
          </p:cNvCxnSpPr>
          <p:nvPr/>
        </p:nvCxnSpPr>
        <p:spPr>
          <a:xfrm flipH="1" rot="10800000">
            <a:off x="7147841" y="3326525"/>
            <a:ext cx="5559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0" name="Google Shape;800;p85"/>
          <p:cNvCxnSpPr/>
          <p:nvPr/>
        </p:nvCxnSpPr>
        <p:spPr>
          <a:xfrm rot="10800000">
            <a:off x="2975750" y="4309300"/>
            <a:ext cx="30414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1" name="Google Shape;801;p85"/>
          <p:cNvSpPr txBox="1"/>
          <p:nvPr/>
        </p:nvSpPr>
        <p:spPr>
          <a:xfrm>
            <a:off x="3694950" y="4312550"/>
            <a:ext cx="1771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Full-Codegen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2" name="Google Shape;802;p85"/>
          <p:cNvSpPr txBox="1"/>
          <p:nvPr>
            <p:ph idx="4294967295" type="body"/>
          </p:nvPr>
        </p:nvSpPr>
        <p:spPr>
          <a:xfrm>
            <a:off x="375100" y="1482275"/>
            <a:ext cx="4032300" cy="306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                      ; prologue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eax, [ebp + 0x10]    ; point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ecx, 0x56a79431      ; “x”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$LoadNamedProperty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push eax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6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Full-Codegen in a nutshell</a:t>
            </a:r>
            <a:endParaRPr/>
          </a:p>
        </p:txBody>
      </p:sp>
      <p:sp>
        <p:nvSpPr>
          <p:cNvPr id="808" name="Google Shape;808;p86"/>
          <p:cNvSpPr/>
          <p:nvPr/>
        </p:nvSpPr>
        <p:spPr>
          <a:xfrm>
            <a:off x="6109625" y="1499800"/>
            <a:ext cx="9018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9" name="Google Shape;809;p86"/>
          <p:cNvSpPr/>
          <p:nvPr/>
        </p:nvSpPr>
        <p:spPr>
          <a:xfrm>
            <a:off x="6335075" y="2113925"/>
            <a:ext cx="450900" cy="395700"/>
          </a:xfrm>
          <a:prstGeom prst="rect">
            <a:avLst/>
          </a:prstGeom>
          <a:solidFill>
            <a:srgbClr val="FFE599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86"/>
          <p:cNvSpPr/>
          <p:nvPr/>
        </p:nvSpPr>
        <p:spPr>
          <a:xfrm>
            <a:off x="5030075" y="2760275"/>
            <a:ext cx="1076400" cy="5661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b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1" name="Google Shape;811;p86"/>
          <p:cNvSpPr/>
          <p:nvPr/>
        </p:nvSpPr>
        <p:spPr>
          <a:xfrm>
            <a:off x="7172425" y="2760275"/>
            <a:ext cx="1076400" cy="5661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b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2" name="Google Shape;812;p86"/>
          <p:cNvCxnSpPr>
            <a:stCxn id="808" idx="2"/>
            <a:endCxn id="809" idx="0"/>
          </p:cNvCxnSpPr>
          <p:nvPr/>
        </p:nvCxnSpPr>
        <p:spPr>
          <a:xfrm>
            <a:off x="6560525" y="1895500"/>
            <a:ext cx="0" cy="21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3" name="Google Shape;813;p86"/>
          <p:cNvCxnSpPr>
            <a:stCxn id="809" idx="2"/>
            <a:endCxn id="810" idx="0"/>
          </p:cNvCxnSpPr>
          <p:nvPr/>
        </p:nvCxnSpPr>
        <p:spPr>
          <a:xfrm flipH="1">
            <a:off x="5568425" y="2509625"/>
            <a:ext cx="9921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4" name="Google Shape;814;p86"/>
          <p:cNvCxnSpPr>
            <a:stCxn id="809" idx="2"/>
            <a:endCxn id="811" idx="0"/>
          </p:cNvCxnSpPr>
          <p:nvPr/>
        </p:nvCxnSpPr>
        <p:spPr>
          <a:xfrm>
            <a:off x="6560525" y="2509625"/>
            <a:ext cx="11502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5" name="Google Shape;815;p86"/>
          <p:cNvSpPr/>
          <p:nvPr/>
        </p:nvSpPr>
        <p:spPr>
          <a:xfrm>
            <a:off x="5617325" y="3577025"/>
            <a:ext cx="492300" cy="3957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“x”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86"/>
          <p:cNvSpPr/>
          <p:nvPr/>
        </p:nvSpPr>
        <p:spPr>
          <a:xfrm>
            <a:off x="4638750" y="3577025"/>
            <a:ext cx="747300" cy="3957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point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7" name="Google Shape;817;p86"/>
          <p:cNvCxnSpPr>
            <a:endCxn id="815" idx="0"/>
          </p:cNvCxnSpPr>
          <p:nvPr/>
        </p:nvCxnSpPr>
        <p:spPr>
          <a:xfrm>
            <a:off x="5568275" y="3326525"/>
            <a:ext cx="2952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" name="Google Shape;818;p86"/>
          <p:cNvCxnSpPr>
            <a:stCxn id="816" idx="0"/>
          </p:cNvCxnSpPr>
          <p:nvPr/>
        </p:nvCxnSpPr>
        <p:spPr>
          <a:xfrm flipH="1" rot="10800000">
            <a:off x="5012400" y="3326525"/>
            <a:ext cx="5559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9" name="Google Shape;819;p86"/>
          <p:cNvSpPr/>
          <p:nvPr/>
        </p:nvSpPr>
        <p:spPr>
          <a:xfrm>
            <a:off x="7752766" y="3577025"/>
            <a:ext cx="492300" cy="3957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“y”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0" name="Google Shape;820;p86"/>
          <p:cNvSpPr/>
          <p:nvPr/>
        </p:nvSpPr>
        <p:spPr>
          <a:xfrm>
            <a:off x="6774191" y="3577025"/>
            <a:ext cx="747300" cy="3957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point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1" name="Google Shape;821;p86"/>
          <p:cNvCxnSpPr>
            <a:endCxn id="819" idx="0"/>
          </p:cNvCxnSpPr>
          <p:nvPr/>
        </p:nvCxnSpPr>
        <p:spPr>
          <a:xfrm>
            <a:off x="7703716" y="3326525"/>
            <a:ext cx="2952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" name="Google Shape;822;p86"/>
          <p:cNvCxnSpPr>
            <a:stCxn id="820" idx="0"/>
          </p:cNvCxnSpPr>
          <p:nvPr/>
        </p:nvCxnSpPr>
        <p:spPr>
          <a:xfrm flipH="1" rot="10800000">
            <a:off x="7147841" y="3326525"/>
            <a:ext cx="5559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86"/>
          <p:cNvCxnSpPr/>
          <p:nvPr/>
        </p:nvCxnSpPr>
        <p:spPr>
          <a:xfrm rot="10800000">
            <a:off x="2975750" y="4309300"/>
            <a:ext cx="30414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4" name="Google Shape;824;p86"/>
          <p:cNvSpPr txBox="1"/>
          <p:nvPr/>
        </p:nvSpPr>
        <p:spPr>
          <a:xfrm>
            <a:off x="3694950" y="4312550"/>
            <a:ext cx="1771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Full-Codegen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86"/>
          <p:cNvSpPr txBox="1"/>
          <p:nvPr>
            <p:ph idx="4294967295" type="body"/>
          </p:nvPr>
        </p:nvSpPr>
        <p:spPr>
          <a:xfrm>
            <a:off x="375100" y="1482275"/>
            <a:ext cx="4032300" cy="306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                      ; prologue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eax, [ebp + 0x10]    ; point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ecx, 0x56a79431      ; “x”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$LoadNamedProperty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push eax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eax, [ebp + 0x10]    ; point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ecx, 0x56a71251      ; “y”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$LoadNamedProperty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7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Full-Codegen in a nutshell</a:t>
            </a:r>
            <a:endParaRPr/>
          </a:p>
        </p:txBody>
      </p:sp>
      <p:sp>
        <p:nvSpPr>
          <p:cNvPr id="831" name="Google Shape;831;p87"/>
          <p:cNvSpPr/>
          <p:nvPr/>
        </p:nvSpPr>
        <p:spPr>
          <a:xfrm>
            <a:off x="6109625" y="1499800"/>
            <a:ext cx="901800" cy="3957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2" name="Google Shape;832;p87"/>
          <p:cNvSpPr/>
          <p:nvPr/>
        </p:nvSpPr>
        <p:spPr>
          <a:xfrm>
            <a:off x="6335075" y="2113925"/>
            <a:ext cx="450900" cy="3957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87"/>
          <p:cNvSpPr/>
          <p:nvPr/>
        </p:nvSpPr>
        <p:spPr>
          <a:xfrm>
            <a:off x="5030075" y="2760275"/>
            <a:ext cx="1076400" cy="5661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b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4" name="Google Shape;834;p87"/>
          <p:cNvSpPr/>
          <p:nvPr/>
        </p:nvSpPr>
        <p:spPr>
          <a:xfrm>
            <a:off x="7172425" y="2760275"/>
            <a:ext cx="1076400" cy="5661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Load</a:t>
            </a:r>
            <a:b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Property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5" name="Google Shape;835;p87"/>
          <p:cNvCxnSpPr>
            <a:stCxn id="831" idx="2"/>
            <a:endCxn id="832" idx="0"/>
          </p:cNvCxnSpPr>
          <p:nvPr/>
        </p:nvCxnSpPr>
        <p:spPr>
          <a:xfrm>
            <a:off x="6560525" y="1895500"/>
            <a:ext cx="0" cy="218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" name="Google Shape;836;p87"/>
          <p:cNvCxnSpPr>
            <a:stCxn id="832" idx="2"/>
            <a:endCxn id="833" idx="0"/>
          </p:cNvCxnSpPr>
          <p:nvPr/>
        </p:nvCxnSpPr>
        <p:spPr>
          <a:xfrm flipH="1">
            <a:off x="5568425" y="2509625"/>
            <a:ext cx="9921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" name="Google Shape;837;p87"/>
          <p:cNvCxnSpPr>
            <a:stCxn id="832" idx="2"/>
            <a:endCxn id="834" idx="0"/>
          </p:cNvCxnSpPr>
          <p:nvPr/>
        </p:nvCxnSpPr>
        <p:spPr>
          <a:xfrm>
            <a:off x="6560525" y="2509625"/>
            <a:ext cx="1150200" cy="250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8" name="Google Shape;838;p87"/>
          <p:cNvSpPr/>
          <p:nvPr/>
        </p:nvSpPr>
        <p:spPr>
          <a:xfrm>
            <a:off x="5617325" y="3577025"/>
            <a:ext cx="492300" cy="3957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“x”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87"/>
          <p:cNvSpPr/>
          <p:nvPr/>
        </p:nvSpPr>
        <p:spPr>
          <a:xfrm>
            <a:off x="4638750" y="3577025"/>
            <a:ext cx="747300" cy="3957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point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0" name="Google Shape;840;p87"/>
          <p:cNvCxnSpPr>
            <a:endCxn id="838" idx="0"/>
          </p:cNvCxnSpPr>
          <p:nvPr/>
        </p:nvCxnSpPr>
        <p:spPr>
          <a:xfrm>
            <a:off x="5568275" y="3326525"/>
            <a:ext cx="2952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" name="Google Shape;841;p87"/>
          <p:cNvCxnSpPr>
            <a:stCxn id="839" idx="0"/>
          </p:cNvCxnSpPr>
          <p:nvPr/>
        </p:nvCxnSpPr>
        <p:spPr>
          <a:xfrm flipH="1" rot="10800000">
            <a:off x="5012400" y="3326525"/>
            <a:ext cx="5559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2" name="Google Shape;842;p87"/>
          <p:cNvSpPr/>
          <p:nvPr/>
        </p:nvSpPr>
        <p:spPr>
          <a:xfrm>
            <a:off x="7752766" y="3577025"/>
            <a:ext cx="492300" cy="3957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“y”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3" name="Google Shape;843;p87"/>
          <p:cNvSpPr/>
          <p:nvPr/>
        </p:nvSpPr>
        <p:spPr>
          <a:xfrm>
            <a:off x="6774191" y="3577025"/>
            <a:ext cx="747300" cy="395700"/>
          </a:xfrm>
          <a:prstGeom prst="rect">
            <a:avLst/>
          </a:prstGeom>
          <a:solidFill>
            <a:srgbClr val="F9CB9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point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4" name="Google Shape;844;p87"/>
          <p:cNvCxnSpPr>
            <a:endCxn id="842" idx="0"/>
          </p:cNvCxnSpPr>
          <p:nvPr/>
        </p:nvCxnSpPr>
        <p:spPr>
          <a:xfrm>
            <a:off x="7703716" y="3326525"/>
            <a:ext cx="2952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87"/>
          <p:cNvCxnSpPr>
            <a:stCxn id="843" idx="0"/>
          </p:cNvCxnSpPr>
          <p:nvPr/>
        </p:nvCxnSpPr>
        <p:spPr>
          <a:xfrm flipH="1" rot="10800000">
            <a:off x="7147841" y="3326525"/>
            <a:ext cx="555900" cy="250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6" name="Google Shape;846;p87"/>
          <p:cNvSpPr txBox="1"/>
          <p:nvPr>
            <p:ph idx="4294967295" type="body"/>
          </p:nvPr>
        </p:nvSpPr>
        <p:spPr>
          <a:xfrm>
            <a:off x="375100" y="1482275"/>
            <a:ext cx="4032300" cy="306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                      ; prologue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eax, [ebp + 0x10]    ; point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ecx, 0x56a79431      ; “x”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$LoadNamedProperty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push eax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eax, [ebp + 0x10]    ; point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ecx, 0x56a71251      ; “y”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$LoadNamedProperty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pop edx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$BinaryOpAdd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47" name="Google Shape;847;p87"/>
          <p:cNvCxnSpPr/>
          <p:nvPr/>
        </p:nvCxnSpPr>
        <p:spPr>
          <a:xfrm rot="10800000">
            <a:off x="2975750" y="4309300"/>
            <a:ext cx="3041400" cy="1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8" name="Google Shape;848;p87"/>
          <p:cNvSpPr txBox="1"/>
          <p:nvPr/>
        </p:nvSpPr>
        <p:spPr>
          <a:xfrm>
            <a:off x="3694950" y="4312550"/>
            <a:ext cx="1771800" cy="3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Full-Codegen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8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Full-Codegen in a nutshell</a:t>
            </a:r>
            <a:endParaRPr/>
          </a:p>
        </p:txBody>
      </p:sp>
      <p:sp>
        <p:nvSpPr>
          <p:cNvPr id="854" name="Google Shape;854;p88"/>
          <p:cNvSpPr txBox="1"/>
          <p:nvPr>
            <p:ph idx="4294967295" type="body"/>
          </p:nvPr>
        </p:nvSpPr>
        <p:spPr>
          <a:xfrm>
            <a:off x="375100" y="1482275"/>
            <a:ext cx="4032300" cy="306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                      ; prologue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eax, [ebp + 0x10]    ; point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ecx, 0x56a79431      ; “x”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$LoadNamedProperty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push eax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eax, [ebp + 0x10]    ; point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ecx, 0x56a71251      ; “y”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$LoadNamedProperty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pop edx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$BinaryOpAdd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5" name="Google Shape;855;p88"/>
          <p:cNvSpPr/>
          <p:nvPr/>
        </p:nvSpPr>
        <p:spPr>
          <a:xfrm>
            <a:off x="4634500" y="2733925"/>
            <a:ext cx="3131400" cy="8907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nsolas"/>
              <a:buChar char="➔"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Call into runtime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nsolas"/>
              <a:buChar char="➔"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Determine object layout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nsolas"/>
              <a:buChar char="➔"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Load property with &lt;name&gt;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6" name="Google Shape;856;p88"/>
          <p:cNvSpPr txBox="1"/>
          <p:nvPr/>
        </p:nvSpPr>
        <p:spPr>
          <a:xfrm>
            <a:off x="4631303" y="2549075"/>
            <a:ext cx="2403600" cy="335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UNINITIALIZED_LOAD_IC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857" name="Google Shape;857;p88"/>
          <p:cNvCxnSpPr/>
          <p:nvPr/>
        </p:nvCxnSpPr>
        <p:spPr>
          <a:xfrm flipH="1" rot="10800000">
            <a:off x="2760375" y="2981175"/>
            <a:ext cx="1867800" cy="450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8" name="Google Shape;858;p88"/>
          <p:cNvCxnSpPr>
            <a:endCxn id="856" idx="1"/>
          </p:cNvCxnSpPr>
          <p:nvPr/>
        </p:nvCxnSpPr>
        <p:spPr>
          <a:xfrm>
            <a:off x="2797103" y="2465825"/>
            <a:ext cx="1834200" cy="251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89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Hidden Classes</a:t>
            </a:r>
            <a:endParaRPr/>
          </a:p>
        </p:txBody>
      </p:sp>
      <p:sp>
        <p:nvSpPr>
          <p:cNvPr id="864" name="Google Shape;864;p89"/>
          <p:cNvSpPr txBox="1"/>
          <p:nvPr>
            <p:ph idx="4294967295" type="body"/>
          </p:nvPr>
        </p:nvSpPr>
        <p:spPr>
          <a:xfrm>
            <a:off x="375100" y="1710881"/>
            <a:ext cx="4655100" cy="14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Point(x, y) = {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.x = x;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.y = y;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5" name="Google Shape;865;p89"/>
          <p:cNvSpPr/>
          <p:nvPr/>
        </p:nvSpPr>
        <p:spPr>
          <a:xfrm>
            <a:off x="5172425" y="2081250"/>
            <a:ext cx="3189000" cy="6777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Hidden classes was a technique from Self VM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0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Hidden Classes</a:t>
            </a:r>
            <a:endParaRPr/>
          </a:p>
        </p:txBody>
      </p:sp>
      <p:sp>
        <p:nvSpPr>
          <p:cNvPr id="871" name="Google Shape;871;p90"/>
          <p:cNvSpPr/>
          <p:nvPr/>
        </p:nvSpPr>
        <p:spPr>
          <a:xfrm>
            <a:off x="4664700" y="1709324"/>
            <a:ext cx="1051500" cy="358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872" name="Google Shape;872;p90"/>
          <p:cNvSpPr/>
          <p:nvPr/>
        </p:nvSpPr>
        <p:spPr>
          <a:xfrm>
            <a:off x="4664700" y="2067749"/>
            <a:ext cx="1051500" cy="358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873" name="Google Shape;873;p90"/>
          <p:cNvSpPr/>
          <p:nvPr/>
        </p:nvSpPr>
        <p:spPr>
          <a:xfrm>
            <a:off x="4664700" y="1548039"/>
            <a:ext cx="1051500" cy="1614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874" name="Google Shape;874;p90"/>
          <p:cNvSpPr/>
          <p:nvPr/>
        </p:nvSpPr>
        <p:spPr>
          <a:xfrm>
            <a:off x="5142600" y="1592814"/>
            <a:ext cx="95700" cy="717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75" name="Google Shape;875;p90"/>
          <p:cNvCxnSpPr>
            <a:stCxn id="873" idx="3"/>
            <a:endCxn id="876" idx="2"/>
          </p:cNvCxnSpPr>
          <p:nvPr/>
        </p:nvCxnSpPr>
        <p:spPr>
          <a:xfrm flipH="1" rot="10800000">
            <a:off x="5716200" y="1623939"/>
            <a:ext cx="1138200" cy="4800"/>
          </a:xfrm>
          <a:prstGeom prst="straightConnector1">
            <a:avLst/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7" name="Google Shape;877;p90"/>
          <p:cNvSpPr/>
          <p:nvPr/>
        </p:nvSpPr>
        <p:spPr>
          <a:xfrm>
            <a:off x="439050" y="1800250"/>
            <a:ext cx="2873400" cy="309300"/>
          </a:xfrm>
          <a:prstGeom prst="rect">
            <a:avLst/>
          </a:prstGeom>
          <a:solidFill>
            <a:srgbClr val="9AC6F8">
              <a:alpha val="35380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90"/>
          <p:cNvSpPr/>
          <p:nvPr/>
        </p:nvSpPr>
        <p:spPr>
          <a:xfrm>
            <a:off x="6854400" y="1405036"/>
            <a:ext cx="1470000" cy="438000"/>
          </a:xfrm>
          <a:prstGeom prst="snip1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map[Point]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8" name="Google Shape;878;p90"/>
          <p:cNvSpPr txBox="1"/>
          <p:nvPr>
            <p:ph idx="4294967295" type="body"/>
          </p:nvPr>
        </p:nvSpPr>
        <p:spPr>
          <a:xfrm>
            <a:off x="375100" y="1710872"/>
            <a:ext cx="46551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Point(x, y) {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.x = x;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.y = y;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 =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Point(3, 5);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91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Hidden Classes</a:t>
            </a:r>
            <a:endParaRPr/>
          </a:p>
        </p:txBody>
      </p:sp>
      <p:sp>
        <p:nvSpPr>
          <p:cNvPr id="884" name="Google Shape;884;p91"/>
          <p:cNvSpPr/>
          <p:nvPr/>
        </p:nvSpPr>
        <p:spPr>
          <a:xfrm>
            <a:off x="4664700" y="1709324"/>
            <a:ext cx="1051500" cy="358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3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885" name="Google Shape;885;p91"/>
          <p:cNvSpPr/>
          <p:nvPr/>
        </p:nvSpPr>
        <p:spPr>
          <a:xfrm>
            <a:off x="4664700" y="2067749"/>
            <a:ext cx="1051500" cy="358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886" name="Google Shape;886;p91"/>
          <p:cNvSpPr/>
          <p:nvPr/>
        </p:nvSpPr>
        <p:spPr>
          <a:xfrm>
            <a:off x="4664700" y="1548039"/>
            <a:ext cx="1051500" cy="1614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887" name="Google Shape;887;p91"/>
          <p:cNvSpPr/>
          <p:nvPr/>
        </p:nvSpPr>
        <p:spPr>
          <a:xfrm>
            <a:off x="5142600" y="1592814"/>
            <a:ext cx="95700" cy="717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91"/>
          <p:cNvSpPr txBox="1"/>
          <p:nvPr>
            <p:ph idx="4294967295" type="body"/>
          </p:nvPr>
        </p:nvSpPr>
        <p:spPr>
          <a:xfrm>
            <a:off x="375100" y="1710872"/>
            <a:ext cx="46551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Point(x, y) {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.x = x;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.y = y;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 =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Point(3, 5);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9" name="Google Shape;889;p91"/>
          <p:cNvSpPr/>
          <p:nvPr/>
        </p:nvSpPr>
        <p:spPr>
          <a:xfrm>
            <a:off x="687225" y="2076425"/>
            <a:ext cx="1470000" cy="309300"/>
          </a:xfrm>
          <a:prstGeom prst="rect">
            <a:avLst/>
          </a:prstGeom>
          <a:solidFill>
            <a:srgbClr val="9AC6F8">
              <a:alpha val="35380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91"/>
          <p:cNvSpPr/>
          <p:nvPr/>
        </p:nvSpPr>
        <p:spPr>
          <a:xfrm>
            <a:off x="6854400" y="1405036"/>
            <a:ext cx="1470000" cy="438000"/>
          </a:xfrm>
          <a:prstGeom prst="snip1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map[Point]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91"/>
          <p:cNvSpPr/>
          <p:nvPr/>
        </p:nvSpPr>
        <p:spPr>
          <a:xfrm>
            <a:off x="6702000" y="1633636"/>
            <a:ext cx="1470000" cy="438000"/>
          </a:xfrm>
          <a:prstGeom prst="snip1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map[Point1]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" name="Google Shape;892;p91"/>
          <p:cNvSpPr/>
          <p:nvPr/>
        </p:nvSpPr>
        <p:spPr>
          <a:xfrm>
            <a:off x="6701460" y="2071085"/>
            <a:ext cx="1470000" cy="358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0x4: “x” </a:t>
            </a:r>
            <a:endParaRPr/>
          </a:p>
        </p:txBody>
      </p:sp>
      <p:cxnSp>
        <p:nvCxnSpPr>
          <p:cNvPr id="893" name="Google Shape;893;p91"/>
          <p:cNvCxnSpPr>
            <a:stCxn id="886" idx="3"/>
            <a:endCxn id="891" idx="2"/>
          </p:cNvCxnSpPr>
          <p:nvPr/>
        </p:nvCxnSpPr>
        <p:spPr>
          <a:xfrm>
            <a:off x="5716200" y="1628739"/>
            <a:ext cx="985800" cy="223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92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Hidden Classes</a:t>
            </a:r>
            <a:endParaRPr/>
          </a:p>
        </p:txBody>
      </p:sp>
      <p:sp>
        <p:nvSpPr>
          <p:cNvPr id="899" name="Google Shape;899;p92"/>
          <p:cNvSpPr/>
          <p:nvPr/>
        </p:nvSpPr>
        <p:spPr>
          <a:xfrm>
            <a:off x="4664700" y="1709324"/>
            <a:ext cx="1051500" cy="358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3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900" name="Google Shape;900;p92"/>
          <p:cNvSpPr/>
          <p:nvPr/>
        </p:nvSpPr>
        <p:spPr>
          <a:xfrm>
            <a:off x="4664700" y="2067749"/>
            <a:ext cx="1051500" cy="3585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901" name="Google Shape;901;p92"/>
          <p:cNvSpPr/>
          <p:nvPr/>
        </p:nvSpPr>
        <p:spPr>
          <a:xfrm>
            <a:off x="4664700" y="1548039"/>
            <a:ext cx="1051500" cy="1614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902" name="Google Shape;902;p92"/>
          <p:cNvSpPr/>
          <p:nvPr/>
        </p:nvSpPr>
        <p:spPr>
          <a:xfrm>
            <a:off x="5142600" y="1592814"/>
            <a:ext cx="95700" cy="717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92"/>
          <p:cNvSpPr txBox="1"/>
          <p:nvPr>
            <p:ph idx="4294967295" type="body"/>
          </p:nvPr>
        </p:nvSpPr>
        <p:spPr>
          <a:xfrm>
            <a:off x="375100" y="1710872"/>
            <a:ext cx="46551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Point(x, y) {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.x = x;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.y = y;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 =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Point(3, 5);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4" name="Google Shape;904;p92"/>
          <p:cNvSpPr/>
          <p:nvPr/>
        </p:nvSpPr>
        <p:spPr>
          <a:xfrm>
            <a:off x="687225" y="2076425"/>
            <a:ext cx="1470000" cy="309300"/>
          </a:xfrm>
          <a:prstGeom prst="rect">
            <a:avLst/>
          </a:prstGeom>
          <a:solidFill>
            <a:srgbClr val="9AC6F8">
              <a:alpha val="35380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92"/>
          <p:cNvSpPr/>
          <p:nvPr/>
        </p:nvSpPr>
        <p:spPr>
          <a:xfrm>
            <a:off x="6854400" y="1405036"/>
            <a:ext cx="1470000" cy="438000"/>
          </a:xfrm>
          <a:prstGeom prst="snip1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map[Point]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6" name="Google Shape;906;p92"/>
          <p:cNvSpPr/>
          <p:nvPr/>
        </p:nvSpPr>
        <p:spPr>
          <a:xfrm>
            <a:off x="6702000" y="1633636"/>
            <a:ext cx="1470000" cy="438000"/>
          </a:xfrm>
          <a:prstGeom prst="snip1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map[Point1]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92"/>
          <p:cNvSpPr/>
          <p:nvPr/>
        </p:nvSpPr>
        <p:spPr>
          <a:xfrm>
            <a:off x="6701460" y="2071085"/>
            <a:ext cx="1470000" cy="358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0x4: “x” </a:t>
            </a:r>
            <a:endParaRPr/>
          </a:p>
        </p:txBody>
      </p:sp>
      <p:cxnSp>
        <p:nvCxnSpPr>
          <p:cNvPr id="908" name="Google Shape;908;p92"/>
          <p:cNvCxnSpPr>
            <a:stCxn id="901" idx="3"/>
            <a:endCxn id="906" idx="2"/>
          </p:cNvCxnSpPr>
          <p:nvPr/>
        </p:nvCxnSpPr>
        <p:spPr>
          <a:xfrm>
            <a:off x="5716200" y="1628739"/>
            <a:ext cx="985800" cy="223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9" name="Google Shape;909;p92"/>
          <p:cNvSpPr/>
          <p:nvPr/>
        </p:nvSpPr>
        <p:spPr>
          <a:xfrm>
            <a:off x="8189125" y="1616833"/>
            <a:ext cx="340425" cy="303650"/>
          </a:xfrm>
          <a:custGeom>
            <a:rect b="b" l="l" r="r" t="t"/>
            <a:pathLst>
              <a:path extrusionOk="0" h="12146" w="13617">
                <a:moveTo>
                  <a:pt x="5888" y="0"/>
                </a:moveTo>
                <a:lnTo>
                  <a:pt x="13617" y="0"/>
                </a:lnTo>
                <a:lnTo>
                  <a:pt x="13617" y="12146"/>
                </a:lnTo>
                <a:lnTo>
                  <a:pt x="0" y="12146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10" name="Google Shape;910;p92"/>
          <p:cNvSpPr txBox="1"/>
          <p:nvPr/>
        </p:nvSpPr>
        <p:spPr>
          <a:xfrm>
            <a:off x="8495203" y="1614008"/>
            <a:ext cx="473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“x”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</a:t>
            </a:r>
            <a:endParaRPr/>
          </a:p>
        </p:txBody>
      </p:sp>
      <p:sp>
        <p:nvSpPr>
          <p:cNvPr id="313" name="Google Shape;313;p48"/>
          <p:cNvSpPr txBox="1"/>
          <p:nvPr>
            <p:ph idx="4294967295" type="body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language of the Web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Programs are distributed as source - parsing and compiling must be fast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93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Hidden Classes</a:t>
            </a:r>
            <a:endParaRPr/>
          </a:p>
        </p:txBody>
      </p:sp>
      <p:sp>
        <p:nvSpPr>
          <p:cNvPr id="916" name="Google Shape;916;p93"/>
          <p:cNvSpPr/>
          <p:nvPr/>
        </p:nvSpPr>
        <p:spPr>
          <a:xfrm>
            <a:off x="4664700" y="1709324"/>
            <a:ext cx="1051500" cy="358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3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917" name="Google Shape;917;p93"/>
          <p:cNvSpPr/>
          <p:nvPr/>
        </p:nvSpPr>
        <p:spPr>
          <a:xfrm>
            <a:off x="4664700" y="2067749"/>
            <a:ext cx="1051500" cy="358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</a:rPr>
              <a:t>5</a:t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918" name="Google Shape;918;p93"/>
          <p:cNvSpPr/>
          <p:nvPr/>
        </p:nvSpPr>
        <p:spPr>
          <a:xfrm>
            <a:off x="4664700" y="1548039"/>
            <a:ext cx="1051500" cy="161400"/>
          </a:xfrm>
          <a:prstGeom prst="rect">
            <a:avLst/>
          </a:prstGeom>
          <a:solidFill>
            <a:srgbClr val="D9EAD3"/>
          </a:solidFill>
          <a:ln cap="flat" cmpd="sng" w="2857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</a:endParaRPr>
          </a:p>
        </p:txBody>
      </p:sp>
      <p:sp>
        <p:nvSpPr>
          <p:cNvPr id="919" name="Google Shape;919;p93"/>
          <p:cNvSpPr/>
          <p:nvPr/>
        </p:nvSpPr>
        <p:spPr>
          <a:xfrm>
            <a:off x="5142600" y="1592814"/>
            <a:ext cx="95700" cy="71700"/>
          </a:xfrm>
          <a:prstGeom prst="ellipse">
            <a:avLst/>
          </a:prstGeom>
          <a:solidFill>
            <a:srgbClr val="43434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93"/>
          <p:cNvSpPr txBox="1"/>
          <p:nvPr>
            <p:ph idx="4294967295" type="body"/>
          </p:nvPr>
        </p:nvSpPr>
        <p:spPr>
          <a:xfrm>
            <a:off x="375100" y="1710872"/>
            <a:ext cx="46551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Point(x, y) {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.x = x;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.y = y;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 =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Point(3, 5);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1" name="Google Shape;921;p93"/>
          <p:cNvSpPr/>
          <p:nvPr/>
        </p:nvSpPr>
        <p:spPr>
          <a:xfrm>
            <a:off x="687225" y="2352590"/>
            <a:ext cx="1470000" cy="309300"/>
          </a:xfrm>
          <a:prstGeom prst="rect">
            <a:avLst/>
          </a:prstGeom>
          <a:solidFill>
            <a:srgbClr val="9AC6F8">
              <a:alpha val="35380"/>
            </a:srgbClr>
          </a:solidFill>
          <a:ln cap="flat" cmpd="sng" w="1905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93"/>
          <p:cNvSpPr/>
          <p:nvPr/>
        </p:nvSpPr>
        <p:spPr>
          <a:xfrm>
            <a:off x="6854400" y="1405036"/>
            <a:ext cx="1470000" cy="438000"/>
          </a:xfrm>
          <a:prstGeom prst="snip1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map[Point]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93"/>
          <p:cNvSpPr/>
          <p:nvPr/>
        </p:nvSpPr>
        <p:spPr>
          <a:xfrm>
            <a:off x="6702000" y="1633636"/>
            <a:ext cx="1470000" cy="438000"/>
          </a:xfrm>
          <a:prstGeom prst="snip1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map[Point1]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4" name="Google Shape;924;p93"/>
          <p:cNvSpPr/>
          <p:nvPr/>
        </p:nvSpPr>
        <p:spPr>
          <a:xfrm>
            <a:off x="6701460" y="2071085"/>
            <a:ext cx="1470000" cy="358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0x4: “x” </a:t>
            </a:r>
            <a:endParaRPr/>
          </a:p>
        </p:txBody>
      </p:sp>
      <p:cxnSp>
        <p:nvCxnSpPr>
          <p:cNvPr id="925" name="Google Shape;925;p93"/>
          <p:cNvCxnSpPr>
            <a:stCxn id="918" idx="3"/>
            <a:endCxn id="926" idx="2"/>
          </p:cNvCxnSpPr>
          <p:nvPr/>
        </p:nvCxnSpPr>
        <p:spPr>
          <a:xfrm>
            <a:off x="5716200" y="1628739"/>
            <a:ext cx="833400" cy="452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6" name="Google Shape;926;p93"/>
          <p:cNvSpPr/>
          <p:nvPr/>
        </p:nvSpPr>
        <p:spPr>
          <a:xfrm>
            <a:off x="6549600" y="1862236"/>
            <a:ext cx="1470000" cy="438000"/>
          </a:xfrm>
          <a:prstGeom prst="snip1Rect">
            <a:avLst>
              <a:gd fmla="val 16667" name="adj"/>
            </a:avLst>
          </a:prstGeom>
          <a:solidFill>
            <a:srgbClr val="B6D7A8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map[Point2] 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7" name="Google Shape;927;p93"/>
          <p:cNvSpPr/>
          <p:nvPr/>
        </p:nvSpPr>
        <p:spPr>
          <a:xfrm>
            <a:off x="6549060" y="2299685"/>
            <a:ext cx="1470000" cy="358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0x4: “x” </a:t>
            </a:r>
            <a:endParaRPr/>
          </a:p>
        </p:txBody>
      </p:sp>
      <p:sp>
        <p:nvSpPr>
          <p:cNvPr id="928" name="Google Shape;928;p93"/>
          <p:cNvSpPr/>
          <p:nvPr/>
        </p:nvSpPr>
        <p:spPr>
          <a:xfrm>
            <a:off x="6549610" y="2648110"/>
            <a:ext cx="1470000" cy="3585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0x8: “y” </a:t>
            </a:r>
            <a:endParaRPr/>
          </a:p>
        </p:txBody>
      </p:sp>
      <p:sp>
        <p:nvSpPr>
          <p:cNvPr id="929" name="Google Shape;929;p93"/>
          <p:cNvSpPr/>
          <p:nvPr/>
        </p:nvSpPr>
        <p:spPr>
          <a:xfrm>
            <a:off x="8189125" y="1610221"/>
            <a:ext cx="340425" cy="303650"/>
          </a:xfrm>
          <a:custGeom>
            <a:rect b="b" l="l" r="r" t="t"/>
            <a:pathLst>
              <a:path extrusionOk="0" h="12146" w="13617">
                <a:moveTo>
                  <a:pt x="5888" y="0"/>
                </a:moveTo>
                <a:lnTo>
                  <a:pt x="13617" y="0"/>
                </a:lnTo>
                <a:lnTo>
                  <a:pt x="13617" y="12146"/>
                </a:lnTo>
                <a:lnTo>
                  <a:pt x="0" y="12146"/>
                </a:lnTo>
              </a:path>
            </a:pathLst>
          </a:cu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0" name="Google Shape;930;p93"/>
          <p:cNvSpPr txBox="1"/>
          <p:nvPr/>
        </p:nvSpPr>
        <p:spPr>
          <a:xfrm>
            <a:off x="8495203" y="1607396"/>
            <a:ext cx="473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“x”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931" name="Google Shape;931;p93"/>
          <p:cNvSpPr/>
          <p:nvPr/>
        </p:nvSpPr>
        <p:spPr>
          <a:xfrm>
            <a:off x="8019050" y="1913865"/>
            <a:ext cx="340425" cy="245562"/>
          </a:xfrm>
          <a:custGeom>
            <a:rect b="b" l="l" r="r" t="t"/>
            <a:pathLst>
              <a:path extrusionOk="0" h="12146" w="13617">
                <a:moveTo>
                  <a:pt x="5888" y="0"/>
                </a:moveTo>
                <a:lnTo>
                  <a:pt x="13617" y="0"/>
                </a:lnTo>
                <a:lnTo>
                  <a:pt x="13617" y="12146"/>
                </a:lnTo>
                <a:lnTo>
                  <a:pt x="0" y="12146"/>
                </a:lnTo>
              </a:path>
            </a:pathLst>
          </a:cu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32" name="Google Shape;932;p93"/>
          <p:cNvSpPr txBox="1"/>
          <p:nvPr/>
        </p:nvSpPr>
        <p:spPr>
          <a:xfrm>
            <a:off x="8325128" y="1926575"/>
            <a:ext cx="4734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“y”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94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Inline Caches (ICs)</a:t>
            </a:r>
            <a:endParaRPr/>
          </a:p>
        </p:txBody>
      </p:sp>
      <p:sp>
        <p:nvSpPr>
          <p:cNvPr id="938" name="Google Shape;938;p94"/>
          <p:cNvSpPr txBox="1"/>
          <p:nvPr>
            <p:ph idx="4294967295" type="body"/>
          </p:nvPr>
        </p:nvSpPr>
        <p:spPr>
          <a:xfrm>
            <a:off x="375100" y="1482275"/>
            <a:ext cx="4032300" cy="306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                      ; prologue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eax, [ebp + 0x10]    ; point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ecx, 0x56a79431      ; “x”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$LoadNamedProperty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push eax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eax, [ebp + 0x10]    ; point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ecx, 0x56a71251      ; “y”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$LoadNamedProperty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pop edx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$BinaryOpAdd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9" name="Google Shape;939;p94"/>
          <p:cNvSpPr/>
          <p:nvPr/>
        </p:nvSpPr>
        <p:spPr>
          <a:xfrm>
            <a:off x="4634500" y="2733925"/>
            <a:ext cx="3131400" cy="14619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nsolas"/>
              <a:buChar char="➔"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Call into runtime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nsolas"/>
              <a:buChar char="➔"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Determine object layout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nsolas"/>
              <a:buChar char="➔"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Load property with &lt;name&gt;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40" name="Google Shape;940;p94"/>
          <p:cNvSpPr txBox="1"/>
          <p:nvPr/>
        </p:nvSpPr>
        <p:spPr>
          <a:xfrm>
            <a:off x="4631303" y="2549075"/>
            <a:ext cx="2403600" cy="335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UNINITIALIZED_LOAD_IC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941" name="Google Shape;941;p94"/>
          <p:cNvCxnSpPr/>
          <p:nvPr/>
        </p:nvCxnSpPr>
        <p:spPr>
          <a:xfrm flipH="1" rot="10800000">
            <a:off x="2760375" y="2981175"/>
            <a:ext cx="1867800" cy="450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2" name="Google Shape;942;p94"/>
          <p:cNvCxnSpPr/>
          <p:nvPr/>
        </p:nvCxnSpPr>
        <p:spPr>
          <a:xfrm>
            <a:off x="2797103" y="2465825"/>
            <a:ext cx="1834200" cy="2511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3" name="Google Shape;943;p94"/>
          <p:cNvSpPr/>
          <p:nvPr/>
        </p:nvSpPr>
        <p:spPr>
          <a:xfrm>
            <a:off x="4634500" y="3597700"/>
            <a:ext cx="3131400" cy="598200"/>
          </a:xfrm>
          <a:prstGeom prst="rect">
            <a:avLst/>
          </a:prstGeom>
          <a:solidFill>
            <a:srgbClr val="FFC7B8">
              <a:alpha val="615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nsolas"/>
              <a:buChar char="➔"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Generate specialized IC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nsolas"/>
              <a:buChar char="➔"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Back-patch original call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5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Inline Caches (ICs)</a:t>
            </a:r>
            <a:endParaRPr/>
          </a:p>
        </p:txBody>
      </p:sp>
      <p:sp>
        <p:nvSpPr>
          <p:cNvPr id="949" name="Google Shape;949;p95"/>
          <p:cNvSpPr txBox="1"/>
          <p:nvPr>
            <p:ph idx="4294967295" type="body"/>
          </p:nvPr>
        </p:nvSpPr>
        <p:spPr>
          <a:xfrm>
            <a:off x="375100" y="1482275"/>
            <a:ext cx="4032300" cy="306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                      ; prologue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eax, [ebp + 0x10]    ; point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ecx, 0x56a79431      ; “x”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$LoadNamedProperty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push eax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eax, [ebp + 0x10]    ; point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ecx, 0x56a71251      ; “y”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$LoadNamedProperty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pop edx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$BinaryOpAdd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0" name="Google Shape;950;p95"/>
          <p:cNvSpPr/>
          <p:nvPr/>
        </p:nvSpPr>
        <p:spPr>
          <a:xfrm>
            <a:off x="4634500" y="2733925"/>
            <a:ext cx="3131400" cy="14619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nsolas"/>
              <a:buChar char="➔"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Call into runtime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nsolas"/>
              <a:buChar char="➔"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Determine object layout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nsolas"/>
              <a:buChar char="➔"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Load property with &lt;name&gt;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1" name="Google Shape;951;p95"/>
          <p:cNvSpPr txBox="1"/>
          <p:nvPr/>
        </p:nvSpPr>
        <p:spPr>
          <a:xfrm>
            <a:off x="4631303" y="2549075"/>
            <a:ext cx="2403600" cy="335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UNINITIALIZED_LOAD_IC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952" name="Google Shape;952;p95"/>
          <p:cNvCxnSpPr/>
          <p:nvPr/>
        </p:nvCxnSpPr>
        <p:spPr>
          <a:xfrm flipH="1" rot="10800000">
            <a:off x="2760375" y="2981175"/>
            <a:ext cx="1867800" cy="4509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3" name="Google Shape;953;p95"/>
          <p:cNvSpPr/>
          <p:nvPr/>
        </p:nvSpPr>
        <p:spPr>
          <a:xfrm>
            <a:off x="4634500" y="3597700"/>
            <a:ext cx="3131400" cy="598200"/>
          </a:xfrm>
          <a:prstGeom prst="rect">
            <a:avLst/>
          </a:prstGeom>
          <a:solidFill>
            <a:srgbClr val="FFC7B8">
              <a:alpha val="6154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nsolas"/>
              <a:buChar char="➔"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Generate specialized IC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onsolas"/>
              <a:buChar char="➔"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Back-patch original call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54" name="Google Shape;954;p95"/>
          <p:cNvCxnSpPr>
            <a:endCxn id="955" idx="1"/>
          </p:cNvCxnSpPr>
          <p:nvPr/>
        </p:nvCxnSpPr>
        <p:spPr>
          <a:xfrm flipH="1" rot="10800000">
            <a:off x="2797203" y="1134225"/>
            <a:ext cx="1835700" cy="1331700"/>
          </a:xfrm>
          <a:prstGeom prst="bentConnector3">
            <a:avLst>
              <a:gd fmla="val 73148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6" name="Google Shape;956;p95"/>
          <p:cNvSpPr/>
          <p:nvPr/>
        </p:nvSpPr>
        <p:spPr>
          <a:xfrm>
            <a:off x="4636100" y="1151225"/>
            <a:ext cx="3131400" cy="11400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… ; Check object’s map is    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… ; </a:t>
            </a:r>
            <a:r>
              <a:rPr i="1"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type, or bailout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mov eax, [eax + 0x4]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5" name="Google Shape;955;p95"/>
          <p:cNvSpPr txBox="1"/>
          <p:nvPr/>
        </p:nvSpPr>
        <p:spPr>
          <a:xfrm>
            <a:off x="4632903" y="966375"/>
            <a:ext cx="2403600" cy="335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MONOMORPHIC_LOAD_IC_X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96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Inline Caches (ICs)</a:t>
            </a:r>
            <a:endParaRPr/>
          </a:p>
        </p:txBody>
      </p:sp>
      <p:sp>
        <p:nvSpPr>
          <p:cNvPr id="962" name="Google Shape;962;p96"/>
          <p:cNvSpPr txBox="1"/>
          <p:nvPr>
            <p:ph idx="4294967295" type="body"/>
          </p:nvPr>
        </p:nvSpPr>
        <p:spPr>
          <a:xfrm>
            <a:off x="375100" y="1482275"/>
            <a:ext cx="4032300" cy="306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                      ; prologue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eax, [ebp + 0x10]    ; point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ecx, 0x56a79431      ; “x”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$LoadNamedProperty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push eax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eax, [ebp + 0x10]    ; point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ecx, 0x56a71251      ; “y”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$LoadNamedProperty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pop edx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$BinaryOpAdd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63" name="Google Shape;963;p96"/>
          <p:cNvCxnSpPr>
            <a:endCxn id="964" idx="1"/>
          </p:cNvCxnSpPr>
          <p:nvPr/>
        </p:nvCxnSpPr>
        <p:spPr>
          <a:xfrm flipH="1" rot="10800000">
            <a:off x="2760303" y="3267825"/>
            <a:ext cx="1872600" cy="164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5" name="Google Shape;965;p96"/>
          <p:cNvCxnSpPr>
            <a:endCxn id="966" idx="1"/>
          </p:cNvCxnSpPr>
          <p:nvPr/>
        </p:nvCxnSpPr>
        <p:spPr>
          <a:xfrm flipH="1" rot="10800000">
            <a:off x="2797203" y="1134225"/>
            <a:ext cx="1835700" cy="1331700"/>
          </a:xfrm>
          <a:prstGeom prst="bentConnector3">
            <a:avLst>
              <a:gd fmla="val 72678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7" name="Google Shape;967;p96"/>
          <p:cNvSpPr/>
          <p:nvPr/>
        </p:nvSpPr>
        <p:spPr>
          <a:xfrm>
            <a:off x="4636100" y="1151225"/>
            <a:ext cx="3131400" cy="11400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… ; Check object’s map is    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… ; </a:t>
            </a:r>
            <a:r>
              <a:rPr i="1"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type, or bailout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mov eax, [eax + 0x4]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6" name="Google Shape;966;p96"/>
          <p:cNvSpPr txBox="1"/>
          <p:nvPr/>
        </p:nvSpPr>
        <p:spPr>
          <a:xfrm>
            <a:off x="4632903" y="966375"/>
            <a:ext cx="2403600" cy="335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MONOMORPHIC_LOAD_IC_X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68" name="Google Shape;968;p96"/>
          <p:cNvSpPr/>
          <p:nvPr/>
        </p:nvSpPr>
        <p:spPr>
          <a:xfrm>
            <a:off x="4636100" y="3284825"/>
            <a:ext cx="3131400" cy="11400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… ; Check object’s map is    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… ; </a:t>
            </a:r>
            <a:r>
              <a:rPr i="1"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type, or bailout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mov eax, [eax + 0x8]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64" name="Google Shape;964;p96"/>
          <p:cNvSpPr txBox="1"/>
          <p:nvPr/>
        </p:nvSpPr>
        <p:spPr>
          <a:xfrm>
            <a:off x="4632903" y="3099975"/>
            <a:ext cx="2403600" cy="335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MONOMORPHIC_LOAD_IC_Y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97"/>
          <p:cNvSpPr/>
          <p:nvPr/>
        </p:nvSpPr>
        <p:spPr>
          <a:xfrm>
            <a:off x="2607950" y="4108900"/>
            <a:ext cx="1835700" cy="5469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… 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4" name="Google Shape;974;p97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Inline Caches (ICs)</a:t>
            </a:r>
            <a:endParaRPr/>
          </a:p>
        </p:txBody>
      </p:sp>
      <p:sp>
        <p:nvSpPr>
          <p:cNvPr id="975" name="Google Shape;975;p97"/>
          <p:cNvSpPr txBox="1"/>
          <p:nvPr>
            <p:ph idx="4294967295" type="body"/>
          </p:nvPr>
        </p:nvSpPr>
        <p:spPr>
          <a:xfrm>
            <a:off x="375100" y="1482275"/>
            <a:ext cx="4032300" cy="3063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                      ; prologue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eax, [ebp + 0x10]    ; point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ecx, 0x56a79431      ; “x”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$LoadNamedProperty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push eax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eax, [ebp + 0x10]    ; point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mov ecx, 0x56a71251      ; “y”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$LoadNamedProperty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pop edx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call $BinaryOpAdd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14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4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76" name="Google Shape;976;p97"/>
          <p:cNvCxnSpPr>
            <a:endCxn id="977" idx="1"/>
          </p:cNvCxnSpPr>
          <p:nvPr/>
        </p:nvCxnSpPr>
        <p:spPr>
          <a:xfrm flipH="1" rot="10800000">
            <a:off x="2760303" y="3267825"/>
            <a:ext cx="1872600" cy="164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8" name="Google Shape;978;p97"/>
          <p:cNvCxnSpPr>
            <a:endCxn id="979" idx="1"/>
          </p:cNvCxnSpPr>
          <p:nvPr/>
        </p:nvCxnSpPr>
        <p:spPr>
          <a:xfrm flipH="1" rot="10800000">
            <a:off x="2797203" y="1134225"/>
            <a:ext cx="1835700" cy="1331700"/>
          </a:xfrm>
          <a:prstGeom prst="bentConnector3">
            <a:avLst>
              <a:gd fmla="val 72678" name="adj1"/>
            </a:avLst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0" name="Google Shape;980;p97"/>
          <p:cNvSpPr/>
          <p:nvPr/>
        </p:nvSpPr>
        <p:spPr>
          <a:xfrm>
            <a:off x="4636100" y="1151225"/>
            <a:ext cx="3131400" cy="11400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… ; Check object’s map is    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… ; </a:t>
            </a:r>
            <a:r>
              <a:rPr i="1"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type, or bailout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mov eax, [eax + 0x4]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9" name="Google Shape;979;p97"/>
          <p:cNvSpPr txBox="1"/>
          <p:nvPr/>
        </p:nvSpPr>
        <p:spPr>
          <a:xfrm>
            <a:off x="4632903" y="966375"/>
            <a:ext cx="2403600" cy="335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MONOMORPHIC_LOAD_IC_X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81" name="Google Shape;981;p97"/>
          <p:cNvSpPr/>
          <p:nvPr/>
        </p:nvSpPr>
        <p:spPr>
          <a:xfrm>
            <a:off x="4636100" y="3284825"/>
            <a:ext cx="3131400" cy="1140000"/>
          </a:xfrm>
          <a:prstGeom prst="rect">
            <a:avLst/>
          </a:prstGeom>
          <a:solidFill>
            <a:srgbClr val="FFF2CC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… ; Check object’s map is    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… ; </a:t>
            </a:r>
            <a:r>
              <a:rPr i="1"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 type, or bailout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mov eax, [eax + 0x8]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ret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7" name="Google Shape;977;p97"/>
          <p:cNvSpPr txBox="1"/>
          <p:nvPr/>
        </p:nvSpPr>
        <p:spPr>
          <a:xfrm>
            <a:off x="4632903" y="3099975"/>
            <a:ext cx="2403600" cy="335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MONOMORPHIC_LOAD_IC_Y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82" name="Google Shape;982;p97"/>
          <p:cNvSpPr txBox="1"/>
          <p:nvPr/>
        </p:nvSpPr>
        <p:spPr>
          <a:xfrm>
            <a:off x="2607900" y="3914850"/>
            <a:ext cx="1748400" cy="3357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BINARY_OP_ADD_IC</a:t>
            </a:r>
            <a:endParaRPr>
              <a:solidFill>
                <a:srgbClr val="666666"/>
              </a:solidFill>
            </a:endParaRPr>
          </a:p>
        </p:txBody>
      </p:sp>
      <p:cxnSp>
        <p:nvCxnSpPr>
          <p:cNvPr id="983" name="Google Shape;983;p97"/>
          <p:cNvCxnSpPr/>
          <p:nvPr/>
        </p:nvCxnSpPr>
        <p:spPr>
          <a:xfrm>
            <a:off x="2153100" y="3984150"/>
            <a:ext cx="4416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8" name="Google Shape;988;p98"/>
          <p:cNvCxnSpPr>
            <a:stCxn id="989" idx="3"/>
            <a:endCxn id="990" idx="0"/>
          </p:cNvCxnSpPr>
          <p:nvPr/>
        </p:nvCxnSpPr>
        <p:spPr>
          <a:xfrm>
            <a:off x="912036" y="1684608"/>
            <a:ext cx="2714400" cy="521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1" name="Google Shape;991;p98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 Pipeline (2010)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98"/>
          <p:cNvSpPr/>
          <p:nvPr/>
        </p:nvSpPr>
        <p:spPr>
          <a:xfrm>
            <a:off x="134490" y="1311549"/>
            <a:ext cx="777546" cy="746118"/>
          </a:xfrm>
          <a:prstGeom prst="flowChartDocumen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</a:t>
            </a:r>
            <a:endParaRPr/>
          </a:p>
        </p:txBody>
      </p:sp>
      <p:sp>
        <p:nvSpPr>
          <p:cNvPr id="990" name="Google Shape;990;p98"/>
          <p:cNvSpPr/>
          <p:nvPr/>
        </p:nvSpPr>
        <p:spPr>
          <a:xfrm>
            <a:off x="3208278" y="2206361"/>
            <a:ext cx="836400" cy="764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Parser</a:t>
            </a:r>
            <a:endParaRPr/>
          </a:p>
        </p:txBody>
      </p:sp>
      <p:sp>
        <p:nvSpPr>
          <p:cNvPr id="992" name="Google Shape;992;p98"/>
          <p:cNvSpPr/>
          <p:nvPr/>
        </p:nvSpPr>
        <p:spPr>
          <a:xfrm>
            <a:off x="4264300" y="2206350"/>
            <a:ext cx="1006500" cy="764100"/>
          </a:xfrm>
          <a:prstGeom prst="flowChartAlternateProcess">
            <a:avLst/>
          </a:prstGeom>
          <a:solidFill>
            <a:srgbClr val="EDCD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Full- codegen</a:t>
            </a:r>
            <a:endParaRPr/>
          </a:p>
        </p:txBody>
      </p:sp>
      <p:sp>
        <p:nvSpPr>
          <p:cNvPr id="993" name="Google Shape;993;p98"/>
          <p:cNvSpPr/>
          <p:nvPr/>
        </p:nvSpPr>
        <p:spPr>
          <a:xfrm>
            <a:off x="6919725" y="2211547"/>
            <a:ext cx="1176000" cy="764100"/>
          </a:xfrm>
          <a:prstGeom prst="flowChartAlternateProcess">
            <a:avLst/>
          </a:prstGeom>
          <a:solidFill>
            <a:srgbClr val="CE7E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Crankshaft</a:t>
            </a:r>
            <a:endParaRPr/>
          </a:p>
        </p:txBody>
      </p:sp>
      <p:sp>
        <p:nvSpPr>
          <p:cNvPr id="994" name="Google Shape;994;p98"/>
          <p:cNvSpPr/>
          <p:nvPr/>
        </p:nvSpPr>
        <p:spPr>
          <a:xfrm>
            <a:off x="7823375" y="3594625"/>
            <a:ext cx="1006506" cy="832842"/>
          </a:xfrm>
          <a:prstGeom prst="flowChartDocumen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 Code</a:t>
            </a:r>
            <a:endParaRPr/>
          </a:p>
        </p:txBody>
      </p:sp>
      <p:cxnSp>
        <p:nvCxnSpPr>
          <p:cNvPr id="995" name="Google Shape;995;p98"/>
          <p:cNvCxnSpPr>
            <a:stCxn id="990" idx="3"/>
            <a:endCxn id="992" idx="1"/>
          </p:cNvCxnSpPr>
          <p:nvPr/>
        </p:nvCxnSpPr>
        <p:spPr>
          <a:xfrm>
            <a:off x="4044678" y="2588411"/>
            <a:ext cx="21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6" name="Google Shape;996;p98"/>
          <p:cNvSpPr/>
          <p:nvPr/>
        </p:nvSpPr>
        <p:spPr>
          <a:xfrm>
            <a:off x="4169975" y="3289825"/>
            <a:ext cx="1213218" cy="746118"/>
          </a:xfrm>
          <a:prstGeom prst="flowChartDocumen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Unoptimized Code</a:t>
            </a:r>
            <a:endParaRPr/>
          </a:p>
        </p:txBody>
      </p:sp>
      <p:cxnSp>
        <p:nvCxnSpPr>
          <p:cNvPr id="997" name="Google Shape;997;p98"/>
          <p:cNvCxnSpPr>
            <a:endCxn id="996" idx="0"/>
          </p:cNvCxnSpPr>
          <p:nvPr/>
        </p:nvCxnSpPr>
        <p:spPr>
          <a:xfrm>
            <a:off x="4776584" y="2961925"/>
            <a:ext cx="0" cy="32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8" name="Google Shape;998;p98"/>
          <p:cNvSpPr/>
          <p:nvPr/>
        </p:nvSpPr>
        <p:spPr>
          <a:xfrm>
            <a:off x="5677574" y="2210095"/>
            <a:ext cx="836400" cy="764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Parser</a:t>
            </a:r>
            <a:endParaRPr/>
          </a:p>
        </p:txBody>
      </p:sp>
      <p:cxnSp>
        <p:nvCxnSpPr>
          <p:cNvPr id="999" name="Google Shape;999;p98"/>
          <p:cNvCxnSpPr>
            <a:stCxn id="998" idx="3"/>
            <a:endCxn id="993" idx="1"/>
          </p:cNvCxnSpPr>
          <p:nvPr/>
        </p:nvCxnSpPr>
        <p:spPr>
          <a:xfrm>
            <a:off x="6513974" y="2592145"/>
            <a:ext cx="405900" cy="1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0" name="Google Shape;1000;p98"/>
          <p:cNvCxnSpPr>
            <a:stCxn id="993" idx="2"/>
            <a:endCxn id="994" idx="0"/>
          </p:cNvCxnSpPr>
          <p:nvPr/>
        </p:nvCxnSpPr>
        <p:spPr>
          <a:xfrm flipH="1" rot="-5400000">
            <a:off x="7607775" y="2875597"/>
            <a:ext cx="618900" cy="819000"/>
          </a:xfrm>
          <a:prstGeom prst="bentConnector3">
            <a:avLst>
              <a:gd fmla="val 5000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1" name="Google Shape;1001;p98"/>
          <p:cNvCxnSpPr>
            <a:stCxn id="989" idx="3"/>
            <a:endCxn id="998" idx="0"/>
          </p:cNvCxnSpPr>
          <p:nvPr/>
        </p:nvCxnSpPr>
        <p:spPr>
          <a:xfrm>
            <a:off x="912036" y="1684608"/>
            <a:ext cx="5183700" cy="525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2" name="Google Shape;1002;p98"/>
          <p:cNvCxnSpPr/>
          <p:nvPr/>
        </p:nvCxnSpPr>
        <p:spPr>
          <a:xfrm>
            <a:off x="5591509" y="1944433"/>
            <a:ext cx="0" cy="2538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003" name="Google Shape;1003;p98"/>
          <p:cNvSpPr txBox="1"/>
          <p:nvPr/>
        </p:nvSpPr>
        <p:spPr>
          <a:xfrm>
            <a:off x="3798096" y="4203767"/>
            <a:ext cx="1006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Baseline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004" name="Google Shape;1004;p98"/>
          <p:cNvSpPr txBox="1"/>
          <p:nvPr/>
        </p:nvSpPr>
        <p:spPr>
          <a:xfrm>
            <a:off x="6643750" y="4203775"/>
            <a:ext cx="1098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Optimized</a:t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99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Little on Crankshaft</a:t>
            </a:r>
            <a:endParaRPr/>
          </a:p>
        </p:txBody>
      </p:sp>
      <p:sp>
        <p:nvSpPr>
          <p:cNvPr id="1010" name="Google Shape;1010;p99"/>
          <p:cNvSpPr txBox="1"/>
          <p:nvPr>
            <p:ph idx="4294967295" type="body"/>
          </p:nvPr>
        </p:nvSpPr>
        <p:spPr>
          <a:xfrm>
            <a:off x="375100" y="1710875"/>
            <a:ext cx="38022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Sum(point) {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point.x + point.y;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100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Little on Crankshaft</a:t>
            </a:r>
            <a:endParaRPr/>
          </a:p>
        </p:txBody>
      </p:sp>
      <p:sp>
        <p:nvSpPr>
          <p:cNvPr id="1016" name="Google Shape;1016;p100"/>
          <p:cNvSpPr txBox="1"/>
          <p:nvPr>
            <p:ph idx="4294967295" type="body"/>
          </p:nvPr>
        </p:nvSpPr>
        <p:spPr>
          <a:xfrm>
            <a:off x="375100" y="1710875"/>
            <a:ext cx="3802200" cy="27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Sum(point) {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point.x + point.y;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Point(1, 2));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Point(100, 6));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Point(0.5, 30));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Point(0.5, 30));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01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Little on Crankshaft</a:t>
            </a:r>
            <a:endParaRPr/>
          </a:p>
        </p:txBody>
      </p:sp>
      <p:sp>
        <p:nvSpPr>
          <p:cNvPr id="1022" name="Google Shape;1022;p101"/>
          <p:cNvSpPr txBox="1"/>
          <p:nvPr>
            <p:ph idx="4294967295" type="body"/>
          </p:nvPr>
        </p:nvSpPr>
        <p:spPr>
          <a:xfrm>
            <a:off x="375100" y="1710875"/>
            <a:ext cx="3802200" cy="27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Sum(point) {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point.x + point.y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Point(1, 2));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Point(100, 6));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Point(0.5, 30));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Point(0.5, 30));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3" name="Google Shape;1023;p101"/>
          <p:cNvSpPr/>
          <p:nvPr/>
        </p:nvSpPr>
        <p:spPr>
          <a:xfrm>
            <a:off x="2833975" y="2097875"/>
            <a:ext cx="920100" cy="276000"/>
          </a:xfrm>
          <a:prstGeom prst="rect">
            <a:avLst/>
          </a:prstGeom>
          <a:solidFill>
            <a:srgbClr val="FFC7B8">
              <a:alpha val="6154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01"/>
          <p:cNvSpPr/>
          <p:nvPr/>
        </p:nvSpPr>
        <p:spPr>
          <a:xfrm>
            <a:off x="1578575" y="2097875"/>
            <a:ext cx="929400" cy="276000"/>
          </a:xfrm>
          <a:prstGeom prst="rect">
            <a:avLst/>
          </a:prstGeom>
          <a:solidFill>
            <a:srgbClr val="FFC7B8">
              <a:alpha val="6154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101"/>
          <p:cNvSpPr/>
          <p:nvPr/>
        </p:nvSpPr>
        <p:spPr>
          <a:xfrm>
            <a:off x="2563800" y="2097875"/>
            <a:ext cx="214800" cy="276000"/>
          </a:xfrm>
          <a:prstGeom prst="rect">
            <a:avLst/>
          </a:prstGeom>
          <a:solidFill>
            <a:srgbClr val="FFE6A2">
              <a:alpha val="6154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6" name="Google Shape;1026;p101"/>
          <p:cNvCxnSpPr>
            <a:stCxn id="1025" idx="2"/>
            <a:endCxn id="1027" idx="1"/>
          </p:cNvCxnSpPr>
          <p:nvPr/>
        </p:nvCxnSpPr>
        <p:spPr>
          <a:xfrm flipH="1" rot="-5400000">
            <a:off x="3202650" y="1842425"/>
            <a:ext cx="502800" cy="1565700"/>
          </a:xfrm>
          <a:prstGeom prst="bentConnector2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7" name="Google Shape;1027;p101"/>
          <p:cNvSpPr/>
          <p:nvPr/>
        </p:nvSpPr>
        <p:spPr>
          <a:xfrm>
            <a:off x="4236900" y="2698050"/>
            <a:ext cx="2105700" cy="357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Always a number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28" name="Google Shape;1028;p101"/>
          <p:cNvCxnSpPr>
            <a:stCxn id="1023" idx="0"/>
            <a:endCxn id="1029" idx="1"/>
          </p:cNvCxnSpPr>
          <p:nvPr/>
        </p:nvCxnSpPr>
        <p:spPr>
          <a:xfrm rot="-5400000">
            <a:off x="3262975" y="1123925"/>
            <a:ext cx="1005000" cy="942900"/>
          </a:xfrm>
          <a:prstGeom prst="bentConnector2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0" name="Google Shape;1030;p101"/>
          <p:cNvCxnSpPr>
            <a:stCxn id="1024" idx="0"/>
            <a:endCxn id="1029" idx="1"/>
          </p:cNvCxnSpPr>
          <p:nvPr/>
        </p:nvCxnSpPr>
        <p:spPr>
          <a:xfrm rot="-5400000">
            <a:off x="2637575" y="498575"/>
            <a:ext cx="1005000" cy="2193600"/>
          </a:xfrm>
          <a:prstGeom prst="bentConnector2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9" name="Google Shape;1029;p101"/>
          <p:cNvSpPr/>
          <p:nvPr/>
        </p:nvSpPr>
        <p:spPr>
          <a:xfrm>
            <a:off x="4236900" y="914375"/>
            <a:ext cx="2105700" cy="357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Always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02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Little on Crankshaft</a:t>
            </a:r>
            <a:endParaRPr/>
          </a:p>
        </p:txBody>
      </p:sp>
      <p:sp>
        <p:nvSpPr>
          <p:cNvPr id="1036" name="Google Shape;1036;p102"/>
          <p:cNvSpPr txBox="1"/>
          <p:nvPr>
            <p:ph idx="4294967295" type="body"/>
          </p:nvPr>
        </p:nvSpPr>
        <p:spPr>
          <a:xfrm>
            <a:off x="375100" y="1710875"/>
            <a:ext cx="3802200" cy="27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Sum(point) {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point.x + point.y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Point(1, 2));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Point(100, 6));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Point(0.5, 30));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Point(0.5, 30));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7" name="Google Shape;1037;p102"/>
          <p:cNvSpPr/>
          <p:nvPr/>
        </p:nvSpPr>
        <p:spPr>
          <a:xfrm>
            <a:off x="2833975" y="2097875"/>
            <a:ext cx="920100" cy="276000"/>
          </a:xfrm>
          <a:prstGeom prst="rect">
            <a:avLst/>
          </a:prstGeom>
          <a:solidFill>
            <a:srgbClr val="FFC7B8">
              <a:alpha val="6154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102"/>
          <p:cNvSpPr/>
          <p:nvPr/>
        </p:nvSpPr>
        <p:spPr>
          <a:xfrm>
            <a:off x="1578575" y="2097875"/>
            <a:ext cx="929400" cy="276000"/>
          </a:xfrm>
          <a:prstGeom prst="rect">
            <a:avLst/>
          </a:prstGeom>
          <a:solidFill>
            <a:srgbClr val="FFC7B8">
              <a:alpha val="6154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02"/>
          <p:cNvSpPr/>
          <p:nvPr/>
        </p:nvSpPr>
        <p:spPr>
          <a:xfrm>
            <a:off x="2563800" y="2097875"/>
            <a:ext cx="214800" cy="276000"/>
          </a:xfrm>
          <a:prstGeom prst="rect">
            <a:avLst/>
          </a:prstGeom>
          <a:solidFill>
            <a:srgbClr val="FFE6A2">
              <a:alpha val="6154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0" name="Google Shape;1040;p102"/>
          <p:cNvCxnSpPr>
            <a:stCxn id="1039" idx="2"/>
            <a:endCxn id="1041" idx="1"/>
          </p:cNvCxnSpPr>
          <p:nvPr/>
        </p:nvCxnSpPr>
        <p:spPr>
          <a:xfrm flipH="1" rot="-5400000">
            <a:off x="3202650" y="1842425"/>
            <a:ext cx="502800" cy="1565700"/>
          </a:xfrm>
          <a:prstGeom prst="bentConnector2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1" name="Google Shape;1041;p102"/>
          <p:cNvSpPr/>
          <p:nvPr/>
        </p:nvSpPr>
        <p:spPr>
          <a:xfrm>
            <a:off x="4236900" y="2698050"/>
            <a:ext cx="2105700" cy="357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Always a number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2" name="Google Shape;1042;p102"/>
          <p:cNvCxnSpPr>
            <a:stCxn id="1037" idx="0"/>
            <a:endCxn id="1043" idx="1"/>
          </p:cNvCxnSpPr>
          <p:nvPr/>
        </p:nvCxnSpPr>
        <p:spPr>
          <a:xfrm rot="-5400000">
            <a:off x="3262975" y="1123925"/>
            <a:ext cx="1005000" cy="942900"/>
          </a:xfrm>
          <a:prstGeom prst="bentConnector2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4" name="Google Shape;1044;p102"/>
          <p:cNvCxnSpPr>
            <a:stCxn id="1038" idx="0"/>
            <a:endCxn id="1043" idx="1"/>
          </p:cNvCxnSpPr>
          <p:nvPr/>
        </p:nvCxnSpPr>
        <p:spPr>
          <a:xfrm rot="-5400000">
            <a:off x="2637575" y="498575"/>
            <a:ext cx="1005000" cy="2193600"/>
          </a:xfrm>
          <a:prstGeom prst="bentConnector2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3" name="Google Shape;1043;p102"/>
          <p:cNvSpPr/>
          <p:nvPr/>
        </p:nvSpPr>
        <p:spPr>
          <a:xfrm>
            <a:off x="4236900" y="914375"/>
            <a:ext cx="2105700" cy="357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Always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5" name="Google Shape;1045;p102"/>
          <p:cNvSpPr/>
          <p:nvPr/>
        </p:nvSpPr>
        <p:spPr>
          <a:xfrm>
            <a:off x="4573325" y="3435275"/>
            <a:ext cx="2212200" cy="357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Inline FP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6" name="Google Shape;1046;p102"/>
          <p:cNvCxnSpPr>
            <a:stCxn id="1041" idx="2"/>
          </p:cNvCxnSpPr>
          <p:nvPr/>
        </p:nvCxnSpPr>
        <p:spPr>
          <a:xfrm>
            <a:off x="5289750" y="3055050"/>
            <a:ext cx="0" cy="37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7" name="Google Shape;1047;p102"/>
          <p:cNvSpPr/>
          <p:nvPr/>
        </p:nvSpPr>
        <p:spPr>
          <a:xfrm>
            <a:off x="4573325" y="1644275"/>
            <a:ext cx="2212200" cy="357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Inline property load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48" name="Google Shape;1048;p102"/>
          <p:cNvCxnSpPr/>
          <p:nvPr/>
        </p:nvCxnSpPr>
        <p:spPr>
          <a:xfrm>
            <a:off x="5289750" y="1264050"/>
            <a:ext cx="0" cy="37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9" name="Google Shape;1049;p102"/>
          <p:cNvSpPr/>
          <p:nvPr/>
        </p:nvSpPr>
        <p:spPr>
          <a:xfrm>
            <a:off x="4573325" y="2008600"/>
            <a:ext cx="2212200" cy="357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Elide map checks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9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</a:t>
            </a:r>
            <a:endParaRPr/>
          </a:p>
        </p:txBody>
      </p:sp>
      <p:sp>
        <p:nvSpPr>
          <p:cNvPr id="319" name="Google Shape;319;p49"/>
          <p:cNvSpPr txBox="1"/>
          <p:nvPr>
            <p:ph idx="4294967295" type="body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language of the Web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Programs are distributed as source - parsing and compiling must be fast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Untyped: variables and properties do not have types, values do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3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Little on Crankshaft</a:t>
            </a:r>
            <a:endParaRPr/>
          </a:p>
        </p:txBody>
      </p:sp>
      <p:sp>
        <p:nvSpPr>
          <p:cNvPr id="1055" name="Google Shape;1055;p103"/>
          <p:cNvSpPr txBox="1"/>
          <p:nvPr>
            <p:ph idx="4294967295" type="body"/>
          </p:nvPr>
        </p:nvSpPr>
        <p:spPr>
          <a:xfrm>
            <a:off x="375100" y="1710875"/>
            <a:ext cx="3802200" cy="27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Sum(point) {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point.x + point.y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Point(1, 2));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Point(100, 6));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Point(0.5, 30));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Point(0.5, 30));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6" name="Google Shape;1056;p103"/>
          <p:cNvSpPr/>
          <p:nvPr/>
        </p:nvSpPr>
        <p:spPr>
          <a:xfrm>
            <a:off x="2833975" y="2097875"/>
            <a:ext cx="920100" cy="276000"/>
          </a:xfrm>
          <a:prstGeom prst="rect">
            <a:avLst/>
          </a:prstGeom>
          <a:solidFill>
            <a:srgbClr val="FFC7B8">
              <a:alpha val="6154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103"/>
          <p:cNvSpPr/>
          <p:nvPr/>
        </p:nvSpPr>
        <p:spPr>
          <a:xfrm>
            <a:off x="1578575" y="2097875"/>
            <a:ext cx="929400" cy="276000"/>
          </a:xfrm>
          <a:prstGeom prst="rect">
            <a:avLst/>
          </a:prstGeom>
          <a:solidFill>
            <a:srgbClr val="FFC7B8">
              <a:alpha val="6154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103"/>
          <p:cNvSpPr/>
          <p:nvPr/>
        </p:nvSpPr>
        <p:spPr>
          <a:xfrm>
            <a:off x="2563800" y="2097875"/>
            <a:ext cx="214800" cy="276000"/>
          </a:xfrm>
          <a:prstGeom prst="rect">
            <a:avLst/>
          </a:prstGeom>
          <a:solidFill>
            <a:srgbClr val="FFE6A2">
              <a:alpha val="6154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9" name="Google Shape;1059;p103"/>
          <p:cNvCxnSpPr>
            <a:stCxn id="1058" idx="2"/>
            <a:endCxn id="1060" idx="1"/>
          </p:cNvCxnSpPr>
          <p:nvPr/>
        </p:nvCxnSpPr>
        <p:spPr>
          <a:xfrm flipH="1" rot="-5400000">
            <a:off x="3202650" y="1842425"/>
            <a:ext cx="502800" cy="1565700"/>
          </a:xfrm>
          <a:prstGeom prst="bentConnector2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0" name="Google Shape;1060;p103"/>
          <p:cNvSpPr/>
          <p:nvPr/>
        </p:nvSpPr>
        <p:spPr>
          <a:xfrm>
            <a:off x="4236900" y="2698050"/>
            <a:ext cx="2105700" cy="357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Always a number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1" name="Google Shape;1061;p103"/>
          <p:cNvCxnSpPr>
            <a:stCxn id="1056" idx="0"/>
            <a:endCxn id="1062" idx="1"/>
          </p:cNvCxnSpPr>
          <p:nvPr/>
        </p:nvCxnSpPr>
        <p:spPr>
          <a:xfrm rot="-5400000">
            <a:off x="3262975" y="1123925"/>
            <a:ext cx="1005000" cy="942900"/>
          </a:xfrm>
          <a:prstGeom prst="bentConnector2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3" name="Google Shape;1063;p103"/>
          <p:cNvCxnSpPr>
            <a:stCxn id="1057" idx="0"/>
            <a:endCxn id="1062" idx="1"/>
          </p:cNvCxnSpPr>
          <p:nvPr/>
        </p:nvCxnSpPr>
        <p:spPr>
          <a:xfrm rot="-5400000">
            <a:off x="2637575" y="498575"/>
            <a:ext cx="1005000" cy="2193600"/>
          </a:xfrm>
          <a:prstGeom prst="bentConnector2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2" name="Google Shape;1062;p103"/>
          <p:cNvSpPr/>
          <p:nvPr/>
        </p:nvSpPr>
        <p:spPr>
          <a:xfrm>
            <a:off x="4236900" y="914375"/>
            <a:ext cx="2105700" cy="357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Always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4" name="Google Shape;1064;p103"/>
          <p:cNvSpPr/>
          <p:nvPr/>
        </p:nvSpPr>
        <p:spPr>
          <a:xfrm>
            <a:off x="4573325" y="3435275"/>
            <a:ext cx="2212200" cy="357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Inline FP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5" name="Google Shape;1065;p103"/>
          <p:cNvCxnSpPr>
            <a:stCxn id="1060" idx="2"/>
          </p:cNvCxnSpPr>
          <p:nvPr/>
        </p:nvCxnSpPr>
        <p:spPr>
          <a:xfrm>
            <a:off x="5289750" y="3055050"/>
            <a:ext cx="0" cy="37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6" name="Google Shape;1066;p103"/>
          <p:cNvSpPr/>
          <p:nvPr/>
        </p:nvSpPr>
        <p:spPr>
          <a:xfrm>
            <a:off x="4573325" y="1644275"/>
            <a:ext cx="2212200" cy="357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Inline property load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7" name="Google Shape;1067;p103"/>
          <p:cNvCxnSpPr/>
          <p:nvPr/>
        </p:nvCxnSpPr>
        <p:spPr>
          <a:xfrm>
            <a:off x="5289750" y="1264050"/>
            <a:ext cx="0" cy="37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8" name="Google Shape;1068;p103"/>
          <p:cNvSpPr/>
          <p:nvPr/>
        </p:nvSpPr>
        <p:spPr>
          <a:xfrm>
            <a:off x="4573325" y="2008600"/>
            <a:ext cx="2212200" cy="357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Elide map checks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9" name="Google Shape;1069;p103"/>
          <p:cNvSpPr/>
          <p:nvPr/>
        </p:nvSpPr>
        <p:spPr>
          <a:xfrm>
            <a:off x="7045725" y="2548550"/>
            <a:ext cx="1886100" cy="347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GVN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103"/>
          <p:cNvSpPr/>
          <p:nvPr/>
        </p:nvSpPr>
        <p:spPr>
          <a:xfrm>
            <a:off x="7045725" y="3178350"/>
            <a:ext cx="1886100" cy="35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Inlining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103"/>
          <p:cNvSpPr/>
          <p:nvPr/>
        </p:nvSpPr>
        <p:spPr>
          <a:xfrm>
            <a:off x="7045725" y="1918750"/>
            <a:ext cx="1886100" cy="347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Escape analysis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103"/>
          <p:cNvSpPr/>
          <p:nvPr/>
        </p:nvSpPr>
        <p:spPr>
          <a:xfrm>
            <a:off x="7045600" y="1304975"/>
            <a:ext cx="1886100" cy="347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 analysis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104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Little on Crankshaft</a:t>
            </a:r>
            <a:endParaRPr/>
          </a:p>
        </p:txBody>
      </p:sp>
      <p:sp>
        <p:nvSpPr>
          <p:cNvPr id="1078" name="Google Shape;1078;p104"/>
          <p:cNvSpPr txBox="1"/>
          <p:nvPr>
            <p:ph idx="4294967295" type="body"/>
          </p:nvPr>
        </p:nvSpPr>
        <p:spPr>
          <a:xfrm>
            <a:off x="375100" y="1710875"/>
            <a:ext cx="4584300" cy="273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Sum(point) {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point.x + point.y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Point(1, 2));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Point(100, 6));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Point(0.5, 30));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Point(0.5, 30));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Sum(</a:t>
            </a:r>
            <a:r>
              <a:rPr lang="en-GB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StringPair(</a:t>
            </a: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“foo”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GB">
                <a:solidFill>
                  <a:srgbClr val="CC0000"/>
                </a:solidFill>
                <a:latin typeface="Consolas"/>
                <a:ea typeface="Consolas"/>
                <a:cs typeface="Consolas"/>
                <a:sym typeface="Consolas"/>
              </a:rPr>
              <a:t>“bar”</a:t>
            </a:r>
            <a:r>
              <a:rPr lang="en-GB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9" name="Google Shape;1079;p104"/>
          <p:cNvSpPr/>
          <p:nvPr/>
        </p:nvSpPr>
        <p:spPr>
          <a:xfrm>
            <a:off x="2833975" y="2097875"/>
            <a:ext cx="920100" cy="276000"/>
          </a:xfrm>
          <a:prstGeom prst="rect">
            <a:avLst/>
          </a:prstGeom>
          <a:solidFill>
            <a:srgbClr val="FFC7B8">
              <a:alpha val="6154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04"/>
          <p:cNvSpPr/>
          <p:nvPr/>
        </p:nvSpPr>
        <p:spPr>
          <a:xfrm>
            <a:off x="1578575" y="2097875"/>
            <a:ext cx="929400" cy="276000"/>
          </a:xfrm>
          <a:prstGeom prst="rect">
            <a:avLst/>
          </a:prstGeom>
          <a:solidFill>
            <a:srgbClr val="FFC7B8">
              <a:alpha val="6154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104"/>
          <p:cNvSpPr/>
          <p:nvPr/>
        </p:nvSpPr>
        <p:spPr>
          <a:xfrm>
            <a:off x="2563800" y="2097875"/>
            <a:ext cx="214800" cy="276000"/>
          </a:xfrm>
          <a:prstGeom prst="rect">
            <a:avLst/>
          </a:prstGeom>
          <a:solidFill>
            <a:srgbClr val="FFE6A2">
              <a:alpha val="6154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2" name="Google Shape;1082;p104"/>
          <p:cNvCxnSpPr>
            <a:stCxn id="1081" idx="2"/>
            <a:endCxn id="1083" idx="1"/>
          </p:cNvCxnSpPr>
          <p:nvPr/>
        </p:nvCxnSpPr>
        <p:spPr>
          <a:xfrm flipH="1" rot="-5400000">
            <a:off x="3202650" y="1842425"/>
            <a:ext cx="502800" cy="1565700"/>
          </a:xfrm>
          <a:prstGeom prst="bentConnector2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3" name="Google Shape;1083;p104"/>
          <p:cNvSpPr/>
          <p:nvPr/>
        </p:nvSpPr>
        <p:spPr>
          <a:xfrm>
            <a:off x="4236900" y="2698050"/>
            <a:ext cx="2105700" cy="357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Always a number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4" name="Google Shape;1084;p104"/>
          <p:cNvCxnSpPr>
            <a:stCxn id="1079" idx="0"/>
            <a:endCxn id="1085" idx="1"/>
          </p:cNvCxnSpPr>
          <p:nvPr/>
        </p:nvCxnSpPr>
        <p:spPr>
          <a:xfrm rot="-5400000">
            <a:off x="3262975" y="1123925"/>
            <a:ext cx="1005000" cy="942900"/>
          </a:xfrm>
          <a:prstGeom prst="bentConnector2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6" name="Google Shape;1086;p104"/>
          <p:cNvCxnSpPr>
            <a:stCxn id="1080" idx="0"/>
            <a:endCxn id="1085" idx="1"/>
          </p:cNvCxnSpPr>
          <p:nvPr/>
        </p:nvCxnSpPr>
        <p:spPr>
          <a:xfrm rot="-5400000">
            <a:off x="2637575" y="498575"/>
            <a:ext cx="1005000" cy="2193600"/>
          </a:xfrm>
          <a:prstGeom prst="bentConnector2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5" name="Google Shape;1085;p104"/>
          <p:cNvSpPr/>
          <p:nvPr/>
        </p:nvSpPr>
        <p:spPr>
          <a:xfrm>
            <a:off x="4236900" y="914375"/>
            <a:ext cx="2105700" cy="3570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Always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7" name="Google Shape;1087;p104"/>
          <p:cNvSpPr/>
          <p:nvPr/>
        </p:nvSpPr>
        <p:spPr>
          <a:xfrm>
            <a:off x="4573325" y="3435275"/>
            <a:ext cx="2212200" cy="357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Inline FP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8" name="Google Shape;1088;p104"/>
          <p:cNvCxnSpPr>
            <a:stCxn id="1083" idx="2"/>
          </p:cNvCxnSpPr>
          <p:nvPr/>
        </p:nvCxnSpPr>
        <p:spPr>
          <a:xfrm>
            <a:off x="5289750" y="3055050"/>
            <a:ext cx="0" cy="37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104"/>
          <p:cNvSpPr/>
          <p:nvPr/>
        </p:nvSpPr>
        <p:spPr>
          <a:xfrm>
            <a:off x="4573325" y="1644275"/>
            <a:ext cx="2212200" cy="357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Inline property load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0" name="Google Shape;1090;p104"/>
          <p:cNvCxnSpPr/>
          <p:nvPr/>
        </p:nvCxnSpPr>
        <p:spPr>
          <a:xfrm>
            <a:off x="5289750" y="1264050"/>
            <a:ext cx="0" cy="372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1" name="Google Shape;1091;p104"/>
          <p:cNvSpPr/>
          <p:nvPr/>
        </p:nvSpPr>
        <p:spPr>
          <a:xfrm>
            <a:off x="4573325" y="2008600"/>
            <a:ext cx="2212200" cy="3570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19050">
            <a:solidFill>
              <a:srgbClr val="5F616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Elide map checks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104"/>
          <p:cNvSpPr/>
          <p:nvPr/>
        </p:nvSpPr>
        <p:spPr>
          <a:xfrm>
            <a:off x="7045725" y="2548550"/>
            <a:ext cx="1886100" cy="347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GVN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104"/>
          <p:cNvSpPr/>
          <p:nvPr/>
        </p:nvSpPr>
        <p:spPr>
          <a:xfrm>
            <a:off x="7045725" y="3178350"/>
            <a:ext cx="1886100" cy="3570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Inlining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104"/>
          <p:cNvSpPr/>
          <p:nvPr/>
        </p:nvSpPr>
        <p:spPr>
          <a:xfrm>
            <a:off x="7045725" y="1918750"/>
            <a:ext cx="1886100" cy="347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Escape analysis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104"/>
          <p:cNvSpPr/>
          <p:nvPr/>
        </p:nvSpPr>
        <p:spPr>
          <a:xfrm>
            <a:off x="7045600" y="1304975"/>
            <a:ext cx="1886100" cy="3474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Type analysis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104"/>
          <p:cNvSpPr txBox="1"/>
          <p:nvPr/>
        </p:nvSpPr>
        <p:spPr>
          <a:xfrm>
            <a:off x="6302850" y="858684"/>
            <a:ext cx="5337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❌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097" name="Google Shape;1097;p104"/>
          <p:cNvSpPr txBox="1"/>
          <p:nvPr/>
        </p:nvSpPr>
        <p:spPr>
          <a:xfrm>
            <a:off x="6302850" y="2666247"/>
            <a:ext cx="5337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0000"/>
                </a:solidFill>
              </a:rPr>
              <a:t>❌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05"/>
          <p:cNvSpPr txBox="1"/>
          <p:nvPr>
            <p:ph type="title"/>
          </p:nvPr>
        </p:nvSpPr>
        <p:spPr>
          <a:xfrm>
            <a:off x="167100" y="350925"/>
            <a:ext cx="69639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Deoptimization - Always Have a Backup Plan</a:t>
            </a:r>
            <a:endParaRPr/>
          </a:p>
        </p:txBody>
      </p:sp>
      <p:sp>
        <p:nvSpPr>
          <p:cNvPr id="1103" name="Google Shape;1103;p105"/>
          <p:cNvSpPr txBox="1"/>
          <p:nvPr>
            <p:ph idx="4294967295" type="body"/>
          </p:nvPr>
        </p:nvSpPr>
        <p:spPr>
          <a:xfrm>
            <a:off x="311700" y="1000075"/>
            <a:ext cx="85206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Deopt points inserted before speculative optimizations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400"/>
              <a:buFont typeface="Roboto"/>
              <a:buChar char="●"/>
            </a:pPr>
            <a:r>
              <a:rPr lang="en-GB" sz="2400">
                <a:latin typeface="Roboto"/>
                <a:ea typeface="Roboto"/>
                <a:cs typeface="Roboto"/>
                <a:sym typeface="Roboto"/>
              </a:rPr>
              <a:t>Crankshaft needs to model Full-Codegen’s execution to rebuild a stack frame for the deopt point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105"/>
          <p:cNvSpPr/>
          <p:nvPr/>
        </p:nvSpPr>
        <p:spPr>
          <a:xfrm>
            <a:off x="2631550" y="1849500"/>
            <a:ext cx="524400" cy="1444500"/>
          </a:xfrm>
          <a:prstGeom prst="rect">
            <a:avLst/>
          </a:prstGeom>
          <a:solidFill>
            <a:srgbClr val="EA99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105"/>
          <p:cNvSpPr txBox="1"/>
          <p:nvPr/>
        </p:nvSpPr>
        <p:spPr>
          <a:xfrm>
            <a:off x="1960000" y="3271850"/>
            <a:ext cx="18675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Optimized Code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105"/>
          <p:cNvSpPr/>
          <p:nvPr/>
        </p:nvSpPr>
        <p:spPr>
          <a:xfrm>
            <a:off x="5461500" y="1849500"/>
            <a:ext cx="524400" cy="14445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105"/>
          <p:cNvSpPr txBox="1"/>
          <p:nvPr/>
        </p:nvSpPr>
        <p:spPr>
          <a:xfrm>
            <a:off x="4789950" y="3271850"/>
            <a:ext cx="18675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Baseline Code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8" name="Google Shape;1108;p105"/>
          <p:cNvCxnSpPr/>
          <p:nvPr/>
        </p:nvCxnSpPr>
        <p:spPr>
          <a:xfrm flipH="1" rot="10800000">
            <a:off x="3174425" y="2024300"/>
            <a:ext cx="2281800" cy="165600"/>
          </a:xfrm>
          <a:prstGeom prst="bentConnector3">
            <a:avLst>
              <a:gd fmla="val 22179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9" name="Google Shape;1109;p105"/>
          <p:cNvCxnSpPr/>
          <p:nvPr/>
        </p:nvCxnSpPr>
        <p:spPr>
          <a:xfrm>
            <a:off x="3174425" y="2649900"/>
            <a:ext cx="2291100" cy="395700"/>
          </a:xfrm>
          <a:prstGeom prst="bentConnector3">
            <a:avLst>
              <a:gd fmla="val 60643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0" name="Google Shape;1110;p105"/>
          <p:cNvCxnSpPr/>
          <p:nvPr/>
        </p:nvCxnSpPr>
        <p:spPr>
          <a:xfrm flipH="1" rot="10800000">
            <a:off x="3174425" y="2318600"/>
            <a:ext cx="2282100" cy="625800"/>
          </a:xfrm>
          <a:prstGeom prst="bentConnector3">
            <a:avLst>
              <a:gd fmla="val 38707" name="adj1"/>
            </a:avLst>
          </a:prstGeom>
          <a:noFill/>
          <a:ln cap="flat" cmpd="sng" w="28575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5" name="Google Shape;1115;p106"/>
          <p:cNvCxnSpPr>
            <a:stCxn id="1116" idx="3"/>
            <a:endCxn id="1117" idx="0"/>
          </p:cNvCxnSpPr>
          <p:nvPr/>
        </p:nvCxnSpPr>
        <p:spPr>
          <a:xfrm>
            <a:off x="912036" y="1684608"/>
            <a:ext cx="2714400" cy="521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8" name="Google Shape;1118;p106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 Pipeline (2015)</a:t>
            </a:r>
            <a:endParaRPr/>
          </a:p>
        </p:txBody>
      </p:sp>
      <p:sp>
        <p:nvSpPr>
          <p:cNvPr id="1116" name="Google Shape;1116;p106"/>
          <p:cNvSpPr/>
          <p:nvPr/>
        </p:nvSpPr>
        <p:spPr>
          <a:xfrm>
            <a:off x="134490" y="1311549"/>
            <a:ext cx="777546" cy="746118"/>
          </a:xfrm>
          <a:prstGeom prst="flowChartDocument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</a:t>
            </a:r>
            <a:endParaRPr/>
          </a:p>
        </p:txBody>
      </p:sp>
      <p:sp>
        <p:nvSpPr>
          <p:cNvPr id="1117" name="Google Shape;1117;p106"/>
          <p:cNvSpPr/>
          <p:nvPr/>
        </p:nvSpPr>
        <p:spPr>
          <a:xfrm>
            <a:off x="3208278" y="2206361"/>
            <a:ext cx="836400" cy="764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Parser</a:t>
            </a:r>
            <a:endParaRPr/>
          </a:p>
        </p:txBody>
      </p:sp>
      <p:sp>
        <p:nvSpPr>
          <p:cNvPr id="1119" name="Google Shape;1119;p106"/>
          <p:cNvSpPr/>
          <p:nvPr/>
        </p:nvSpPr>
        <p:spPr>
          <a:xfrm>
            <a:off x="4264300" y="2206350"/>
            <a:ext cx="1006500" cy="764100"/>
          </a:xfrm>
          <a:prstGeom prst="flowChartAlternateProcess">
            <a:avLst/>
          </a:prstGeom>
          <a:solidFill>
            <a:srgbClr val="EDCD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Full- codegen</a:t>
            </a:r>
            <a:endParaRPr/>
          </a:p>
        </p:txBody>
      </p:sp>
      <p:sp>
        <p:nvSpPr>
          <p:cNvPr id="1120" name="Google Shape;1120;p106"/>
          <p:cNvSpPr/>
          <p:nvPr/>
        </p:nvSpPr>
        <p:spPr>
          <a:xfrm>
            <a:off x="6919725" y="1772750"/>
            <a:ext cx="1176000" cy="764100"/>
          </a:xfrm>
          <a:prstGeom prst="flowChartAlternateProcess">
            <a:avLst/>
          </a:prstGeom>
          <a:solidFill>
            <a:srgbClr val="CE7E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Crankshaft</a:t>
            </a:r>
            <a:endParaRPr/>
          </a:p>
        </p:txBody>
      </p:sp>
      <p:sp>
        <p:nvSpPr>
          <p:cNvPr id="1121" name="Google Shape;1121;p106"/>
          <p:cNvSpPr/>
          <p:nvPr/>
        </p:nvSpPr>
        <p:spPr>
          <a:xfrm>
            <a:off x="7823375" y="3594625"/>
            <a:ext cx="1006506" cy="832842"/>
          </a:xfrm>
          <a:prstGeom prst="flowChartDocumen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 Code</a:t>
            </a:r>
            <a:endParaRPr/>
          </a:p>
        </p:txBody>
      </p:sp>
      <p:cxnSp>
        <p:nvCxnSpPr>
          <p:cNvPr id="1122" name="Google Shape;1122;p106"/>
          <p:cNvCxnSpPr>
            <a:stCxn id="1117" idx="3"/>
            <a:endCxn id="1119" idx="1"/>
          </p:cNvCxnSpPr>
          <p:nvPr/>
        </p:nvCxnSpPr>
        <p:spPr>
          <a:xfrm>
            <a:off x="4044678" y="2588411"/>
            <a:ext cx="219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3" name="Google Shape;1123;p106"/>
          <p:cNvCxnSpPr>
            <a:stCxn id="1120" idx="3"/>
          </p:cNvCxnSpPr>
          <p:nvPr/>
        </p:nvCxnSpPr>
        <p:spPr>
          <a:xfrm>
            <a:off x="8095725" y="2154800"/>
            <a:ext cx="594000" cy="14397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4" name="Google Shape;1124;p106"/>
          <p:cNvSpPr/>
          <p:nvPr/>
        </p:nvSpPr>
        <p:spPr>
          <a:xfrm>
            <a:off x="4169975" y="3289825"/>
            <a:ext cx="1213218" cy="746118"/>
          </a:xfrm>
          <a:prstGeom prst="flowChartDocumen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Unoptimized Code</a:t>
            </a:r>
            <a:endParaRPr/>
          </a:p>
        </p:txBody>
      </p:sp>
      <p:cxnSp>
        <p:nvCxnSpPr>
          <p:cNvPr id="1125" name="Google Shape;1125;p106"/>
          <p:cNvCxnSpPr>
            <a:endCxn id="1124" idx="0"/>
          </p:cNvCxnSpPr>
          <p:nvPr/>
        </p:nvCxnSpPr>
        <p:spPr>
          <a:xfrm>
            <a:off x="4776584" y="2961925"/>
            <a:ext cx="0" cy="327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6" name="Google Shape;1126;p106"/>
          <p:cNvSpPr/>
          <p:nvPr/>
        </p:nvSpPr>
        <p:spPr>
          <a:xfrm>
            <a:off x="5677574" y="2210095"/>
            <a:ext cx="836400" cy="764100"/>
          </a:xfrm>
          <a:prstGeom prst="flowChartAlternateProcess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Parser</a:t>
            </a:r>
            <a:endParaRPr/>
          </a:p>
        </p:txBody>
      </p:sp>
      <p:cxnSp>
        <p:nvCxnSpPr>
          <p:cNvPr id="1127" name="Google Shape;1127;p106"/>
          <p:cNvCxnSpPr>
            <a:stCxn id="1126" idx="3"/>
            <a:endCxn id="1120" idx="1"/>
          </p:cNvCxnSpPr>
          <p:nvPr/>
        </p:nvCxnSpPr>
        <p:spPr>
          <a:xfrm flipH="1" rot="10800000">
            <a:off x="6513974" y="2154745"/>
            <a:ext cx="405900" cy="43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106"/>
          <p:cNvSpPr/>
          <p:nvPr/>
        </p:nvSpPr>
        <p:spPr>
          <a:xfrm>
            <a:off x="6921725" y="2674050"/>
            <a:ext cx="1213200" cy="764100"/>
          </a:xfrm>
          <a:prstGeom prst="flowChartAlternateProcess">
            <a:avLst/>
          </a:prstGeom>
          <a:solidFill>
            <a:srgbClr val="CE7E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TurboFan</a:t>
            </a:r>
            <a:endParaRPr/>
          </a:p>
        </p:txBody>
      </p:sp>
      <p:cxnSp>
        <p:nvCxnSpPr>
          <p:cNvPr id="1129" name="Google Shape;1129;p106"/>
          <p:cNvCxnSpPr>
            <a:stCxn id="1126" idx="3"/>
            <a:endCxn id="1128" idx="1"/>
          </p:cNvCxnSpPr>
          <p:nvPr/>
        </p:nvCxnSpPr>
        <p:spPr>
          <a:xfrm>
            <a:off x="6513974" y="2592145"/>
            <a:ext cx="407700" cy="46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0" name="Google Shape;1130;p106"/>
          <p:cNvCxnSpPr>
            <a:stCxn id="1128" idx="3"/>
            <a:endCxn id="1121" idx="0"/>
          </p:cNvCxnSpPr>
          <p:nvPr/>
        </p:nvCxnSpPr>
        <p:spPr>
          <a:xfrm>
            <a:off x="8134925" y="3056100"/>
            <a:ext cx="191700" cy="5385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1" name="Google Shape;1131;p106"/>
          <p:cNvCxnSpPr>
            <a:stCxn id="1116" idx="3"/>
            <a:endCxn id="1126" idx="0"/>
          </p:cNvCxnSpPr>
          <p:nvPr/>
        </p:nvCxnSpPr>
        <p:spPr>
          <a:xfrm>
            <a:off x="912036" y="1684608"/>
            <a:ext cx="5183700" cy="525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2" name="Google Shape;1132;p106"/>
          <p:cNvCxnSpPr/>
          <p:nvPr/>
        </p:nvCxnSpPr>
        <p:spPr>
          <a:xfrm>
            <a:off x="5591509" y="1944433"/>
            <a:ext cx="0" cy="25383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133" name="Google Shape;1133;p106"/>
          <p:cNvSpPr txBox="1"/>
          <p:nvPr/>
        </p:nvSpPr>
        <p:spPr>
          <a:xfrm>
            <a:off x="3798096" y="4203767"/>
            <a:ext cx="1006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Baseline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134" name="Google Shape;1134;p106"/>
          <p:cNvSpPr txBox="1"/>
          <p:nvPr/>
        </p:nvSpPr>
        <p:spPr>
          <a:xfrm>
            <a:off x="6643750" y="4203775"/>
            <a:ext cx="1098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Optimized</a:t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07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Optimizing Compiler?</a:t>
            </a:r>
            <a:endParaRPr/>
          </a:p>
        </p:txBody>
      </p:sp>
      <p:sp>
        <p:nvSpPr>
          <p:cNvPr id="1140" name="Google Shape;1140;p107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Crankshaft served us well, but has various shortcomings: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Doesn’t scale to full modern JavaScript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666666"/>
              </a:buClr>
              <a:buSzPts val="1600"/>
              <a:buChar char="○"/>
            </a:pP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try-catch</a:t>
            </a: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for-of</a:t>
            </a: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generators</a:t>
            </a: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async/await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4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108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Optimizing Compiler?</a:t>
            </a:r>
            <a:endParaRPr/>
          </a:p>
        </p:txBody>
      </p:sp>
      <p:sp>
        <p:nvSpPr>
          <p:cNvPr id="1146" name="Google Shape;1146;p108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Crankshaft served us well, but has various shortcomings: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Doesn’t scale to full modern JavaScript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try-catch</a:t>
            </a: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for-of</a:t>
            </a: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generators</a:t>
            </a: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async/await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Relies heavily on deoptimization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Performance cliffs and deoptimization loops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09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Optimizing Compiler?</a:t>
            </a:r>
            <a:endParaRPr/>
          </a:p>
        </p:txBody>
      </p:sp>
      <p:sp>
        <p:nvSpPr>
          <p:cNvPr id="1152" name="Google Shape;1152;p109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Crankshaft served us well, but has various shortcomings: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Doesn’t scale to full modern JavaScript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try-catch</a:t>
            </a: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for-of</a:t>
            </a: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generators</a:t>
            </a: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async/await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Relies heavily on deoptimization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Performance cliffs and deoptimization loops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Limited static type analysis / propagation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 amenable to asm.js style optimization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10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Optimizing Compiler?</a:t>
            </a:r>
            <a:endParaRPr/>
          </a:p>
        </p:txBody>
      </p:sp>
      <p:sp>
        <p:nvSpPr>
          <p:cNvPr id="1158" name="Google Shape;1158;p110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Crankshaft served us well, but has various shortcomings: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Doesn’t scale to full modern JavaScript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try-catch</a:t>
            </a: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for-of</a:t>
            </a: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generators</a:t>
            </a: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async/await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Relies heavily on deoptimization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Performance cliffs and deoptimization loops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Limited static type analysis / propagation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 amenable to asm.js style optimization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Tight coupling Full-codegen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11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Another Optimizing Compiler?</a:t>
            </a:r>
            <a:endParaRPr/>
          </a:p>
        </p:txBody>
      </p:sp>
      <p:sp>
        <p:nvSpPr>
          <p:cNvPr id="1164" name="Google Shape;1164;p111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Crankshaft served us well, but has various shortcomings: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Doesn’t scale to full modern JavaScript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Char char="○"/>
            </a:pP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try-catch</a:t>
            </a: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for-of</a:t>
            </a: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generators</a:t>
            </a: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async/await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Relies heavily on deoptimization 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Performance cliffs and deoptimization loops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Limited static type analysis / propagation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Not amenable to asm.js style optimization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Tight coupling Full-codegen 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 porting overhead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12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TurboFan</a:t>
            </a:r>
            <a:endParaRPr/>
          </a:p>
        </p:txBody>
      </p:sp>
      <p:sp>
        <p:nvSpPr>
          <p:cNvPr id="1170" name="Google Shape;1170;p112"/>
          <p:cNvSpPr txBox="1"/>
          <p:nvPr/>
        </p:nvSpPr>
        <p:spPr>
          <a:xfrm>
            <a:off x="185550" y="1106625"/>
            <a:ext cx="87729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Sea of Nodes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Relax evaluation order for most operations (value edges)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Skeleton of a CFG remains (control edges) and stateful operations (effect edges)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Provides better redundant code elimination and more code motion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</a:t>
            </a:r>
            <a:endParaRPr/>
          </a:p>
        </p:txBody>
      </p:sp>
      <p:sp>
        <p:nvSpPr>
          <p:cNvPr id="325" name="Google Shape;325;p50"/>
          <p:cNvSpPr txBox="1"/>
          <p:nvPr>
            <p:ph idx="4294967295" type="body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language of the Web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Programs are distributed as source - parsing and compiling must be fast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Untyped: variables and properties do not have types, values 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Prototype-based object model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113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TurboFan</a:t>
            </a:r>
            <a:endParaRPr/>
          </a:p>
        </p:txBody>
      </p:sp>
      <p:sp>
        <p:nvSpPr>
          <p:cNvPr id="1176" name="Google Shape;1176;p113"/>
          <p:cNvSpPr txBox="1"/>
          <p:nvPr/>
        </p:nvSpPr>
        <p:spPr>
          <a:xfrm>
            <a:off x="185550" y="1106625"/>
            <a:ext cx="87729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Sea of Nodes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Relax evaluation order for most operations (value edges)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Skeleton of a CFG remains (control edges) and stateful operations (effect edges)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Provides better redundant code elimination and more code motion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Three Level IR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JavaScript: JavaScript’s overloaded operators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Simplified: VM operations, e.g. allocation or number arithmetic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Machine: Machine-level operations, e.g. </a:t>
            </a: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addition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114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TurboFan</a:t>
            </a:r>
            <a:endParaRPr/>
          </a:p>
        </p:txBody>
      </p:sp>
      <p:sp>
        <p:nvSpPr>
          <p:cNvPr id="1182" name="Google Shape;1182;p114"/>
          <p:cNvSpPr txBox="1"/>
          <p:nvPr/>
        </p:nvSpPr>
        <p:spPr>
          <a:xfrm>
            <a:off x="185550" y="1106625"/>
            <a:ext cx="87729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Sea of Nodes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Relax evaluation order for most operations (value edges)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Skeleton of a CFG remains (control edges) and stateful operations (effect edges)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Provides better redundant code elimination and more code motion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Three Level IR</a:t>
            </a:r>
            <a:endParaRPr sz="20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JavaScript: JavaScript’s overloaded operators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Simplified: VM operations, e.g. allocation or number arithmetic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600"/>
              <a:buFont typeface="Roboto"/>
              <a:buChar char="○"/>
            </a:pP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Machine: Machine-level operations, e.g. </a:t>
            </a:r>
            <a:r>
              <a:rPr lang="en-GB" sz="16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int32</a:t>
            </a:r>
            <a:r>
              <a:rPr lang="en-GB" sz="1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addition</a:t>
            </a: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"/>
              <a:buChar char="●"/>
            </a:pPr>
            <a:r>
              <a:rPr lang="en-GB" sz="20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Lowering JS graph to simplified graph based on types</a:t>
            </a:r>
            <a:endParaRPr sz="2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chemeClr val="accent1"/>
                </a:solidFill>
              </a:rPr>
              <a:t>Take into account </a:t>
            </a:r>
            <a:r>
              <a:rPr i="1" lang="en-GB" sz="1600">
                <a:solidFill>
                  <a:schemeClr val="accent1"/>
                </a:solidFill>
              </a:rPr>
              <a:t>static</a:t>
            </a:r>
            <a:r>
              <a:rPr lang="en-GB" sz="1600">
                <a:solidFill>
                  <a:schemeClr val="accent1"/>
                </a:solidFill>
              </a:rPr>
              <a:t> type information and type feedback</a:t>
            </a:r>
            <a:endParaRPr sz="16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7" name="Google Shape;1187;p115"/>
          <p:cNvCxnSpPr>
            <a:stCxn id="1188" idx="2"/>
            <a:endCxn id="1189" idx="3"/>
          </p:cNvCxnSpPr>
          <p:nvPr/>
        </p:nvCxnSpPr>
        <p:spPr>
          <a:xfrm flipH="1" rot="10800000">
            <a:off x="4531625" y="1733913"/>
            <a:ext cx="572700" cy="430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90" name="Google Shape;1190;p115"/>
          <p:cNvCxnSpPr>
            <a:stCxn id="1191" idx="2"/>
            <a:endCxn id="1192" idx="3"/>
          </p:cNvCxnSpPr>
          <p:nvPr/>
        </p:nvCxnSpPr>
        <p:spPr>
          <a:xfrm flipH="1" rot="10800000">
            <a:off x="4531625" y="3448663"/>
            <a:ext cx="1198500" cy="937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93" name="Google Shape;1193;p115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Sea of Nodes</a:t>
            </a:r>
            <a:endParaRPr/>
          </a:p>
        </p:txBody>
      </p:sp>
      <p:sp>
        <p:nvSpPr>
          <p:cNvPr id="1194" name="Google Shape;1194;p115"/>
          <p:cNvSpPr/>
          <p:nvPr/>
        </p:nvSpPr>
        <p:spPr>
          <a:xfrm>
            <a:off x="4258775" y="1180775"/>
            <a:ext cx="5457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Start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115"/>
          <p:cNvSpPr/>
          <p:nvPr/>
        </p:nvSpPr>
        <p:spPr>
          <a:xfrm>
            <a:off x="4209425" y="4097263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End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5" name="Google Shape;1195;p115"/>
          <p:cNvCxnSpPr>
            <a:stCxn id="1196" idx="2"/>
            <a:endCxn id="1197" idx="2"/>
          </p:cNvCxnSpPr>
          <p:nvPr/>
        </p:nvCxnSpPr>
        <p:spPr>
          <a:xfrm flipH="1" rot="10800000">
            <a:off x="4531625" y="2858575"/>
            <a:ext cx="787500" cy="63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8" name="Google Shape;1198;p115"/>
          <p:cNvCxnSpPr>
            <a:stCxn id="1196" idx="2"/>
            <a:endCxn id="1199" idx="2"/>
          </p:cNvCxnSpPr>
          <p:nvPr/>
        </p:nvCxnSpPr>
        <p:spPr>
          <a:xfrm rot="10800000">
            <a:off x="4531625" y="2858575"/>
            <a:ext cx="0" cy="630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0" name="Google Shape;1200;p115"/>
          <p:cNvCxnSpPr>
            <a:stCxn id="1197" idx="0"/>
            <a:endCxn id="1188" idx="2"/>
          </p:cNvCxnSpPr>
          <p:nvPr/>
        </p:nvCxnSpPr>
        <p:spPr>
          <a:xfrm rot="10800000">
            <a:off x="4531775" y="2164075"/>
            <a:ext cx="787200" cy="40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1" name="Google Shape;1201;p115"/>
          <p:cNvCxnSpPr>
            <a:stCxn id="1199" idx="0"/>
            <a:endCxn id="1188" idx="2"/>
          </p:cNvCxnSpPr>
          <p:nvPr/>
        </p:nvCxnSpPr>
        <p:spPr>
          <a:xfrm rot="10800000">
            <a:off x="4531625" y="2164075"/>
            <a:ext cx="0" cy="40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8" name="Google Shape;1188;p115"/>
          <p:cNvSpPr/>
          <p:nvPr/>
        </p:nvSpPr>
        <p:spPr>
          <a:xfrm>
            <a:off x="4156175" y="1875213"/>
            <a:ext cx="7509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Branch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115"/>
          <p:cNvSpPr/>
          <p:nvPr/>
        </p:nvSpPr>
        <p:spPr>
          <a:xfrm>
            <a:off x="4996775" y="2569675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IfTrue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115"/>
          <p:cNvSpPr/>
          <p:nvPr/>
        </p:nvSpPr>
        <p:spPr>
          <a:xfrm>
            <a:off x="4173575" y="2569675"/>
            <a:ext cx="7161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IfFalse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6" name="Google Shape;1196;p115"/>
          <p:cNvSpPr/>
          <p:nvPr/>
        </p:nvSpPr>
        <p:spPr>
          <a:xfrm>
            <a:off x="4209425" y="3199975"/>
            <a:ext cx="644400" cy="288900"/>
          </a:xfrm>
          <a:prstGeom prst="roundRect">
            <a:avLst>
              <a:gd fmla="val 16667" name="adj"/>
            </a:avLst>
          </a:prstGeom>
          <a:solidFill>
            <a:srgbClr val="F1C23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/>
                <a:ea typeface="Roboto"/>
                <a:cs typeface="Roboto"/>
                <a:sym typeface="Roboto"/>
              </a:rPr>
              <a:t>Merge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2" name="Google Shape;1202;p115"/>
          <p:cNvCxnSpPr>
            <a:stCxn id="1191" idx="0"/>
            <a:endCxn id="1196" idx="2"/>
          </p:cNvCxnSpPr>
          <p:nvPr/>
        </p:nvCxnSpPr>
        <p:spPr>
          <a:xfrm rot="10800000">
            <a:off x="4531625" y="3488863"/>
            <a:ext cx="0" cy="60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3" name="Google Shape;1203;p115"/>
          <p:cNvCxnSpPr>
            <a:stCxn id="1188" idx="0"/>
            <a:endCxn id="1194" idx="2"/>
          </p:cNvCxnSpPr>
          <p:nvPr/>
        </p:nvCxnSpPr>
        <p:spPr>
          <a:xfrm rot="10800000">
            <a:off x="4531625" y="1469613"/>
            <a:ext cx="0" cy="405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2" name="Google Shape;1192;p115"/>
          <p:cNvSpPr/>
          <p:nvPr/>
        </p:nvSpPr>
        <p:spPr>
          <a:xfrm>
            <a:off x="5641175" y="3184525"/>
            <a:ext cx="607200" cy="3096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52525"/>
                </a:solidFill>
                <a:latin typeface="Roboto"/>
                <a:ea typeface="Roboto"/>
                <a:cs typeface="Roboto"/>
                <a:sym typeface="Roboto"/>
              </a:rPr>
              <a:t>phi</a:t>
            </a:r>
            <a:endParaRPr sz="1200">
              <a:solidFill>
                <a:srgbClr val="25252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4" name="Google Shape;1204;p115"/>
          <p:cNvCxnSpPr>
            <a:stCxn id="1192" idx="2"/>
            <a:endCxn id="1196" idx="3"/>
          </p:cNvCxnSpPr>
          <p:nvPr/>
        </p:nvCxnSpPr>
        <p:spPr>
          <a:xfrm flipH="1">
            <a:off x="4853975" y="3339325"/>
            <a:ext cx="787200" cy="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5" name="Google Shape;1205;p115"/>
          <p:cNvSpPr/>
          <p:nvPr/>
        </p:nvSpPr>
        <p:spPr>
          <a:xfrm>
            <a:off x="5748275" y="2606175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6" name="Google Shape;1206;p115"/>
          <p:cNvSpPr/>
          <p:nvPr/>
        </p:nvSpPr>
        <p:spPr>
          <a:xfrm>
            <a:off x="6259775" y="2606175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7" name="Google Shape;1207;p115"/>
          <p:cNvCxnSpPr>
            <a:stCxn id="1192" idx="0"/>
            <a:endCxn id="1205" idx="4"/>
          </p:cNvCxnSpPr>
          <p:nvPr/>
        </p:nvCxnSpPr>
        <p:spPr>
          <a:xfrm flipH="1" rot="10800000">
            <a:off x="5944775" y="2915725"/>
            <a:ext cx="5700" cy="26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08" name="Google Shape;1208;p115"/>
          <p:cNvCxnSpPr>
            <a:stCxn id="1192" idx="7"/>
            <a:endCxn id="1206" idx="4"/>
          </p:cNvCxnSpPr>
          <p:nvPr/>
        </p:nvCxnSpPr>
        <p:spPr>
          <a:xfrm flipH="1" rot="10800000">
            <a:off x="6159453" y="2915765"/>
            <a:ext cx="302400" cy="3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89" name="Google Shape;1189;p115"/>
          <p:cNvSpPr/>
          <p:nvPr/>
        </p:nvSpPr>
        <p:spPr>
          <a:xfrm>
            <a:off x="5045225" y="1469613"/>
            <a:ext cx="404400" cy="3096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x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9" name="Google Shape;1209;p115"/>
          <p:cNvCxnSpPr>
            <a:stCxn id="1191" idx="1"/>
            <a:endCxn id="1194" idx="1"/>
          </p:cNvCxnSpPr>
          <p:nvPr/>
        </p:nvCxnSpPr>
        <p:spPr>
          <a:xfrm flipH="1" rot="10800000">
            <a:off x="4209425" y="1325113"/>
            <a:ext cx="49500" cy="2916600"/>
          </a:xfrm>
          <a:prstGeom prst="curvedConnector3">
            <a:avLst>
              <a:gd fmla="val -483994" name="adj1"/>
            </a:avLst>
          </a:prstGeom>
          <a:noFill/>
          <a:ln cap="flat" cmpd="sng" w="19050">
            <a:solidFill>
              <a:srgbClr val="999999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210" name="Google Shape;1210;p115"/>
          <p:cNvCxnSpPr/>
          <p:nvPr/>
        </p:nvCxnSpPr>
        <p:spPr>
          <a:xfrm>
            <a:off x="6664175" y="1385113"/>
            <a:ext cx="533400" cy="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1" name="Google Shape;1211;p115"/>
          <p:cNvCxnSpPr/>
          <p:nvPr/>
        </p:nvCxnSpPr>
        <p:spPr>
          <a:xfrm>
            <a:off x="6664175" y="1823166"/>
            <a:ext cx="5334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12" name="Google Shape;1212;p115"/>
          <p:cNvCxnSpPr/>
          <p:nvPr/>
        </p:nvCxnSpPr>
        <p:spPr>
          <a:xfrm>
            <a:off x="6664175" y="2278420"/>
            <a:ext cx="533400" cy="0"/>
          </a:xfrm>
          <a:prstGeom prst="straightConnector1">
            <a:avLst/>
          </a:prstGeom>
          <a:noFill/>
          <a:ln cap="flat" cmpd="sng" w="28575">
            <a:solidFill>
              <a:srgbClr val="B7B7B7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213" name="Google Shape;1213;p115"/>
          <p:cNvSpPr txBox="1"/>
          <p:nvPr/>
        </p:nvSpPr>
        <p:spPr>
          <a:xfrm>
            <a:off x="7197575" y="1174300"/>
            <a:ext cx="1819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Control edge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4" name="Google Shape;1214;p115"/>
          <p:cNvSpPr txBox="1"/>
          <p:nvPr/>
        </p:nvSpPr>
        <p:spPr>
          <a:xfrm>
            <a:off x="7197575" y="1567550"/>
            <a:ext cx="1819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Value edge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115"/>
          <p:cNvSpPr txBox="1"/>
          <p:nvPr/>
        </p:nvSpPr>
        <p:spPr>
          <a:xfrm>
            <a:off x="7197575" y="2003875"/>
            <a:ext cx="18195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Effect edge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6" name="Google Shape;1216;p115"/>
          <p:cNvSpPr txBox="1"/>
          <p:nvPr/>
        </p:nvSpPr>
        <p:spPr>
          <a:xfrm>
            <a:off x="464500" y="1873800"/>
            <a:ext cx="29889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(x)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x ?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116"/>
          <p:cNvSpPr txBox="1"/>
          <p:nvPr>
            <p:ph type="title"/>
          </p:nvPr>
        </p:nvSpPr>
        <p:spPr>
          <a:xfrm>
            <a:off x="557225" y="1732875"/>
            <a:ext cx="8222100" cy="14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Retrofitting an Interpreter into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Moving Engine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17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Interpret?</a:t>
            </a:r>
            <a:endParaRPr/>
          </a:p>
        </p:txBody>
      </p:sp>
      <p:sp>
        <p:nvSpPr>
          <p:cNvPr id="1227" name="Google Shape;1227;p117"/>
          <p:cNvSpPr txBox="1"/>
          <p:nvPr>
            <p:ph idx="4294967295" type="body"/>
          </p:nvPr>
        </p:nvSpPr>
        <p:spPr>
          <a:xfrm>
            <a:off x="471900" y="1106625"/>
            <a:ext cx="8222100" cy="29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Reduce memory usage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8" name="Google Shape;1228;p1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400" y="2208275"/>
            <a:ext cx="7405200" cy="175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118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Interpret?</a:t>
            </a:r>
            <a:endParaRPr/>
          </a:p>
        </p:txBody>
      </p:sp>
      <p:sp>
        <p:nvSpPr>
          <p:cNvPr id="1234" name="Google Shape;1234;p118"/>
          <p:cNvSpPr/>
          <p:nvPr/>
        </p:nvSpPr>
        <p:spPr>
          <a:xfrm flipH="1" rot="5400000">
            <a:off x="1180950" y="2970700"/>
            <a:ext cx="220200" cy="1819200"/>
          </a:xfrm>
          <a:prstGeom prst="leftBrace">
            <a:avLst>
              <a:gd fmla="val 39282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118"/>
          <p:cNvSpPr/>
          <p:nvPr/>
        </p:nvSpPr>
        <p:spPr>
          <a:xfrm flipH="1" rot="5400000">
            <a:off x="5995995" y="3420400"/>
            <a:ext cx="220200" cy="919800"/>
          </a:xfrm>
          <a:prstGeom prst="leftBrace">
            <a:avLst>
              <a:gd fmla="val 39282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118"/>
          <p:cNvSpPr txBox="1"/>
          <p:nvPr/>
        </p:nvSpPr>
        <p:spPr>
          <a:xfrm>
            <a:off x="930100" y="4044000"/>
            <a:ext cx="5490300" cy="4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CC0000"/>
                </a:solidFill>
                <a:latin typeface="Roboto"/>
                <a:ea typeface="Roboto"/>
                <a:cs typeface="Roboto"/>
                <a:sym typeface="Roboto"/>
              </a:rPr>
              <a:t>33%</a:t>
            </a:r>
            <a:r>
              <a:rPr lang="en-GB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of time spent parsing + compiling</a:t>
            </a:r>
            <a:endParaRPr sz="24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7" name="Google Shape;1237;p118"/>
          <p:cNvPicPr preferRelativeResize="0"/>
          <p:nvPr/>
        </p:nvPicPr>
        <p:blipFill rotWithShape="1">
          <a:blip r:embed="rId3">
            <a:alphaModFix/>
          </a:blip>
          <a:srcRect b="56053" l="0" r="5069" t="0"/>
          <a:stretch/>
        </p:blipFill>
        <p:spPr>
          <a:xfrm>
            <a:off x="307350" y="2997800"/>
            <a:ext cx="8703599" cy="7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Google Shape;1238;p118"/>
          <p:cNvSpPr txBox="1"/>
          <p:nvPr>
            <p:ph idx="4294967295" type="body"/>
          </p:nvPr>
        </p:nvSpPr>
        <p:spPr>
          <a:xfrm>
            <a:off x="471900" y="1106625"/>
            <a:ext cx="8222100" cy="29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Reduce memory usage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Reduce startup time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140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119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Interpret?</a:t>
            </a:r>
            <a:endParaRPr/>
          </a:p>
        </p:txBody>
      </p:sp>
      <p:sp>
        <p:nvSpPr>
          <p:cNvPr id="1244" name="Google Shape;1244;p119"/>
          <p:cNvSpPr txBox="1"/>
          <p:nvPr>
            <p:ph idx="4294967295" type="body"/>
          </p:nvPr>
        </p:nvSpPr>
        <p:spPr>
          <a:xfrm>
            <a:off x="471900" y="1106625"/>
            <a:ext cx="8222100" cy="29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Reduce memory usage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Reduce startup time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Reduce complexity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5" name="Google Shape;1245;p119"/>
          <p:cNvSpPr/>
          <p:nvPr/>
        </p:nvSpPr>
        <p:spPr>
          <a:xfrm>
            <a:off x="4539675" y="1680750"/>
            <a:ext cx="1176000" cy="612000"/>
          </a:xfrm>
          <a:prstGeom prst="flowChartAlternateProcess">
            <a:avLst/>
          </a:prstGeom>
          <a:solidFill>
            <a:srgbClr val="EDCD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Full- codegen</a:t>
            </a:r>
            <a:endParaRPr/>
          </a:p>
        </p:txBody>
      </p:sp>
      <p:sp>
        <p:nvSpPr>
          <p:cNvPr id="1246" name="Google Shape;1246;p119"/>
          <p:cNvSpPr/>
          <p:nvPr/>
        </p:nvSpPr>
        <p:spPr>
          <a:xfrm>
            <a:off x="4539675" y="2434681"/>
            <a:ext cx="1176000" cy="612000"/>
          </a:xfrm>
          <a:prstGeom prst="flowChartAlternateProcess">
            <a:avLst/>
          </a:prstGeom>
          <a:solidFill>
            <a:srgbClr val="CE7E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Crankshaft</a:t>
            </a:r>
            <a:endParaRPr/>
          </a:p>
        </p:txBody>
      </p:sp>
      <p:sp>
        <p:nvSpPr>
          <p:cNvPr id="1247" name="Google Shape;1247;p119"/>
          <p:cNvSpPr/>
          <p:nvPr/>
        </p:nvSpPr>
        <p:spPr>
          <a:xfrm>
            <a:off x="4521075" y="3188612"/>
            <a:ext cx="1213200" cy="612000"/>
          </a:xfrm>
          <a:prstGeom prst="flowChartAlternateProcess">
            <a:avLst/>
          </a:prstGeom>
          <a:solidFill>
            <a:srgbClr val="CE7E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TurboFan</a:t>
            </a:r>
            <a:endParaRPr/>
          </a:p>
        </p:txBody>
      </p:sp>
      <p:sp>
        <p:nvSpPr>
          <p:cNvPr id="1248" name="Google Shape;1248;p119"/>
          <p:cNvSpPr/>
          <p:nvPr/>
        </p:nvSpPr>
        <p:spPr>
          <a:xfrm>
            <a:off x="7300225" y="1342900"/>
            <a:ext cx="1176012" cy="548586"/>
          </a:xfrm>
          <a:prstGeom prst="flowChartDocumen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Unoptimized Code</a:t>
            </a:r>
            <a:endParaRPr/>
          </a:p>
        </p:txBody>
      </p:sp>
      <p:cxnSp>
        <p:nvCxnSpPr>
          <p:cNvPr id="1249" name="Google Shape;1249;p119"/>
          <p:cNvCxnSpPr>
            <a:stCxn id="1245" idx="3"/>
            <a:endCxn id="1248" idx="1"/>
          </p:cNvCxnSpPr>
          <p:nvPr/>
        </p:nvCxnSpPr>
        <p:spPr>
          <a:xfrm flipH="1" rot="10800000">
            <a:off x="5715675" y="1617150"/>
            <a:ext cx="1584600" cy="369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0" name="Google Shape;1250;p119"/>
          <p:cNvSpPr/>
          <p:nvPr/>
        </p:nvSpPr>
        <p:spPr>
          <a:xfrm>
            <a:off x="6070675" y="2466738"/>
            <a:ext cx="1176012" cy="548586"/>
          </a:xfrm>
          <a:prstGeom prst="flowChartDocumen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 Code</a:t>
            </a:r>
            <a:endParaRPr/>
          </a:p>
        </p:txBody>
      </p:sp>
      <p:sp>
        <p:nvSpPr>
          <p:cNvPr id="1251" name="Google Shape;1251;p119"/>
          <p:cNvSpPr/>
          <p:nvPr/>
        </p:nvSpPr>
        <p:spPr>
          <a:xfrm>
            <a:off x="7348900" y="3220037"/>
            <a:ext cx="1176012" cy="548586"/>
          </a:xfrm>
          <a:prstGeom prst="flowChartDocumen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 Code</a:t>
            </a:r>
            <a:endParaRPr/>
          </a:p>
        </p:txBody>
      </p:sp>
      <p:cxnSp>
        <p:nvCxnSpPr>
          <p:cNvPr id="1252" name="Google Shape;1252;p119"/>
          <p:cNvCxnSpPr>
            <a:stCxn id="1246" idx="3"/>
            <a:endCxn id="1250" idx="1"/>
          </p:cNvCxnSpPr>
          <p:nvPr/>
        </p:nvCxnSpPr>
        <p:spPr>
          <a:xfrm>
            <a:off x="5715675" y="2740681"/>
            <a:ext cx="3549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3" name="Google Shape;1253;p119"/>
          <p:cNvCxnSpPr>
            <a:stCxn id="1247" idx="3"/>
            <a:endCxn id="1251" idx="1"/>
          </p:cNvCxnSpPr>
          <p:nvPr/>
        </p:nvCxnSpPr>
        <p:spPr>
          <a:xfrm flipH="1" rot="10800000">
            <a:off x="5734275" y="3494312"/>
            <a:ext cx="16146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4" name="Google Shape;1254;p119"/>
          <p:cNvCxnSpPr>
            <a:endCxn id="1250" idx="3"/>
          </p:cNvCxnSpPr>
          <p:nvPr/>
        </p:nvCxnSpPr>
        <p:spPr>
          <a:xfrm rot="5400000">
            <a:off x="7005937" y="2127981"/>
            <a:ext cx="853800" cy="372300"/>
          </a:xfrm>
          <a:prstGeom prst="curvedConnector2">
            <a:avLst/>
          </a:prstGeom>
          <a:noFill/>
          <a:ln cap="flat" cmpd="sng" w="19050">
            <a:solidFill>
              <a:srgbClr val="99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55" name="Google Shape;1255;p119"/>
          <p:cNvCxnSpPr/>
          <p:nvPr/>
        </p:nvCxnSpPr>
        <p:spPr>
          <a:xfrm flipH="1" rot="-5400000">
            <a:off x="7611000" y="2413875"/>
            <a:ext cx="1431000" cy="220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99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56" name="Google Shape;1256;p119"/>
          <p:cNvCxnSpPr>
            <a:stCxn id="1250" idx="0"/>
          </p:cNvCxnSpPr>
          <p:nvPr/>
        </p:nvCxnSpPr>
        <p:spPr>
          <a:xfrm rot="-5400000">
            <a:off x="6648481" y="1810938"/>
            <a:ext cx="666000" cy="645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BF9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257" name="Google Shape;1257;p119"/>
          <p:cNvCxnSpPr/>
          <p:nvPr/>
        </p:nvCxnSpPr>
        <p:spPr>
          <a:xfrm rot="-5400000">
            <a:off x="7247281" y="2380668"/>
            <a:ext cx="1352400" cy="255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BF9000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p120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- Goals</a:t>
            </a:r>
            <a:endParaRPr/>
          </a:p>
        </p:txBody>
      </p:sp>
      <p:sp>
        <p:nvSpPr>
          <p:cNvPr id="1263" name="Google Shape;1263;p120"/>
          <p:cNvSpPr txBox="1"/>
          <p:nvPr>
            <p:ph idx="4294967295" type="body"/>
          </p:nvPr>
        </p:nvSpPr>
        <p:spPr>
          <a:xfrm>
            <a:off x="471900" y="1106625"/>
            <a:ext cx="82221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Reduce memory usage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Compile to bytecode which is 4x smaller than machine code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Reduce overall code memory by 2x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Reduce startup time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600">
                <a:latin typeface="Roboto"/>
                <a:ea typeface="Roboto"/>
                <a:cs typeface="Roboto"/>
                <a:sym typeface="Roboto"/>
              </a:rPr>
            </a:b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Reduce complexity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121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- Goals</a:t>
            </a:r>
            <a:endParaRPr/>
          </a:p>
        </p:txBody>
      </p:sp>
      <p:sp>
        <p:nvSpPr>
          <p:cNvPr id="1269" name="Google Shape;1269;p121"/>
          <p:cNvSpPr txBox="1"/>
          <p:nvPr>
            <p:ph idx="4294967295" type="body"/>
          </p:nvPr>
        </p:nvSpPr>
        <p:spPr>
          <a:xfrm>
            <a:off x="471900" y="1106625"/>
            <a:ext cx="82221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Reduce memory usage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Compile to bytecode which is 4x smaller than machine code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Reduce overall code memory by 2x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Reduce startup time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Faster compiling to bytecode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Reduce re-parsing for lazy compile and optimize re-compile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Reduce complexity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22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- Goals</a:t>
            </a:r>
            <a:endParaRPr/>
          </a:p>
        </p:txBody>
      </p:sp>
      <p:sp>
        <p:nvSpPr>
          <p:cNvPr id="1275" name="Google Shape;1275;p122"/>
          <p:cNvSpPr txBox="1"/>
          <p:nvPr>
            <p:ph idx="4294967295" type="body"/>
          </p:nvPr>
        </p:nvSpPr>
        <p:spPr>
          <a:xfrm>
            <a:off x="471900" y="1106625"/>
            <a:ext cx="82221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Reduce memory usage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Compile to bytecode which is 4x smaller than machine code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Reduce overall code memory by 2x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Reduce startup time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Faster compiling to bytecode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Reduce re-parsing for lazy compile and optimize re-compile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Reduce complexity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Bytecode as source of truth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Simplify compilation pipeline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</a:t>
            </a:r>
            <a:endParaRPr/>
          </a:p>
        </p:txBody>
      </p:sp>
      <p:sp>
        <p:nvSpPr>
          <p:cNvPr id="331" name="Google Shape;331;p51"/>
          <p:cNvSpPr txBox="1"/>
          <p:nvPr>
            <p:ph idx="4294967295" type="body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language of the Web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Programs are distributed as source - parsing and compiling must be fast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Untyped: variables and properties do not have types, values 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Prototype-based object model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Functional features with closures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123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- Challenges</a:t>
            </a:r>
            <a:endParaRPr/>
          </a:p>
        </p:txBody>
      </p:sp>
      <p:sp>
        <p:nvSpPr>
          <p:cNvPr id="1281" name="Google Shape;1281;p123"/>
          <p:cNvSpPr txBox="1"/>
          <p:nvPr>
            <p:ph idx="4294967295" type="body"/>
          </p:nvPr>
        </p:nvSpPr>
        <p:spPr>
          <a:xfrm>
            <a:off x="471900" y="1106625"/>
            <a:ext cx="82221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Don’t regress performance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24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- Challenges</a:t>
            </a:r>
            <a:endParaRPr/>
          </a:p>
        </p:txBody>
      </p:sp>
      <p:sp>
        <p:nvSpPr>
          <p:cNvPr id="1287" name="Google Shape;1287;p124"/>
          <p:cNvSpPr txBox="1"/>
          <p:nvPr>
            <p:ph idx="4294967295" type="body"/>
          </p:nvPr>
        </p:nvSpPr>
        <p:spPr>
          <a:xfrm>
            <a:off x="471900" y="1106625"/>
            <a:ext cx="82221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Don’t regress performance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Support 100% of the JavaScript language on 9 CPU architectures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125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- Challenges</a:t>
            </a:r>
            <a:endParaRPr/>
          </a:p>
        </p:txBody>
      </p:sp>
      <p:sp>
        <p:nvSpPr>
          <p:cNvPr id="1293" name="Google Shape;1293;p125"/>
          <p:cNvSpPr txBox="1"/>
          <p:nvPr>
            <p:ph idx="4294967295" type="body"/>
          </p:nvPr>
        </p:nvSpPr>
        <p:spPr>
          <a:xfrm>
            <a:off x="471900" y="1106625"/>
            <a:ext cx="82221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Don’t regress performance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Support 100% of the JavaScript language on 9 CPU architectures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Integrate with V8’s runtime (type feedback, object model, GC, etc)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126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- Challenges</a:t>
            </a:r>
            <a:endParaRPr/>
          </a:p>
        </p:txBody>
      </p:sp>
      <p:sp>
        <p:nvSpPr>
          <p:cNvPr id="1299" name="Google Shape;1299;p126"/>
          <p:cNvSpPr txBox="1"/>
          <p:nvPr>
            <p:ph idx="4294967295" type="body"/>
          </p:nvPr>
        </p:nvSpPr>
        <p:spPr>
          <a:xfrm>
            <a:off x="471900" y="1106625"/>
            <a:ext cx="82221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Don’t regress performance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Support 100% of the JavaScript language on 9 CPU architectures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Integrate with V8’s runtime (type feedback, object model, GC, etc)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Support the debugger / liveedit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27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- Challenges</a:t>
            </a:r>
            <a:endParaRPr/>
          </a:p>
        </p:txBody>
      </p:sp>
      <p:sp>
        <p:nvSpPr>
          <p:cNvPr id="1305" name="Google Shape;1305;p127"/>
          <p:cNvSpPr txBox="1"/>
          <p:nvPr>
            <p:ph idx="4294967295" type="body"/>
          </p:nvPr>
        </p:nvSpPr>
        <p:spPr>
          <a:xfrm>
            <a:off x="471900" y="1106625"/>
            <a:ext cx="82221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Don’t regress performance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Support 100% of the JavaScript language on 9 CPU architectures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Integrate with V8’s runtime (type feedback, object model, GC, etc)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Support the debugger / liveedit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Support two pipelines (Crankshaft and TurboFan)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128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 Pipeline (2015)</a:t>
            </a:r>
            <a:endParaRPr/>
          </a:p>
        </p:txBody>
      </p:sp>
      <p:sp>
        <p:nvSpPr>
          <p:cNvPr id="1311" name="Google Shape;1311;p128"/>
          <p:cNvSpPr/>
          <p:nvPr/>
        </p:nvSpPr>
        <p:spPr>
          <a:xfrm>
            <a:off x="6614925" y="1467950"/>
            <a:ext cx="1176000" cy="764100"/>
          </a:xfrm>
          <a:prstGeom prst="flowChartAlternateProcess">
            <a:avLst/>
          </a:prstGeom>
          <a:solidFill>
            <a:srgbClr val="CE7E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Crankshaft</a:t>
            </a:r>
            <a:endParaRPr/>
          </a:p>
        </p:txBody>
      </p:sp>
      <p:sp>
        <p:nvSpPr>
          <p:cNvPr id="1312" name="Google Shape;1312;p128"/>
          <p:cNvSpPr/>
          <p:nvPr/>
        </p:nvSpPr>
        <p:spPr>
          <a:xfrm>
            <a:off x="7823375" y="3289825"/>
            <a:ext cx="1006506" cy="832842"/>
          </a:xfrm>
          <a:prstGeom prst="flowChartDocumen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 Code</a:t>
            </a:r>
            <a:endParaRPr/>
          </a:p>
        </p:txBody>
      </p:sp>
      <p:cxnSp>
        <p:nvCxnSpPr>
          <p:cNvPr id="1313" name="Google Shape;1313;p128"/>
          <p:cNvCxnSpPr>
            <a:stCxn id="1311" idx="3"/>
          </p:cNvCxnSpPr>
          <p:nvPr/>
        </p:nvCxnSpPr>
        <p:spPr>
          <a:xfrm>
            <a:off x="7790925" y="1850000"/>
            <a:ext cx="867300" cy="1453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4" name="Google Shape;1314;p128"/>
          <p:cNvSpPr/>
          <p:nvPr/>
        </p:nvSpPr>
        <p:spPr>
          <a:xfrm>
            <a:off x="6586150" y="2471625"/>
            <a:ext cx="1213200" cy="764100"/>
          </a:xfrm>
          <a:prstGeom prst="flowChartAlternateProcess">
            <a:avLst/>
          </a:prstGeom>
          <a:solidFill>
            <a:srgbClr val="CE7E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TurboFan</a:t>
            </a:r>
            <a:endParaRPr/>
          </a:p>
        </p:txBody>
      </p:sp>
      <p:cxnSp>
        <p:nvCxnSpPr>
          <p:cNvPr id="1315" name="Google Shape;1315;p128"/>
          <p:cNvCxnSpPr>
            <a:stCxn id="1314" idx="3"/>
            <a:endCxn id="1312" idx="0"/>
          </p:cNvCxnSpPr>
          <p:nvPr/>
        </p:nvCxnSpPr>
        <p:spPr>
          <a:xfrm>
            <a:off x="7799350" y="2853675"/>
            <a:ext cx="527400" cy="436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6" name="Google Shape;1316;p128"/>
          <p:cNvCxnSpPr/>
          <p:nvPr/>
        </p:nvCxnSpPr>
        <p:spPr>
          <a:xfrm>
            <a:off x="5820100" y="2051875"/>
            <a:ext cx="0" cy="2153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317" name="Google Shape;1317;p128"/>
          <p:cNvSpPr txBox="1"/>
          <p:nvPr/>
        </p:nvSpPr>
        <p:spPr>
          <a:xfrm>
            <a:off x="6643750" y="4203775"/>
            <a:ext cx="1098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Optimized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318" name="Google Shape;1318;p128"/>
          <p:cNvSpPr/>
          <p:nvPr/>
        </p:nvSpPr>
        <p:spPr>
          <a:xfrm>
            <a:off x="2850529" y="1859294"/>
            <a:ext cx="1006500" cy="764100"/>
          </a:xfrm>
          <a:prstGeom prst="flowChartAlternateProcess">
            <a:avLst/>
          </a:prstGeom>
          <a:solidFill>
            <a:srgbClr val="EDCD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Full- codegen</a:t>
            </a:r>
            <a:endParaRPr/>
          </a:p>
        </p:txBody>
      </p:sp>
      <p:sp>
        <p:nvSpPr>
          <p:cNvPr id="1319" name="Google Shape;1319;p128"/>
          <p:cNvSpPr/>
          <p:nvPr/>
        </p:nvSpPr>
        <p:spPr>
          <a:xfrm>
            <a:off x="4274125" y="2475602"/>
            <a:ext cx="1213218" cy="746118"/>
          </a:xfrm>
          <a:prstGeom prst="flowChartDocumen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Unoptimized Code</a:t>
            </a:r>
            <a:endParaRPr/>
          </a:p>
        </p:txBody>
      </p:sp>
      <p:cxnSp>
        <p:nvCxnSpPr>
          <p:cNvPr id="1320" name="Google Shape;1320;p128"/>
          <p:cNvCxnSpPr>
            <a:stCxn id="1318" idx="3"/>
            <a:endCxn id="1319" idx="0"/>
          </p:cNvCxnSpPr>
          <p:nvPr/>
        </p:nvCxnSpPr>
        <p:spPr>
          <a:xfrm>
            <a:off x="3857029" y="2241344"/>
            <a:ext cx="1023600" cy="234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1" name="Google Shape;1321;p128"/>
          <p:cNvSpPr txBox="1"/>
          <p:nvPr/>
        </p:nvSpPr>
        <p:spPr>
          <a:xfrm>
            <a:off x="3475496" y="4208988"/>
            <a:ext cx="1006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Baseline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322" name="Google Shape;1322;p128"/>
          <p:cNvSpPr/>
          <p:nvPr/>
        </p:nvSpPr>
        <p:spPr>
          <a:xfrm>
            <a:off x="3873725" y="1604476"/>
            <a:ext cx="2760375" cy="438200"/>
          </a:xfrm>
          <a:custGeom>
            <a:rect b="b" l="l" r="r" t="t"/>
            <a:pathLst>
              <a:path extrusionOk="0" h="17528" w="110415">
                <a:moveTo>
                  <a:pt x="0" y="17528"/>
                </a:moveTo>
                <a:cubicBezTo>
                  <a:pt x="9937" y="14645"/>
                  <a:pt x="41222" y="1886"/>
                  <a:pt x="59624" y="230"/>
                </a:cubicBezTo>
                <a:cubicBezTo>
                  <a:pt x="78027" y="-1426"/>
                  <a:pt x="101950" y="6364"/>
                  <a:pt x="110415" y="759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323" name="Google Shape;1323;p128"/>
          <p:cNvSpPr/>
          <p:nvPr/>
        </p:nvSpPr>
        <p:spPr>
          <a:xfrm>
            <a:off x="3882925" y="1799022"/>
            <a:ext cx="2705175" cy="749725"/>
          </a:xfrm>
          <a:custGeom>
            <a:rect b="b" l="l" r="r" t="t"/>
            <a:pathLst>
              <a:path extrusionOk="0" h="29989" w="108207">
                <a:moveTo>
                  <a:pt x="0" y="10850"/>
                </a:moveTo>
                <a:cubicBezTo>
                  <a:pt x="11532" y="9133"/>
                  <a:pt x="51160" y="-2645"/>
                  <a:pt x="69194" y="545"/>
                </a:cubicBezTo>
                <a:cubicBezTo>
                  <a:pt x="87229" y="3735"/>
                  <a:pt x="101705" y="25082"/>
                  <a:pt x="108207" y="29989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324" name="Google Shape;1324;p128"/>
          <p:cNvSpPr txBox="1"/>
          <p:nvPr/>
        </p:nvSpPr>
        <p:spPr>
          <a:xfrm>
            <a:off x="4955902" y="1179154"/>
            <a:ext cx="1098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</a:rPr>
              <a:t>Optimize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129"/>
          <p:cNvSpPr/>
          <p:nvPr/>
        </p:nvSpPr>
        <p:spPr>
          <a:xfrm>
            <a:off x="6330450" y="2337125"/>
            <a:ext cx="1656300" cy="10398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129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 Pipeline (2015)</a:t>
            </a:r>
            <a:endParaRPr/>
          </a:p>
        </p:txBody>
      </p:sp>
      <p:sp>
        <p:nvSpPr>
          <p:cNvPr id="1331" name="Google Shape;1331;p129"/>
          <p:cNvSpPr/>
          <p:nvPr/>
        </p:nvSpPr>
        <p:spPr>
          <a:xfrm>
            <a:off x="6614925" y="1467950"/>
            <a:ext cx="1176000" cy="764100"/>
          </a:xfrm>
          <a:prstGeom prst="flowChartAlternateProcess">
            <a:avLst/>
          </a:prstGeom>
          <a:solidFill>
            <a:srgbClr val="CE7E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Crankshaft</a:t>
            </a:r>
            <a:endParaRPr/>
          </a:p>
        </p:txBody>
      </p:sp>
      <p:sp>
        <p:nvSpPr>
          <p:cNvPr id="1332" name="Google Shape;1332;p129"/>
          <p:cNvSpPr/>
          <p:nvPr/>
        </p:nvSpPr>
        <p:spPr>
          <a:xfrm>
            <a:off x="7823375" y="3289825"/>
            <a:ext cx="1006506" cy="832842"/>
          </a:xfrm>
          <a:prstGeom prst="flowChartDocumen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 Code</a:t>
            </a:r>
            <a:endParaRPr/>
          </a:p>
        </p:txBody>
      </p:sp>
      <p:cxnSp>
        <p:nvCxnSpPr>
          <p:cNvPr id="1333" name="Google Shape;1333;p129"/>
          <p:cNvCxnSpPr>
            <a:stCxn id="1331" idx="3"/>
          </p:cNvCxnSpPr>
          <p:nvPr/>
        </p:nvCxnSpPr>
        <p:spPr>
          <a:xfrm>
            <a:off x="7790925" y="1850000"/>
            <a:ext cx="867300" cy="1453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4" name="Google Shape;1334;p129"/>
          <p:cNvSpPr/>
          <p:nvPr/>
        </p:nvSpPr>
        <p:spPr>
          <a:xfrm>
            <a:off x="6586150" y="2471625"/>
            <a:ext cx="1213200" cy="764100"/>
          </a:xfrm>
          <a:prstGeom prst="flowChartAlternateProcess">
            <a:avLst/>
          </a:prstGeom>
          <a:solidFill>
            <a:srgbClr val="CE7E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TurboFan</a:t>
            </a:r>
            <a:endParaRPr/>
          </a:p>
        </p:txBody>
      </p:sp>
      <p:cxnSp>
        <p:nvCxnSpPr>
          <p:cNvPr id="1335" name="Google Shape;1335;p129"/>
          <p:cNvCxnSpPr>
            <a:stCxn id="1334" idx="3"/>
            <a:endCxn id="1332" idx="0"/>
          </p:cNvCxnSpPr>
          <p:nvPr/>
        </p:nvCxnSpPr>
        <p:spPr>
          <a:xfrm>
            <a:off x="7799350" y="2853675"/>
            <a:ext cx="527400" cy="436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6" name="Google Shape;1336;p129"/>
          <p:cNvCxnSpPr/>
          <p:nvPr/>
        </p:nvCxnSpPr>
        <p:spPr>
          <a:xfrm>
            <a:off x="5820100" y="2051875"/>
            <a:ext cx="0" cy="2153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337" name="Google Shape;1337;p129"/>
          <p:cNvSpPr txBox="1"/>
          <p:nvPr/>
        </p:nvSpPr>
        <p:spPr>
          <a:xfrm>
            <a:off x="6643750" y="4203775"/>
            <a:ext cx="1098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Optimized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338" name="Google Shape;1338;p129"/>
          <p:cNvSpPr/>
          <p:nvPr/>
        </p:nvSpPr>
        <p:spPr>
          <a:xfrm>
            <a:off x="2850529" y="1859294"/>
            <a:ext cx="1006500" cy="764100"/>
          </a:xfrm>
          <a:prstGeom prst="flowChartAlternateProcess">
            <a:avLst/>
          </a:prstGeom>
          <a:solidFill>
            <a:srgbClr val="EDCD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Full- codegen</a:t>
            </a:r>
            <a:endParaRPr/>
          </a:p>
        </p:txBody>
      </p:sp>
      <p:sp>
        <p:nvSpPr>
          <p:cNvPr id="1339" name="Google Shape;1339;p129"/>
          <p:cNvSpPr/>
          <p:nvPr/>
        </p:nvSpPr>
        <p:spPr>
          <a:xfrm>
            <a:off x="4274125" y="2475602"/>
            <a:ext cx="1213218" cy="746118"/>
          </a:xfrm>
          <a:prstGeom prst="flowChartDocumen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Unoptimized Code</a:t>
            </a:r>
            <a:endParaRPr/>
          </a:p>
        </p:txBody>
      </p:sp>
      <p:cxnSp>
        <p:nvCxnSpPr>
          <p:cNvPr id="1340" name="Google Shape;1340;p129"/>
          <p:cNvCxnSpPr>
            <a:stCxn id="1338" idx="3"/>
            <a:endCxn id="1339" idx="0"/>
          </p:cNvCxnSpPr>
          <p:nvPr/>
        </p:nvCxnSpPr>
        <p:spPr>
          <a:xfrm>
            <a:off x="3857029" y="2241344"/>
            <a:ext cx="1023600" cy="2343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1" name="Google Shape;1341;p129"/>
          <p:cNvSpPr txBox="1"/>
          <p:nvPr/>
        </p:nvSpPr>
        <p:spPr>
          <a:xfrm>
            <a:off x="3475496" y="4208988"/>
            <a:ext cx="1006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Baseline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342" name="Google Shape;1342;p129"/>
          <p:cNvSpPr/>
          <p:nvPr/>
        </p:nvSpPr>
        <p:spPr>
          <a:xfrm>
            <a:off x="3873725" y="1604476"/>
            <a:ext cx="2760375" cy="438200"/>
          </a:xfrm>
          <a:custGeom>
            <a:rect b="b" l="l" r="r" t="t"/>
            <a:pathLst>
              <a:path extrusionOk="0" h="17528" w="110415">
                <a:moveTo>
                  <a:pt x="0" y="17528"/>
                </a:moveTo>
                <a:cubicBezTo>
                  <a:pt x="9937" y="14645"/>
                  <a:pt x="41222" y="1886"/>
                  <a:pt x="59624" y="230"/>
                </a:cubicBezTo>
                <a:cubicBezTo>
                  <a:pt x="78027" y="-1426"/>
                  <a:pt x="101950" y="6364"/>
                  <a:pt x="110415" y="759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343" name="Google Shape;1343;p129"/>
          <p:cNvSpPr/>
          <p:nvPr/>
        </p:nvSpPr>
        <p:spPr>
          <a:xfrm>
            <a:off x="3882925" y="1799022"/>
            <a:ext cx="2705175" cy="749725"/>
          </a:xfrm>
          <a:custGeom>
            <a:rect b="b" l="l" r="r" t="t"/>
            <a:pathLst>
              <a:path extrusionOk="0" h="29989" w="108207">
                <a:moveTo>
                  <a:pt x="0" y="10850"/>
                </a:moveTo>
                <a:cubicBezTo>
                  <a:pt x="11532" y="9133"/>
                  <a:pt x="51160" y="-2645"/>
                  <a:pt x="69194" y="545"/>
                </a:cubicBezTo>
                <a:cubicBezTo>
                  <a:pt x="87229" y="3735"/>
                  <a:pt x="101705" y="25082"/>
                  <a:pt x="108207" y="29989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344" name="Google Shape;1344;p129"/>
          <p:cNvSpPr txBox="1"/>
          <p:nvPr/>
        </p:nvSpPr>
        <p:spPr>
          <a:xfrm>
            <a:off x="4955902" y="1179154"/>
            <a:ext cx="1098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</a:rPr>
              <a:t>Optimize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130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 Pipeline (2016)</a:t>
            </a:r>
            <a:endParaRPr/>
          </a:p>
        </p:txBody>
      </p:sp>
      <p:sp>
        <p:nvSpPr>
          <p:cNvPr id="1350" name="Google Shape;1350;p130"/>
          <p:cNvSpPr/>
          <p:nvPr/>
        </p:nvSpPr>
        <p:spPr>
          <a:xfrm>
            <a:off x="6614925" y="1467950"/>
            <a:ext cx="1176000" cy="764100"/>
          </a:xfrm>
          <a:prstGeom prst="flowChartAlternateProcess">
            <a:avLst/>
          </a:prstGeom>
          <a:solidFill>
            <a:srgbClr val="CE7E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Crankshaft</a:t>
            </a:r>
            <a:endParaRPr/>
          </a:p>
        </p:txBody>
      </p:sp>
      <p:sp>
        <p:nvSpPr>
          <p:cNvPr id="1351" name="Google Shape;1351;p130"/>
          <p:cNvSpPr/>
          <p:nvPr/>
        </p:nvSpPr>
        <p:spPr>
          <a:xfrm>
            <a:off x="7823375" y="3289825"/>
            <a:ext cx="1006506" cy="832842"/>
          </a:xfrm>
          <a:prstGeom prst="flowChartDocumen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 Code</a:t>
            </a:r>
            <a:endParaRPr/>
          </a:p>
        </p:txBody>
      </p:sp>
      <p:cxnSp>
        <p:nvCxnSpPr>
          <p:cNvPr id="1352" name="Google Shape;1352;p130"/>
          <p:cNvCxnSpPr>
            <a:stCxn id="1350" idx="3"/>
          </p:cNvCxnSpPr>
          <p:nvPr/>
        </p:nvCxnSpPr>
        <p:spPr>
          <a:xfrm>
            <a:off x="7790925" y="1850000"/>
            <a:ext cx="867300" cy="1453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3" name="Google Shape;1353;p130"/>
          <p:cNvSpPr/>
          <p:nvPr/>
        </p:nvSpPr>
        <p:spPr>
          <a:xfrm>
            <a:off x="6157725" y="3295325"/>
            <a:ext cx="1213200" cy="764100"/>
          </a:xfrm>
          <a:prstGeom prst="flowChartAlternateProcess">
            <a:avLst/>
          </a:prstGeom>
          <a:solidFill>
            <a:srgbClr val="CE7E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TurboFan</a:t>
            </a:r>
            <a:endParaRPr/>
          </a:p>
        </p:txBody>
      </p:sp>
      <p:cxnSp>
        <p:nvCxnSpPr>
          <p:cNvPr id="1354" name="Google Shape;1354;p130"/>
          <p:cNvCxnSpPr>
            <a:stCxn id="1353" idx="3"/>
            <a:endCxn id="1351" idx="0"/>
          </p:cNvCxnSpPr>
          <p:nvPr/>
        </p:nvCxnSpPr>
        <p:spPr>
          <a:xfrm flipH="1" rot="10800000">
            <a:off x="7370925" y="3289775"/>
            <a:ext cx="955800" cy="387600"/>
          </a:xfrm>
          <a:prstGeom prst="bentConnector4">
            <a:avLst>
              <a:gd fmla="val 23669" name="adj1"/>
              <a:gd fmla="val 16142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5" name="Google Shape;1355;p130"/>
          <p:cNvCxnSpPr/>
          <p:nvPr/>
        </p:nvCxnSpPr>
        <p:spPr>
          <a:xfrm>
            <a:off x="5820100" y="2051875"/>
            <a:ext cx="0" cy="2153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356" name="Google Shape;1356;p130"/>
          <p:cNvSpPr txBox="1"/>
          <p:nvPr/>
        </p:nvSpPr>
        <p:spPr>
          <a:xfrm>
            <a:off x="6643750" y="4203775"/>
            <a:ext cx="1098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Optimized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357" name="Google Shape;1357;p130"/>
          <p:cNvSpPr/>
          <p:nvPr/>
        </p:nvSpPr>
        <p:spPr>
          <a:xfrm>
            <a:off x="2850529" y="1859294"/>
            <a:ext cx="1006500" cy="764100"/>
          </a:xfrm>
          <a:prstGeom prst="flowChartAlternateProcess">
            <a:avLst/>
          </a:prstGeom>
          <a:solidFill>
            <a:srgbClr val="EDCD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Full- codegen</a:t>
            </a:r>
            <a:endParaRPr/>
          </a:p>
        </p:txBody>
      </p:sp>
      <p:sp>
        <p:nvSpPr>
          <p:cNvPr id="1358" name="Google Shape;1358;p130"/>
          <p:cNvSpPr/>
          <p:nvPr/>
        </p:nvSpPr>
        <p:spPr>
          <a:xfrm>
            <a:off x="4274125" y="2473013"/>
            <a:ext cx="1213218" cy="746118"/>
          </a:xfrm>
          <a:prstGeom prst="flowChartDocumen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Unoptimized Code</a:t>
            </a:r>
            <a:endParaRPr/>
          </a:p>
        </p:txBody>
      </p:sp>
      <p:cxnSp>
        <p:nvCxnSpPr>
          <p:cNvPr id="1359" name="Google Shape;1359;p130"/>
          <p:cNvCxnSpPr>
            <a:stCxn id="1357" idx="3"/>
            <a:endCxn id="1358" idx="0"/>
          </p:cNvCxnSpPr>
          <p:nvPr/>
        </p:nvCxnSpPr>
        <p:spPr>
          <a:xfrm>
            <a:off x="3857029" y="2241344"/>
            <a:ext cx="1023600" cy="231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0" name="Google Shape;1360;p130"/>
          <p:cNvSpPr txBox="1"/>
          <p:nvPr/>
        </p:nvSpPr>
        <p:spPr>
          <a:xfrm>
            <a:off x="3475496" y="4208988"/>
            <a:ext cx="1006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Baseline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361" name="Google Shape;1361;p130"/>
          <p:cNvSpPr/>
          <p:nvPr/>
        </p:nvSpPr>
        <p:spPr>
          <a:xfrm>
            <a:off x="3873725" y="1604476"/>
            <a:ext cx="2760375" cy="438200"/>
          </a:xfrm>
          <a:custGeom>
            <a:rect b="b" l="l" r="r" t="t"/>
            <a:pathLst>
              <a:path extrusionOk="0" h="17528" w="110415">
                <a:moveTo>
                  <a:pt x="0" y="17528"/>
                </a:moveTo>
                <a:cubicBezTo>
                  <a:pt x="9937" y="14645"/>
                  <a:pt x="41222" y="1886"/>
                  <a:pt x="59624" y="230"/>
                </a:cubicBezTo>
                <a:cubicBezTo>
                  <a:pt x="78027" y="-1426"/>
                  <a:pt x="101950" y="6364"/>
                  <a:pt x="110415" y="759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362" name="Google Shape;1362;p130"/>
          <p:cNvSpPr/>
          <p:nvPr/>
        </p:nvSpPr>
        <p:spPr>
          <a:xfrm>
            <a:off x="5511550" y="3643657"/>
            <a:ext cx="662500" cy="55250"/>
          </a:xfrm>
          <a:custGeom>
            <a:rect b="b" l="l" r="r" t="t"/>
            <a:pathLst>
              <a:path extrusionOk="0" h="2210" w="26500">
                <a:moveTo>
                  <a:pt x="0" y="1842"/>
                </a:moveTo>
                <a:cubicBezTo>
                  <a:pt x="1902" y="1535"/>
                  <a:pt x="6993" y="-59"/>
                  <a:pt x="11410" y="2"/>
                </a:cubicBezTo>
                <a:cubicBezTo>
                  <a:pt x="15827" y="63"/>
                  <a:pt x="23985" y="1842"/>
                  <a:pt x="26500" y="221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363" name="Google Shape;1363;p130"/>
          <p:cNvSpPr txBox="1"/>
          <p:nvPr/>
        </p:nvSpPr>
        <p:spPr>
          <a:xfrm>
            <a:off x="4955902" y="1179154"/>
            <a:ext cx="1098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</a:rPr>
              <a:t>Optimize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1364" name="Google Shape;1364;p130"/>
          <p:cNvSpPr/>
          <p:nvPr/>
        </p:nvSpPr>
        <p:spPr>
          <a:xfrm>
            <a:off x="2850525" y="3370100"/>
            <a:ext cx="1006500" cy="764100"/>
          </a:xfrm>
          <a:prstGeom prst="flowChartAlternateProcess">
            <a:avLst/>
          </a:prstGeom>
          <a:solidFill>
            <a:srgbClr val="97B38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</a:t>
            </a:r>
            <a:endParaRPr/>
          </a:p>
        </p:txBody>
      </p:sp>
      <p:sp>
        <p:nvSpPr>
          <p:cNvPr id="1365" name="Google Shape;1365;p130"/>
          <p:cNvSpPr/>
          <p:nvPr/>
        </p:nvSpPr>
        <p:spPr>
          <a:xfrm>
            <a:off x="4303898" y="3379100"/>
            <a:ext cx="1213218" cy="746118"/>
          </a:xfrm>
          <a:prstGeom prst="flowChartDocumen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Bytecode</a:t>
            </a:r>
            <a:endParaRPr/>
          </a:p>
        </p:txBody>
      </p:sp>
      <p:cxnSp>
        <p:nvCxnSpPr>
          <p:cNvPr id="1366" name="Google Shape;1366;p130"/>
          <p:cNvCxnSpPr>
            <a:stCxn id="1364" idx="3"/>
            <a:endCxn id="1365" idx="1"/>
          </p:cNvCxnSpPr>
          <p:nvPr/>
        </p:nvCxnSpPr>
        <p:spPr>
          <a:xfrm>
            <a:off x="3857025" y="3752150"/>
            <a:ext cx="447000" cy="6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131"/>
          <p:cNvSpPr/>
          <p:nvPr/>
        </p:nvSpPr>
        <p:spPr>
          <a:xfrm>
            <a:off x="2723575" y="3229650"/>
            <a:ext cx="4784700" cy="1021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2" name="Google Shape;1372;p131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 Pipeline (2016)</a:t>
            </a:r>
            <a:endParaRPr/>
          </a:p>
        </p:txBody>
      </p:sp>
      <p:sp>
        <p:nvSpPr>
          <p:cNvPr id="1373" name="Google Shape;1373;p131"/>
          <p:cNvSpPr/>
          <p:nvPr/>
        </p:nvSpPr>
        <p:spPr>
          <a:xfrm>
            <a:off x="6614925" y="1467950"/>
            <a:ext cx="1176000" cy="764100"/>
          </a:xfrm>
          <a:prstGeom prst="flowChartAlternateProcess">
            <a:avLst/>
          </a:prstGeom>
          <a:solidFill>
            <a:srgbClr val="CE7E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Crankshaft</a:t>
            </a:r>
            <a:endParaRPr/>
          </a:p>
        </p:txBody>
      </p:sp>
      <p:sp>
        <p:nvSpPr>
          <p:cNvPr id="1374" name="Google Shape;1374;p131"/>
          <p:cNvSpPr/>
          <p:nvPr/>
        </p:nvSpPr>
        <p:spPr>
          <a:xfrm>
            <a:off x="7823375" y="3289825"/>
            <a:ext cx="1006506" cy="832842"/>
          </a:xfrm>
          <a:prstGeom prst="flowChartDocumen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 Code</a:t>
            </a:r>
            <a:endParaRPr/>
          </a:p>
        </p:txBody>
      </p:sp>
      <p:cxnSp>
        <p:nvCxnSpPr>
          <p:cNvPr id="1375" name="Google Shape;1375;p131"/>
          <p:cNvCxnSpPr>
            <a:stCxn id="1373" idx="3"/>
          </p:cNvCxnSpPr>
          <p:nvPr/>
        </p:nvCxnSpPr>
        <p:spPr>
          <a:xfrm>
            <a:off x="7790925" y="1850000"/>
            <a:ext cx="867300" cy="1453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6" name="Google Shape;1376;p131"/>
          <p:cNvSpPr/>
          <p:nvPr/>
        </p:nvSpPr>
        <p:spPr>
          <a:xfrm>
            <a:off x="6157725" y="3295325"/>
            <a:ext cx="1213200" cy="764100"/>
          </a:xfrm>
          <a:prstGeom prst="flowChartAlternateProcess">
            <a:avLst/>
          </a:prstGeom>
          <a:solidFill>
            <a:srgbClr val="CE7E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TurboFan</a:t>
            </a:r>
            <a:endParaRPr/>
          </a:p>
        </p:txBody>
      </p:sp>
      <p:cxnSp>
        <p:nvCxnSpPr>
          <p:cNvPr id="1377" name="Google Shape;1377;p131"/>
          <p:cNvCxnSpPr>
            <a:stCxn id="1376" idx="3"/>
            <a:endCxn id="1374" idx="0"/>
          </p:cNvCxnSpPr>
          <p:nvPr/>
        </p:nvCxnSpPr>
        <p:spPr>
          <a:xfrm flipH="1" rot="10800000">
            <a:off x="7370925" y="3289775"/>
            <a:ext cx="955800" cy="387600"/>
          </a:xfrm>
          <a:prstGeom prst="bentConnector4">
            <a:avLst>
              <a:gd fmla="val 23669" name="adj1"/>
              <a:gd fmla="val 16142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8" name="Google Shape;1378;p131"/>
          <p:cNvCxnSpPr/>
          <p:nvPr/>
        </p:nvCxnSpPr>
        <p:spPr>
          <a:xfrm>
            <a:off x="5820100" y="2051875"/>
            <a:ext cx="0" cy="2153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379" name="Google Shape;1379;p131"/>
          <p:cNvSpPr txBox="1"/>
          <p:nvPr/>
        </p:nvSpPr>
        <p:spPr>
          <a:xfrm>
            <a:off x="6643750" y="4203775"/>
            <a:ext cx="1098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Optimized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380" name="Google Shape;1380;p131"/>
          <p:cNvSpPr/>
          <p:nvPr/>
        </p:nvSpPr>
        <p:spPr>
          <a:xfrm>
            <a:off x="2850529" y="1859294"/>
            <a:ext cx="1006500" cy="764100"/>
          </a:xfrm>
          <a:prstGeom prst="flowChartAlternateProcess">
            <a:avLst/>
          </a:prstGeom>
          <a:solidFill>
            <a:srgbClr val="EDCD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Full- codegen</a:t>
            </a:r>
            <a:endParaRPr/>
          </a:p>
        </p:txBody>
      </p:sp>
      <p:sp>
        <p:nvSpPr>
          <p:cNvPr id="1381" name="Google Shape;1381;p131"/>
          <p:cNvSpPr/>
          <p:nvPr/>
        </p:nvSpPr>
        <p:spPr>
          <a:xfrm>
            <a:off x="4274125" y="2473013"/>
            <a:ext cx="1213218" cy="746118"/>
          </a:xfrm>
          <a:prstGeom prst="flowChartDocumen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Unoptimized Code</a:t>
            </a:r>
            <a:endParaRPr/>
          </a:p>
        </p:txBody>
      </p:sp>
      <p:cxnSp>
        <p:nvCxnSpPr>
          <p:cNvPr id="1382" name="Google Shape;1382;p131"/>
          <p:cNvCxnSpPr>
            <a:stCxn id="1380" idx="3"/>
            <a:endCxn id="1381" idx="0"/>
          </p:cNvCxnSpPr>
          <p:nvPr/>
        </p:nvCxnSpPr>
        <p:spPr>
          <a:xfrm>
            <a:off x="3857029" y="2241344"/>
            <a:ext cx="1023600" cy="231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3" name="Google Shape;1383;p131"/>
          <p:cNvSpPr txBox="1"/>
          <p:nvPr/>
        </p:nvSpPr>
        <p:spPr>
          <a:xfrm>
            <a:off x="3475496" y="4208988"/>
            <a:ext cx="1006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Baseline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384" name="Google Shape;1384;p131"/>
          <p:cNvSpPr/>
          <p:nvPr/>
        </p:nvSpPr>
        <p:spPr>
          <a:xfrm>
            <a:off x="3873725" y="1604476"/>
            <a:ext cx="2760375" cy="438200"/>
          </a:xfrm>
          <a:custGeom>
            <a:rect b="b" l="l" r="r" t="t"/>
            <a:pathLst>
              <a:path extrusionOk="0" h="17528" w="110415">
                <a:moveTo>
                  <a:pt x="0" y="17528"/>
                </a:moveTo>
                <a:cubicBezTo>
                  <a:pt x="9937" y="14645"/>
                  <a:pt x="41222" y="1886"/>
                  <a:pt x="59624" y="230"/>
                </a:cubicBezTo>
                <a:cubicBezTo>
                  <a:pt x="78027" y="-1426"/>
                  <a:pt x="101950" y="6364"/>
                  <a:pt x="110415" y="759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385" name="Google Shape;1385;p131"/>
          <p:cNvSpPr/>
          <p:nvPr/>
        </p:nvSpPr>
        <p:spPr>
          <a:xfrm>
            <a:off x="5511550" y="3643657"/>
            <a:ext cx="662500" cy="55250"/>
          </a:xfrm>
          <a:custGeom>
            <a:rect b="b" l="l" r="r" t="t"/>
            <a:pathLst>
              <a:path extrusionOk="0" h="2210" w="26500">
                <a:moveTo>
                  <a:pt x="0" y="1842"/>
                </a:moveTo>
                <a:cubicBezTo>
                  <a:pt x="1902" y="1535"/>
                  <a:pt x="6993" y="-59"/>
                  <a:pt x="11410" y="2"/>
                </a:cubicBezTo>
                <a:cubicBezTo>
                  <a:pt x="15827" y="63"/>
                  <a:pt x="23985" y="1842"/>
                  <a:pt x="26500" y="221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386" name="Google Shape;1386;p131"/>
          <p:cNvSpPr txBox="1"/>
          <p:nvPr/>
        </p:nvSpPr>
        <p:spPr>
          <a:xfrm>
            <a:off x="4955902" y="1179154"/>
            <a:ext cx="1098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</a:rPr>
              <a:t>Optimize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1387" name="Google Shape;1387;p131"/>
          <p:cNvSpPr/>
          <p:nvPr/>
        </p:nvSpPr>
        <p:spPr>
          <a:xfrm>
            <a:off x="2850525" y="3370100"/>
            <a:ext cx="1006500" cy="764100"/>
          </a:xfrm>
          <a:prstGeom prst="flowChartAlternateProcess">
            <a:avLst/>
          </a:prstGeom>
          <a:solidFill>
            <a:srgbClr val="97B38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</a:t>
            </a:r>
            <a:endParaRPr/>
          </a:p>
        </p:txBody>
      </p:sp>
      <p:sp>
        <p:nvSpPr>
          <p:cNvPr id="1388" name="Google Shape;1388;p131"/>
          <p:cNvSpPr/>
          <p:nvPr/>
        </p:nvSpPr>
        <p:spPr>
          <a:xfrm>
            <a:off x="4303898" y="3379100"/>
            <a:ext cx="1213218" cy="746118"/>
          </a:xfrm>
          <a:prstGeom prst="flowChartDocumen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Bytecode</a:t>
            </a:r>
            <a:endParaRPr/>
          </a:p>
        </p:txBody>
      </p:sp>
      <p:cxnSp>
        <p:nvCxnSpPr>
          <p:cNvPr id="1389" name="Google Shape;1389;p131"/>
          <p:cNvCxnSpPr>
            <a:stCxn id="1387" idx="3"/>
            <a:endCxn id="1388" idx="1"/>
          </p:cNvCxnSpPr>
          <p:nvPr/>
        </p:nvCxnSpPr>
        <p:spPr>
          <a:xfrm>
            <a:off x="3857025" y="3752150"/>
            <a:ext cx="447000" cy="600"/>
          </a:xfrm>
          <a:prstGeom prst="bentConnector3">
            <a:avLst>
              <a:gd fmla="val 49986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132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 Pipeline (early 2017 ?)</a:t>
            </a:r>
            <a:endParaRPr/>
          </a:p>
        </p:txBody>
      </p:sp>
      <p:sp>
        <p:nvSpPr>
          <p:cNvPr id="1395" name="Google Shape;1395;p132"/>
          <p:cNvSpPr/>
          <p:nvPr/>
        </p:nvSpPr>
        <p:spPr>
          <a:xfrm>
            <a:off x="6614925" y="1467950"/>
            <a:ext cx="1176000" cy="764100"/>
          </a:xfrm>
          <a:prstGeom prst="flowChartAlternateProcess">
            <a:avLst/>
          </a:prstGeom>
          <a:solidFill>
            <a:srgbClr val="CE7E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Crankshaft</a:t>
            </a:r>
            <a:endParaRPr/>
          </a:p>
        </p:txBody>
      </p:sp>
      <p:sp>
        <p:nvSpPr>
          <p:cNvPr id="1396" name="Google Shape;1396;p132"/>
          <p:cNvSpPr/>
          <p:nvPr/>
        </p:nvSpPr>
        <p:spPr>
          <a:xfrm>
            <a:off x="7823375" y="3289825"/>
            <a:ext cx="1006506" cy="832842"/>
          </a:xfrm>
          <a:prstGeom prst="flowChartDocumen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 Code</a:t>
            </a:r>
            <a:endParaRPr/>
          </a:p>
        </p:txBody>
      </p:sp>
      <p:cxnSp>
        <p:nvCxnSpPr>
          <p:cNvPr id="1397" name="Google Shape;1397;p132"/>
          <p:cNvCxnSpPr>
            <a:stCxn id="1395" idx="3"/>
          </p:cNvCxnSpPr>
          <p:nvPr/>
        </p:nvCxnSpPr>
        <p:spPr>
          <a:xfrm>
            <a:off x="7790925" y="1850000"/>
            <a:ext cx="867300" cy="1453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8" name="Google Shape;1398;p132"/>
          <p:cNvSpPr/>
          <p:nvPr/>
        </p:nvSpPr>
        <p:spPr>
          <a:xfrm>
            <a:off x="6157725" y="3295325"/>
            <a:ext cx="1213200" cy="764100"/>
          </a:xfrm>
          <a:prstGeom prst="flowChartAlternateProcess">
            <a:avLst/>
          </a:prstGeom>
          <a:solidFill>
            <a:srgbClr val="CE7E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TurboFan</a:t>
            </a:r>
            <a:endParaRPr/>
          </a:p>
        </p:txBody>
      </p:sp>
      <p:cxnSp>
        <p:nvCxnSpPr>
          <p:cNvPr id="1399" name="Google Shape;1399;p132"/>
          <p:cNvCxnSpPr>
            <a:stCxn id="1398" idx="3"/>
            <a:endCxn id="1396" idx="0"/>
          </p:cNvCxnSpPr>
          <p:nvPr/>
        </p:nvCxnSpPr>
        <p:spPr>
          <a:xfrm flipH="1" rot="10800000">
            <a:off x="7370925" y="3289775"/>
            <a:ext cx="955800" cy="387600"/>
          </a:xfrm>
          <a:prstGeom prst="bentConnector4">
            <a:avLst>
              <a:gd fmla="val 23669" name="adj1"/>
              <a:gd fmla="val 16142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0" name="Google Shape;1400;p132"/>
          <p:cNvCxnSpPr/>
          <p:nvPr/>
        </p:nvCxnSpPr>
        <p:spPr>
          <a:xfrm>
            <a:off x="5820100" y="2051875"/>
            <a:ext cx="0" cy="2153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401" name="Google Shape;1401;p132"/>
          <p:cNvSpPr txBox="1"/>
          <p:nvPr/>
        </p:nvSpPr>
        <p:spPr>
          <a:xfrm>
            <a:off x="6643750" y="4203775"/>
            <a:ext cx="1098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Optimized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402" name="Google Shape;1402;p132"/>
          <p:cNvSpPr/>
          <p:nvPr/>
        </p:nvSpPr>
        <p:spPr>
          <a:xfrm>
            <a:off x="2850529" y="1859294"/>
            <a:ext cx="1006500" cy="764100"/>
          </a:xfrm>
          <a:prstGeom prst="flowChartAlternateProcess">
            <a:avLst/>
          </a:prstGeom>
          <a:solidFill>
            <a:srgbClr val="EDCD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Full- codegen</a:t>
            </a:r>
            <a:endParaRPr/>
          </a:p>
        </p:txBody>
      </p:sp>
      <p:sp>
        <p:nvSpPr>
          <p:cNvPr id="1403" name="Google Shape;1403;p132"/>
          <p:cNvSpPr/>
          <p:nvPr/>
        </p:nvSpPr>
        <p:spPr>
          <a:xfrm>
            <a:off x="4274125" y="2473013"/>
            <a:ext cx="1213218" cy="746118"/>
          </a:xfrm>
          <a:prstGeom prst="flowChartDocumen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Unoptimized Code</a:t>
            </a:r>
            <a:endParaRPr/>
          </a:p>
        </p:txBody>
      </p:sp>
      <p:cxnSp>
        <p:nvCxnSpPr>
          <p:cNvPr id="1404" name="Google Shape;1404;p132"/>
          <p:cNvCxnSpPr>
            <a:stCxn id="1402" idx="3"/>
            <a:endCxn id="1403" idx="0"/>
          </p:cNvCxnSpPr>
          <p:nvPr/>
        </p:nvCxnSpPr>
        <p:spPr>
          <a:xfrm>
            <a:off x="3857029" y="2241344"/>
            <a:ext cx="1023600" cy="231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5" name="Google Shape;1405;p132"/>
          <p:cNvSpPr txBox="1"/>
          <p:nvPr/>
        </p:nvSpPr>
        <p:spPr>
          <a:xfrm>
            <a:off x="3475496" y="4208988"/>
            <a:ext cx="1006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Baseline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406" name="Google Shape;1406;p132"/>
          <p:cNvSpPr/>
          <p:nvPr/>
        </p:nvSpPr>
        <p:spPr>
          <a:xfrm>
            <a:off x="3873725" y="1604476"/>
            <a:ext cx="2760375" cy="438200"/>
          </a:xfrm>
          <a:custGeom>
            <a:rect b="b" l="l" r="r" t="t"/>
            <a:pathLst>
              <a:path extrusionOk="0" h="17528" w="110415">
                <a:moveTo>
                  <a:pt x="0" y="17528"/>
                </a:moveTo>
                <a:cubicBezTo>
                  <a:pt x="9937" y="14645"/>
                  <a:pt x="41222" y="1886"/>
                  <a:pt x="59624" y="230"/>
                </a:cubicBezTo>
                <a:cubicBezTo>
                  <a:pt x="78027" y="-1426"/>
                  <a:pt x="101950" y="6364"/>
                  <a:pt x="110415" y="759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407" name="Google Shape;1407;p132"/>
          <p:cNvSpPr/>
          <p:nvPr/>
        </p:nvSpPr>
        <p:spPr>
          <a:xfrm>
            <a:off x="2242850" y="3662100"/>
            <a:ext cx="3922000" cy="248550"/>
          </a:xfrm>
          <a:custGeom>
            <a:rect b="b" l="l" r="r" t="t"/>
            <a:pathLst>
              <a:path extrusionOk="0" h="9942" w="156880">
                <a:moveTo>
                  <a:pt x="0" y="1348"/>
                </a:moveTo>
                <a:cubicBezTo>
                  <a:pt x="11057" y="2780"/>
                  <a:pt x="40192" y="10162"/>
                  <a:pt x="66339" y="9937"/>
                </a:cubicBezTo>
                <a:cubicBezTo>
                  <a:pt x="92486" y="9712"/>
                  <a:pt x="141790" y="1656"/>
                  <a:pt x="15688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408" name="Google Shape;1408;p132"/>
          <p:cNvSpPr txBox="1"/>
          <p:nvPr/>
        </p:nvSpPr>
        <p:spPr>
          <a:xfrm>
            <a:off x="4955902" y="1179154"/>
            <a:ext cx="1098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</a:rPr>
              <a:t>Optimize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1409" name="Google Shape;1409;p132"/>
          <p:cNvSpPr/>
          <p:nvPr/>
        </p:nvSpPr>
        <p:spPr>
          <a:xfrm>
            <a:off x="167100" y="2287600"/>
            <a:ext cx="1006500" cy="764100"/>
          </a:xfrm>
          <a:prstGeom prst="flowChartAlternateProcess">
            <a:avLst/>
          </a:prstGeom>
          <a:solidFill>
            <a:srgbClr val="97B38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</a:t>
            </a:r>
            <a:endParaRPr/>
          </a:p>
        </p:txBody>
      </p:sp>
      <p:sp>
        <p:nvSpPr>
          <p:cNvPr id="1410" name="Google Shape;1410;p132"/>
          <p:cNvSpPr/>
          <p:nvPr/>
        </p:nvSpPr>
        <p:spPr>
          <a:xfrm>
            <a:off x="1029623" y="3376550"/>
            <a:ext cx="1213218" cy="746118"/>
          </a:xfrm>
          <a:prstGeom prst="flowChartDocumen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Bytecode</a:t>
            </a:r>
            <a:endParaRPr/>
          </a:p>
        </p:txBody>
      </p:sp>
      <p:cxnSp>
        <p:nvCxnSpPr>
          <p:cNvPr id="1411" name="Google Shape;1411;p132"/>
          <p:cNvCxnSpPr>
            <a:stCxn id="1409" idx="3"/>
            <a:endCxn id="1410" idx="1"/>
          </p:cNvCxnSpPr>
          <p:nvPr/>
        </p:nvCxnSpPr>
        <p:spPr>
          <a:xfrm flipH="1">
            <a:off x="1029600" y="2669650"/>
            <a:ext cx="144000" cy="1080000"/>
          </a:xfrm>
          <a:prstGeom prst="bentConnector5">
            <a:avLst>
              <a:gd fmla="val -165365" name="adj1"/>
              <a:gd fmla="val 50414" name="adj2"/>
              <a:gd fmla="val 265349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2" name="Google Shape;1412;p132"/>
          <p:cNvSpPr txBox="1"/>
          <p:nvPr/>
        </p:nvSpPr>
        <p:spPr>
          <a:xfrm>
            <a:off x="662500" y="4232675"/>
            <a:ext cx="1135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Interpreted</a:t>
            </a:r>
            <a:endParaRPr b="1">
              <a:solidFill>
                <a:srgbClr val="666666"/>
              </a:solidFill>
            </a:endParaRPr>
          </a:p>
        </p:txBody>
      </p:sp>
      <p:cxnSp>
        <p:nvCxnSpPr>
          <p:cNvPr id="1413" name="Google Shape;1413;p132"/>
          <p:cNvCxnSpPr/>
          <p:nvPr/>
        </p:nvCxnSpPr>
        <p:spPr>
          <a:xfrm>
            <a:off x="2476875" y="2051875"/>
            <a:ext cx="0" cy="2153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414" name="Google Shape;1414;p132"/>
          <p:cNvSpPr txBox="1"/>
          <p:nvPr/>
        </p:nvSpPr>
        <p:spPr>
          <a:xfrm>
            <a:off x="3408867" y="3443280"/>
            <a:ext cx="1098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</a:rPr>
              <a:t>Optimize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1415" name="Google Shape;1415;p132"/>
          <p:cNvSpPr/>
          <p:nvPr/>
        </p:nvSpPr>
        <p:spPr>
          <a:xfrm>
            <a:off x="1205375" y="2082694"/>
            <a:ext cx="1656225" cy="420050"/>
          </a:xfrm>
          <a:custGeom>
            <a:rect b="b" l="l" r="r" t="t"/>
            <a:pathLst>
              <a:path extrusionOk="0" h="16802" w="66249">
                <a:moveTo>
                  <a:pt x="0" y="16802"/>
                </a:moveTo>
                <a:cubicBezTo>
                  <a:pt x="4601" y="14164"/>
                  <a:pt x="16562" y="3490"/>
                  <a:pt x="27603" y="975"/>
                </a:cubicBezTo>
                <a:cubicBezTo>
                  <a:pt x="38645" y="-1540"/>
                  <a:pt x="59808" y="1589"/>
                  <a:pt x="66249" y="171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416" name="Google Shape;1416;p132"/>
          <p:cNvSpPr txBox="1"/>
          <p:nvPr/>
        </p:nvSpPr>
        <p:spPr>
          <a:xfrm>
            <a:off x="1201199" y="1654039"/>
            <a:ext cx="13734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</a:rPr>
              <a:t>Baseline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2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JavaScript</a:t>
            </a:r>
            <a:endParaRPr/>
          </a:p>
        </p:txBody>
      </p:sp>
      <p:sp>
        <p:nvSpPr>
          <p:cNvPr id="337" name="Google Shape;337;p52"/>
          <p:cNvSpPr txBox="1"/>
          <p:nvPr>
            <p:ph idx="4294967295" type="body"/>
          </p:nvPr>
        </p:nvSpPr>
        <p:spPr>
          <a:xfrm>
            <a:off x="311700" y="1152475"/>
            <a:ext cx="8520600" cy="3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language of the Web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Programs are distributed as source - parsing and compiling must be fast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Untyped: variables and properties do not have types, values do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Prototype-based object model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Functional features with closures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 smattering of interesting </a:t>
            </a:r>
            <a:r>
              <a:rPr i="1" lang="en-GB">
                <a:latin typeface="Roboto"/>
                <a:ea typeface="Roboto"/>
                <a:cs typeface="Roboto"/>
                <a:sym typeface="Roboto"/>
              </a:rPr>
              <a:t>features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eval()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allows dynamic execution of runtime generated </a:t>
            </a:r>
            <a:r>
              <a:rPr i="1" lang="en-GB">
                <a:latin typeface="Roboto"/>
                <a:ea typeface="Roboto"/>
                <a:cs typeface="Roboto"/>
                <a:sym typeface="Roboto"/>
              </a:rPr>
              <a:t>statements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within a function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weird scoping rules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default values and implicit type coercion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○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...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133"/>
          <p:cNvSpPr/>
          <p:nvPr/>
        </p:nvSpPr>
        <p:spPr>
          <a:xfrm>
            <a:off x="2594925" y="3229650"/>
            <a:ext cx="4913100" cy="1021200"/>
          </a:xfrm>
          <a:prstGeom prst="rect">
            <a:avLst/>
          </a:prstGeom>
          <a:solidFill>
            <a:srgbClr val="CFE2F3"/>
          </a:solidFill>
          <a:ln cap="flat" cmpd="sng" w="28575">
            <a:solidFill>
              <a:srgbClr val="66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133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 Pipeline (early 2017 ?)</a:t>
            </a:r>
            <a:endParaRPr/>
          </a:p>
        </p:txBody>
      </p:sp>
      <p:sp>
        <p:nvSpPr>
          <p:cNvPr id="1423" name="Google Shape;1423;p133"/>
          <p:cNvSpPr/>
          <p:nvPr/>
        </p:nvSpPr>
        <p:spPr>
          <a:xfrm>
            <a:off x="6614925" y="1467950"/>
            <a:ext cx="1176000" cy="764100"/>
          </a:xfrm>
          <a:prstGeom prst="flowChartAlternateProcess">
            <a:avLst/>
          </a:prstGeom>
          <a:solidFill>
            <a:srgbClr val="CE7E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Crankshaft</a:t>
            </a:r>
            <a:endParaRPr/>
          </a:p>
        </p:txBody>
      </p:sp>
      <p:sp>
        <p:nvSpPr>
          <p:cNvPr id="1424" name="Google Shape;1424;p133"/>
          <p:cNvSpPr/>
          <p:nvPr/>
        </p:nvSpPr>
        <p:spPr>
          <a:xfrm>
            <a:off x="7823375" y="3289825"/>
            <a:ext cx="1006506" cy="832842"/>
          </a:xfrm>
          <a:prstGeom prst="flowChartDocumen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 Code</a:t>
            </a:r>
            <a:endParaRPr/>
          </a:p>
        </p:txBody>
      </p:sp>
      <p:cxnSp>
        <p:nvCxnSpPr>
          <p:cNvPr id="1425" name="Google Shape;1425;p133"/>
          <p:cNvCxnSpPr>
            <a:stCxn id="1423" idx="3"/>
          </p:cNvCxnSpPr>
          <p:nvPr/>
        </p:nvCxnSpPr>
        <p:spPr>
          <a:xfrm>
            <a:off x="7790925" y="1850000"/>
            <a:ext cx="867300" cy="14532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6" name="Google Shape;1426;p133"/>
          <p:cNvSpPr/>
          <p:nvPr/>
        </p:nvSpPr>
        <p:spPr>
          <a:xfrm>
            <a:off x="6157725" y="3295325"/>
            <a:ext cx="1213200" cy="764100"/>
          </a:xfrm>
          <a:prstGeom prst="flowChartAlternateProcess">
            <a:avLst/>
          </a:prstGeom>
          <a:solidFill>
            <a:srgbClr val="CE7E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TurboFan</a:t>
            </a:r>
            <a:endParaRPr/>
          </a:p>
        </p:txBody>
      </p:sp>
      <p:cxnSp>
        <p:nvCxnSpPr>
          <p:cNvPr id="1427" name="Google Shape;1427;p133"/>
          <p:cNvCxnSpPr>
            <a:stCxn id="1426" idx="3"/>
            <a:endCxn id="1424" idx="0"/>
          </p:cNvCxnSpPr>
          <p:nvPr/>
        </p:nvCxnSpPr>
        <p:spPr>
          <a:xfrm flipH="1" rot="10800000">
            <a:off x="7370925" y="3289775"/>
            <a:ext cx="955800" cy="387600"/>
          </a:xfrm>
          <a:prstGeom prst="bentConnector4">
            <a:avLst>
              <a:gd fmla="val 23669" name="adj1"/>
              <a:gd fmla="val 16142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8" name="Google Shape;1428;p133"/>
          <p:cNvCxnSpPr/>
          <p:nvPr/>
        </p:nvCxnSpPr>
        <p:spPr>
          <a:xfrm>
            <a:off x="5820100" y="2051875"/>
            <a:ext cx="0" cy="2153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429" name="Google Shape;1429;p133"/>
          <p:cNvSpPr txBox="1"/>
          <p:nvPr/>
        </p:nvSpPr>
        <p:spPr>
          <a:xfrm>
            <a:off x="6643750" y="4203775"/>
            <a:ext cx="1098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Optimized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430" name="Google Shape;1430;p133"/>
          <p:cNvSpPr/>
          <p:nvPr/>
        </p:nvSpPr>
        <p:spPr>
          <a:xfrm>
            <a:off x="2850529" y="1859294"/>
            <a:ext cx="1006500" cy="764100"/>
          </a:xfrm>
          <a:prstGeom prst="flowChartAlternateProcess">
            <a:avLst/>
          </a:prstGeom>
          <a:solidFill>
            <a:srgbClr val="EDCD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Full- codegen</a:t>
            </a:r>
            <a:endParaRPr/>
          </a:p>
        </p:txBody>
      </p:sp>
      <p:sp>
        <p:nvSpPr>
          <p:cNvPr id="1431" name="Google Shape;1431;p133"/>
          <p:cNvSpPr/>
          <p:nvPr/>
        </p:nvSpPr>
        <p:spPr>
          <a:xfrm>
            <a:off x="4274125" y="2473013"/>
            <a:ext cx="1213218" cy="746118"/>
          </a:xfrm>
          <a:prstGeom prst="flowChartDocumen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Unoptimized Code</a:t>
            </a:r>
            <a:endParaRPr/>
          </a:p>
        </p:txBody>
      </p:sp>
      <p:cxnSp>
        <p:nvCxnSpPr>
          <p:cNvPr id="1432" name="Google Shape;1432;p133"/>
          <p:cNvCxnSpPr>
            <a:stCxn id="1430" idx="3"/>
            <a:endCxn id="1431" idx="0"/>
          </p:cNvCxnSpPr>
          <p:nvPr/>
        </p:nvCxnSpPr>
        <p:spPr>
          <a:xfrm>
            <a:off x="3857029" y="2241344"/>
            <a:ext cx="1023600" cy="231600"/>
          </a:xfrm>
          <a:prstGeom prst="bentConnector2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3" name="Google Shape;1433;p133"/>
          <p:cNvSpPr txBox="1"/>
          <p:nvPr/>
        </p:nvSpPr>
        <p:spPr>
          <a:xfrm>
            <a:off x="3475496" y="4208988"/>
            <a:ext cx="1006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Baseline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434" name="Google Shape;1434;p133"/>
          <p:cNvSpPr/>
          <p:nvPr/>
        </p:nvSpPr>
        <p:spPr>
          <a:xfrm>
            <a:off x="3873725" y="1604476"/>
            <a:ext cx="2760375" cy="438200"/>
          </a:xfrm>
          <a:custGeom>
            <a:rect b="b" l="l" r="r" t="t"/>
            <a:pathLst>
              <a:path extrusionOk="0" h="17528" w="110415">
                <a:moveTo>
                  <a:pt x="0" y="17528"/>
                </a:moveTo>
                <a:cubicBezTo>
                  <a:pt x="9937" y="14645"/>
                  <a:pt x="41222" y="1886"/>
                  <a:pt x="59624" y="230"/>
                </a:cubicBezTo>
                <a:cubicBezTo>
                  <a:pt x="78027" y="-1426"/>
                  <a:pt x="101950" y="6364"/>
                  <a:pt x="110415" y="7591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435" name="Google Shape;1435;p133"/>
          <p:cNvSpPr/>
          <p:nvPr/>
        </p:nvSpPr>
        <p:spPr>
          <a:xfrm>
            <a:off x="2242850" y="3662100"/>
            <a:ext cx="3922000" cy="248550"/>
          </a:xfrm>
          <a:custGeom>
            <a:rect b="b" l="l" r="r" t="t"/>
            <a:pathLst>
              <a:path extrusionOk="0" h="9942" w="156880">
                <a:moveTo>
                  <a:pt x="0" y="1348"/>
                </a:moveTo>
                <a:cubicBezTo>
                  <a:pt x="11057" y="2780"/>
                  <a:pt x="40192" y="10162"/>
                  <a:pt x="66339" y="9937"/>
                </a:cubicBezTo>
                <a:cubicBezTo>
                  <a:pt x="92486" y="9712"/>
                  <a:pt x="141790" y="1656"/>
                  <a:pt x="15688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436" name="Google Shape;1436;p133"/>
          <p:cNvSpPr txBox="1"/>
          <p:nvPr/>
        </p:nvSpPr>
        <p:spPr>
          <a:xfrm>
            <a:off x="4955902" y="1179154"/>
            <a:ext cx="1098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</a:rPr>
              <a:t>Optimize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1437" name="Google Shape;1437;p133"/>
          <p:cNvSpPr/>
          <p:nvPr/>
        </p:nvSpPr>
        <p:spPr>
          <a:xfrm>
            <a:off x="167100" y="2287600"/>
            <a:ext cx="1006500" cy="764100"/>
          </a:xfrm>
          <a:prstGeom prst="flowChartAlternateProcess">
            <a:avLst/>
          </a:prstGeom>
          <a:solidFill>
            <a:srgbClr val="97B38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</a:t>
            </a:r>
            <a:endParaRPr/>
          </a:p>
        </p:txBody>
      </p:sp>
      <p:sp>
        <p:nvSpPr>
          <p:cNvPr id="1438" name="Google Shape;1438;p133"/>
          <p:cNvSpPr/>
          <p:nvPr/>
        </p:nvSpPr>
        <p:spPr>
          <a:xfrm>
            <a:off x="1029623" y="3376550"/>
            <a:ext cx="1213218" cy="746118"/>
          </a:xfrm>
          <a:prstGeom prst="flowChartDocumen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Bytecode</a:t>
            </a:r>
            <a:endParaRPr/>
          </a:p>
        </p:txBody>
      </p:sp>
      <p:cxnSp>
        <p:nvCxnSpPr>
          <p:cNvPr id="1439" name="Google Shape;1439;p133"/>
          <p:cNvCxnSpPr>
            <a:stCxn id="1437" idx="3"/>
            <a:endCxn id="1438" idx="1"/>
          </p:cNvCxnSpPr>
          <p:nvPr/>
        </p:nvCxnSpPr>
        <p:spPr>
          <a:xfrm flipH="1">
            <a:off x="1029600" y="2669650"/>
            <a:ext cx="144000" cy="1080000"/>
          </a:xfrm>
          <a:prstGeom prst="bentConnector5">
            <a:avLst>
              <a:gd fmla="val -165365" name="adj1"/>
              <a:gd fmla="val 50414" name="adj2"/>
              <a:gd fmla="val 265349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0" name="Google Shape;1440;p133"/>
          <p:cNvSpPr txBox="1"/>
          <p:nvPr/>
        </p:nvSpPr>
        <p:spPr>
          <a:xfrm>
            <a:off x="662500" y="4232675"/>
            <a:ext cx="1135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Interpreted</a:t>
            </a:r>
            <a:endParaRPr b="1">
              <a:solidFill>
                <a:srgbClr val="666666"/>
              </a:solidFill>
            </a:endParaRPr>
          </a:p>
        </p:txBody>
      </p:sp>
      <p:cxnSp>
        <p:nvCxnSpPr>
          <p:cNvPr id="1441" name="Google Shape;1441;p133"/>
          <p:cNvCxnSpPr/>
          <p:nvPr/>
        </p:nvCxnSpPr>
        <p:spPr>
          <a:xfrm>
            <a:off x="2476875" y="2051875"/>
            <a:ext cx="0" cy="2153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442" name="Google Shape;1442;p133"/>
          <p:cNvSpPr txBox="1"/>
          <p:nvPr/>
        </p:nvSpPr>
        <p:spPr>
          <a:xfrm>
            <a:off x="3408867" y="3443280"/>
            <a:ext cx="1098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</a:rPr>
              <a:t>Optimize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1443" name="Google Shape;1443;p133"/>
          <p:cNvSpPr/>
          <p:nvPr/>
        </p:nvSpPr>
        <p:spPr>
          <a:xfrm>
            <a:off x="1205375" y="2082694"/>
            <a:ext cx="1656225" cy="420050"/>
          </a:xfrm>
          <a:custGeom>
            <a:rect b="b" l="l" r="r" t="t"/>
            <a:pathLst>
              <a:path extrusionOk="0" h="16802" w="66249">
                <a:moveTo>
                  <a:pt x="0" y="16802"/>
                </a:moveTo>
                <a:cubicBezTo>
                  <a:pt x="4601" y="14164"/>
                  <a:pt x="16562" y="3490"/>
                  <a:pt x="27603" y="975"/>
                </a:cubicBezTo>
                <a:cubicBezTo>
                  <a:pt x="38645" y="-1540"/>
                  <a:pt x="59808" y="1589"/>
                  <a:pt x="66249" y="171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444" name="Google Shape;1444;p133"/>
          <p:cNvSpPr txBox="1"/>
          <p:nvPr/>
        </p:nvSpPr>
        <p:spPr>
          <a:xfrm>
            <a:off x="1201199" y="1654039"/>
            <a:ext cx="13734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</a:rPr>
              <a:t>Baseline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134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Compiler Pipeline (2017 ?)</a:t>
            </a:r>
            <a:endParaRPr/>
          </a:p>
        </p:txBody>
      </p:sp>
      <p:sp>
        <p:nvSpPr>
          <p:cNvPr id="1450" name="Google Shape;1450;p134"/>
          <p:cNvSpPr/>
          <p:nvPr/>
        </p:nvSpPr>
        <p:spPr>
          <a:xfrm>
            <a:off x="7823375" y="3289825"/>
            <a:ext cx="1006506" cy="832842"/>
          </a:xfrm>
          <a:prstGeom prst="flowChartDocumen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Optimized Code</a:t>
            </a:r>
            <a:endParaRPr/>
          </a:p>
        </p:txBody>
      </p:sp>
      <p:sp>
        <p:nvSpPr>
          <p:cNvPr id="1451" name="Google Shape;1451;p134"/>
          <p:cNvSpPr/>
          <p:nvPr/>
        </p:nvSpPr>
        <p:spPr>
          <a:xfrm>
            <a:off x="6157725" y="3295325"/>
            <a:ext cx="1213200" cy="764100"/>
          </a:xfrm>
          <a:prstGeom prst="flowChartAlternateProcess">
            <a:avLst/>
          </a:prstGeom>
          <a:solidFill>
            <a:srgbClr val="CE7E6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TurboFan</a:t>
            </a:r>
            <a:endParaRPr/>
          </a:p>
        </p:txBody>
      </p:sp>
      <p:cxnSp>
        <p:nvCxnSpPr>
          <p:cNvPr id="1452" name="Google Shape;1452;p134"/>
          <p:cNvCxnSpPr>
            <a:stCxn id="1451" idx="3"/>
            <a:endCxn id="1450" idx="0"/>
          </p:cNvCxnSpPr>
          <p:nvPr/>
        </p:nvCxnSpPr>
        <p:spPr>
          <a:xfrm flipH="1" rot="10800000">
            <a:off x="7370925" y="3289775"/>
            <a:ext cx="955800" cy="387600"/>
          </a:xfrm>
          <a:prstGeom prst="bentConnector4">
            <a:avLst>
              <a:gd fmla="val 23669" name="adj1"/>
              <a:gd fmla="val 161423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3" name="Google Shape;1453;p134"/>
          <p:cNvSpPr txBox="1"/>
          <p:nvPr/>
        </p:nvSpPr>
        <p:spPr>
          <a:xfrm>
            <a:off x="6643750" y="4203775"/>
            <a:ext cx="1098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Optimized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454" name="Google Shape;1454;p134"/>
          <p:cNvSpPr/>
          <p:nvPr/>
        </p:nvSpPr>
        <p:spPr>
          <a:xfrm>
            <a:off x="2242850" y="3662100"/>
            <a:ext cx="3922000" cy="248550"/>
          </a:xfrm>
          <a:custGeom>
            <a:rect b="b" l="l" r="r" t="t"/>
            <a:pathLst>
              <a:path extrusionOk="0" h="9942" w="156880">
                <a:moveTo>
                  <a:pt x="0" y="1348"/>
                </a:moveTo>
                <a:cubicBezTo>
                  <a:pt x="11057" y="2780"/>
                  <a:pt x="40192" y="10162"/>
                  <a:pt x="66339" y="9937"/>
                </a:cubicBezTo>
                <a:cubicBezTo>
                  <a:pt x="92486" y="9712"/>
                  <a:pt x="141790" y="1656"/>
                  <a:pt x="15688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sp>
      <p:sp>
        <p:nvSpPr>
          <p:cNvPr id="1455" name="Google Shape;1455;p134"/>
          <p:cNvSpPr/>
          <p:nvPr/>
        </p:nvSpPr>
        <p:spPr>
          <a:xfrm>
            <a:off x="167100" y="2287600"/>
            <a:ext cx="1006500" cy="764100"/>
          </a:xfrm>
          <a:prstGeom prst="flowChartAlternateProcess">
            <a:avLst/>
          </a:prstGeom>
          <a:solidFill>
            <a:srgbClr val="97B38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</a:t>
            </a:r>
            <a:endParaRPr/>
          </a:p>
        </p:txBody>
      </p:sp>
      <p:sp>
        <p:nvSpPr>
          <p:cNvPr id="1456" name="Google Shape;1456;p134"/>
          <p:cNvSpPr/>
          <p:nvPr/>
        </p:nvSpPr>
        <p:spPr>
          <a:xfrm>
            <a:off x="1029623" y="3376550"/>
            <a:ext cx="1213218" cy="746118"/>
          </a:xfrm>
          <a:prstGeom prst="flowChartDocument">
            <a:avLst/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Bytecode</a:t>
            </a:r>
            <a:endParaRPr/>
          </a:p>
        </p:txBody>
      </p:sp>
      <p:cxnSp>
        <p:nvCxnSpPr>
          <p:cNvPr id="1457" name="Google Shape;1457;p134"/>
          <p:cNvCxnSpPr>
            <a:stCxn id="1455" idx="3"/>
            <a:endCxn id="1456" idx="1"/>
          </p:cNvCxnSpPr>
          <p:nvPr/>
        </p:nvCxnSpPr>
        <p:spPr>
          <a:xfrm flipH="1">
            <a:off x="1029600" y="2669650"/>
            <a:ext cx="144000" cy="1080000"/>
          </a:xfrm>
          <a:prstGeom prst="bentConnector5">
            <a:avLst>
              <a:gd fmla="val -165365" name="adj1"/>
              <a:gd fmla="val 50414" name="adj2"/>
              <a:gd fmla="val 265349" name="adj3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8" name="Google Shape;1458;p134"/>
          <p:cNvSpPr txBox="1"/>
          <p:nvPr/>
        </p:nvSpPr>
        <p:spPr>
          <a:xfrm>
            <a:off x="662500" y="4232675"/>
            <a:ext cx="11355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666666"/>
                </a:solidFill>
              </a:rPr>
              <a:t>Interpreted</a:t>
            </a:r>
            <a:endParaRPr b="1">
              <a:solidFill>
                <a:srgbClr val="666666"/>
              </a:solidFill>
            </a:endParaRPr>
          </a:p>
        </p:txBody>
      </p:sp>
      <p:cxnSp>
        <p:nvCxnSpPr>
          <p:cNvPr id="1459" name="Google Shape;1459;p134"/>
          <p:cNvCxnSpPr>
            <a:endCxn id="1460" idx="0"/>
          </p:cNvCxnSpPr>
          <p:nvPr/>
        </p:nvCxnSpPr>
        <p:spPr>
          <a:xfrm>
            <a:off x="3957867" y="1969680"/>
            <a:ext cx="0" cy="14736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460" name="Google Shape;1460;p134"/>
          <p:cNvSpPr txBox="1"/>
          <p:nvPr/>
        </p:nvSpPr>
        <p:spPr>
          <a:xfrm>
            <a:off x="3408867" y="3443280"/>
            <a:ext cx="1098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666666"/>
                </a:solidFill>
              </a:rPr>
              <a:t>Optimize</a:t>
            </a:r>
            <a:endParaRPr sz="1600">
              <a:solidFill>
                <a:srgbClr val="666666"/>
              </a:solidFill>
            </a:endParaRPr>
          </a:p>
        </p:txBody>
      </p:sp>
      <p:cxnSp>
        <p:nvCxnSpPr>
          <p:cNvPr id="1461" name="Google Shape;1461;p134"/>
          <p:cNvCxnSpPr/>
          <p:nvPr/>
        </p:nvCxnSpPr>
        <p:spPr>
          <a:xfrm>
            <a:off x="3957875" y="4030150"/>
            <a:ext cx="0" cy="4929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lg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135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Design Decisions</a:t>
            </a:r>
            <a:endParaRPr/>
          </a:p>
        </p:txBody>
      </p:sp>
      <p:sp>
        <p:nvSpPr>
          <p:cNvPr id="1467" name="Google Shape;1467;p135"/>
          <p:cNvSpPr txBox="1"/>
          <p:nvPr>
            <p:ph idx="4294967295" type="body"/>
          </p:nvPr>
        </p:nvSpPr>
        <p:spPr>
          <a:xfrm>
            <a:off x="471900" y="1106625"/>
            <a:ext cx="82221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Focus on reducing code size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Indirect threaded bytecode dispatch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Accumulator as implicit input / output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136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Design Decisions</a:t>
            </a:r>
            <a:endParaRPr/>
          </a:p>
        </p:txBody>
      </p:sp>
      <p:sp>
        <p:nvSpPr>
          <p:cNvPr id="1473" name="Google Shape;1473;p136"/>
          <p:cNvSpPr txBox="1"/>
          <p:nvPr>
            <p:ph idx="4294967295" type="body"/>
          </p:nvPr>
        </p:nvSpPr>
        <p:spPr>
          <a:xfrm>
            <a:off x="471900" y="1106625"/>
            <a:ext cx="82221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Focus on reducing code size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Indirect threaded bytecode dispatch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Accumulator as implicit input / output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But still as fast as possible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Hand coded using (architecture-independent) macro-assembly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Register machine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137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Design Decisions</a:t>
            </a:r>
            <a:endParaRPr/>
          </a:p>
        </p:txBody>
      </p:sp>
      <p:sp>
        <p:nvSpPr>
          <p:cNvPr id="1479" name="Google Shape;1479;p137"/>
          <p:cNvSpPr txBox="1"/>
          <p:nvPr>
            <p:ph idx="4294967295" type="body"/>
          </p:nvPr>
        </p:nvSpPr>
        <p:spPr>
          <a:xfrm>
            <a:off x="471900" y="1106625"/>
            <a:ext cx="82221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Focus on reducing code size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Indirect threaded bytecode dispatch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Accumulator as implicit input / output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But still as fast as possible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Hand coded using (architecture-independent) macro-assembly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Register machine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"/>
              <a:buChar char="●"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Bytecode can be used to build TurboFan graphs directly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Bytecode is single source of truth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600">
                <a:latin typeface="Roboto"/>
                <a:ea typeface="Roboto"/>
                <a:cs typeface="Roboto"/>
                <a:sym typeface="Roboto"/>
              </a:rPr>
              <a:t>Simpler deoptimization execution modeling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138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</a:t>
            </a:r>
            <a:endParaRPr/>
          </a:p>
        </p:txBody>
      </p:sp>
      <p:sp>
        <p:nvSpPr>
          <p:cNvPr id="1485" name="Google Shape;1485;p138"/>
          <p:cNvSpPr txBox="1"/>
          <p:nvPr/>
        </p:nvSpPr>
        <p:spPr>
          <a:xfrm>
            <a:off x="319500" y="2137490"/>
            <a:ext cx="30981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f(a, b, c)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local = c -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+ local * b;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139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</a:t>
            </a:r>
            <a:endParaRPr/>
          </a:p>
        </p:txBody>
      </p:sp>
      <p:sp>
        <p:nvSpPr>
          <p:cNvPr id="1491" name="Google Shape;1491;p139"/>
          <p:cNvSpPr txBox="1"/>
          <p:nvPr/>
        </p:nvSpPr>
        <p:spPr>
          <a:xfrm>
            <a:off x="4063300" y="1808075"/>
            <a:ext cx="18096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LdaSmi #100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Sub a2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Star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Ldar a1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Mul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Add a0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92" name="Google Shape;1492;p139"/>
          <p:cNvCxnSpPr/>
          <p:nvPr/>
        </p:nvCxnSpPr>
        <p:spPr>
          <a:xfrm>
            <a:off x="34175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3" name="Google Shape;1493;p139"/>
          <p:cNvSpPr txBox="1"/>
          <p:nvPr/>
        </p:nvSpPr>
        <p:spPr>
          <a:xfrm>
            <a:off x="319500" y="2137490"/>
            <a:ext cx="30981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f(a, b, c)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local = c -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+ local * b;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140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</a:t>
            </a:r>
            <a:endParaRPr/>
          </a:p>
        </p:txBody>
      </p:sp>
      <p:cxnSp>
        <p:nvCxnSpPr>
          <p:cNvPr id="1499" name="Google Shape;1499;p140"/>
          <p:cNvCxnSpPr/>
          <p:nvPr/>
        </p:nvCxnSpPr>
        <p:spPr>
          <a:xfrm>
            <a:off x="34175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0" name="Google Shape;1500;p140"/>
          <p:cNvCxnSpPr/>
          <p:nvPr/>
        </p:nvCxnSpPr>
        <p:spPr>
          <a:xfrm>
            <a:off x="56009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01" name="Google Shape;1501;p140"/>
          <p:cNvGraphicFramePr/>
          <p:nvPr/>
        </p:nvGraphicFramePr>
        <p:xfrm>
          <a:off x="6310400" y="309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{521F50E1-AB2B-42A7-AA26-6B1D5DCDC75E}</a:tableStyleId>
              </a:tblPr>
              <a:tblGrid>
                <a:gridCol w="1274300"/>
                <a:gridCol w="1153450"/>
              </a:tblGrid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r0 [local]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undefined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1502" name="Google Shape;1502;p140"/>
          <p:cNvSpPr txBox="1"/>
          <p:nvPr/>
        </p:nvSpPr>
        <p:spPr>
          <a:xfrm>
            <a:off x="319500" y="2137490"/>
            <a:ext cx="30981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f(a,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, c)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local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 = c -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+ local * b;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3" name="Google Shape;1503;p140"/>
          <p:cNvSpPr txBox="1"/>
          <p:nvPr/>
        </p:nvSpPr>
        <p:spPr>
          <a:xfrm>
            <a:off x="4063300" y="1808075"/>
            <a:ext cx="18096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LdaSmi #100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Sub a2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Star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Ldar a1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Mul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Add a0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41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</a:t>
            </a:r>
            <a:endParaRPr/>
          </a:p>
        </p:txBody>
      </p:sp>
      <p:cxnSp>
        <p:nvCxnSpPr>
          <p:cNvPr id="1509" name="Google Shape;1509;p141"/>
          <p:cNvCxnSpPr/>
          <p:nvPr/>
        </p:nvCxnSpPr>
        <p:spPr>
          <a:xfrm>
            <a:off x="34175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0" name="Google Shape;1510;p141"/>
          <p:cNvCxnSpPr/>
          <p:nvPr/>
        </p:nvCxnSpPr>
        <p:spPr>
          <a:xfrm>
            <a:off x="56009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11" name="Google Shape;1511;p141"/>
          <p:cNvGraphicFramePr/>
          <p:nvPr/>
        </p:nvGraphicFramePr>
        <p:xfrm>
          <a:off x="6310400" y="1918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{521F50E1-AB2B-42A7-AA26-6B1D5DCDC75E}</a:tableStyleId>
              </a:tblPr>
              <a:tblGrid>
                <a:gridCol w="1274300"/>
                <a:gridCol w="1153450"/>
              </a:tblGrid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 [a]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[b]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 [c]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</a:t>
                      </a: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 [local]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undefined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1512" name="Google Shape;1512;p141"/>
          <p:cNvSpPr txBox="1"/>
          <p:nvPr/>
        </p:nvSpPr>
        <p:spPr>
          <a:xfrm>
            <a:off x="4063300" y="1808075"/>
            <a:ext cx="18096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LdaSmi #100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Sub a2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Star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Ldar a1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Mul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Add a0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3" name="Google Shape;1513;p141"/>
          <p:cNvSpPr txBox="1"/>
          <p:nvPr/>
        </p:nvSpPr>
        <p:spPr>
          <a:xfrm>
            <a:off x="319500" y="2137490"/>
            <a:ext cx="30981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f(a, b, c)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local = c -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+ local * b;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142"/>
          <p:cNvSpPr txBox="1"/>
          <p:nvPr>
            <p:ph type="title"/>
          </p:nvPr>
        </p:nvSpPr>
        <p:spPr>
          <a:xfrm>
            <a:off x="167100" y="350925"/>
            <a:ext cx="6614100" cy="7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Ignition Bytecode</a:t>
            </a:r>
            <a:endParaRPr/>
          </a:p>
        </p:txBody>
      </p:sp>
      <p:cxnSp>
        <p:nvCxnSpPr>
          <p:cNvPr id="1519" name="Google Shape;1519;p142"/>
          <p:cNvCxnSpPr/>
          <p:nvPr/>
        </p:nvCxnSpPr>
        <p:spPr>
          <a:xfrm>
            <a:off x="34175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0" name="Google Shape;1520;p142"/>
          <p:cNvCxnSpPr/>
          <p:nvPr/>
        </p:nvCxnSpPr>
        <p:spPr>
          <a:xfrm>
            <a:off x="5600988" y="2728650"/>
            <a:ext cx="405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21" name="Google Shape;1521;p142"/>
          <p:cNvGraphicFramePr/>
          <p:nvPr/>
        </p:nvGraphicFramePr>
        <p:xfrm>
          <a:off x="6310400" y="19186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{521F50E1-AB2B-42A7-AA26-6B1D5DCDC75E}</a:tableStyleId>
              </a:tblPr>
              <a:tblGrid>
                <a:gridCol w="1274300"/>
                <a:gridCol w="1153450"/>
              </a:tblGrid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a0 [a]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 [b]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a2 [c]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r0 [local]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undefined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47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accumulator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undefined</a:t>
                      </a:r>
                      <a:endParaRPr>
                        <a:solidFill>
                          <a:srgbClr val="43434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</a:tbl>
          </a:graphicData>
        </a:graphic>
      </p:graphicFrame>
      <p:sp>
        <p:nvSpPr>
          <p:cNvPr id="1522" name="Google Shape;1522;p142"/>
          <p:cNvSpPr txBox="1"/>
          <p:nvPr/>
        </p:nvSpPr>
        <p:spPr>
          <a:xfrm>
            <a:off x="4063300" y="1808075"/>
            <a:ext cx="1809600" cy="22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LdaSmi #100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Sub a2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Star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Ldar a1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Mul r0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Add a0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3" name="Google Shape;1523;p142"/>
          <p:cNvSpPr txBox="1"/>
          <p:nvPr/>
        </p:nvSpPr>
        <p:spPr>
          <a:xfrm>
            <a:off x="319500" y="2137490"/>
            <a:ext cx="3098100" cy="1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f(a, b, c) {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local = c - </a:t>
            </a:r>
            <a:r>
              <a:rPr lang="en-GB" sz="18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GB" sz="1800">
                <a:solidFill>
                  <a:srgbClr val="BB0D7D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1800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a + local * b;</a:t>
            </a:r>
            <a:endParaRPr sz="1800">
              <a:solidFill>
                <a:srgbClr val="666666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">
  <a:themeElements>
    <a:clrScheme name="Google">
      <a:dk1>
        <a:srgbClr val="4285F4"/>
      </a:dk1>
      <a:lt1>
        <a:srgbClr val="FFFFFF"/>
      </a:lt1>
      <a:dk2>
        <a:srgbClr val="666666"/>
      </a:dk2>
      <a:lt2>
        <a:srgbClr val="BDBDBD"/>
      </a:lt2>
      <a:accent1>
        <a:srgbClr val="0277BD"/>
      </a:accent1>
      <a:accent2>
        <a:srgbClr val="34A853"/>
      </a:accent2>
      <a:accent3>
        <a:srgbClr val="EA4335"/>
      </a:accent3>
      <a:accent4>
        <a:srgbClr val="FF9800"/>
      </a:accent4>
      <a:accent5>
        <a:srgbClr val="4FC3F7"/>
      </a:accent5>
      <a:accent6>
        <a:srgbClr val="FBBC05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