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0"/>
  </p:handoutMasterIdLst>
  <p:sldIdLst>
    <p:sldId id="256" r:id="rId2"/>
    <p:sldId id="257" r:id="rId3"/>
    <p:sldId id="258" r:id="rId4"/>
    <p:sldId id="259" r:id="rId5"/>
    <p:sldId id="260" r:id="rId6"/>
    <p:sldId id="261" r:id="rId7"/>
    <p:sldId id="302" r:id="rId8"/>
    <p:sldId id="305" r:id="rId9"/>
    <p:sldId id="306" r:id="rId10"/>
    <p:sldId id="303" r:id="rId11"/>
    <p:sldId id="304" r:id="rId12"/>
    <p:sldId id="307" r:id="rId13"/>
    <p:sldId id="308" r:id="rId14"/>
    <p:sldId id="309" r:id="rId15"/>
    <p:sldId id="311" r:id="rId16"/>
    <p:sldId id="312" r:id="rId17"/>
    <p:sldId id="313" r:id="rId18"/>
    <p:sldId id="314" r:id="rId1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03" d="100"/>
          <a:sy n="103" d="100"/>
        </p:scale>
        <p:origin x="1776" y="114"/>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5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02B2FB1-6946-432F-AFC1-1DDE5234F31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97E4398A-2D38-460C-A02A-551B3AAC9223}"/>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F2107718-1A44-4975-99FF-C9648BED560C}" type="datetimeFigureOut">
              <a:rPr lang="en-US"/>
              <a:pPr>
                <a:defRPr/>
              </a:pPr>
              <a:t>6/4/2022</a:t>
            </a:fld>
            <a:endParaRPr lang="en-US"/>
          </a:p>
        </p:txBody>
      </p:sp>
      <p:sp>
        <p:nvSpPr>
          <p:cNvPr id="4" name="Footer Placeholder 3">
            <a:extLst>
              <a:ext uri="{FF2B5EF4-FFF2-40B4-BE49-F238E27FC236}">
                <a16:creationId xmlns:a16="http://schemas.microsoft.com/office/drawing/2014/main" id="{99514D42-347B-473E-9C88-9BE02A66D365}"/>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04A9793B-AD1D-4B70-A44A-C16D6F9A47DD}"/>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9A8E647E-F546-4C62-940C-5BB5BE759F78}"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0CE134D3-1A45-4D2E-9654-38CA45A8ACEE}"/>
              </a:ext>
            </a:extLst>
          </p:cNvPr>
          <p:cNvSpPr>
            <a:spLocks noGrp="1"/>
          </p:cNvSpPr>
          <p:nvPr>
            <p:ph type="dt" sz="half" idx="10"/>
          </p:nvPr>
        </p:nvSpPr>
        <p:spPr/>
        <p:txBody>
          <a:bodyPr/>
          <a:lstStyle>
            <a:lvl1pPr>
              <a:defRPr/>
            </a:lvl1pPr>
          </a:lstStyle>
          <a:p>
            <a:pPr>
              <a:defRPr/>
            </a:pPr>
            <a:fld id="{D86864AE-A332-41DE-9FE6-44C6BF75F4F0}" type="datetimeFigureOut">
              <a:rPr lang="en-US"/>
              <a:pPr>
                <a:defRPr/>
              </a:pPr>
              <a:t>6/4/2022</a:t>
            </a:fld>
            <a:endParaRPr lang="en-US"/>
          </a:p>
        </p:txBody>
      </p:sp>
      <p:sp>
        <p:nvSpPr>
          <p:cNvPr id="5" name="Footer Placeholder 4">
            <a:extLst>
              <a:ext uri="{FF2B5EF4-FFF2-40B4-BE49-F238E27FC236}">
                <a16:creationId xmlns:a16="http://schemas.microsoft.com/office/drawing/2014/main" id="{BA9EB5F4-F044-4200-8E78-508AEC23F8D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0831A0E-FB4F-4C2A-A90C-7EABE6FDDEF6}"/>
              </a:ext>
            </a:extLst>
          </p:cNvPr>
          <p:cNvSpPr>
            <a:spLocks noGrp="1"/>
          </p:cNvSpPr>
          <p:nvPr>
            <p:ph type="sldNum" sz="quarter" idx="12"/>
          </p:nvPr>
        </p:nvSpPr>
        <p:spPr/>
        <p:txBody>
          <a:bodyPr/>
          <a:lstStyle>
            <a:lvl1pPr>
              <a:defRPr/>
            </a:lvl1pPr>
          </a:lstStyle>
          <a:p>
            <a:pPr>
              <a:defRPr/>
            </a:pPr>
            <a:fld id="{BB44AA82-116C-43B2-B79A-A191F6FA3CA5}" type="slidenum">
              <a:rPr lang="en-US"/>
              <a:pPr>
                <a:defRPr/>
              </a:pPr>
              <a:t>‹#›</a:t>
            </a:fld>
            <a:endParaRPr lang="en-US"/>
          </a:p>
        </p:txBody>
      </p:sp>
    </p:spTree>
    <p:extLst>
      <p:ext uri="{BB962C8B-B14F-4D97-AF65-F5344CB8AC3E}">
        <p14:creationId xmlns:p14="http://schemas.microsoft.com/office/powerpoint/2010/main" val="1632339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2E0E1E-C01D-4363-855A-FB9F98DF403E}"/>
              </a:ext>
            </a:extLst>
          </p:cNvPr>
          <p:cNvSpPr>
            <a:spLocks noGrp="1"/>
          </p:cNvSpPr>
          <p:nvPr>
            <p:ph type="dt" sz="half" idx="10"/>
          </p:nvPr>
        </p:nvSpPr>
        <p:spPr/>
        <p:txBody>
          <a:bodyPr/>
          <a:lstStyle>
            <a:lvl1pPr>
              <a:defRPr/>
            </a:lvl1pPr>
          </a:lstStyle>
          <a:p>
            <a:pPr>
              <a:defRPr/>
            </a:pPr>
            <a:fld id="{B93A4811-A1CF-48FC-8ACB-A6BFCB10AF3C}" type="datetimeFigureOut">
              <a:rPr lang="en-US"/>
              <a:pPr>
                <a:defRPr/>
              </a:pPr>
              <a:t>6/4/2022</a:t>
            </a:fld>
            <a:endParaRPr lang="en-US"/>
          </a:p>
        </p:txBody>
      </p:sp>
      <p:sp>
        <p:nvSpPr>
          <p:cNvPr id="5" name="Footer Placeholder 4">
            <a:extLst>
              <a:ext uri="{FF2B5EF4-FFF2-40B4-BE49-F238E27FC236}">
                <a16:creationId xmlns:a16="http://schemas.microsoft.com/office/drawing/2014/main" id="{DD9843D3-927A-4C32-AD13-1FA7D4D9082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8A9DC5A-8F50-4FF8-BED5-98F3917E1A1A}"/>
              </a:ext>
            </a:extLst>
          </p:cNvPr>
          <p:cNvSpPr>
            <a:spLocks noGrp="1"/>
          </p:cNvSpPr>
          <p:nvPr>
            <p:ph type="sldNum" sz="quarter" idx="12"/>
          </p:nvPr>
        </p:nvSpPr>
        <p:spPr/>
        <p:txBody>
          <a:bodyPr/>
          <a:lstStyle>
            <a:lvl1pPr>
              <a:defRPr/>
            </a:lvl1pPr>
          </a:lstStyle>
          <a:p>
            <a:pPr>
              <a:defRPr/>
            </a:pPr>
            <a:fld id="{56E58A6C-B782-4D1D-979A-BD86748F0CEC}" type="slidenum">
              <a:rPr lang="en-US"/>
              <a:pPr>
                <a:defRPr/>
              </a:pPr>
              <a:t>‹#›</a:t>
            </a:fld>
            <a:endParaRPr lang="en-US"/>
          </a:p>
        </p:txBody>
      </p:sp>
    </p:spTree>
    <p:extLst>
      <p:ext uri="{BB962C8B-B14F-4D97-AF65-F5344CB8AC3E}">
        <p14:creationId xmlns:p14="http://schemas.microsoft.com/office/powerpoint/2010/main" val="1528026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4974E7-597B-4C8A-9BB8-5E07BC95C296}"/>
              </a:ext>
            </a:extLst>
          </p:cNvPr>
          <p:cNvSpPr>
            <a:spLocks noGrp="1"/>
          </p:cNvSpPr>
          <p:nvPr>
            <p:ph type="dt" sz="half" idx="10"/>
          </p:nvPr>
        </p:nvSpPr>
        <p:spPr/>
        <p:txBody>
          <a:bodyPr/>
          <a:lstStyle>
            <a:lvl1pPr>
              <a:defRPr/>
            </a:lvl1pPr>
          </a:lstStyle>
          <a:p>
            <a:pPr>
              <a:defRPr/>
            </a:pPr>
            <a:fld id="{57392614-65B8-4C2E-BF19-1940892F3E30}" type="datetimeFigureOut">
              <a:rPr lang="en-US"/>
              <a:pPr>
                <a:defRPr/>
              </a:pPr>
              <a:t>6/4/2022</a:t>
            </a:fld>
            <a:endParaRPr lang="en-US"/>
          </a:p>
        </p:txBody>
      </p:sp>
      <p:sp>
        <p:nvSpPr>
          <p:cNvPr id="5" name="Footer Placeholder 4">
            <a:extLst>
              <a:ext uri="{FF2B5EF4-FFF2-40B4-BE49-F238E27FC236}">
                <a16:creationId xmlns:a16="http://schemas.microsoft.com/office/drawing/2014/main" id="{19E704E3-D859-41AD-9D1E-B895119DDC3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8A7238F-01DE-495C-A5AF-E4940B0FC57C}"/>
              </a:ext>
            </a:extLst>
          </p:cNvPr>
          <p:cNvSpPr>
            <a:spLocks noGrp="1"/>
          </p:cNvSpPr>
          <p:nvPr>
            <p:ph type="sldNum" sz="quarter" idx="12"/>
          </p:nvPr>
        </p:nvSpPr>
        <p:spPr/>
        <p:txBody>
          <a:bodyPr/>
          <a:lstStyle>
            <a:lvl1pPr>
              <a:defRPr/>
            </a:lvl1pPr>
          </a:lstStyle>
          <a:p>
            <a:pPr>
              <a:defRPr/>
            </a:pPr>
            <a:fld id="{E9C50D55-3356-4569-AE55-F171B5840BC5}" type="slidenum">
              <a:rPr lang="en-US"/>
              <a:pPr>
                <a:defRPr/>
              </a:pPr>
              <a:t>‹#›</a:t>
            </a:fld>
            <a:endParaRPr lang="en-US"/>
          </a:p>
        </p:txBody>
      </p:sp>
    </p:spTree>
    <p:extLst>
      <p:ext uri="{BB962C8B-B14F-4D97-AF65-F5344CB8AC3E}">
        <p14:creationId xmlns:p14="http://schemas.microsoft.com/office/powerpoint/2010/main" val="3691876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p>
        </p:txBody>
      </p:sp>
      <p:sp>
        <p:nvSpPr>
          <p:cNvPr id="3" name="Content Placeholder 2"/>
          <p:cNvSpPr>
            <a:spLocks noGrp="1"/>
          </p:cNvSpPr>
          <p:nvPr>
            <p:ph idx="1"/>
          </p:nvPr>
        </p:nvSpPr>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059B64-69C0-4EEE-88DB-6F94213EAD8D}"/>
              </a:ext>
            </a:extLst>
          </p:cNvPr>
          <p:cNvSpPr>
            <a:spLocks noGrp="1"/>
          </p:cNvSpPr>
          <p:nvPr>
            <p:ph type="dt" sz="half" idx="10"/>
          </p:nvPr>
        </p:nvSpPr>
        <p:spPr/>
        <p:txBody>
          <a:bodyPr/>
          <a:lstStyle>
            <a:lvl1pPr>
              <a:defRPr/>
            </a:lvl1pPr>
          </a:lstStyle>
          <a:p>
            <a:pPr>
              <a:defRPr/>
            </a:pPr>
            <a:fld id="{A527A8EB-ACAC-4960-A2A4-04135CC05DA8}" type="datetimeFigureOut">
              <a:rPr lang="en-US"/>
              <a:pPr>
                <a:defRPr/>
              </a:pPr>
              <a:t>6/4/2022</a:t>
            </a:fld>
            <a:endParaRPr lang="en-US"/>
          </a:p>
        </p:txBody>
      </p:sp>
      <p:sp>
        <p:nvSpPr>
          <p:cNvPr id="5" name="Footer Placeholder 4">
            <a:extLst>
              <a:ext uri="{FF2B5EF4-FFF2-40B4-BE49-F238E27FC236}">
                <a16:creationId xmlns:a16="http://schemas.microsoft.com/office/drawing/2014/main" id="{B01A15EF-E446-4A95-94A6-92F5F708332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21B3D12-5C3F-4806-A599-BD8548848FF7}"/>
              </a:ext>
            </a:extLst>
          </p:cNvPr>
          <p:cNvSpPr>
            <a:spLocks noGrp="1"/>
          </p:cNvSpPr>
          <p:nvPr>
            <p:ph type="sldNum" sz="quarter" idx="12"/>
          </p:nvPr>
        </p:nvSpPr>
        <p:spPr/>
        <p:txBody>
          <a:bodyPr/>
          <a:lstStyle>
            <a:lvl1pPr>
              <a:defRPr/>
            </a:lvl1pPr>
          </a:lstStyle>
          <a:p>
            <a:pPr>
              <a:defRPr/>
            </a:pPr>
            <a:fld id="{27254FAA-A776-42E5-9BBC-8C30511E92F5}" type="slidenum">
              <a:rPr lang="en-US"/>
              <a:pPr>
                <a:defRPr/>
              </a:pPr>
              <a:t>‹#›</a:t>
            </a:fld>
            <a:endParaRPr lang="en-US"/>
          </a:p>
        </p:txBody>
      </p:sp>
    </p:spTree>
    <p:extLst>
      <p:ext uri="{BB962C8B-B14F-4D97-AF65-F5344CB8AC3E}">
        <p14:creationId xmlns:p14="http://schemas.microsoft.com/office/powerpoint/2010/main" val="2341932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D32D1A-B5C8-42A7-B197-32B89546A10D}"/>
              </a:ext>
            </a:extLst>
          </p:cNvPr>
          <p:cNvSpPr>
            <a:spLocks noGrp="1"/>
          </p:cNvSpPr>
          <p:nvPr>
            <p:ph type="dt" sz="half" idx="10"/>
          </p:nvPr>
        </p:nvSpPr>
        <p:spPr/>
        <p:txBody>
          <a:bodyPr/>
          <a:lstStyle>
            <a:lvl1pPr>
              <a:defRPr/>
            </a:lvl1pPr>
          </a:lstStyle>
          <a:p>
            <a:pPr>
              <a:defRPr/>
            </a:pPr>
            <a:fld id="{F61ED70D-2B7A-44BC-A0DB-A69DBE61D2A3}" type="datetimeFigureOut">
              <a:rPr lang="en-US"/>
              <a:pPr>
                <a:defRPr/>
              </a:pPr>
              <a:t>6/4/2022</a:t>
            </a:fld>
            <a:endParaRPr lang="en-US"/>
          </a:p>
        </p:txBody>
      </p:sp>
      <p:sp>
        <p:nvSpPr>
          <p:cNvPr id="5" name="Footer Placeholder 4">
            <a:extLst>
              <a:ext uri="{FF2B5EF4-FFF2-40B4-BE49-F238E27FC236}">
                <a16:creationId xmlns:a16="http://schemas.microsoft.com/office/drawing/2014/main" id="{AC6C7B2F-3F67-441C-87D5-D5AF989F168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6C3C046-88C1-4354-9921-109A6723E121}"/>
              </a:ext>
            </a:extLst>
          </p:cNvPr>
          <p:cNvSpPr>
            <a:spLocks noGrp="1"/>
          </p:cNvSpPr>
          <p:nvPr>
            <p:ph type="sldNum" sz="quarter" idx="12"/>
          </p:nvPr>
        </p:nvSpPr>
        <p:spPr/>
        <p:txBody>
          <a:bodyPr/>
          <a:lstStyle>
            <a:lvl1pPr>
              <a:defRPr/>
            </a:lvl1pPr>
          </a:lstStyle>
          <a:p>
            <a:pPr>
              <a:defRPr/>
            </a:pPr>
            <a:fld id="{237E1518-F124-4F2C-A59E-6992A567A15C}" type="slidenum">
              <a:rPr lang="en-US"/>
              <a:pPr>
                <a:defRPr/>
              </a:pPr>
              <a:t>‹#›</a:t>
            </a:fld>
            <a:endParaRPr lang="en-US"/>
          </a:p>
        </p:txBody>
      </p:sp>
    </p:spTree>
    <p:extLst>
      <p:ext uri="{BB962C8B-B14F-4D97-AF65-F5344CB8AC3E}">
        <p14:creationId xmlns:p14="http://schemas.microsoft.com/office/powerpoint/2010/main" val="2675111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E294CBB4-6B9B-46C5-85F1-C489001FBFB3}"/>
              </a:ext>
            </a:extLst>
          </p:cNvPr>
          <p:cNvSpPr>
            <a:spLocks noGrp="1"/>
          </p:cNvSpPr>
          <p:nvPr>
            <p:ph type="dt" sz="half" idx="10"/>
          </p:nvPr>
        </p:nvSpPr>
        <p:spPr/>
        <p:txBody>
          <a:bodyPr/>
          <a:lstStyle>
            <a:lvl1pPr>
              <a:defRPr/>
            </a:lvl1pPr>
          </a:lstStyle>
          <a:p>
            <a:pPr>
              <a:defRPr/>
            </a:pPr>
            <a:fld id="{85645471-C7AE-42CE-A355-6C817465AC32}" type="datetimeFigureOut">
              <a:rPr lang="en-US"/>
              <a:pPr>
                <a:defRPr/>
              </a:pPr>
              <a:t>6/4/2022</a:t>
            </a:fld>
            <a:endParaRPr lang="en-US"/>
          </a:p>
        </p:txBody>
      </p:sp>
      <p:sp>
        <p:nvSpPr>
          <p:cNvPr id="6" name="Footer Placeholder 4">
            <a:extLst>
              <a:ext uri="{FF2B5EF4-FFF2-40B4-BE49-F238E27FC236}">
                <a16:creationId xmlns:a16="http://schemas.microsoft.com/office/drawing/2014/main" id="{56387C71-75B9-420E-A3D1-4BF09689F90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25D2A04-C4CB-4B02-A213-172435010638}"/>
              </a:ext>
            </a:extLst>
          </p:cNvPr>
          <p:cNvSpPr>
            <a:spLocks noGrp="1"/>
          </p:cNvSpPr>
          <p:nvPr>
            <p:ph type="sldNum" sz="quarter" idx="12"/>
          </p:nvPr>
        </p:nvSpPr>
        <p:spPr/>
        <p:txBody>
          <a:bodyPr/>
          <a:lstStyle>
            <a:lvl1pPr>
              <a:defRPr/>
            </a:lvl1pPr>
          </a:lstStyle>
          <a:p>
            <a:pPr>
              <a:defRPr/>
            </a:pPr>
            <a:fld id="{BEA7197D-6B99-4642-912C-B91F54A74635}" type="slidenum">
              <a:rPr lang="en-US"/>
              <a:pPr>
                <a:defRPr/>
              </a:pPr>
              <a:t>‹#›</a:t>
            </a:fld>
            <a:endParaRPr lang="en-US"/>
          </a:p>
        </p:txBody>
      </p:sp>
    </p:spTree>
    <p:extLst>
      <p:ext uri="{BB962C8B-B14F-4D97-AF65-F5344CB8AC3E}">
        <p14:creationId xmlns:p14="http://schemas.microsoft.com/office/powerpoint/2010/main" val="1983189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FB7427CF-EC02-4971-A599-F6F0E1D51887}"/>
              </a:ext>
            </a:extLst>
          </p:cNvPr>
          <p:cNvSpPr>
            <a:spLocks noGrp="1"/>
          </p:cNvSpPr>
          <p:nvPr>
            <p:ph type="dt" sz="half" idx="10"/>
          </p:nvPr>
        </p:nvSpPr>
        <p:spPr/>
        <p:txBody>
          <a:bodyPr/>
          <a:lstStyle>
            <a:lvl1pPr>
              <a:defRPr/>
            </a:lvl1pPr>
          </a:lstStyle>
          <a:p>
            <a:pPr>
              <a:defRPr/>
            </a:pPr>
            <a:fld id="{A1FB5901-863B-4C44-B025-E1811B162191}" type="datetimeFigureOut">
              <a:rPr lang="en-US"/>
              <a:pPr>
                <a:defRPr/>
              </a:pPr>
              <a:t>6/4/2022</a:t>
            </a:fld>
            <a:endParaRPr lang="en-US"/>
          </a:p>
        </p:txBody>
      </p:sp>
      <p:sp>
        <p:nvSpPr>
          <p:cNvPr id="8" name="Footer Placeholder 4">
            <a:extLst>
              <a:ext uri="{FF2B5EF4-FFF2-40B4-BE49-F238E27FC236}">
                <a16:creationId xmlns:a16="http://schemas.microsoft.com/office/drawing/2014/main" id="{AF2D836F-84F0-423F-9507-AF65DB0ECBB7}"/>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F59D9C6B-5FA3-43F9-BB1D-055751B65C3B}"/>
              </a:ext>
            </a:extLst>
          </p:cNvPr>
          <p:cNvSpPr>
            <a:spLocks noGrp="1"/>
          </p:cNvSpPr>
          <p:nvPr>
            <p:ph type="sldNum" sz="quarter" idx="12"/>
          </p:nvPr>
        </p:nvSpPr>
        <p:spPr/>
        <p:txBody>
          <a:bodyPr/>
          <a:lstStyle>
            <a:lvl1pPr>
              <a:defRPr/>
            </a:lvl1pPr>
          </a:lstStyle>
          <a:p>
            <a:pPr>
              <a:defRPr/>
            </a:pPr>
            <a:fld id="{515152A6-DB7A-42C8-8A28-9E043578EA27}" type="slidenum">
              <a:rPr lang="en-US"/>
              <a:pPr>
                <a:defRPr/>
              </a:pPr>
              <a:t>‹#›</a:t>
            </a:fld>
            <a:endParaRPr lang="en-US"/>
          </a:p>
        </p:txBody>
      </p:sp>
    </p:spTree>
    <p:extLst>
      <p:ext uri="{BB962C8B-B14F-4D97-AF65-F5344CB8AC3E}">
        <p14:creationId xmlns:p14="http://schemas.microsoft.com/office/powerpoint/2010/main" val="484738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820781A6-4EBE-42ED-9B50-751E7D5A90F8}"/>
              </a:ext>
            </a:extLst>
          </p:cNvPr>
          <p:cNvSpPr>
            <a:spLocks noGrp="1"/>
          </p:cNvSpPr>
          <p:nvPr>
            <p:ph type="dt" sz="half" idx="10"/>
          </p:nvPr>
        </p:nvSpPr>
        <p:spPr/>
        <p:txBody>
          <a:bodyPr/>
          <a:lstStyle>
            <a:lvl1pPr>
              <a:defRPr/>
            </a:lvl1pPr>
          </a:lstStyle>
          <a:p>
            <a:pPr>
              <a:defRPr/>
            </a:pPr>
            <a:fld id="{63171A91-0599-4B11-A6CC-1E65B9121C39}" type="datetimeFigureOut">
              <a:rPr lang="en-US"/>
              <a:pPr>
                <a:defRPr/>
              </a:pPr>
              <a:t>6/4/2022</a:t>
            </a:fld>
            <a:endParaRPr lang="en-US"/>
          </a:p>
        </p:txBody>
      </p:sp>
      <p:sp>
        <p:nvSpPr>
          <p:cNvPr id="4" name="Footer Placeholder 4">
            <a:extLst>
              <a:ext uri="{FF2B5EF4-FFF2-40B4-BE49-F238E27FC236}">
                <a16:creationId xmlns:a16="http://schemas.microsoft.com/office/drawing/2014/main" id="{53B6666A-9C10-4F0E-B8D4-50C8B87DBE54}"/>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2DD7E8E0-3BB4-481C-B704-C454CAFDCEEE}"/>
              </a:ext>
            </a:extLst>
          </p:cNvPr>
          <p:cNvSpPr>
            <a:spLocks noGrp="1"/>
          </p:cNvSpPr>
          <p:nvPr>
            <p:ph type="sldNum" sz="quarter" idx="12"/>
          </p:nvPr>
        </p:nvSpPr>
        <p:spPr/>
        <p:txBody>
          <a:bodyPr/>
          <a:lstStyle>
            <a:lvl1pPr>
              <a:defRPr/>
            </a:lvl1pPr>
          </a:lstStyle>
          <a:p>
            <a:pPr>
              <a:defRPr/>
            </a:pPr>
            <a:fld id="{02337DC0-BFEC-481B-81CC-14663CF01B03}" type="slidenum">
              <a:rPr lang="en-US"/>
              <a:pPr>
                <a:defRPr/>
              </a:pPr>
              <a:t>‹#›</a:t>
            </a:fld>
            <a:endParaRPr lang="en-US"/>
          </a:p>
        </p:txBody>
      </p:sp>
    </p:spTree>
    <p:extLst>
      <p:ext uri="{BB962C8B-B14F-4D97-AF65-F5344CB8AC3E}">
        <p14:creationId xmlns:p14="http://schemas.microsoft.com/office/powerpoint/2010/main" val="207563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39717EF-9D50-47B0-BD50-5F5D4C812981}"/>
              </a:ext>
            </a:extLst>
          </p:cNvPr>
          <p:cNvSpPr>
            <a:spLocks noGrp="1"/>
          </p:cNvSpPr>
          <p:nvPr>
            <p:ph type="dt" sz="half" idx="10"/>
          </p:nvPr>
        </p:nvSpPr>
        <p:spPr/>
        <p:txBody>
          <a:bodyPr/>
          <a:lstStyle>
            <a:lvl1pPr>
              <a:defRPr/>
            </a:lvl1pPr>
          </a:lstStyle>
          <a:p>
            <a:pPr>
              <a:defRPr/>
            </a:pPr>
            <a:fld id="{A25A12CB-5429-4AD0-B4C7-D1AF1B3EAD88}" type="datetimeFigureOut">
              <a:rPr lang="en-US"/>
              <a:pPr>
                <a:defRPr/>
              </a:pPr>
              <a:t>6/4/2022</a:t>
            </a:fld>
            <a:endParaRPr lang="en-US"/>
          </a:p>
        </p:txBody>
      </p:sp>
      <p:sp>
        <p:nvSpPr>
          <p:cNvPr id="3" name="Footer Placeholder 4">
            <a:extLst>
              <a:ext uri="{FF2B5EF4-FFF2-40B4-BE49-F238E27FC236}">
                <a16:creationId xmlns:a16="http://schemas.microsoft.com/office/drawing/2014/main" id="{8743D9AA-CE48-4914-8E89-93265A8A9FC7}"/>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43B2E3AA-4F38-46C6-B27E-A94B4BC58B58}"/>
              </a:ext>
            </a:extLst>
          </p:cNvPr>
          <p:cNvSpPr>
            <a:spLocks noGrp="1"/>
          </p:cNvSpPr>
          <p:nvPr>
            <p:ph type="sldNum" sz="quarter" idx="12"/>
          </p:nvPr>
        </p:nvSpPr>
        <p:spPr/>
        <p:txBody>
          <a:bodyPr/>
          <a:lstStyle>
            <a:lvl1pPr>
              <a:defRPr/>
            </a:lvl1pPr>
          </a:lstStyle>
          <a:p>
            <a:pPr>
              <a:defRPr/>
            </a:pPr>
            <a:fld id="{BCA10D85-AD16-463B-B6C8-AE843EBBE909}" type="slidenum">
              <a:rPr lang="en-US"/>
              <a:pPr>
                <a:defRPr/>
              </a:pPr>
              <a:t>‹#›</a:t>
            </a:fld>
            <a:endParaRPr lang="en-US"/>
          </a:p>
        </p:txBody>
      </p:sp>
    </p:spTree>
    <p:extLst>
      <p:ext uri="{BB962C8B-B14F-4D97-AF65-F5344CB8AC3E}">
        <p14:creationId xmlns:p14="http://schemas.microsoft.com/office/powerpoint/2010/main" val="2188250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49329FC-C1A3-434B-BFE3-AE6AFFACB640}"/>
              </a:ext>
            </a:extLst>
          </p:cNvPr>
          <p:cNvSpPr>
            <a:spLocks noGrp="1"/>
          </p:cNvSpPr>
          <p:nvPr>
            <p:ph type="dt" sz="half" idx="10"/>
          </p:nvPr>
        </p:nvSpPr>
        <p:spPr/>
        <p:txBody>
          <a:bodyPr/>
          <a:lstStyle>
            <a:lvl1pPr>
              <a:defRPr/>
            </a:lvl1pPr>
          </a:lstStyle>
          <a:p>
            <a:pPr>
              <a:defRPr/>
            </a:pPr>
            <a:fld id="{9A6228C7-D83A-4977-9880-4AA8B19DA365}" type="datetimeFigureOut">
              <a:rPr lang="en-US"/>
              <a:pPr>
                <a:defRPr/>
              </a:pPr>
              <a:t>6/4/2022</a:t>
            </a:fld>
            <a:endParaRPr lang="en-US"/>
          </a:p>
        </p:txBody>
      </p:sp>
      <p:sp>
        <p:nvSpPr>
          <p:cNvPr id="6" name="Footer Placeholder 4">
            <a:extLst>
              <a:ext uri="{FF2B5EF4-FFF2-40B4-BE49-F238E27FC236}">
                <a16:creationId xmlns:a16="http://schemas.microsoft.com/office/drawing/2014/main" id="{EE60CD10-A555-49C9-B0AE-0245ACC93EC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4E35BCB-46C6-4560-B89C-32CBEB0260DD}"/>
              </a:ext>
            </a:extLst>
          </p:cNvPr>
          <p:cNvSpPr>
            <a:spLocks noGrp="1"/>
          </p:cNvSpPr>
          <p:nvPr>
            <p:ph type="sldNum" sz="quarter" idx="12"/>
          </p:nvPr>
        </p:nvSpPr>
        <p:spPr/>
        <p:txBody>
          <a:bodyPr/>
          <a:lstStyle>
            <a:lvl1pPr>
              <a:defRPr/>
            </a:lvl1pPr>
          </a:lstStyle>
          <a:p>
            <a:pPr>
              <a:defRPr/>
            </a:pPr>
            <a:fld id="{B18ED7CE-F3E0-439F-9A21-2000A9471955}" type="slidenum">
              <a:rPr lang="en-US"/>
              <a:pPr>
                <a:defRPr/>
              </a:pPr>
              <a:t>‹#›</a:t>
            </a:fld>
            <a:endParaRPr lang="en-US"/>
          </a:p>
        </p:txBody>
      </p:sp>
    </p:spTree>
    <p:extLst>
      <p:ext uri="{BB962C8B-B14F-4D97-AF65-F5344CB8AC3E}">
        <p14:creationId xmlns:p14="http://schemas.microsoft.com/office/powerpoint/2010/main" val="351246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DE6B3EF-2D69-4393-86BC-7B2860FF1A60}"/>
              </a:ext>
            </a:extLst>
          </p:cNvPr>
          <p:cNvSpPr>
            <a:spLocks noGrp="1"/>
          </p:cNvSpPr>
          <p:nvPr>
            <p:ph type="dt" sz="half" idx="10"/>
          </p:nvPr>
        </p:nvSpPr>
        <p:spPr/>
        <p:txBody>
          <a:bodyPr/>
          <a:lstStyle>
            <a:lvl1pPr>
              <a:defRPr/>
            </a:lvl1pPr>
          </a:lstStyle>
          <a:p>
            <a:pPr>
              <a:defRPr/>
            </a:pPr>
            <a:fld id="{C6E9D1B2-C8B6-496E-9581-CD09E780DFF6}" type="datetimeFigureOut">
              <a:rPr lang="en-US"/>
              <a:pPr>
                <a:defRPr/>
              </a:pPr>
              <a:t>6/4/2022</a:t>
            </a:fld>
            <a:endParaRPr lang="en-US"/>
          </a:p>
        </p:txBody>
      </p:sp>
      <p:sp>
        <p:nvSpPr>
          <p:cNvPr id="6" name="Footer Placeholder 4">
            <a:extLst>
              <a:ext uri="{FF2B5EF4-FFF2-40B4-BE49-F238E27FC236}">
                <a16:creationId xmlns:a16="http://schemas.microsoft.com/office/drawing/2014/main" id="{AB016133-B21C-40A1-92BF-BF30E051237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E63F367-77F1-4069-8433-352C42D053E6}"/>
              </a:ext>
            </a:extLst>
          </p:cNvPr>
          <p:cNvSpPr>
            <a:spLocks noGrp="1"/>
          </p:cNvSpPr>
          <p:nvPr>
            <p:ph type="sldNum" sz="quarter" idx="12"/>
          </p:nvPr>
        </p:nvSpPr>
        <p:spPr/>
        <p:txBody>
          <a:bodyPr/>
          <a:lstStyle>
            <a:lvl1pPr>
              <a:defRPr/>
            </a:lvl1pPr>
          </a:lstStyle>
          <a:p>
            <a:pPr>
              <a:defRPr/>
            </a:pPr>
            <a:fld id="{F887F01E-2BE0-4D87-9116-5A265E958361}" type="slidenum">
              <a:rPr lang="en-US"/>
              <a:pPr>
                <a:defRPr/>
              </a:pPr>
              <a:t>‹#›</a:t>
            </a:fld>
            <a:endParaRPr lang="en-US"/>
          </a:p>
        </p:txBody>
      </p:sp>
    </p:spTree>
    <p:extLst>
      <p:ext uri="{BB962C8B-B14F-4D97-AF65-F5344CB8AC3E}">
        <p14:creationId xmlns:p14="http://schemas.microsoft.com/office/powerpoint/2010/main" val="3917518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3FBA0A37-4A4D-439D-875E-263580715B4E}"/>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6F6A6F9-DE0F-4463-A637-36B370F1C0D4}"/>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161B0553-F998-471C-B1E0-F20909EA907B}"/>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A02121F1-C355-4AC8-853E-03E25BF189A3}" type="datetimeFigureOut">
              <a:rPr lang="en-US"/>
              <a:pPr>
                <a:defRPr/>
              </a:pPr>
              <a:t>6/4/2022</a:t>
            </a:fld>
            <a:endParaRPr lang="en-US"/>
          </a:p>
        </p:txBody>
      </p:sp>
      <p:sp>
        <p:nvSpPr>
          <p:cNvPr id="5" name="Footer Placeholder 4">
            <a:extLst>
              <a:ext uri="{FF2B5EF4-FFF2-40B4-BE49-F238E27FC236}">
                <a16:creationId xmlns:a16="http://schemas.microsoft.com/office/drawing/2014/main" id="{CC4D6265-8276-43A1-B310-70E44AE3F60D}"/>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1B01EBE5-77C0-472A-A342-B41472BEDD1D}"/>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B1BB8A3F-35D4-4956-B65C-38CA1A70099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b="1" kern="120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fontAlgn="base">
        <a:spcBef>
          <a:spcPct val="0"/>
        </a:spcBef>
        <a:spcAft>
          <a:spcPct val="0"/>
        </a:spcAft>
        <a:defRPr sz="4400" b="1">
          <a:solidFill>
            <a:schemeClr val="tx1"/>
          </a:solidFill>
          <a:latin typeface="Calibri" pitchFamily="34" charset="0"/>
        </a:defRPr>
      </a:lvl6pPr>
      <a:lvl7pPr marL="914400" algn="ctr" rtl="0" fontAlgn="base">
        <a:spcBef>
          <a:spcPct val="0"/>
        </a:spcBef>
        <a:spcAft>
          <a:spcPct val="0"/>
        </a:spcAft>
        <a:defRPr sz="4400" b="1">
          <a:solidFill>
            <a:schemeClr val="tx1"/>
          </a:solidFill>
          <a:latin typeface="Calibri" pitchFamily="34" charset="0"/>
        </a:defRPr>
      </a:lvl7pPr>
      <a:lvl8pPr marL="1371600" algn="ctr" rtl="0" fontAlgn="base">
        <a:spcBef>
          <a:spcPct val="0"/>
        </a:spcBef>
        <a:spcAft>
          <a:spcPct val="0"/>
        </a:spcAft>
        <a:defRPr sz="4400" b="1">
          <a:solidFill>
            <a:schemeClr val="tx1"/>
          </a:solidFill>
          <a:latin typeface="Calibri" pitchFamily="34" charset="0"/>
        </a:defRPr>
      </a:lvl8pPr>
      <a:lvl9pPr marL="1828800" algn="ctr" rtl="0" fontAlgn="base">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E0733BE8-A435-4B6D-B5AE-4B95B5912295}"/>
              </a:ext>
            </a:extLst>
          </p:cNvPr>
          <p:cNvSpPr>
            <a:spLocks noGrp="1"/>
          </p:cNvSpPr>
          <p:nvPr>
            <p:ph type="ctrTitle"/>
          </p:nvPr>
        </p:nvSpPr>
        <p:spPr/>
        <p:txBody>
          <a:bodyPr/>
          <a:lstStyle/>
          <a:p>
            <a:pPr eaLnBrk="1" hangingPunct="1"/>
            <a:r>
              <a:rPr lang="en-US" altLang="en-US"/>
              <a:t>Lecture 3</a:t>
            </a:r>
            <a:br>
              <a:rPr lang="en-US" altLang="en-US"/>
            </a:br>
            <a:r>
              <a:rPr lang="en-US" altLang="en-US"/>
              <a:t>Use Case Diagram</a:t>
            </a:r>
          </a:p>
        </p:txBody>
      </p:sp>
      <p:sp>
        <p:nvSpPr>
          <p:cNvPr id="3" name="Subtitle 2">
            <a:extLst>
              <a:ext uri="{FF2B5EF4-FFF2-40B4-BE49-F238E27FC236}">
                <a16:creationId xmlns:a16="http://schemas.microsoft.com/office/drawing/2014/main" id="{8D3F1D5C-55AB-4D62-99EF-7D9A84987155}"/>
              </a:ext>
            </a:extLst>
          </p:cNvPr>
          <p:cNvSpPr>
            <a:spLocks noGrp="1"/>
          </p:cNvSpPr>
          <p:nvPr>
            <p:ph type="subTitle" idx="1"/>
          </p:nvPr>
        </p:nvSpPr>
        <p:spPr/>
        <p:txBody>
          <a:bodyPr rtlCol="0">
            <a:normAutofit fontScale="40000" lnSpcReduction="20000"/>
          </a:bodyPr>
          <a:lstStyle/>
          <a:p>
            <a:pPr eaLnBrk="1" fontAlgn="auto" hangingPunct="1">
              <a:spcAft>
                <a:spcPts val="0"/>
              </a:spcAft>
              <a:defRPr/>
            </a:pPr>
            <a:r>
              <a:rPr lang="en-US" b="1" dirty="0"/>
              <a:t>Chapter 17 &amp; 18</a:t>
            </a:r>
          </a:p>
          <a:p>
            <a:pPr eaLnBrk="1" fontAlgn="auto" hangingPunct="1">
              <a:spcAft>
                <a:spcPts val="0"/>
              </a:spcAft>
              <a:defRPr/>
            </a:pPr>
            <a:r>
              <a:rPr lang="en-US" dirty="0"/>
              <a:t>The Unified Modeling Language User Guide </a:t>
            </a:r>
          </a:p>
          <a:p>
            <a:pPr eaLnBrk="1" fontAlgn="auto" hangingPunct="1">
              <a:spcAft>
                <a:spcPts val="0"/>
              </a:spcAft>
              <a:defRPr/>
            </a:pPr>
            <a:r>
              <a:rPr lang="en-US" dirty="0"/>
              <a:t>SECOND EDITION </a:t>
            </a:r>
          </a:p>
          <a:p>
            <a:pPr eaLnBrk="1" fontAlgn="auto" hangingPunct="1">
              <a:spcAft>
                <a:spcPts val="0"/>
              </a:spcAft>
              <a:defRPr/>
            </a:pPr>
            <a:r>
              <a:rPr lang="en-US" dirty="0"/>
              <a:t>By Grady </a:t>
            </a:r>
            <a:r>
              <a:rPr lang="en-US" dirty="0" err="1"/>
              <a:t>Booch</a:t>
            </a:r>
            <a:r>
              <a:rPr lang="en-US" dirty="0"/>
              <a:t>, James </a:t>
            </a:r>
            <a:r>
              <a:rPr lang="en-US" dirty="0" err="1"/>
              <a:t>Rumbaugh</a:t>
            </a:r>
            <a:r>
              <a:rPr lang="en-US" dirty="0"/>
              <a:t>, </a:t>
            </a:r>
            <a:r>
              <a:rPr lang="en-US" dirty="0" err="1"/>
              <a:t>Ivar</a:t>
            </a:r>
            <a:r>
              <a:rPr lang="en-US" dirty="0"/>
              <a:t> Jacobson </a:t>
            </a:r>
          </a:p>
          <a:p>
            <a:pPr eaLnBrk="1" fontAlgn="auto" hangingPunct="1">
              <a:spcAft>
                <a:spcPts val="0"/>
              </a:spcAft>
              <a:defRPr/>
            </a:pPr>
            <a:endParaRPr lang="en-US" dirty="0"/>
          </a:p>
          <a:p>
            <a:pPr eaLnBrk="1" fontAlgn="auto" hangingPunct="1">
              <a:spcAft>
                <a:spcPts val="0"/>
              </a:spcAft>
              <a:defRPr/>
            </a:pPr>
            <a:r>
              <a:rPr lang="en-US" b="1" dirty="0"/>
              <a:t>Session 5 &amp; 6</a:t>
            </a:r>
          </a:p>
          <a:p>
            <a:pPr eaLnBrk="1" fontAlgn="auto" hangingPunct="1">
              <a:spcAft>
                <a:spcPts val="0"/>
              </a:spcAft>
              <a:defRPr/>
            </a:pPr>
            <a:r>
              <a:rPr lang="en-US" dirty="0"/>
              <a:t>UML Weekend Crash Course</a:t>
            </a:r>
          </a:p>
          <a:p>
            <a:pPr eaLnBrk="1" fontAlgn="auto" hangingPunct="1">
              <a:spcAft>
                <a:spcPts val="0"/>
              </a:spcAft>
              <a:defRPr/>
            </a:pPr>
            <a:r>
              <a:rPr lang="en-US" dirty="0"/>
              <a:t>Thomas A. Pender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7E2D3CA7-44A9-4E34-B2F3-3121CA6DBDAE}"/>
              </a:ext>
            </a:extLst>
          </p:cNvPr>
          <p:cNvSpPr>
            <a:spLocks noGrp="1"/>
          </p:cNvSpPr>
          <p:nvPr>
            <p:ph type="title"/>
          </p:nvPr>
        </p:nvSpPr>
        <p:spPr/>
        <p:txBody>
          <a:bodyPr/>
          <a:lstStyle/>
          <a:p>
            <a:r>
              <a:rPr lang="en-US" altLang="en-US"/>
              <a:t>Actors</a:t>
            </a:r>
          </a:p>
        </p:txBody>
      </p:sp>
      <p:sp>
        <p:nvSpPr>
          <p:cNvPr id="3" name="Content Placeholder 2">
            <a:extLst>
              <a:ext uri="{FF2B5EF4-FFF2-40B4-BE49-F238E27FC236}">
                <a16:creationId xmlns:a16="http://schemas.microsoft.com/office/drawing/2014/main" id="{CB280B68-F125-4503-A7AA-47E2DFFD3CF6}"/>
              </a:ext>
            </a:extLst>
          </p:cNvPr>
          <p:cNvSpPr>
            <a:spLocks noGrp="1"/>
          </p:cNvSpPr>
          <p:nvPr>
            <p:ph idx="1"/>
          </p:nvPr>
        </p:nvSpPr>
        <p:spPr/>
        <p:txBody>
          <a:bodyPr>
            <a:normAutofit fontScale="92500" lnSpcReduction="20000"/>
          </a:bodyPr>
          <a:lstStyle/>
          <a:p>
            <a:pPr>
              <a:defRPr/>
            </a:pPr>
            <a:r>
              <a:rPr lang="en-US" dirty="0"/>
              <a:t>Find the people, systems, or devices that communicate with the system. </a:t>
            </a:r>
          </a:p>
          <a:p>
            <a:pPr>
              <a:defRPr/>
            </a:pPr>
            <a:r>
              <a:rPr lang="en-US" dirty="0"/>
              <a:t>The system-type actors are often easiest to spot as interfaces and external communication, such as notifications to the Accounts Payable and Order Processing systems. </a:t>
            </a:r>
          </a:p>
          <a:p>
            <a:pPr>
              <a:defRPr/>
            </a:pPr>
            <a:r>
              <a:rPr lang="en-US" dirty="0"/>
              <a:t>The other actors will be participants in the operation of the Inventory Control system. </a:t>
            </a:r>
          </a:p>
          <a:p>
            <a:pPr>
              <a:defRPr/>
            </a:pPr>
            <a:r>
              <a:rPr lang="en-US" dirty="0"/>
              <a:t>All these users will become sources for finding and validating the required features of the system (that is, Use Cases).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E9C4EFA0-0EAB-4CA9-A3BA-167BE7969BB9}"/>
              </a:ext>
            </a:extLst>
          </p:cNvPr>
          <p:cNvSpPr>
            <a:spLocks noGrp="1"/>
          </p:cNvSpPr>
          <p:nvPr>
            <p:ph type="title"/>
          </p:nvPr>
        </p:nvSpPr>
        <p:spPr/>
        <p:txBody>
          <a:bodyPr/>
          <a:lstStyle/>
          <a:p>
            <a:r>
              <a:rPr lang="en-US" altLang="en-US"/>
              <a:t>Notation of Actors</a:t>
            </a:r>
          </a:p>
        </p:txBody>
      </p:sp>
      <p:pic>
        <p:nvPicPr>
          <p:cNvPr id="13315" name="Picture 1">
            <a:extLst>
              <a:ext uri="{FF2B5EF4-FFF2-40B4-BE49-F238E27FC236}">
                <a16:creationId xmlns:a16="http://schemas.microsoft.com/office/drawing/2014/main" id="{79288B15-EB60-4748-8E11-31C309E2EE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2590800"/>
            <a:ext cx="549592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5A62D869-9B00-4209-8842-696AB09E46F6}"/>
              </a:ext>
            </a:extLst>
          </p:cNvPr>
          <p:cNvSpPr>
            <a:spLocks noGrp="1"/>
          </p:cNvSpPr>
          <p:nvPr>
            <p:ph type="title"/>
          </p:nvPr>
        </p:nvSpPr>
        <p:spPr/>
        <p:txBody>
          <a:bodyPr/>
          <a:lstStyle/>
          <a:p>
            <a:r>
              <a:rPr lang="en-US" altLang="en-US"/>
              <a:t>Dependency</a:t>
            </a:r>
          </a:p>
        </p:txBody>
      </p:sp>
      <p:sp>
        <p:nvSpPr>
          <p:cNvPr id="3" name="Content Placeholder 2">
            <a:extLst>
              <a:ext uri="{FF2B5EF4-FFF2-40B4-BE49-F238E27FC236}">
                <a16:creationId xmlns:a16="http://schemas.microsoft.com/office/drawing/2014/main" id="{46326F9B-B6D0-4A77-B6E8-98E9569E9CE2}"/>
              </a:ext>
            </a:extLst>
          </p:cNvPr>
          <p:cNvSpPr>
            <a:spLocks noGrp="1"/>
          </p:cNvSpPr>
          <p:nvPr>
            <p:ph idx="1"/>
          </p:nvPr>
        </p:nvSpPr>
        <p:spPr/>
        <p:txBody>
          <a:bodyPr>
            <a:normAutofit lnSpcReduction="10000"/>
          </a:bodyPr>
          <a:lstStyle/>
          <a:p>
            <a:pPr>
              <a:defRPr/>
            </a:pPr>
            <a:r>
              <a:rPr lang="en-US" b="1" dirty="0"/>
              <a:t>&lt;&lt;include&gt;&gt;</a:t>
            </a:r>
          </a:p>
          <a:p>
            <a:pPr lvl="1">
              <a:defRPr/>
            </a:pPr>
            <a:r>
              <a:rPr lang="en-US" dirty="0"/>
              <a:t>Mandatory dependency</a:t>
            </a:r>
          </a:p>
          <a:p>
            <a:pPr lvl="1">
              <a:defRPr/>
            </a:pPr>
            <a:r>
              <a:rPr lang="en-US" dirty="0"/>
              <a:t>&lt;&lt; </a:t>
            </a:r>
            <a:r>
              <a:rPr lang="en-US" dirty="0" err="1"/>
              <a:t>i</a:t>
            </a:r>
            <a:r>
              <a:rPr lang="en-US" dirty="0"/>
              <a:t> &gt;&gt;</a:t>
            </a:r>
          </a:p>
          <a:p>
            <a:pPr lvl="1">
              <a:defRPr/>
            </a:pPr>
            <a:r>
              <a:rPr lang="en-US" dirty="0"/>
              <a:t>Arrow towards the use case dependent on</a:t>
            </a:r>
          </a:p>
          <a:p>
            <a:pPr>
              <a:defRPr/>
            </a:pPr>
            <a:r>
              <a:rPr lang="en-US" b="1" dirty="0"/>
              <a:t>&lt;&lt;extend&gt;&gt;</a:t>
            </a:r>
          </a:p>
          <a:p>
            <a:pPr lvl="1">
              <a:defRPr/>
            </a:pPr>
            <a:r>
              <a:rPr lang="en-US" dirty="0"/>
              <a:t>Optional Dependency</a:t>
            </a:r>
          </a:p>
          <a:p>
            <a:pPr lvl="1">
              <a:defRPr/>
            </a:pPr>
            <a:r>
              <a:rPr lang="en-US" dirty="0"/>
              <a:t>&lt;&lt; e &gt;&gt;</a:t>
            </a:r>
          </a:p>
          <a:p>
            <a:pPr lvl="1">
              <a:defRPr/>
            </a:pPr>
            <a:r>
              <a:rPr lang="en-US" dirty="0"/>
              <a:t>Arrow from the use case dependent on</a:t>
            </a:r>
          </a:p>
          <a:p>
            <a:pPr lvl="1">
              <a:defRPr/>
            </a:pPr>
            <a:r>
              <a:rPr lang="en-US" dirty="0"/>
              <a:t>Often referred as options of the use case</a:t>
            </a:r>
          </a:p>
          <a:p>
            <a:pPr marL="0" indent="0">
              <a:buFont typeface="Arial" panose="020B0604020202020204" pitchFamily="34" charset="0"/>
              <a:buNone/>
              <a:defRPr/>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8D1940F-46EA-4CA9-90A4-382192BABE4E}"/>
              </a:ext>
            </a:extLst>
          </p:cNvPr>
          <p:cNvSpPr>
            <a:spLocks noGrp="1"/>
          </p:cNvSpPr>
          <p:nvPr>
            <p:ph type="title"/>
          </p:nvPr>
        </p:nvSpPr>
        <p:spPr/>
        <p:txBody>
          <a:bodyPr/>
          <a:lstStyle/>
          <a:p>
            <a:r>
              <a:rPr lang="en-US" altLang="en-US"/>
              <a:t>&lt;&lt;include&gt;&gt; &amp; &lt;&lt;extend&gt;&gt;</a:t>
            </a:r>
          </a:p>
        </p:txBody>
      </p:sp>
      <p:pic>
        <p:nvPicPr>
          <p:cNvPr id="15363" name="Picture 3">
            <a:extLst>
              <a:ext uri="{FF2B5EF4-FFF2-40B4-BE49-F238E27FC236}">
                <a16:creationId xmlns:a16="http://schemas.microsoft.com/office/drawing/2014/main" id="{CD979F51-A7B2-4FC9-BABA-95BC89EC3F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981200"/>
            <a:ext cx="4224338" cy="170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4">
            <a:extLst>
              <a:ext uri="{FF2B5EF4-FFF2-40B4-BE49-F238E27FC236}">
                <a16:creationId xmlns:a16="http://schemas.microsoft.com/office/drawing/2014/main" id="{42BEDDF1-DE05-4275-8921-B0BDE942EB1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572000"/>
            <a:ext cx="386715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297B9554-FAD8-49FE-94A6-06C87038D72A}"/>
              </a:ext>
            </a:extLst>
          </p:cNvPr>
          <p:cNvSpPr>
            <a:spLocks noGrp="1"/>
          </p:cNvSpPr>
          <p:nvPr>
            <p:ph type="title"/>
          </p:nvPr>
        </p:nvSpPr>
        <p:spPr/>
        <p:txBody>
          <a:bodyPr/>
          <a:lstStyle/>
          <a:p>
            <a:r>
              <a:rPr lang="en-US" altLang="en-US"/>
              <a:t>Generalization</a:t>
            </a:r>
          </a:p>
        </p:txBody>
      </p:sp>
      <p:pic>
        <p:nvPicPr>
          <p:cNvPr id="16387" name="Picture 4">
            <a:extLst>
              <a:ext uri="{FF2B5EF4-FFF2-40B4-BE49-F238E27FC236}">
                <a16:creationId xmlns:a16="http://schemas.microsoft.com/office/drawing/2014/main" id="{857F7956-D8FA-406B-8582-61AE112924B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692400"/>
            <a:ext cx="3798888"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7CEB4319-AB44-4860-A37C-93DB1A625D3B}"/>
              </a:ext>
            </a:extLst>
          </p:cNvPr>
          <p:cNvSpPr>
            <a:spLocks noGrp="1"/>
          </p:cNvSpPr>
          <p:nvPr>
            <p:ph type="title"/>
          </p:nvPr>
        </p:nvSpPr>
        <p:spPr>
          <a:xfrm>
            <a:off x="480193" y="245700"/>
            <a:ext cx="8229600" cy="1143000"/>
          </a:xfrm>
        </p:spPr>
        <p:txBody>
          <a:bodyPr/>
          <a:lstStyle/>
          <a:p>
            <a:r>
              <a:rPr lang="en-US" altLang="en-US"/>
              <a:t>Use Case Diagrams - practice</a:t>
            </a:r>
          </a:p>
        </p:txBody>
      </p:sp>
      <p:sp>
        <p:nvSpPr>
          <p:cNvPr id="3" name="Content Placeholder 2">
            <a:extLst>
              <a:ext uri="{FF2B5EF4-FFF2-40B4-BE49-F238E27FC236}">
                <a16:creationId xmlns:a16="http://schemas.microsoft.com/office/drawing/2014/main" id="{22986CA1-32BD-494C-848A-B520B52326EE}"/>
              </a:ext>
            </a:extLst>
          </p:cNvPr>
          <p:cNvSpPr>
            <a:spLocks noGrp="1"/>
          </p:cNvSpPr>
          <p:nvPr>
            <p:ph idx="1"/>
          </p:nvPr>
        </p:nvSpPr>
        <p:spPr>
          <a:xfrm>
            <a:off x="65880" y="1600200"/>
            <a:ext cx="3348969" cy="5029200"/>
          </a:xfrm>
        </p:spPr>
        <p:txBody>
          <a:bodyPr>
            <a:normAutofit/>
          </a:bodyPr>
          <a:lstStyle/>
          <a:p>
            <a:pPr>
              <a:defRPr/>
            </a:pPr>
            <a:r>
              <a:rPr lang="en-US" sz="1800" b="1" dirty="0"/>
              <a:t>Case 1:</a:t>
            </a:r>
            <a:endParaRPr lang="en-US" sz="1800" dirty="0"/>
          </a:p>
          <a:p>
            <a:pPr>
              <a:defRPr/>
            </a:pPr>
            <a:r>
              <a:rPr lang="en-US" sz="1600" dirty="0"/>
              <a:t>In a hotel management system a guest can rent rooms. Hotel receptionist uses the system to assist in the renting. A guest can also book a room for future renting with the help of the receptionist, but the receptionist has to check if the room has prior booking or not. A Guest can pay for his bill. He can pay by cash or credit card. Receptionists has to logon to the system before they can use it, but to logon he has go the system must verify his username and password.</a:t>
            </a:r>
          </a:p>
        </p:txBody>
      </p:sp>
      <p:grpSp>
        <p:nvGrpSpPr>
          <p:cNvPr id="4" name="Group 3">
            <a:extLst>
              <a:ext uri="{FF2B5EF4-FFF2-40B4-BE49-F238E27FC236}">
                <a16:creationId xmlns:a16="http://schemas.microsoft.com/office/drawing/2014/main" id="{2EE734E8-EE38-4291-82E9-16A150BABA64}"/>
              </a:ext>
            </a:extLst>
          </p:cNvPr>
          <p:cNvGrpSpPr/>
          <p:nvPr/>
        </p:nvGrpSpPr>
        <p:grpSpPr>
          <a:xfrm>
            <a:off x="3194028" y="2000490"/>
            <a:ext cx="5980007" cy="4582872"/>
            <a:chOff x="5819791" y="1926771"/>
            <a:chExt cx="5980007" cy="4582872"/>
          </a:xfrm>
        </p:grpSpPr>
        <p:sp>
          <p:nvSpPr>
            <p:cNvPr id="5" name="Oval 4">
              <a:extLst>
                <a:ext uri="{FF2B5EF4-FFF2-40B4-BE49-F238E27FC236}">
                  <a16:creationId xmlns:a16="http://schemas.microsoft.com/office/drawing/2014/main" id="{AA236287-57D6-4CF8-A229-7CFA45382D2E}"/>
                </a:ext>
              </a:extLst>
            </p:cNvPr>
            <p:cNvSpPr/>
            <p:nvPr/>
          </p:nvSpPr>
          <p:spPr>
            <a:xfrm>
              <a:off x="7930891" y="2038019"/>
              <a:ext cx="1436988" cy="59857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Rent Room</a:t>
              </a:r>
            </a:p>
          </p:txBody>
        </p:sp>
        <p:grpSp>
          <p:nvGrpSpPr>
            <p:cNvPr id="6" name="Group 5">
              <a:extLst>
                <a:ext uri="{FF2B5EF4-FFF2-40B4-BE49-F238E27FC236}">
                  <a16:creationId xmlns:a16="http://schemas.microsoft.com/office/drawing/2014/main" id="{7EAD3601-FD8C-42F1-9705-C475A2C7D5B4}"/>
                </a:ext>
              </a:extLst>
            </p:cNvPr>
            <p:cNvGrpSpPr/>
            <p:nvPr/>
          </p:nvGrpSpPr>
          <p:grpSpPr>
            <a:xfrm>
              <a:off x="5819791" y="3394995"/>
              <a:ext cx="968829" cy="757429"/>
              <a:chOff x="467019" y="2517710"/>
              <a:chExt cx="968829" cy="757429"/>
            </a:xfrm>
          </p:grpSpPr>
          <p:grpSp>
            <p:nvGrpSpPr>
              <p:cNvPr id="37" name="Group 36">
                <a:extLst>
                  <a:ext uri="{FF2B5EF4-FFF2-40B4-BE49-F238E27FC236}">
                    <a16:creationId xmlns:a16="http://schemas.microsoft.com/office/drawing/2014/main" id="{DB3AD81E-7B9B-4BB9-953A-953E47F2751C}"/>
                  </a:ext>
                </a:extLst>
              </p:cNvPr>
              <p:cNvGrpSpPr/>
              <p:nvPr/>
            </p:nvGrpSpPr>
            <p:grpSpPr>
              <a:xfrm flipH="1">
                <a:off x="838200" y="2517710"/>
                <a:ext cx="233773" cy="449010"/>
                <a:chOff x="1846217" y="3051110"/>
                <a:chExt cx="487680" cy="936690"/>
              </a:xfrm>
            </p:grpSpPr>
            <p:sp>
              <p:nvSpPr>
                <p:cNvPr id="39" name="Oval 38">
                  <a:extLst>
                    <a:ext uri="{FF2B5EF4-FFF2-40B4-BE49-F238E27FC236}">
                      <a16:creationId xmlns:a16="http://schemas.microsoft.com/office/drawing/2014/main" id="{9F3658B2-D2B1-4C67-A901-03FE8290C8FE}"/>
                    </a:ext>
                  </a:extLst>
                </p:cNvPr>
                <p:cNvSpPr/>
                <p:nvPr/>
              </p:nvSpPr>
              <p:spPr>
                <a:xfrm>
                  <a:off x="1940767" y="3051110"/>
                  <a:ext cx="298580" cy="29858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0" name="Straight Connector 39">
                  <a:extLst>
                    <a:ext uri="{FF2B5EF4-FFF2-40B4-BE49-F238E27FC236}">
                      <a16:creationId xmlns:a16="http://schemas.microsoft.com/office/drawing/2014/main" id="{32A09FAF-A94E-4714-A51E-25559BF03324}"/>
                    </a:ext>
                  </a:extLst>
                </p:cNvPr>
                <p:cNvCxnSpPr>
                  <a:cxnSpLocks/>
                  <a:stCxn id="39" idx="4"/>
                  <a:endCxn id="41" idx="1"/>
                </p:cNvCxnSpPr>
                <p:nvPr/>
              </p:nvCxnSpPr>
              <p:spPr>
                <a:xfrm>
                  <a:off x="2090057" y="3349690"/>
                  <a:ext cx="5080" cy="3079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Freeform: Shape 40">
                  <a:extLst>
                    <a:ext uri="{FF2B5EF4-FFF2-40B4-BE49-F238E27FC236}">
                      <a16:creationId xmlns:a16="http://schemas.microsoft.com/office/drawing/2014/main" id="{C568C451-0675-43FF-90A6-8305B87E7E65}"/>
                    </a:ext>
                  </a:extLst>
                </p:cNvPr>
                <p:cNvSpPr/>
                <p:nvPr/>
              </p:nvSpPr>
              <p:spPr>
                <a:xfrm>
                  <a:off x="1861457" y="3657600"/>
                  <a:ext cx="472440" cy="330200"/>
                </a:xfrm>
                <a:custGeom>
                  <a:avLst/>
                  <a:gdLst>
                    <a:gd name="connsiteX0" fmla="*/ 0 w 487680"/>
                    <a:gd name="connsiteY0" fmla="*/ 340360 h 340360"/>
                    <a:gd name="connsiteX1" fmla="*/ 248920 w 487680"/>
                    <a:gd name="connsiteY1" fmla="*/ 0 h 340360"/>
                    <a:gd name="connsiteX2" fmla="*/ 487680 w 487680"/>
                    <a:gd name="connsiteY2" fmla="*/ 314960 h 340360"/>
                    <a:gd name="connsiteX0" fmla="*/ 0 w 472440"/>
                    <a:gd name="connsiteY0" fmla="*/ 330200 h 330200"/>
                    <a:gd name="connsiteX1" fmla="*/ 233680 w 472440"/>
                    <a:gd name="connsiteY1" fmla="*/ 0 h 330200"/>
                    <a:gd name="connsiteX2" fmla="*/ 472440 w 472440"/>
                    <a:gd name="connsiteY2" fmla="*/ 314960 h 330200"/>
                  </a:gdLst>
                  <a:ahLst/>
                  <a:cxnLst>
                    <a:cxn ang="0">
                      <a:pos x="connsiteX0" y="connsiteY0"/>
                    </a:cxn>
                    <a:cxn ang="0">
                      <a:pos x="connsiteX1" y="connsiteY1"/>
                    </a:cxn>
                    <a:cxn ang="0">
                      <a:pos x="connsiteX2" y="connsiteY2"/>
                    </a:cxn>
                  </a:cxnLst>
                  <a:rect l="l" t="t" r="r" b="b"/>
                  <a:pathLst>
                    <a:path w="472440" h="330200">
                      <a:moveTo>
                        <a:pt x="0" y="330200"/>
                      </a:moveTo>
                      <a:lnTo>
                        <a:pt x="233680" y="0"/>
                      </a:lnTo>
                      <a:lnTo>
                        <a:pt x="472440" y="31496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2" name="Straight Connector 41">
                  <a:extLst>
                    <a:ext uri="{FF2B5EF4-FFF2-40B4-BE49-F238E27FC236}">
                      <a16:creationId xmlns:a16="http://schemas.microsoft.com/office/drawing/2014/main" id="{507C2A02-FF0F-47DE-9797-41B463F95117}"/>
                    </a:ext>
                  </a:extLst>
                </p:cNvPr>
                <p:cNvCxnSpPr>
                  <a:cxnSpLocks/>
                </p:cNvCxnSpPr>
                <p:nvPr/>
              </p:nvCxnSpPr>
              <p:spPr>
                <a:xfrm>
                  <a:off x="1846217" y="3429000"/>
                  <a:ext cx="4876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1B4E2C76-9A8F-4229-9504-2CB1B96CD787}"/>
                  </a:ext>
                </a:extLst>
              </p:cNvPr>
              <p:cNvSpPr txBox="1"/>
              <p:nvPr/>
            </p:nvSpPr>
            <p:spPr>
              <a:xfrm>
                <a:off x="467019" y="2998140"/>
                <a:ext cx="968829" cy="276999"/>
              </a:xfrm>
              <a:prstGeom prst="rect">
                <a:avLst/>
              </a:prstGeom>
              <a:noFill/>
            </p:spPr>
            <p:txBody>
              <a:bodyPr wrap="square" rtlCol="0">
                <a:spAutoFit/>
              </a:bodyPr>
              <a:lstStyle/>
              <a:p>
                <a:pPr algn="ctr"/>
                <a:r>
                  <a:rPr lang="en-US" sz="1200" dirty="0"/>
                  <a:t>Guest</a:t>
                </a:r>
              </a:p>
            </p:txBody>
          </p:sp>
        </p:grpSp>
        <p:grpSp>
          <p:nvGrpSpPr>
            <p:cNvPr id="7" name="Group 6">
              <a:extLst>
                <a:ext uri="{FF2B5EF4-FFF2-40B4-BE49-F238E27FC236}">
                  <a16:creationId xmlns:a16="http://schemas.microsoft.com/office/drawing/2014/main" id="{0CFF6BB3-75D2-4826-B091-FFA7794B1F9C}"/>
                </a:ext>
              </a:extLst>
            </p:cNvPr>
            <p:cNvGrpSpPr/>
            <p:nvPr/>
          </p:nvGrpSpPr>
          <p:grpSpPr>
            <a:xfrm>
              <a:off x="10644845" y="3444355"/>
              <a:ext cx="1154953" cy="741713"/>
              <a:chOff x="373957" y="2517710"/>
              <a:chExt cx="1154953" cy="741713"/>
            </a:xfrm>
          </p:grpSpPr>
          <p:grpSp>
            <p:nvGrpSpPr>
              <p:cNvPr id="31" name="Group 30">
                <a:extLst>
                  <a:ext uri="{FF2B5EF4-FFF2-40B4-BE49-F238E27FC236}">
                    <a16:creationId xmlns:a16="http://schemas.microsoft.com/office/drawing/2014/main" id="{92161D71-2E61-4DD9-9612-E03B51C522F8}"/>
                  </a:ext>
                </a:extLst>
              </p:cNvPr>
              <p:cNvGrpSpPr/>
              <p:nvPr/>
            </p:nvGrpSpPr>
            <p:grpSpPr>
              <a:xfrm flipH="1">
                <a:off x="838200" y="2517710"/>
                <a:ext cx="233773" cy="449010"/>
                <a:chOff x="1846217" y="3051110"/>
                <a:chExt cx="487680" cy="936690"/>
              </a:xfrm>
            </p:grpSpPr>
            <p:sp>
              <p:nvSpPr>
                <p:cNvPr id="33" name="Oval 32">
                  <a:extLst>
                    <a:ext uri="{FF2B5EF4-FFF2-40B4-BE49-F238E27FC236}">
                      <a16:creationId xmlns:a16="http://schemas.microsoft.com/office/drawing/2014/main" id="{A08298DF-B7C6-41A8-B812-4E0901544620}"/>
                    </a:ext>
                  </a:extLst>
                </p:cNvPr>
                <p:cNvSpPr/>
                <p:nvPr/>
              </p:nvSpPr>
              <p:spPr>
                <a:xfrm>
                  <a:off x="1940767" y="3051110"/>
                  <a:ext cx="298580" cy="29858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34" name="Straight Connector 33">
                  <a:extLst>
                    <a:ext uri="{FF2B5EF4-FFF2-40B4-BE49-F238E27FC236}">
                      <a16:creationId xmlns:a16="http://schemas.microsoft.com/office/drawing/2014/main" id="{BFC93218-A18E-442A-8E62-CC36233C797D}"/>
                    </a:ext>
                  </a:extLst>
                </p:cNvPr>
                <p:cNvCxnSpPr>
                  <a:cxnSpLocks/>
                  <a:stCxn id="33" idx="4"/>
                  <a:endCxn id="35" idx="1"/>
                </p:cNvCxnSpPr>
                <p:nvPr/>
              </p:nvCxnSpPr>
              <p:spPr>
                <a:xfrm>
                  <a:off x="2090057" y="3349690"/>
                  <a:ext cx="5080" cy="3079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C5033DD3-62DE-452C-AD82-ABF10C34C64B}"/>
                    </a:ext>
                  </a:extLst>
                </p:cNvPr>
                <p:cNvSpPr/>
                <p:nvPr/>
              </p:nvSpPr>
              <p:spPr>
                <a:xfrm>
                  <a:off x="1861457" y="3657600"/>
                  <a:ext cx="472440" cy="330200"/>
                </a:xfrm>
                <a:custGeom>
                  <a:avLst/>
                  <a:gdLst>
                    <a:gd name="connsiteX0" fmla="*/ 0 w 487680"/>
                    <a:gd name="connsiteY0" fmla="*/ 340360 h 340360"/>
                    <a:gd name="connsiteX1" fmla="*/ 248920 w 487680"/>
                    <a:gd name="connsiteY1" fmla="*/ 0 h 340360"/>
                    <a:gd name="connsiteX2" fmla="*/ 487680 w 487680"/>
                    <a:gd name="connsiteY2" fmla="*/ 314960 h 340360"/>
                    <a:gd name="connsiteX0" fmla="*/ 0 w 472440"/>
                    <a:gd name="connsiteY0" fmla="*/ 330200 h 330200"/>
                    <a:gd name="connsiteX1" fmla="*/ 233680 w 472440"/>
                    <a:gd name="connsiteY1" fmla="*/ 0 h 330200"/>
                    <a:gd name="connsiteX2" fmla="*/ 472440 w 472440"/>
                    <a:gd name="connsiteY2" fmla="*/ 314960 h 330200"/>
                  </a:gdLst>
                  <a:ahLst/>
                  <a:cxnLst>
                    <a:cxn ang="0">
                      <a:pos x="connsiteX0" y="connsiteY0"/>
                    </a:cxn>
                    <a:cxn ang="0">
                      <a:pos x="connsiteX1" y="connsiteY1"/>
                    </a:cxn>
                    <a:cxn ang="0">
                      <a:pos x="connsiteX2" y="connsiteY2"/>
                    </a:cxn>
                  </a:cxnLst>
                  <a:rect l="l" t="t" r="r" b="b"/>
                  <a:pathLst>
                    <a:path w="472440" h="330200">
                      <a:moveTo>
                        <a:pt x="0" y="330200"/>
                      </a:moveTo>
                      <a:lnTo>
                        <a:pt x="233680" y="0"/>
                      </a:lnTo>
                      <a:lnTo>
                        <a:pt x="472440" y="31496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36" name="Straight Connector 35">
                  <a:extLst>
                    <a:ext uri="{FF2B5EF4-FFF2-40B4-BE49-F238E27FC236}">
                      <a16:creationId xmlns:a16="http://schemas.microsoft.com/office/drawing/2014/main" id="{67DEE566-45DD-4699-872E-F44B45959528}"/>
                    </a:ext>
                  </a:extLst>
                </p:cNvPr>
                <p:cNvCxnSpPr>
                  <a:cxnSpLocks/>
                </p:cNvCxnSpPr>
                <p:nvPr/>
              </p:nvCxnSpPr>
              <p:spPr>
                <a:xfrm>
                  <a:off x="1846217" y="3429000"/>
                  <a:ext cx="4876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a:extLst>
                  <a:ext uri="{FF2B5EF4-FFF2-40B4-BE49-F238E27FC236}">
                    <a16:creationId xmlns:a16="http://schemas.microsoft.com/office/drawing/2014/main" id="{2F0B75B9-86D6-468C-BB85-3C0615A00130}"/>
                  </a:ext>
                </a:extLst>
              </p:cNvPr>
              <p:cNvSpPr txBox="1"/>
              <p:nvPr/>
            </p:nvSpPr>
            <p:spPr>
              <a:xfrm>
                <a:off x="373957" y="2982424"/>
                <a:ext cx="1154953" cy="276999"/>
              </a:xfrm>
              <a:prstGeom prst="rect">
                <a:avLst/>
              </a:prstGeom>
              <a:noFill/>
            </p:spPr>
            <p:txBody>
              <a:bodyPr wrap="square" rtlCol="0">
                <a:spAutoFit/>
              </a:bodyPr>
              <a:lstStyle/>
              <a:p>
                <a:pPr algn="ctr"/>
                <a:r>
                  <a:rPr lang="en-US" sz="1200" dirty="0"/>
                  <a:t>Receptionist</a:t>
                </a:r>
              </a:p>
            </p:txBody>
          </p:sp>
        </p:grpSp>
        <p:cxnSp>
          <p:nvCxnSpPr>
            <p:cNvPr id="8" name="Straight Connector 7">
              <a:extLst>
                <a:ext uri="{FF2B5EF4-FFF2-40B4-BE49-F238E27FC236}">
                  <a16:creationId xmlns:a16="http://schemas.microsoft.com/office/drawing/2014/main" id="{69EC685B-C5A4-4AA3-9832-D9538A5F2D42}"/>
                </a:ext>
              </a:extLst>
            </p:cNvPr>
            <p:cNvCxnSpPr>
              <a:cxnSpLocks/>
              <a:endCxn id="5" idx="2"/>
            </p:cNvCxnSpPr>
            <p:nvPr/>
          </p:nvCxnSpPr>
          <p:spPr>
            <a:xfrm flipV="1">
              <a:off x="6424745" y="2337305"/>
              <a:ext cx="1506146" cy="860449"/>
            </a:xfrm>
            <a:prstGeom prst="line">
              <a:avLst/>
            </a:prstGeom>
            <a:ln w="1905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918650B8-39FF-4C0A-9F9F-F03D8D4D89D4}"/>
                </a:ext>
              </a:extLst>
            </p:cNvPr>
            <p:cNvCxnSpPr>
              <a:cxnSpLocks/>
              <a:stCxn id="5" idx="6"/>
            </p:cNvCxnSpPr>
            <p:nvPr/>
          </p:nvCxnSpPr>
          <p:spPr>
            <a:xfrm>
              <a:off x="9367879" y="2337305"/>
              <a:ext cx="1698279" cy="882248"/>
            </a:xfrm>
            <a:prstGeom prst="line">
              <a:avLst/>
            </a:prstGeom>
            <a:ln w="19050"/>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6D92EE26-3B4E-4E77-9E63-F4910E1193B4}"/>
                </a:ext>
              </a:extLst>
            </p:cNvPr>
            <p:cNvSpPr/>
            <p:nvPr/>
          </p:nvSpPr>
          <p:spPr>
            <a:xfrm>
              <a:off x="7908599" y="2755632"/>
              <a:ext cx="1436988" cy="59857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Book Room</a:t>
              </a:r>
            </a:p>
          </p:txBody>
        </p:sp>
        <p:cxnSp>
          <p:nvCxnSpPr>
            <p:cNvPr id="11" name="Straight Connector 10">
              <a:extLst>
                <a:ext uri="{FF2B5EF4-FFF2-40B4-BE49-F238E27FC236}">
                  <a16:creationId xmlns:a16="http://schemas.microsoft.com/office/drawing/2014/main" id="{16802637-5745-4B70-AD87-767CE1F9979C}"/>
                </a:ext>
              </a:extLst>
            </p:cNvPr>
            <p:cNvCxnSpPr>
              <a:cxnSpLocks/>
              <a:endCxn id="10" idx="1"/>
            </p:cNvCxnSpPr>
            <p:nvPr/>
          </p:nvCxnSpPr>
          <p:spPr>
            <a:xfrm flipV="1">
              <a:off x="6450277" y="2843291"/>
              <a:ext cx="1668764" cy="473505"/>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E180602-D03F-4AAA-8F37-BA535AE0F68F}"/>
                </a:ext>
              </a:extLst>
            </p:cNvPr>
            <p:cNvCxnSpPr>
              <a:cxnSpLocks/>
              <a:stCxn id="10" idx="6"/>
            </p:cNvCxnSpPr>
            <p:nvPr/>
          </p:nvCxnSpPr>
          <p:spPr>
            <a:xfrm>
              <a:off x="9345587" y="3054918"/>
              <a:ext cx="1668764" cy="416920"/>
            </a:xfrm>
            <a:prstGeom prst="line">
              <a:avLst/>
            </a:prstGeom>
            <a:ln w="19050"/>
          </p:spPr>
          <p:style>
            <a:lnRef idx="1">
              <a:schemeClr val="dk1"/>
            </a:lnRef>
            <a:fillRef idx="0">
              <a:schemeClr val="dk1"/>
            </a:fillRef>
            <a:effectRef idx="0">
              <a:schemeClr val="dk1"/>
            </a:effectRef>
            <a:fontRef idx="minor">
              <a:schemeClr val="tx1"/>
            </a:fontRef>
          </p:style>
        </p:cxnSp>
        <p:sp>
          <p:nvSpPr>
            <p:cNvPr id="13" name="Oval 12">
              <a:extLst>
                <a:ext uri="{FF2B5EF4-FFF2-40B4-BE49-F238E27FC236}">
                  <a16:creationId xmlns:a16="http://schemas.microsoft.com/office/drawing/2014/main" id="{B64D3F3B-2349-4EC4-92A2-2E4C6A4C5FAA}"/>
                </a:ext>
              </a:extLst>
            </p:cNvPr>
            <p:cNvSpPr/>
            <p:nvPr/>
          </p:nvSpPr>
          <p:spPr>
            <a:xfrm>
              <a:off x="7950405" y="3473245"/>
              <a:ext cx="1436988" cy="59857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Check Availability</a:t>
              </a:r>
            </a:p>
          </p:txBody>
        </p:sp>
        <p:sp>
          <p:nvSpPr>
            <p:cNvPr id="14" name="Oval 13">
              <a:extLst>
                <a:ext uri="{FF2B5EF4-FFF2-40B4-BE49-F238E27FC236}">
                  <a16:creationId xmlns:a16="http://schemas.microsoft.com/office/drawing/2014/main" id="{3622C4C1-F7B2-4B49-B0E8-1943E7BD1B08}"/>
                </a:ext>
              </a:extLst>
            </p:cNvPr>
            <p:cNvSpPr/>
            <p:nvPr/>
          </p:nvSpPr>
          <p:spPr>
            <a:xfrm>
              <a:off x="7950405" y="4183202"/>
              <a:ext cx="1436988" cy="59857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Pay Bill</a:t>
              </a:r>
            </a:p>
          </p:txBody>
        </p:sp>
        <p:cxnSp>
          <p:nvCxnSpPr>
            <p:cNvPr id="15" name="Straight Connector 14">
              <a:extLst>
                <a:ext uri="{FF2B5EF4-FFF2-40B4-BE49-F238E27FC236}">
                  <a16:creationId xmlns:a16="http://schemas.microsoft.com/office/drawing/2014/main" id="{A0642248-D152-4057-9357-167F8622A5A7}"/>
                </a:ext>
              </a:extLst>
            </p:cNvPr>
            <p:cNvCxnSpPr>
              <a:cxnSpLocks/>
              <a:stCxn id="13" idx="6"/>
            </p:cNvCxnSpPr>
            <p:nvPr/>
          </p:nvCxnSpPr>
          <p:spPr>
            <a:xfrm flipV="1">
              <a:off x="9387393" y="3696330"/>
              <a:ext cx="1571118" cy="76201"/>
            </a:xfrm>
            <a:prstGeom prst="line">
              <a:avLst/>
            </a:prstGeom>
            <a:ln w="19050"/>
          </p:spPr>
          <p:style>
            <a:lnRef idx="1">
              <a:schemeClr val="dk1"/>
            </a:lnRef>
            <a:fillRef idx="0">
              <a:schemeClr val="dk1"/>
            </a:fillRef>
            <a:effectRef idx="0">
              <a:schemeClr val="dk1"/>
            </a:effectRef>
            <a:fontRef idx="minor">
              <a:schemeClr val="tx1"/>
            </a:fontRef>
          </p:style>
        </p:cxnSp>
        <p:sp>
          <p:nvSpPr>
            <p:cNvPr id="16" name="Freeform: Shape 15">
              <a:extLst>
                <a:ext uri="{FF2B5EF4-FFF2-40B4-BE49-F238E27FC236}">
                  <a16:creationId xmlns:a16="http://schemas.microsoft.com/office/drawing/2014/main" id="{68B8ABE8-9463-48DC-B290-0A6E85B81019}"/>
                </a:ext>
              </a:extLst>
            </p:cNvPr>
            <p:cNvSpPr/>
            <p:nvPr/>
          </p:nvSpPr>
          <p:spPr>
            <a:xfrm>
              <a:off x="7694177" y="3057059"/>
              <a:ext cx="261439" cy="609600"/>
            </a:xfrm>
            <a:custGeom>
              <a:avLst/>
              <a:gdLst>
                <a:gd name="connsiteX0" fmla="*/ 228782 w 261439"/>
                <a:gd name="connsiteY0" fmla="*/ 0 h 609600"/>
                <a:gd name="connsiteX1" fmla="*/ 182 w 261439"/>
                <a:gd name="connsiteY1" fmla="*/ 359228 h 609600"/>
                <a:gd name="connsiteX2" fmla="*/ 261439 w 261439"/>
                <a:gd name="connsiteY2" fmla="*/ 609600 h 609600"/>
              </a:gdLst>
              <a:ahLst/>
              <a:cxnLst>
                <a:cxn ang="0">
                  <a:pos x="connsiteX0" y="connsiteY0"/>
                </a:cxn>
                <a:cxn ang="0">
                  <a:pos x="connsiteX1" y="connsiteY1"/>
                </a:cxn>
                <a:cxn ang="0">
                  <a:pos x="connsiteX2" y="connsiteY2"/>
                </a:cxn>
              </a:cxnLst>
              <a:rect l="l" t="t" r="r" b="b"/>
              <a:pathLst>
                <a:path w="261439" h="609600">
                  <a:moveTo>
                    <a:pt x="228782" y="0"/>
                  </a:moveTo>
                  <a:cubicBezTo>
                    <a:pt x="111760" y="128814"/>
                    <a:pt x="-5261" y="257628"/>
                    <a:pt x="182" y="359228"/>
                  </a:cubicBezTo>
                  <a:cubicBezTo>
                    <a:pt x="5625" y="460828"/>
                    <a:pt x="118110" y="571500"/>
                    <a:pt x="261439" y="609600"/>
                  </a:cubicBez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TextBox 16">
              <a:extLst>
                <a:ext uri="{FF2B5EF4-FFF2-40B4-BE49-F238E27FC236}">
                  <a16:creationId xmlns:a16="http://schemas.microsoft.com/office/drawing/2014/main" id="{09A21928-9E94-457F-9CF6-A1ACE28F825D}"/>
                </a:ext>
              </a:extLst>
            </p:cNvPr>
            <p:cNvSpPr txBox="1"/>
            <p:nvPr/>
          </p:nvSpPr>
          <p:spPr>
            <a:xfrm>
              <a:off x="6737600" y="3482274"/>
              <a:ext cx="1154953" cy="276999"/>
            </a:xfrm>
            <a:prstGeom prst="rect">
              <a:avLst/>
            </a:prstGeom>
            <a:noFill/>
          </p:spPr>
          <p:txBody>
            <a:bodyPr wrap="square" rtlCol="0">
              <a:spAutoFit/>
            </a:bodyPr>
            <a:lstStyle/>
            <a:p>
              <a:pPr algn="ctr"/>
              <a:r>
                <a:rPr lang="en-US" sz="1200" dirty="0"/>
                <a:t>&lt;&lt;include&gt;&gt;</a:t>
              </a:r>
            </a:p>
          </p:txBody>
        </p:sp>
        <p:sp>
          <p:nvSpPr>
            <p:cNvPr id="18" name="Oval 17">
              <a:extLst>
                <a:ext uri="{FF2B5EF4-FFF2-40B4-BE49-F238E27FC236}">
                  <a16:creationId xmlns:a16="http://schemas.microsoft.com/office/drawing/2014/main" id="{5D6FDF72-D24B-4458-9022-C44138783CFF}"/>
                </a:ext>
              </a:extLst>
            </p:cNvPr>
            <p:cNvSpPr/>
            <p:nvPr/>
          </p:nvSpPr>
          <p:spPr>
            <a:xfrm>
              <a:off x="7106402" y="4874333"/>
              <a:ext cx="1436988" cy="59857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Pay by cash</a:t>
              </a:r>
            </a:p>
          </p:txBody>
        </p:sp>
        <p:sp>
          <p:nvSpPr>
            <p:cNvPr id="19" name="Oval 18">
              <a:extLst>
                <a:ext uri="{FF2B5EF4-FFF2-40B4-BE49-F238E27FC236}">
                  <a16:creationId xmlns:a16="http://schemas.microsoft.com/office/drawing/2014/main" id="{CA78E5FF-409C-40F8-BAE3-9E98BB0E6AFE}"/>
                </a:ext>
              </a:extLst>
            </p:cNvPr>
            <p:cNvSpPr/>
            <p:nvPr/>
          </p:nvSpPr>
          <p:spPr>
            <a:xfrm>
              <a:off x="8782857" y="4863887"/>
              <a:ext cx="1436988" cy="59857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Pay by card</a:t>
              </a:r>
            </a:p>
          </p:txBody>
        </p:sp>
        <p:sp>
          <p:nvSpPr>
            <p:cNvPr id="20" name="Oval 19">
              <a:extLst>
                <a:ext uri="{FF2B5EF4-FFF2-40B4-BE49-F238E27FC236}">
                  <a16:creationId xmlns:a16="http://schemas.microsoft.com/office/drawing/2014/main" id="{63240F7C-27F4-4AC5-BB27-5BD55B3390D6}"/>
                </a:ext>
              </a:extLst>
            </p:cNvPr>
            <p:cNvSpPr/>
            <p:nvPr/>
          </p:nvSpPr>
          <p:spPr>
            <a:xfrm>
              <a:off x="8908366" y="5543013"/>
              <a:ext cx="1436988" cy="59857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login</a:t>
              </a:r>
            </a:p>
          </p:txBody>
        </p:sp>
        <p:sp>
          <p:nvSpPr>
            <p:cNvPr id="21" name="Oval 20">
              <a:extLst>
                <a:ext uri="{FF2B5EF4-FFF2-40B4-BE49-F238E27FC236}">
                  <a16:creationId xmlns:a16="http://schemas.microsoft.com/office/drawing/2014/main" id="{B2EB4963-82D7-4047-AAB6-AEF4EE2E5B62}"/>
                </a:ext>
              </a:extLst>
            </p:cNvPr>
            <p:cNvSpPr/>
            <p:nvPr/>
          </p:nvSpPr>
          <p:spPr>
            <a:xfrm>
              <a:off x="6975683" y="5578396"/>
              <a:ext cx="1436988" cy="59857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verify</a:t>
              </a:r>
            </a:p>
          </p:txBody>
        </p:sp>
        <p:cxnSp>
          <p:nvCxnSpPr>
            <p:cNvPr id="22" name="Straight Connector 21">
              <a:extLst>
                <a:ext uri="{FF2B5EF4-FFF2-40B4-BE49-F238E27FC236}">
                  <a16:creationId xmlns:a16="http://schemas.microsoft.com/office/drawing/2014/main" id="{38FBE8C4-C4F0-4185-A9DB-2694899A1AF3}"/>
                </a:ext>
              </a:extLst>
            </p:cNvPr>
            <p:cNvCxnSpPr>
              <a:cxnSpLocks/>
              <a:stCxn id="20" idx="7"/>
            </p:cNvCxnSpPr>
            <p:nvPr/>
          </p:nvCxnSpPr>
          <p:spPr>
            <a:xfrm flipV="1">
              <a:off x="10134912" y="4370735"/>
              <a:ext cx="754434" cy="1259937"/>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98706BDC-D95B-46AE-BCFE-3256F0E507B9}"/>
                </a:ext>
              </a:extLst>
            </p:cNvPr>
            <p:cNvCxnSpPr>
              <a:cxnSpLocks/>
              <a:stCxn id="14" idx="1"/>
            </p:cNvCxnSpPr>
            <p:nvPr/>
          </p:nvCxnSpPr>
          <p:spPr>
            <a:xfrm flipH="1" flipV="1">
              <a:off x="6641987" y="3925015"/>
              <a:ext cx="1518860" cy="345846"/>
            </a:xfrm>
            <a:prstGeom prst="line">
              <a:avLst/>
            </a:prstGeom>
            <a:ln w="19050"/>
          </p:spPr>
          <p:style>
            <a:lnRef idx="1">
              <a:schemeClr val="dk1"/>
            </a:lnRef>
            <a:fillRef idx="0">
              <a:schemeClr val="dk1"/>
            </a:fillRef>
            <a:effectRef idx="0">
              <a:schemeClr val="dk1"/>
            </a:effectRef>
            <a:fontRef idx="minor">
              <a:schemeClr val="tx1"/>
            </a:fontRef>
          </p:style>
        </p:cxnSp>
        <p:sp>
          <p:nvSpPr>
            <p:cNvPr id="24" name="Freeform: Shape 23">
              <a:extLst>
                <a:ext uri="{FF2B5EF4-FFF2-40B4-BE49-F238E27FC236}">
                  <a16:creationId xmlns:a16="http://schemas.microsoft.com/office/drawing/2014/main" id="{0C81948D-E8F8-458A-8B93-445D7BDBB17E}"/>
                </a:ext>
              </a:extLst>
            </p:cNvPr>
            <p:cNvSpPr/>
            <p:nvPr/>
          </p:nvSpPr>
          <p:spPr>
            <a:xfrm rot="9321353">
              <a:off x="9512455" y="4333026"/>
              <a:ext cx="400016" cy="687227"/>
            </a:xfrm>
            <a:custGeom>
              <a:avLst/>
              <a:gdLst>
                <a:gd name="connsiteX0" fmla="*/ 228782 w 261439"/>
                <a:gd name="connsiteY0" fmla="*/ 0 h 609600"/>
                <a:gd name="connsiteX1" fmla="*/ 182 w 261439"/>
                <a:gd name="connsiteY1" fmla="*/ 359228 h 609600"/>
                <a:gd name="connsiteX2" fmla="*/ 261439 w 261439"/>
                <a:gd name="connsiteY2" fmla="*/ 609600 h 609600"/>
                <a:gd name="connsiteX0" fmla="*/ 67963 w 314212"/>
                <a:gd name="connsiteY0" fmla="*/ 0 h 587824"/>
                <a:gd name="connsiteX1" fmla="*/ 52955 w 314212"/>
                <a:gd name="connsiteY1" fmla="*/ 337452 h 587824"/>
                <a:gd name="connsiteX2" fmla="*/ 314212 w 314212"/>
                <a:gd name="connsiteY2" fmla="*/ 587824 h 587824"/>
                <a:gd name="connsiteX0" fmla="*/ 110030 w 356279"/>
                <a:gd name="connsiteY0" fmla="*/ 0 h 587824"/>
                <a:gd name="connsiteX1" fmla="*/ 21224 w 356279"/>
                <a:gd name="connsiteY1" fmla="*/ 315572 h 587824"/>
                <a:gd name="connsiteX2" fmla="*/ 356279 w 356279"/>
                <a:gd name="connsiteY2" fmla="*/ 587824 h 587824"/>
                <a:gd name="connsiteX0" fmla="*/ 67626 w 400016"/>
                <a:gd name="connsiteY0" fmla="*/ 0 h 687227"/>
                <a:gd name="connsiteX1" fmla="*/ 64961 w 400016"/>
                <a:gd name="connsiteY1" fmla="*/ 414975 h 687227"/>
                <a:gd name="connsiteX2" fmla="*/ 400016 w 400016"/>
                <a:gd name="connsiteY2" fmla="*/ 687227 h 687227"/>
              </a:gdLst>
              <a:ahLst/>
              <a:cxnLst>
                <a:cxn ang="0">
                  <a:pos x="connsiteX0" y="connsiteY0"/>
                </a:cxn>
                <a:cxn ang="0">
                  <a:pos x="connsiteX1" y="connsiteY1"/>
                </a:cxn>
                <a:cxn ang="0">
                  <a:pos x="connsiteX2" y="connsiteY2"/>
                </a:cxn>
              </a:cxnLst>
              <a:rect l="l" t="t" r="r" b="b"/>
              <a:pathLst>
                <a:path w="400016" h="687227">
                  <a:moveTo>
                    <a:pt x="67626" y="0"/>
                  </a:moveTo>
                  <a:cubicBezTo>
                    <a:pt x="-49396" y="128814"/>
                    <a:pt x="9563" y="300437"/>
                    <a:pt x="64961" y="414975"/>
                  </a:cubicBezTo>
                  <a:cubicBezTo>
                    <a:pt x="120359" y="529513"/>
                    <a:pt x="256687" y="649127"/>
                    <a:pt x="400016" y="687227"/>
                  </a:cubicBez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 name="Freeform: Shape 24">
              <a:extLst>
                <a:ext uri="{FF2B5EF4-FFF2-40B4-BE49-F238E27FC236}">
                  <a16:creationId xmlns:a16="http://schemas.microsoft.com/office/drawing/2014/main" id="{83484E12-4FE8-4713-B49A-C10E5F7F2D8E}"/>
                </a:ext>
              </a:extLst>
            </p:cNvPr>
            <p:cNvSpPr/>
            <p:nvPr/>
          </p:nvSpPr>
          <p:spPr>
            <a:xfrm rot="11525834" flipH="1">
              <a:off x="7353105" y="4419825"/>
              <a:ext cx="532674" cy="605883"/>
            </a:xfrm>
            <a:custGeom>
              <a:avLst/>
              <a:gdLst>
                <a:gd name="connsiteX0" fmla="*/ 228782 w 261439"/>
                <a:gd name="connsiteY0" fmla="*/ 0 h 609600"/>
                <a:gd name="connsiteX1" fmla="*/ 182 w 261439"/>
                <a:gd name="connsiteY1" fmla="*/ 359228 h 609600"/>
                <a:gd name="connsiteX2" fmla="*/ 261439 w 261439"/>
                <a:gd name="connsiteY2" fmla="*/ 609600 h 609600"/>
                <a:gd name="connsiteX0" fmla="*/ 67963 w 314212"/>
                <a:gd name="connsiteY0" fmla="*/ 0 h 587824"/>
                <a:gd name="connsiteX1" fmla="*/ 52955 w 314212"/>
                <a:gd name="connsiteY1" fmla="*/ 337452 h 587824"/>
                <a:gd name="connsiteX2" fmla="*/ 314212 w 314212"/>
                <a:gd name="connsiteY2" fmla="*/ 587824 h 587824"/>
                <a:gd name="connsiteX0" fmla="*/ 110030 w 356279"/>
                <a:gd name="connsiteY0" fmla="*/ 0 h 587824"/>
                <a:gd name="connsiteX1" fmla="*/ 21224 w 356279"/>
                <a:gd name="connsiteY1" fmla="*/ 315572 h 587824"/>
                <a:gd name="connsiteX2" fmla="*/ 356279 w 356279"/>
                <a:gd name="connsiteY2" fmla="*/ 587824 h 587824"/>
                <a:gd name="connsiteX0" fmla="*/ 67626 w 400016"/>
                <a:gd name="connsiteY0" fmla="*/ 0 h 687227"/>
                <a:gd name="connsiteX1" fmla="*/ 64961 w 400016"/>
                <a:gd name="connsiteY1" fmla="*/ 414975 h 687227"/>
                <a:gd name="connsiteX2" fmla="*/ 400016 w 400016"/>
                <a:gd name="connsiteY2" fmla="*/ 687227 h 687227"/>
                <a:gd name="connsiteX0" fmla="*/ 40065 w 504458"/>
                <a:gd name="connsiteY0" fmla="*/ 0 h 605883"/>
                <a:gd name="connsiteX1" fmla="*/ 169403 w 504458"/>
                <a:gd name="connsiteY1" fmla="*/ 333631 h 605883"/>
                <a:gd name="connsiteX2" fmla="*/ 504458 w 504458"/>
                <a:gd name="connsiteY2" fmla="*/ 605883 h 605883"/>
                <a:gd name="connsiteX0" fmla="*/ 38222 w 502615"/>
                <a:gd name="connsiteY0" fmla="*/ 0 h 605883"/>
                <a:gd name="connsiteX1" fmla="*/ 180469 w 502615"/>
                <a:gd name="connsiteY1" fmla="*/ 425628 h 605883"/>
                <a:gd name="connsiteX2" fmla="*/ 502615 w 502615"/>
                <a:gd name="connsiteY2" fmla="*/ 605883 h 605883"/>
              </a:gdLst>
              <a:ahLst/>
              <a:cxnLst>
                <a:cxn ang="0">
                  <a:pos x="connsiteX0" y="connsiteY0"/>
                </a:cxn>
                <a:cxn ang="0">
                  <a:pos x="connsiteX1" y="connsiteY1"/>
                </a:cxn>
                <a:cxn ang="0">
                  <a:pos x="connsiteX2" y="connsiteY2"/>
                </a:cxn>
              </a:cxnLst>
              <a:rect l="l" t="t" r="r" b="b"/>
              <a:pathLst>
                <a:path w="502615" h="605883">
                  <a:moveTo>
                    <a:pt x="38222" y="0"/>
                  </a:moveTo>
                  <a:cubicBezTo>
                    <a:pt x="-78800" y="128814"/>
                    <a:pt x="103070" y="324648"/>
                    <a:pt x="180469" y="425628"/>
                  </a:cubicBezTo>
                  <a:cubicBezTo>
                    <a:pt x="257868" y="526609"/>
                    <a:pt x="359286" y="567783"/>
                    <a:pt x="502615" y="605883"/>
                  </a:cubicBez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6" name="TextBox 25">
              <a:extLst>
                <a:ext uri="{FF2B5EF4-FFF2-40B4-BE49-F238E27FC236}">
                  <a16:creationId xmlns:a16="http://schemas.microsoft.com/office/drawing/2014/main" id="{A954D4C9-1A12-4353-931E-B085F396487E}"/>
                </a:ext>
              </a:extLst>
            </p:cNvPr>
            <p:cNvSpPr txBox="1"/>
            <p:nvPr/>
          </p:nvSpPr>
          <p:spPr>
            <a:xfrm>
              <a:off x="9510037" y="4216846"/>
              <a:ext cx="1154953" cy="276999"/>
            </a:xfrm>
            <a:prstGeom prst="rect">
              <a:avLst/>
            </a:prstGeom>
            <a:noFill/>
          </p:spPr>
          <p:txBody>
            <a:bodyPr wrap="square" rtlCol="0">
              <a:spAutoFit/>
            </a:bodyPr>
            <a:lstStyle/>
            <a:p>
              <a:pPr algn="ctr"/>
              <a:r>
                <a:rPr lang="en-US" sz="1200" dirty="0"/>
                <a:t>&lt;&lt;extend&gt;&gt;</a:t>
              </a:r>
            </a:p>
          </p:txBody>
        </p:sp>
        <p:sp>
          <p:nvSpPr>
            <p:cNvPr id="27" name="TextBox 26">
              <a:extLst>
                <a:ext uri="{FF2B5EF4-FFF2-40B4-BE49-F238E27FC236}">
                  <a16:creationId xmlns:a16="http://schemas.microsoft.com/office/drawing/2014/main" id="{63EDD55E-E670-4299-A169-A09BDC2AD8DD}"/>
                </a:ext>
              </a:extLst>
            </p:cNvPr>
            <p:cNvSpPr txBox="1"/>
            <p:nvPr/>
          </p:nvSpPr>
          <p:spPr>
            <a:xfrm>
              <a:off x="6668075" y="4250648"/>
              <a:ext cx="1154953" cy="276999"/>
            </a:xfrm>
            <a:prstGeom prst="rect">
              <a:avLst/>
            </a:prstGeom>
            <a:noFill/>
          </p:spPr>
          <p:txBody>
            <a:bodyPr wrap="square" rtlCol="0">
              <a:spAutoFit/>
            </a:bodyPr>
            <a:lstStyle/>
            <a:p>
              <a:pPr algn="ctr"/>
              <a:r>
                <a:rPr lang="en-US" sz="1200" dirty="0"/>
                <a:t>&lt;&lt; e &gt;&gt;</a:t>
              </a:r>
            </a:p>
          </p:txBody>
        </p:sp>
        <p:sp>
          <p:nvSpPr>
            <p:cNvPr id="28" name="Freeform: Shape 27">
              <a:extLst>
                <a:ext uri="{FF2B5EF4-FFF2-40B4-BE49-F238E27FC236}">
                  <a16:creationId xmlns:a16="http://schemas.microsoft.com/office/drawing/2014/main" id="{1507B49B-B128-4689-827B-400E23EE149A}"/>
                </a:ext>
              </a:extLst>
            </p:cNvPr>
            <p:cNvSpPr/>
            <p:nvPr/>
          </p:nvSpPr>
          <p:spPr>
            <a:xfrm rot="4330624" flipH="1">
              <a:off x="8587290" y="5712199"/>
              <a:ext cx="353791" cy="687227"/>
            </a:xfrm>
            <a:custGeom>
              <a:avLst/>
              <a:gdLst>
                <a:gd name="connsiteX0" fmla="*/ 228782 w 261439"/>
                <a:gd name="connsiteY0" fmla="*/ 0 h 609600"/>
                <a:gd name="connsiteX1" fmla="*/ 182 w 261439"/>
                <a:gd name="connsiteY1" fmla="*/ 359228 h 609600"/>
                <a:gd name="connsiteX2" fmla="*/ 261439 w 261439"/>
                <a:gd name="connsiteY2" fmla="*/ 609600 h 609600"/>
                <a:gd name="connsiteX0" fmla="*/ 67963 w 314212"/>
                <a:gd name="connsiteY0" fmla="*/ 0 h 587824"/>
                <a:gd name="connsiteX1" fmla="*/ 52955 w 314212"/>
                <a:gd name="connsiteY1" fmla="*/ 337452 h 587824"/>
                <a:gd name="connsiteX2" fmla="*/ 314212 w 314212"/>
                <a:gd name="connsiteY2" fmla="*/ 587824 h 587824"/>
                <a:gd name="connsiteX0" fmla="*/ 110030 w 356279"/>
                <a:gd name="connsiteY0" fmla="*/ 0 h 587824"/>
                <a:gd name="connsiteX1" fmla="*/ 21224 w 356279"/>
                <a:gd name="connsiteY1" fmla="*/ 315572 h 587824"/>
                <a:gd name="connsiteX2" fmla="*/ 356279 w 356279"/>
                <a:gd name="connsiteY2" fmla="*/ 587824 h 587824"/>
                <a:gd name="connsiteX0" fmla="*/ 67626 w 400016"/>
                <a:gd name="connsiteY0" fmla="*/ 0 h 687227"/>
                <a:gd name="connsiteX1" fmla="*/ 64961 w 400016"/>
                <a:gd name="connsiteY1" fmla="*/ 414975 h 687227"/>
                <a:gd name="connsiteX2" fmla="*/ 400016 w 400016"/>
                <a:gd name="connsiteY2" fmla="*/ 687227 h 687227"/>
              </a:gdLst>
              <a:ahLst/>
              <a:cxnLst>
                <a:cxn ang="0">
                  <a:pos x="connsiteX0" y="connsiteY0"/>
                </a:cxn>
                <a:cxn ang="0">
                  <a:pos x="connsiteX1" y="connsiteY1"/>
                </a:cxn>
                <a:cxn ang="0">
                  <a:pos x="connsiteX2" y="connsiteY2"/>
                </a:cxn>
              </a:cxnLst>
              <a:rect l="l" t="t" r="r" b="b"/>
              <a:pathLst>
                <a:path w="400016" h="687227">
                  <a:moveTo>
                    <a:pt x="67626" y="0"/>
                  </a:moveTo>
                  <a:cubicBezTo>
                    <a:pt x="-49396" y="128814"/>
                    <a:pt x="9563" y="300437"/>
                    <a:pt x="64961" y="414975"/>
                  </a:cubicBezTo>
                  <a:cubicBezTo>
                    <a:pt x="120359" y="529513"/>
                    <a:pt x="256687" y="649127"/>
                    <a:pt x="400016" y="687227"/>
                  </a:cubicBez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 name="TextBox 28">
              <a:extLst>
                <a:ext uri="{FF2B5EF4-FFF2-40B4-BE49-F238E27FC236}">
                  <a16:creationId xmlns:a16="http://schemas.microsoft.com/office/drawing/2014/main" id="{C9F917E1-AEF4-43E5-8346-B49D713DA9E7}"/>
                </a:ext>
              </a:extLst>
            </p:cNvPr>
            <p:cNvSpPr txBox="1"/>
            <p:nvPr/>
          </p:nvSpPr>
          <p:spPr>
            <a:xfrm>
              <a:off x="8232439" y="6185098"/>
              <a:ext cx="1154953" cy="276999"/>
            </a:xfrm>
            <a:prstGeom prst="rect">
              <a:avLst/>
            </a:prstGeom>
            <a:noFill/>
          </p:spPr>
          <p:txBody>
            <a:bodyPr wrap="square" rtlCol="0">
              <a:spAutoFit/>
            </a:bodyPr>
            <a:lstStyle/>
            <a:p>
              <a:pPr algn="ctr"/>
              <a:r>
                <a:rPr lang="en-US" sz="1200" dirty="0"/>
                <a:t>&lt;&lt; </a:t>
              </a:r>
              <a:r>
                <a:rPr lang="en-US" sz="1200" dirty="0" err="1"/>
                <a:t>i</a:t>
              </a:r>
              <a:r>
                <a:rPr lang="en-US" sz="1200" dirty="0"/>
                <a:t> &gt;&gt;</a:t>
              </a:r>
            </a:p>
          </p:txBody>
        </p:sp>
        <p:sp>
          <p:nvSpPr>
            <p:cNvPr id="30" name="Rectangle 29">
              <a:extLst>
                <a:ext uri="{FF2B5EF4-FFF2-40B4-BE49-F238E27FC236}">
                  <a16:creationId xmlns:a16="http://schemas.microsoft.com/office/drawing/2014/main" id="{254A0AF8-E250-4E59-9635-0622517EFFB5}"/>
                </a:ext>
              </a:extLst>
            </p:cNvPr>
            <p:cNvSpPr/>
            <p:nvPr/>
          </p:nvSpPr>
          <p:spPr>
            <a:xfrm>
              <a:off x="6788620" y="1926771"/>
              <a:ext cx="3913663" cy="458287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sp>
        <p:nvSpPr>
          <p:cNvPr id="43" name="TextBox 42">
            <a:extLst>
              <a:ext uri="{FF2B5EF4-FFF2-40B4-BE49-F238E27FC236}">
                <a16:creationId xmlns:a16="http://schemas.microsoft.com/office/drawing/2014/main" id="{54A5D09A-5A1E-498E-A844-476B31C0BE82}"/>
              </a:ext>
            </a:extLst>
          </p:cNvPr>
          <p:cNvSpPr txBox="1"/>
          <p:nvPr/>
        </p:nvSpPr>
        <p:spPr>
          <a:xfrm>
            <a:off x="4111837" y="1650628"/>
            <a:ext cx="3964683" cy="276999"/>
          </a:xfrm>
          <a:prstGeom prst="rect">
            <a:avLst/>
          </a:prstGeom>
          <a:noFill/>
        </p:spPr>
        <p:txBody>
          <a:bodyPr wrap="square" rtlCol="0">
            <a:spAutoFit/>
          </a:bodyPr>
          <a:lstStyle/>
          <a:p>
            <a:pPr algn="ctr"/>
            <a:r>
              <a:rPr lang="en-US" sz="1200" dirty="0"/>
              <a:t>Hotel Management System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F456E563-4B35-49A9-A117-C2D73FE41A21}"/>
              </a:ext>
            </a:extLst>
          </p:cNvPr>
          <p:cNvSpPr>
            <a:spLocks noGrp="1"/>
          </p:cNvSpPr>
          <p:nvPr>
            <p:ph type="title"/>
          </p:nvPr>
        </p:nvSpPr>
        <p:spPr/>
        <p:txBody>
          <a:bodyPr/>
          <a:lstStyle/>
          <a:p>
            <a:r>
              <a:rPr lang="en-US" altLang="en-US"/>
              <a:t>Use Case Diagrams - practice</a:t>
            </a:r>
          </a:p>
        </p:txBody>
      </p:sp>
      <p:sp>
        <p:nvSpPr>
          <p:cNvPr id="3" name="Content Placeholder 2">
            <a:extLst>
              <a:ext uri="{FF2B5EF4-FFF2-40B4-BE49-F238E27FC236}">
                <a16:creationId xmlns:a16="http://schemas.microsoft.com/office/drawing/2014/main" id="{775B6B40-88EE-4865-AE9D-148AFAB1F988}"/>
              </a:ext>
            </a:extLst>
          </p:cNvPr>
          <p:cNvSpPr>
            <a:spLocks noGrp="1"/>
          </p:cNvSpPr>
          <p:nvPr>
            <p:ph idx="1"/>
          </p:nvPr>
        </p:nvSpPr>
        <p:spPr>
          <a:xfrm>
            <a:off x="0" y="1676400"/>
            <a:ext cx="3733800" cy="4525963"/>
          </a:xfrm>
        </p:spPr>
        <p:txBody>
          <a:bodyPr>
            <a:normAutofit fontScale="47500" lnSpcReduction="20000"/>
          </a:bodyPr>
          <a:lstStyle/>
          <a:p>
            <a:pPr>
              <a:defRPr/>
            </a:pPr>
            <a:r>
              <a:rPr lang="en-US" b="1" dirty="0"/>
              <a:t>Case 2:</a:t>
            </a:r>
            <a:endParaRPr lang="en-US" dirty="0"/>
          </a:p>
          <a:p>
            <a:pPr>
              <a:defRPr/>
            </a:pPr>
            <a:r>
              <a:rPr lang="en-US" dirty="0"/>
              <a:t>Music Today is an audio recording company. There are several recordists in the company. Clients record their music with the help of the recordists. The recording is done in a session. A session is usually created by the office clerk. A session needs to be booked by the client beforehand and before booking the time needs to be verified by the office clerk for availability. </a:t>
            </a:r>
            <a:r>
              <a:rPr lang="en-US" b="1" dirty="0">
                <a:solidFill>
                  <a:srgbClr val="FF0000"/>
                </a:solidFill>
              </a:rPr>
              <a:t>The company maintains a list of preferred clients who book sessions like regular clients but also can create sessions according to their needs. </a:t>
            </a:r>
            <a:r>
              <a:rPr lang="en-US" dirty="0"/>
              <a:t>Clerks have to log in to use the system. Clients can pay in cash or card. The accounts department deals with the payment. The payment is only cleared when the accounts department receives clearance from the office clerk.</a:t>
            </a:r>
          </a:p>
        </p:txBody>
      </p:sp>
      <p:sp>
        <p:nvSpPr>
          <p:cNvPr id="5" name="Oval 4">
            <a:extLst>
              <a:ext uri="{FF2B5EF4-FFF2-40B4-BE49-F238E27FC236}">
                <a16:creationId xmlns:a16="http://schemas.microsoft.com/office/drawing/2014/main" id="{5F5843CB-170C-46A4-AB93-4C5D1BAC00CE}"/>
              </a:ext>
            </a:extLst>
          </p:cNvPr>
          <p:cNvSpPr/>
          <p:nvPr/>
        </p:nvSpPr>
        <p:spPr>
          <a:xfrm>
            <a:off x="5540100" y="1863848"/>
            <a:ext cx="1436988" cy="59857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Record Music</a:t>
            </a:r>
          </a:p>
        </p:txBody>
      </p:sp>
      <p:grpSp>
        <p:nvGrpSpPr>
          <p:cNvPr id="6" name="Group 5">
            <a:extLst>
              <a:ext uri="{FF2B5EF4-FFF2-40B4-BE49-F238E27FC236}">
                <a16:creationId xmlns:a16="http://schemas.microsoft.com/office/drawing/2014/main" id="{49074C8B-9571-494B-A688-3FC8A451810E}"/>
              </a:ext>
            </a:extLst>
          </p:cNvPr>
          <p:cNvGrpSpPr/>
          <p:nvPr/>
        </p:nvGrpSpPr>
        <p:grpSpPr>
          <a:xfrm>
            <a:off x="3522291" y="3422398"/>
            <a:ext cx="968829" cy="757429"/>
            <a:chOff x="467019" y="2517710"/>
            <a:chExt cx="968829" cy="757429"/>
          </a:xfrm>
        </p:grpSpPr>
        <p:grpSp>
          <p:nvGrpSpPr>
            <p:cNvPr id="37" name="Group 36">
              <a:extLst>
                <a:ext uri="{FF2B5EF4-FFF2-40B4-BE49-F238E27FC236}">
                  <a16:creationId xmlns:a16="http://schemas.microsoft.com/office/drawing/2014/main" id="{25F3FD05-DE85-4FB6-AE8A-2B888D9695D1}"/>
                </a:ext>
              </a:extLst>
            </p:cNvPr>
            <p:cNvGrpSpPr/>
            <p:nvPr/>
          </p:nvGrpSpPr>
          <p:grpSpPr>
            <a:xfrm flipH="1">
              <a:off x="838200" y="2517710"/>
              <a:ext cx="233773" cy="449010"/>
              <a:chOff x="1846217" y="3051110"/>
              <a:chExt cx="487680" cy="936690"/>
            </a:xfrm>
          </p:grpSpPr>
          <p:sp>
            <p:nvSpPr>
              <p:cNvPr id="39" name="Oval 38">
                <a:extLst>
                  <a:ext uri="{FF2B5EF4-FFF2-40B4-BE49-F238E27FC236}">
                    <a16:creationId xmlns:a16="http://schemas.microsoft.com/office/drawing/2014/main" id="{4903CD97-E75E-4B16-9E6A-0A83C7178C38}"/>
                  </a:ext>
                </a:extLst>
              </p:cNvPr>
              <p:cNvSpPr/>
              <p:nvPr/>
            </p:nvSpPr>
            <p:spPr>
              <a:xfrm>
                <a:off x="1940767" y="3051110"/>
                <a:ext cx="298580" cy="29858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0" name="Straight Connector 39">
                <a:extLst>
                  <a:ext uri="{FF2B5EF4-FFF2-40B4-BE49-F238E27FC236}">
                    <a16:creationId xmlns:a16="http://schemas.microsoft.com/office/drawing/2014/main" id="{FAB760D5-3D0D-43D9-8645-5EAF8C168018}"/>
                  </a:ext>
                </a:extLst>
              </p:cNvPr>
              <p:cNvCxnSpPr>
                <a:cxnSpLocks/>
                <a:stCxn id="39" idx="4"/>
                <a:endCxn id="41" idx="1"/>
              </p:cNvCxnSpPr>
              <p:nvPr/>
            </p:nvCxnSpPr>
            <p:spPr>
              <a:xfrm>
                <a:off x="2090057" y="3349690"/>
                <a:ext cx="5080" cy="3079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Freeform: Shape 40">
                <a:extLst>
                  <a:ext uri="{FF2B5EF4-FFF2-40B4-BE49-F238E27FC236}">
                    <a16:creationId xmlns:a16="http://schemas.microsoft.com/office/drawing/2014/main" id="{2FEA4780-354B-4500-B013-2F751A01111F}"/>
                  </a:ext>
                </a:extLst>
              </p:cNvPr>
              <p:cNvSpPr/>
              <p:nvPr/>
            </p:nvSpPr>
            <p:spPr>
              <a:xfrm>
                <a:off x="1861457" y="3657600"/>
                <a:ext cx="472440" cy="330200"/>
              </a:xfrm>
              <a:custGeom>
                <a:avLst/>
                <a:gdLst>
                  <a:gd name="connsiteX0" fmla="*/ 0 w 487680"/>
                  <a:gd name="connsiteY0" fmla="*/ 340360 h 340360"/>
                  <a:gd name="connsiteX1" fmla="*/ 248920 w 487680"/>
                  <a:gd name="connsiteY1" fmla="*/ 0 h 340360"/>
                  <a:gd name="connsiteX2" fmla="*/ 487680 w 487680"/>
                  <a:gd name="connsiteY2" fmla="*/ 314960 h 340360"/>
                  <a:gd name="connsiteX0" fmla="*/ 0 w 472440"/>
                  <a:gd name="connsiteY0" fmla="*/ 330200 h 330200"/>
                  <a:gd name="connsiteX1" fmla="*/ 233680 w 472440"/>
                  <a:gd name="connsiteY1" fmla="*/ 0 h 330200"/>
                  <a:gd name="connsiteX2" fmla="*/ 472440 w 472440"/>
                  <a:gd name="connsiteY2" fmla="*/ 314960 h 330200"/>
                </a:gdLst>
                <a:ahLst/>
                <a:cxnLst>
                  <a:cxn ang="0">
                    <a:pos x="connsiteX0" y="connsiteY0"/>
                  </a:cxn>
                  <a:cxn ang="0">
                    <a:pos x="connsiteX1" y="connsiteY1"/>
                  </a:cxn>
                  <a:cxn ang="0">
                    <a:pos x="connsiteX2" y="connsiteY2"/>
                  </a:cxn>
                </a:cxnLst>
                <a:rect l="l" t="t" r="r" b="b"/>
                <a:pathLst>
                  <a:path w="472440" h="330200">
                    <a:moveTo>
                      <a:pt x="0" y="330200"/>
                    </a:moveTo>
                    <a:lnTo>
                      <a:pt x="233680" y="0"/>
                    </a:lnTo>
                    <a:lnTo>
                      <a:pt x="472440" y="31496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2" name="Straight Connector 41">
                <a:extLst>
                  <a:ext uri="{FF2B5EF4-FFF2-40B4-BE49-F238E27FC236}">
                    <a16:creationId xmlns:a16="http://schemas.microsoft.com/office/drawing/2014/main" id="{D1B47FA3-D8FE-40A9-8FB7-D68B80CBC6E7}"/>
                  </a:ext>
                </a:extLst>
              </p:cNvPr>
              <p:cNvCxnSpPr>
                <a:cxnSpLocks/>
              </p:cNvCxnSpPr>
              <p:nvPr/>
            </p:nvCxnSpPr>
            <p:spPr>
              <a:xfrm>
                <a:off x="1846217" y="3429000"/>
                <a:ext cx="4876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51B1A644-C2CA-4A4E-AC4D-E25395040A4B}"/>
                </a:ext>
              </a:extLst>
            </p:cNvPr>
            <p:cNvSpPr txBox="1"/>
            <p:nvPr/>
          </p:nvSpPr>
          <p:spPr>
            <a:xfrm>
              <a:off x="467019" y="2998140"/>
              <a:ext cx="968829" cy="276999"/>
            </a:xfrm>
            <a:prstGeom prst="rect">
              <a:avLst/>
            </a:prstGeom>
            <a:noFill/>
          </p:spPr>
          <p:txBody>
            <a:bodyPr wrap="square" rtlCol="0">
              <a:spAutoFit/>
            </a:bodyPr>
            <a:lstStyle/>
            <a:p>
              <a:pPr algn="ctr"/>
              <a:r>
                <a:rPr lang="en-US" sz="1200" dirty="0"/>
                <a:t>Client</a:t>
              </a:r>
            </a:p>
          </p:txBody>
        </p:sp>
      </p:grpSp>
      <p:grpSp>
        <p:nvGrpSpPr>
          <p:cNvPr id="7" name="Group 6">
            <a:extLst>
              <a:ext uri="{FF2B5EF4-FFF2-40B4-BE49-F238E27FC236}">
                <a16:creationId xmlns:a16="http://schemas.microsoft.com/office/drawing/2014/main" id="{1AAE0E05-3077-4950-B21F-D52B34A7D4C1}"/>
              </a:ext>
            </a:extLst>
          </p:cNvPr>
          <p:cNvGrpSpPr/>
          <p:nvPr/>
        </p:nvGrpSpPr>
        <p:grpSpPr>
          <a:xfrm>
            <a:off x="8074774" y="2171332"/>
            <a:ext cx="1154953" cy="734516"/>
            <a:chOff x="392157" y="2517710"/>
            <a:chExt cx="1154953" cy="734516"/>
          </a:xfrm>
        </p:grpSpPr>
        <p:grpSp>
          <p:nvGrpSpPr>
            <p:cNvPr id="31" name="Group 30">
              <a:extLst>
                <a:ext uri="{FF2B5EF4-FFF2-40B4-BE49-F238E27FC236}">
                  <a16:creationId xmlns:a16="http://schemas.microsoft.com/office/drawing/2014/main" id="{62CEF881-F482-465D-869C-7617946D9C4F}"/>
                </a:ext>
              </a:extLst>
            </p:cNvPr>
            <p:cNvGrpSpPr/>
            <p:nvPr/>
          </p:nvGrpSpPr>
          <p:grpSpPr>
            <a:xfrm flipH="1">
              <a:off x="838200" y="2517710"/>
              <a:ext cx="233773" cy="449010"/>
              <a:chOff x="1846217" y="3051110"/>
              <a:chExt cx="487680" cy="936690"/>
            </a:xfrm>
          </p:grpSpPr>
          <p:sp>
            <p:nvSpPr>
              <p:cNvPr id="33" name="Oval 32">
                <a:extLst>
                  <a:ext uri="{FF2B5EF4-FFF2-40B4-BE49-F238E27FC236}">
                    <a16:creationId xmlns:a16="http://schemas.microsoft.com/office/drawing/2014/main" id="{63E6E04F-72BE-4462-B6A6-38AEF267CBB1}"/>
                  </a:ext>
                </a:extLst>
              </p:cNvPr>
              <p:cNvSpPr/>
              <p:nvPr/>
            </p:nvSpPr>
            <p:spPr>
              <a:xfrm>
                <a:off x="1940767" y="3051110"/>
                <a:ext cx="298580" cy="29858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34" name="Straight Connector 33">
                <a:extLst>
                  <a:ext uri="{FF2B5EF4-FFF2-40B4-BE49-F238E27FC236}">
                    <a16:creationId xmlns:a16="http://schemas.microsoft.com/office/drawing/2014/main" id="{8FF264FA-5369-479C-8472-FB195F9F4C8A}"/>
                  </a:ext>
                </a:extLst>
              </p:cNvPr>
              <p:cNvCxnSpPr>
                <a:cxnSpLocks/>
                <a:stCxn id="33" idx="4"/>
                <a:endCxn id="35" idx="1"/>
              </p:cNvCxnSpPr>
              <p:nvPr/>
            </p:nvCxnSpPr>
            <p:spPr>
              <a:xfrm>
                <a:off x="2090057" y="3349690"/>
                <a:ext cx="5080" cy="3079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831004CF-C4CA-4ADC-B2D3-EF4877DA2C18}"/>
                  </a:ext>
                </a:extLst>
              </p:cNvPr>
              <p:cNvSpPr/>
              <p:nvPr/>
            </p:nvSpPr>
            <p:spPr>
              <a:xfrm>
                <a:off x="1861457" y="3657600"/>
                <a:ext cx="472440" cy="330200"/>
              </a:xfrm>
              <a:custGeom>
                <a:avLst/>
                <a:gdLst>
                  <a:gd name="connsiteX0" fmla="*/ 0 w 487680"/>
                  <a:gd name="connsiteY0" fmla="*/ 340360 h 340360"/>
                  <a:gd name="connsiteX1" fmla="*/ 248920 w 487680"/>
                  <a:gd name="connsiteY1" fmla="*/ 0 h 340360"/>
                  <a:gd name="connsiteX2" fmla="*/ 487680 w 487680"/>
                  <a:gd name="connsiteY2" fmla="*/ 314960 h 340360"/>
                  <a:gd name="connsiteX0" fmla="*/ 0 w 472440"/>
                  <a:gd name="connsiteY0" fmla="*/ 330200 h 330200"/>
                  <a:gd name="connsiteX1" fmla="*/ 233680 w 472440"/>
                  <a:gd name="connsiteY1" fmla="*/ 0 h 330200"/>
                  <a:gd name="connsiteX2" fmla="*/ 472440 w 472440"/>
                  <a:gd name="connsiteY2" fmla="*/ 314960 h 330200"/>
                </a:gdLst>
                <a:ahLst/>
                <a:cxnLst>
                  <a:cxn ang="0">
                    <a:pos x="connsiteX0" y="connsiteY0"/>
                  </a:cxn>
                  <a:cxn ang="0">
                    <a:pos x="connsiteX1" y="connsiteY1"/>
                  </a:cxn>
                  <a:cxn ang="0">
                    <a:pos x="connsiteX2" y="connsiteY2"/>
                  </a:cxn>
                </a:cxnLst>
                <a:rect l="l" t="t" r="r" b="b"/>
                <a:pathLst>
                  <a:path w="472440" h="330200">
                    <a:moveTo>
                      <a:pt x="0" y="330200"/>
                    </a:moveTo>
                    <a:lnTo>
                      <a:pt x="233680" y="0"/>
                    </a:lnTo>
                    <a:lnTo>
                      <a:pt x="472440" y="31496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36" name="Straight Connector 35">
                <a:extLst>
                  <a:ext uri="{FF2B5EF4-FFF2-40B4-BE49-F238E27FC236}">
                    <a16:creationId xmlns:a16="http://schemas.microsoft.com/office/drawing/2014/main" id="{C82125DF-D30E-4DBC-9253-B2359D67E6F0}"/>
                  </a:ext>
                </a:extLst>
              </p:cNvPr>
              <p:cNvCxnSpPr>
                <a:cxnSpLocks/>
              </p:cNvCxnSpPr>
              <p:nvPr/>
            </p:nvCxnSpPr>
            <p:spPr>
              <a:xfrm>
                <a:off x="1846217" y="3429000"/>
                <a:ext cx="4876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a:extLst>
                <a:ext uri="{FF2B5EF4-FFF2-40B4-BE49-F238E27FC236}">
                  <a16:creationId xmlns:a16="http://schemas.microsoft.com/office/drawing/2014/main" id="{883745D7-B5FB-4118-9DC8-27742DEF6EB5}"/>
                </a:ext>
              </a:extLst>
            </p:cNvPr>
            <p:cNvSpPr txBox="1"/>
            <p:nvPr/>
          </p:nvSpPr>
          <p:spPr>
            <a:xfrm>
              <a:off x="392157" y="2975227"/>
              <a:ext cx="1154953" cy="276999"/>
            </a:xfrm>
            <a:prstGeom prst="rect">
              <a:avLst/>
            </a:prstGeom>
            <a:noFill/>
          </p:spPr>
          <p:txBody>
            <a:bodyPr wrap="square" rtlCol="0">
              <a:spAutoFit/>
            </a:bodyPr>
            <a:lstStyle/>
            <a:p>
              <a:pPr algn="ctr"/>
              <a:r>
                <a:rPr lang="en-US" sz="1200" dirty="0"/>
                <a:t>Recordist</a:t>
              </a:r>
            </a:p>
          </p:txBody>
        </p:sp>
      </p:grpSp>
      <p:cxnSp>
        <p:nvCxnSpPr>
          <p:cNvPr id="8" name="Straight Connector 7">
            <a:extLst>
              <a:ext uri="{FF2B5EF4-FFF2-40B4-BE49-F238E27FC236}">
                <a16:creationId xmlns:a16="http://schemas.microsoft.com/office/drawing/2014/main" id="{4DE18379-9939-4E0F-BD20-FE86C1A654C8}"/>
              </a:ext>
            </a:extLst>
          </p:cNvPr>
          <p:cNvCxnSpPr>
            <a:cxnSpLocks/>
            <a:endCxn id="5" idx="2"/>
          </p:cNvCxnSpPr>
          <p:nvPr/>
        </p:nvCxnSpPr>
        <p:spPr>
          <a:xfrm flipV="1">
            <a:off x="4250456" y="2163134"/>
            <a:ext cx="1289644" cy="1128626"/>
          </a:xfrm>
          <a:prstGeom prst="line">
            <a:avLst/>
          </a:prstGeom>
          <a:ln w="1905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C34126E0-DE5D-46DB-ACE8-9A6857595EEC}"/>
              </a:ext>
            </a:extLst>
          </p:cNvPr>
          <p:cNvCxnSpPr>
            <a:cxnSpLocks/>
            <a:stCxn id="5" idx="6"/>
          </p:cNvCxnSpPr>
          <p:nvPr/>
        </p:nvCxnSpPr>
        <p:spPr>
          <a:xfrm>
            <a:off x="6977088" y="2163134"/>
            <a:ext cx="1454949" cy="164243"/>
          </a:xfrm>
          <a:prstGeom prst="line">
            <a:avLst/>
          </a:prstGeom>
          <a:ln w="19050"/>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208351AB-E55C-4AAD-862F-6A120B45245C}"/>
              </a:ext>
            </a:extLst>
          </p:cNvPr>
          <p:cNvSpPr/>
          <p:nvPr/>
        </p:nvSpPr>
        <p:spPr>
          <a:xfrm>
            <a:off x="4664804" y="3216136"/>
            <a:ext cx="1436988" cy="59857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Book Session</a:t>
            </a:r>
          </a:p>
        </p:txBody>
      </p:sp>
      <p:cxnSp>
        <p:nvCxnSpPr>
          <p:cNvPr id="11" name="Straight Connector 10">
            <a:extLst>
              <a:ext uri="{FF2B5EF4-FFF2-40B4-BE49-F238E27FC236}">
                <a16:creationId xmlns:a16="http://schemas.microsoft.com/office/drawing/2014/main" id="{4D877303-E816-4252-A4FD-8367E0332E90}"/>
              </a:ext>
            </a:extLst>
          </p:cNvPr>
          <p:cNvCxnSpPr>
            <a:cxnSpLocks/>
            <a:endCxn id="10" idx="2"/>
          </p:cNvCxnSpPr>
          <p:nvPr/>
        </p:nvCxnSpPr>
        <p:spPr>
          <a:xfrm flipV="1">
            <a:off x="4249021" y="3515422"/>
            <a:ext cx="415783" cy="11760"/>
          </a:xfrm>
          <a:prstGeom prst="line">
            <a:avLst/>
          </a:prstGeom>
          <a:ln w="19050"/>
        </p:spPr>
        <p:style>
          <a:lnRef idx="1">
            <a:schemeClr val="dk1"/>
          </a:lnRef>
          <a:fillRef idx="0">
            <a:schemeClr val="dk1"/>
          </a:fillRef>
          <a:effectRef idx="0">
            <a:schemeClr val="dk1"/>
          </a:effectRef>
          <a:fontRef idx="minor">
            <a:schemeClr val="tx1"/>
          </a:fontRef>
        </p:style>
      </p:cxnSp>
      <p:sp>
        <p:nvSpPr>
          <p:cNvPr id="13" name="Oval 12">
            <a:extLst>
              <a:ext uri="{FF2B5EF4-FFF2-40B4-BE49-F238E27FC236}">
                <a16:creationId xmlns:a16="http://schemas.microsoft.com/office/drawing/2014/main" id="{A0D587E2-8BB2-4ECB-92DC-83A4D1E41C1F}"/>
              </a:ext>
            </a:extLst>
          </p:cNvPr>
          <p:cNvSpPr/>
          <p:nvPr/>
        </p:nvSpPr>
        <p:spPr>
          <a:xfrm>
            <a:off x="6517575" y="3215178"/>
            <a:ext cx="1436988" cy="59857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Check Availability</a:t>
            </a:r>
          </a:p>
        </p:txBody>
      </p:sp>
      <p:sp>
        <p:nvSpPr>
          <p:cNvPr id="14" name="Oval 13">
            <a:extLst>
              <a:ext uri="{FF2B5EF4-FFF2-40B4-BE49-F238E27FC236}">
                <a16:creationId xmlns:a16="http://schemas.microsoft.com/office/drawing/2014/main" id="{29FD5970-EC29-4060-8154-764D5BF9D5BF}"/>
              </a:ext>
            </a:extLst>
          </p:cNvPr>
          <p:cNvSpPr/>
          <p:nvPr/>
        </p:nvSpPr>
        <p:spPr>
          <a:xfrm>
            <a:off x="5559614" y="4009031"/>
            <a:ext cx="1436988" cy="59857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Pay Bill</a:t>
            </a:r>
          </a:p>
        </p:txBody>
      </p:sp>
      <p:cxnSp>
        <p:nvCxnSpPr>
          <p:cNvPr id="15" name="Straight Connector 14">
            <a:extLst>
              <a:ext uri="{FF2B5EF4-FFF2-40B4-BE49-F238E27FC236}">
                <a16:creationId xmlns:a16="http://schemas.microsoft.com/office/drawing/2014/main" id="{EE8AEA65-4C61-474B-B199-B72153513E15}"/>
              </a:ext>
            </a:extLst>
          </p:cNvPr>
          <p:cNvCxnSpPr>
            <a:cxnSpLocks/>
            <a:stCxn id="13" idx="6"/>
          </p:cNvCxnSpPr>
          <p:nvPr/>
        </p:nvCxnSpPr>
        <p:spPr>
          <a:xfrm flipV="1">
            <a:off x="7954563" y="3349859"/>
            <a:ext cx="477474" cy="164605"/>
          </a:xfrm>
          <a:prstGeom prst="line">
            <a:avLst/>
          </a:prstGeom>
          <a:ln w="1905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3C5194DC-E11D-4273-AFC0-F00910764F05}"/>
              </a:ext>
            </a:extLst>
          </p:cNvPr>
          <p:cNvSpPr txBox="1"/>
          <p:nvPr/>
        </p:nvSpPr>
        <p:spPr>
          <a:xfrm>
            <a:off x="5904894" y="3544208"/>
            <a:ext cx="707400" cy="276999"/>
          </a:xfrm>
          <a:prstGeom prst="rect">
            <a:avLst/>
          </a:prstGeom>
          <a:noFill/>
        </p:spPr>
        <p:txBody>
          <a:bodyPr wrap="square" rtlCol="0">
            <a:spAutoFit/>
          </a:bodyPr>
          <a:lstStyle/>
          <a:p>
            <a:pPr algn="ctr"/>
            <a:r>
              <a:rPr lang="en-US" sz="1200" dirty="0"/>
              <a:t>&lt;&lt; </a:t>
            </a:r>
            <a:r>
              <a:rPr lang="en-US" sz="1200" dirty="0" err="1"/>
              <a:t>i</a:t>
            </a:r>
            <a:r>
              <a:rPr lang="en-US" sz="1200" dirty="0"/>
              <a:t> &gt;&gt;</a:t>
            </a:r>
          </a:p>
        </p:txBody>
      </p:sp>
      <p:sp>
        <p:nvSpPr>
          <p:cNvPr id="18" name="Oval 17">
            <a:extLst>
              <a:ext uri="{FF2B5EF4-FFF2-40B4-BE49-F238E27FC236}">
                <a16:creationId xmlns:a16="http://schemas.microsoft.com/office/drawing/2014/main" id="{5D1D5B50-B29E-44F4-9B62-1F6CC1E6D059}"/>
              </a:ext>
            </a:extLst>
          </p:cNvPr>
          <p:cNvSpPr/>
          <p:nvPr/>
        </p:nvSpPr>
        <p:spPr>
          <a:xfrm>
            <a:off x="4462723" y="4629950"/>
            <a:ext cx="1436988" cy="59857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Pay by cash</a:t>
            </a:r>
          </a:p>
        </p:txBody>
      </p:sp>
      <p:sp>
        <p:nvSpPr>
          <p:cNvPr id="19" name="Oval 18">
            <a:extLst>
              <a:ext uri="{FF2B5EF4-FFF2-40B4-BE49-F238E27FC236}">
                <a16:creationId xmlns:a16="http://schemas.microsoft.com/office/drawing/2014/main" id="{308DC403-3CD9-4B2A-925D-16AFFA643462}"/>
              </a:ext>
            </a:extLst>
          </p:cNvPr>
          <p:cNvSpPr/>
          <p:nvPr/>
        </p:nvSpPr>
        <p:spPr>
          <a:xfrm>
            <a:off x="6648333" y="4624151"/>
            <a:ext cx="1436988" cy="59857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Pay by card</a:t>
            </a:r>
          </a:p>
        </p:txBody>
      </p:sp>
      <p:sp>
        <p:nvSpPr>
          <p:cNvPr id="20" name="Oval 19">
            <a:extLst>
              <a:ext uri="{FF2B5EF4-FFF2-40B4-BE49-F238E27FC236}">
                <a16:creationId xmlns:a16="http://schemas.microsoft.com/office/drawing/2014/main" id="{7C9170E9-727B-475D-92C9-11135D2E8A0C}"/>
              </a:ext>
            </a:extLst>
          </p:cNvPr>
          <p:cNvSpPr/>
          <p:nvPr/>
        </p:nvSpPr>
        <p:spPr>
          <a:xfrm>
            <a:off x="5757309" y="6002745"/>
            <a:ext cx="1436988" cy="59857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login</a:t>
            </a:r>
          </a:p>
        </p:txBody>
      </p:sp>
      <p:cxnSp>
        <p:nvCxnSpPr>
          <p:cNvPr id="23" name="Straight Connector 22">
            <a:extLst>
              <a:ext uri="{FF2B5EF4-FFF2-40B4-BE49-F238E27FC236}">
                <a16:creationId xmlns:a16="http://schemas.microsoft.com/office/drawing/2014/main" id="{0DF52CAE-E009-4C04-8A56-54562C81C1AC}"/>
              </a:ext>
            </a:extLst>
          </p:cNvPr>
          <p:cNvCxnSpPr>
            <a:cxnSpLocks/>
            <a:stCxn id="14" idx="1"/>
          </p:cNvCxnSpPr>
          <p:nvPr/>
        </p:nvCxnSpPr>
        <p:spPr>
          <a:xfrm flipH="1" flipV="1">
            <a:off x="4251196" y="3750844"/>
            <a:ext cx="1518860" cy="345846"/>
          </a:xfrm>
          <a:prstGeom prst="line">
            <a:avLst/>
          </a:prstGeom>
          <a:ln w="19050"/>
        </p:spPr>
        <p:style>
          <a:lnRef idx="1">
            <a:schemeClr val="dk1"/>
          </a:lnRef>
          <a:fillRef idx="0">
            <a:schemeClr val="dk1"/>
          </a:fillRef>
          <a:effectRef idx="0">
            <a:schemeClr val="dk1"/>
          </a:effectRef>
          <a:fontRef idx="minor">
            <a:schemeClr val="tx1"/>
          </a:fontRef>
        </p:style>
      </p:cxnSp>
      <p:sp>
        <p:nvSpPr>
          <p:cNvPr id="24" name="Freeform: Shape 23">
            <a:extLst>
              <a:ext uri="{FF2B5EF4-FFF2-40B4-BE49-F238E27FC236}">
                <a16:creationId xmlns:a16="http://schemas.microsoft.com/office/drawing/2014/main" id="{F0CB2BBD-F8AD-49C2-B34E-61D2D883C4A9}"/>
              </a:ext>
            </a:extLst>
          </p:cNvPr>
          <p:cNvSpPr/>
          <p:nvPr/>
        </p:nvSpPr>
        <p:spPr>
          <a:xfrm rot="9070560">
            <a:off x="7100734" y="4163426"/>
            <a:ext cx="400016" cy="586839"/>
          </a:xfrm>
          <a:custGeom>
            <a:avLst/>
            <a:gdLst>
              <a:gd name="connsiteX0" fmla="*/ 228782 w 261439"/>
              <a:gd name="connsiteY0" fmla="*/ 0 h 609600"/>
              <a:gd name="connsiteX1" fmla="*/ 182 w 261439"/>
              <a:gd name="connsiteY1" fmla="*/ 359228 h 609600"/>
              <a:gd name="connsiteX2" fmla="*/ 261439 w 261439"/>
              <a:gd name="connsiteY2" fmla="*/ 609600 h 609600"/>
              <a:gd name="connsiteX0" fmla="*/ 67963 w 314212"/>
              <a:gd name="connsiteY0" fmla="*/ 0 h 587824"/>
              <a:gd name="connsiteX1" fmla="*/ 52955 w 314212"/>
              <a:gd name="connsiteY1" fmla="*/ 337452 h 587824"/>
              <a:gd name="connsiteX2" fmla="*/ 314212 w 314212"/>
              <a:gd name="connsiteY2" fmla="*/ 587824 h 587824"/>
              <a:gd name="connsiteX0" fmla="*/ 110030 w 356279"/>
              <a:gd name="connsiteY0" fmla="*/ 0 h 587824"/>
              <a:gd name="connsiteX1" fmla="*/ 21224 w 356279"/>
              <a:gd name="connsiteY1" fmla="*/ 315572 h 587824"/>
              <a:gd name="connsiteX2" fmla="*/ 356279 w 356279"/>
              <a:gd name="connsiteY2" fmla="*/ 587824 h 587824"/>
              <a:gd name="connsiteX0" fmla="*/ 67626 w 400016"/>
              <a:gd name="connsiteY0" fmla="*/ 0 h 687227"/>
              <a:gd name="connsiteX1" fmla="*/ 64961 w 400016"/>
              <a:gd name="connsiteY1" fmla="*/ 414975 h 687227"/>
              <a:gd name="connsiteX2" fmla="*/ 400016 w 400016"/>
              <a:gd name="connsiteY2" fmla="*/ 687227 h 687227"/>
            </a:gdLst>
            <a:ahLst/>
            <a:cxnLst>
              <a:cxn ang="0">
                <a:pos x="connsiteX0" y="connsiteY0"/>
              </a:cxn>
              <a:cxn ang="0">
                <a:pos x="connsiteX1" y="connsiteY1"/>
              </a:cxn>
              <a:cxn ang="0">
                <a:pos x="connsiteX2" y="connsiteY2"/>
              </a:cxn>
            </a:cxnLst>
            <a:rect l="l" t="t" r="r" b="b"/>
            <a:pathLst>
              <a:path w="400016" h="687227">
                <a:moveTo>
                  <a:pt x="67626" y="0"/>
                </a:moveTo>
                <a:cubicBezTo>
                  <a:pt x="-49396" y="128814"/>
                  <a:pt x="9563" y="300437"/>
                  <a:pt x="64961" y="414975"/>
                </a:cubicBezTo>
                <a:cubicBezTo>
                  <a:pt x="120359" y="529513"/>
                  <a:pt x="256687" y="649127"/>
                  <a:pt x="400016" y="687227"/>
                </a:cubicBez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 name="Freeform: Shape 24">
            <a:extLst>
              <a:ext uri="{FF2B5EF4-FFF2-40B4-BE49-F238E27FC236}">
                <a16:creationId xmlns:a16="http://schemas.microsoft.com/office/drawing/2014/main" id="{1E79E413-C00B-4364-BB81-C17538066E5F}"/>
              </a:ext>
            </a:extLst>
          </p:cNvPr>
          <p:cNvSpPr/>
          <p:nvPr/>
        </p:nvSpPr>
        <p:spPr>
          <a:xfrm rot="11525834" flipH="1">
            <a:off x="5067708" y="4230220"/>
            <a:ext cx="453983" cy="445453"/>
          </a:xfrm>
          <a:custGeom>
            <a:avLst/>
            <a:gdLst>
              <a:gd name="connsiteX0" fmla="*/ 228782 w 261439"/>
              <a:gd name="connsiteY0" fmla="*/ 0 h 609600"/>
              <a:gd name="connsiteX1" fmla="*/ 182 w 261439"/>
              <a:gd name="connsiteY1" fmla="*/ 359228 h 609600"/>
              <a:gd name="connsiteX2" fmla="*/ 261439 w 261439"/>
              <a:gd name="connsiteY2" fmla="*/ 609600 h 609600"/>
              <a:gd name="connsiteX0" fmla="*/ 67963 w 314212"/>
              <a:gd name="connsiteY0" fmla="*/ 0 h 587824"/>
              <a:gd name="connsiteX1" fmla="*/ 52955 w 314212"/>
              <a:gd name="connsiteY1" fmla="*/ 337452 h 587824"/>
              <a:gd name="connsiteX2" fmla="*/ 314212 w 314212"/>
              <a:gd name="connsiteY2" fmla="*/ 587824 h 587824"/>
              <a:gd name="connsiteX0" fmla="*/ 110030 w 356279"/>
              <a:gd name="connsiteY0" fmla="*/ 0 h 587824"/>
              <a:gd name="connsiteX1" fmla="*/ 21224 w 356279"/>
              <a:gd name="connsiteY1" fmla="*/ 315572 h 587824"/>
              <a:gd name="connsiteX2" fmla="*/ 356279 w 356279"/>
              <a:gd name="connsiteY2" fmla="*/ 587824 h 587824"/>
              <a:gd name="connsiteX0" fmla="*/ 67626 w 400016"/>
              <a:gd name="connsiteY0" fmla="*/ 0 h 687227"/>
              <a:gd name="connsiteX1" fmla="*/ 64961 w 400016"/>
              <a:gd name="connsiteY1" fmla="*/ 414975 h 687227"/>
              <a:gd name="connsiteX2" fmla="*/ 400016 w 400016"/>
              <a:gd name="connsiteY2" fmla="*/ 687227 h 687227"/>
              <a:gd name="connsiteX0" fmla="*/ 40065 w 504458"/>
              <a:gd name="connsiteY0" fmla="*/ 0 h 605883"/>
              <a:gd name="connsiteX1" fmla="*/ 169403 w 504458"/>
              <a:gd name="connsiteY1" fmla="*/ 333631 h 605883"/>
              <a:gd name="connsiteX2" fmla="*/ 504458 w 504458"/>
              <a:gd name="connsiteY2" fmla="*/ 605883 h 605883"/>
              <a:gd name="connsiteX0" fmla="*/ 38222 w 502615"/>
              <a:gd name="connsiteY0" fmla="*/ 0 h 605883"/>
              <a:gd name="connsiteX1" fmla="*/ 180469 w 502615"/>
              <a:gd name="connsiteY1" fmla="*/ 425628 h 605883"/>
              <a:gd name="connsiteX2" fmla="*/ 502615 w 502615"/>
              <a:gd name="connsiteY2" fmla="*/ 605883 h 605883"/>
            </a:gdLst>
            <a:ahLst/>
            <a:cxnLst>
              <a:cxn ang="0">
                <a:pos x="connsiteX0" y="connsiteY0"/>
              </a:cxn>
              <a:cxn ang="0">
                <a:pos x="connsiteX1" y="connsiteY1"/>
              </a:cxn>
              <a:cxn ang="0">
                <a:pos x="connsiteX2" y="connsiteY2"/>
              </a:cxn>
            </a:cxnLst>
            <a:rect l="l" t="t" r="r" b="b"/>
            <a:pathLst>
              <a:path w="502615" h="605883">
                <a:moveTo>
                  <a:pt x="38222" y="0"/>
                </a:moveTo>
                <a:cubicBezTo>
                  <a:pt x="-78800" y="128814"/>
                  <a:pt x="103070" y="324648"/>
                  <a:pt x="180469" y="425628"/>
                </a:cubicBezTo>
                <a:cubicBezTo>
                  <a:pt x="257868" y="526609"/>
                  <a:pt x="359286" y="567783"/>
                  <a:pt x="502615" y="605883"/>
                </a:cubicBez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6" name="TextBox 25">
            <a:extLst>
              <a:ext uri="{FF2B5EF4-FFF2-40B4-BE49-F238E27FC236}">
                <a16:creationId xmlns:a16="http://schemas.microsoft.com/office/drawing/2014/main" id="{EE670929-8DCF-48F9-B320-1AA24B13D777}"/>
              </a:ext>
            </a:extLst>
          </p:cNvPr>
          <p:cNvSpPr txBox="1"/>
          <p:nvPr/>
        </p:nvSpPr>
        <p:spPr>
          <a:xfrm>
            <a:off x="7119246" y="4042675"/>
            <a:ext cx="1154953" cy="276999"/>
          </a:xfrm>
          <a:prstGeom prst="rect">
            <a:avLst/>
          </a:prstGeom>
          <a:noFill/>
        </p:spPr>
        <p:txBody>
          <a:bodyPr wrap="square" rtlCol="0">
            <a:spAutoFit/>
          </a:bodyPr>
          <a:lstStyle/>
          <a:p>
            <a:pPr algn="ctr"/>
            <a:r>
              <a:rPr lang="en-US" sz="1200" dirty="0"/>
              <a:t>&lt;&lt;extend&gt;&gt;</a:t>
            </a:r>
          </a:p>
        </p:txBody>
      </p:sp>
      <p:sp>
        <p:nvSpPr>
          <p:cNvPr id="27" name="TextBox 26">
            <a:extLst>
              <a:ext uri="{FF2B5EF4-FFF2-40B4-BE49-F238E27FC236}">
                <a16:creationId xmlns:a16="http://schemas.microsoft.com/office/drawing/2014/main" id="{7E5A9D7C-F617-4F42-BBBB-0594DA91C55D}"/>
              </a:ext>
            </a:extLst>
          </p:cNvPr>
          <p:cNvSpPr txBox="1"/>
          <p:nvPr/>
        </p:nvSpPr>
        <p:spPr>
          <a:xfrm>
            <a:off x="4425449" y="4347605"/>
            <a:ext cx="709808" cy="276999"/>
          </a:xfrm>
          <a:prstGeom prst="rect">
            <a:avLst/>
          </a:prstGeom>
          <a:noFill/>
        </p:spPr>
        <p:txBody>
          <a:bodyPr wrap="square" rtlCol="0">
            <a:spAutoFit/>
          </a:bodyPr>
          <a:lstStyle/>
          <a:p>
            <a:pPr algn="ctr"/>
            <a:r>
              <a:rPr lang="en-US" sz="1200" dirty="0"/>
              <a:t>&lt;&lt; e &gt;&gt;</a:t>
            </a:r>
          </a:p>
        </p:txBody>
      </p:sp>
      <p:sp>
        <p:nvSpPr>
          <p:cNvPr id="30" name="Rectangle 29">
            <a:extLst>
              <a:ext uri="{FF2B5EF4-FFF2-40B4-BE49-F238E27FC236}">
                <a16:creationId xmlns:a16="http://schemas.microsoft.com/office/drawing/2014/main" id="{4055388D-0AB1-4162-9B61-CF26B21286BB}"/>
              </a:ext>
            </a:extLst>
          </p:cNvPr>
          <p:cNvSpPr/>
          <p:nvPr/>
        </p:nvSpPr>
        <p:spPr>
          <a:xfrm>
            <a:off x="4397830" y="1752600"/>
            <a:ext cx="3824468" cy="501131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45" name="Group 44">
            <a:extLst>
              <a:ext uri="{FF2B5EF4-FFF2-40B4-BE49-F238E27FC236}">
                <a16:creationId xmlns:a16="http://schemas.microsoft.com/office/drawing/2014/main" id="{F012141F-F35F-4950-9896-792BE9B1F37B}"/>
              </a:ext>
            </a:extLst>
          </p:cNvPr>
          <p:cNvGrpSpPr/>
          <p:nvPr/>
        </p:nvGrpSpPr>
        <p:grpSpPr>
          <a:xfrm>
            <a:off x="8074774" y="3015428"/>
            <a:ext cx="1154953" cy="734516"/>
            <a:chOff x="392157" y="2517710"/>
            <a:chExt cx="1154953" cy="734516"/>
          </a:xfrm>
        </p:grpSpPr>
        <p:grpSp>
          <p:nvGrpSpPr>
            <p:cNvPr id="46" name="Group 45">
              <a:extLst>
                <a:ext uri="{FF2B5EF4-FFF2-40B4-BE49-F238E27FC236}">
                  <a16:creationId xmlns:a16="http://schemas.microsoft.com/office/drawing/2014/main" id="{B59B09AA-BEF2-4FAA-BE27-9DC1AD222D2A}"/>
                </a:ext>
              </a:extLst>
            </p:cNvPr>
            <p:cNvGrpSpPr/>
            <p:nvPr/>
          </p:nvGrpSpPr>
          <p:grpSpPr>
            <a:xfrm flipH="1">
              <a:off x="838200" y="2517710"/>
              <a:ext cx="233773" cy="449010"/>
              <a:chOff x="1846217" y="3051110"/>
              <a:chExt cx="487680" cy="936690"/>
            </a:xfrm>
          </p:grpSpPr>
          <p:sp>
            <p:nvSpPr>
              <p:cNvPr id="48" name="Oval 47">
                <a:extLst>
                  <a:ext uri="{FF2B5EF4-FFF2-40B4-BE49-F238E27FC236}">
                    <a16:creationId xmlns:a16="http://schemas.microsoft.com/office/drawing/2014/main" id="{EE29FD80-5AFF-48C9-9B67-4A58D75A6D9E}"/>
                  </a:ext>
                </a:extLst>
              </p:cNvPr>
              <p:cNvSpPr/>
              <p:nvPr/>
            </p:nvSpPr>
            <p:spPr>
              <a:xfrm>
                <a:off x="1940767" y="3051110"/>
                <a:ext cx="298580" cy="29858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9" name="Straight Connector 48">
                <a:extLst>
                  <a:ext uri="{FF2B5EF4-FFF2-40B4-BE49-F238E27FC236}">
                    <a16:creationId xmlns:a16="http://schemas.microsoft.com/office/drawing/2014/main" id="{6DD7EEC7-F921-4E9D-A48D-8BAA2CC22B50}"/>
                  </a:ext>
                </a:extLst>
              </p:cNvPr>
              <p:cNvCxnSpPr>
                <a:cxnSpLocks/>
                <a:stCxn id="48" idx="4"/>
                <a:endCxn id="50" idx="1"/>
              </p:cNvCxnSpPr>
              <p:nvPr/>
            </p:nvCxnSpPr>
            <p:spPr>
              <a:xfrm>
                <a:off x="2090057" y="3349690"/>
                <a:ext cx="5080" cy="3079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Freeform: Shape 49">
                <a:extLst>
                  <a:ext uri="{FF2B5EF4-FFF2-40B4-BE49-F238E27FC236}">
                    <a16:creationId xmlns:a16="http://schemas.microsoft.com/office/drawing/2014/main" id="{AF23E4C3-0C1C-42AE-9F22-BD70C0FCD70C}"/>
                  </a:ext>
                </a:extLst>
              </p:cNvPr>
              <p:cNvSpPr/>
              <p:nvPr/>
            </p:nvSpPr>
            <p:spPr>
              <a:xfrm>
                <a:off x="1861457" y="3657600"/>
                <a:ext cx="472440" cy="330200"/>
              </a:xfrm>
              <a:custGeom>
                <a:avLst/>
                <a:gdLst>
                  <a:gd name="connsiteX0" fmla="*/ 0 w 487680"/>
                  <a:gd name="connsiteY0" fmla="*/ 340360 h 340360"/>
                  <a:gd name="connsiteX1" fmla="*/ 248920 w 487680"/>
                  <a:gd name="connsiteY1" fmla="*/ 0 h 340360"/>
                  <a:gd name="connsiteX2" fmla="*/ 487680 w 487680"/>
                  <a:gd name="connsiteY2" fmla="*/ 314960 h 340360"/>
                  <a:gd name="connsiteX0" fmla="*/ 0 w 472440"/>
                  <a:gd name="connsiteY0" fmla="*/ 330200 h 330200"/>
                  <a:gd name="connsiteX1" fmla="*/ 233680 w 472440"/>
                  <a:gd name="connsiteY1" fmla="*/ 0 h 330200"/>
                  <a:gd name="connsiteX2" fmla="*/ 472440 w 472440"/>
                  <a:gd name="connsiteY2" fmla="*/ 314960 h 330200"/>
                </a:gdLst>
                <a:ahLst/>
                <a:cxnLst>
                  <a:cxn ang="0">
                    <a:pos x="connsiteX0" y="connsiteY0"/>
                  </a:cxn>
                  <a:cxn ang="0">
                    <a:pos x="connsiteX1" y="connsiteY1"/>
                  </a:cxn>
                  <a:cxn ang="0">
                    <a:pos x="connsiteX2" y="connsiteY2"/>
                  </a:cxn>
                </a:cxnLst>
                <a:rect l="l" t="t" r="r" b="b"/>
                <a:pathLst>
                  <a:path w="472440" h="330200">
                    <a:moveTo>
                      <a:pt x="0" y="330200"/>
                    </a:moveTo>
                    <a:lnTo>
                      <a:pt x="233680" y="0"/>
                    </a:lnTo>
                    <a:lnTo>
                      <a:pt x="472440" y="31496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1" name="Straight Connector 50">
                <a:extLst>
                  <a:ext uri="{FF2B5EF4-FFF2-40B4-BE49-F238E27FC236}">
                    <a16:creationId xmlns:a16="http://schemas.microsoft.com/office/drawing/2014/main" id="{C1672E49-3821-471E-ADC5-9AABA7B685B4}"/>
                  </a:ext>
                </a:extLst>
              </p:cNvPr>
              <p:cNvCxnSpPr>
                <a:cxnSpLocks/>
              </p:cNvCxnSpPr>
              <p:nvPr/>
            </p:nvCxnSpPr>
            <p:spPr>
              <a:xfrm>
                <a:off x="1846217" y="3429000"/>
                <a:ext cx="4876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7" name="TextBox 46">
              <a:extLst>
                <a:ext uri="{FF2B5EF4-FFF2-40B4-BE49-F238E27FC236}">
                  <a16:creationId xmlns:a16="http://schemas.microsoft.com/office/drawing/2014/main" id="{471DCE21-48BC-4029-ADC6-6C1EEC4FF5FA}"/>
                </a:ext>
              </a:extLst>
            </p:cNvPr>
            <p:cNvSpPr txBox="1"/>
            <p:nvPr/>
          </p:nvSpPr>
          <p:spPr>
            <a:xfrm>
              <a:off x="392157" y="2975227"/>
              <a:ext cx="1154953" cy="276999"/>
            </a:xfrm>
            <a:prstGeom prst="rect">
              <a:avLst/>
            </a:prstGeom>
            <a:noFill/>
          </p:spPr>
          <p:txBody>
            <a:bodyPr wrap="square" rtlCol="0">
              <a:spAutoFit/>
            </a:bodyPr>
            <a:lstStyle/>
            <a:p>
              <a:pPr algn="ctr"/>
              <a:r>
                <a:rPr lang="en-US" sz="1200" dirty="0"/>
                <a:t>Office Clerk</a:t>
              </a:r>
            </a:p>
          </p:txBody>
        </p:sp>
      </p:grpSp>
      <p:grpSp>
        <p:nvGrpSpPr>
          <p:cNvPr id="53" name="Group 52">
            <a:extLst>
              <a:ext uri="{FF2B5EF4-FFF2-40B4-BE49-F238E27FC236}">
                <a16:creationId xmlns:a16="http://schemas.microsoft.com/office/drawing/2014/main" id="{1923F035-2F83-4B5F-9E54-AC3918393765}"/>
              </a:ext>
            </a:extLst>
          </p:cNvPr>
          <p:cNvGrpSpPr/>
          <p:nvPr/>
        </p:nvGrpSpPr>
        <p:grpSpPr>
          <a:xfrm>
            <a:off x="3549539" y="2001810"/>
            <a:ext cx="968829" cy="942095"/>
            <a:chOff x="467019" y="2517710"/>
            <a:chExt cx="968829" cy="942095"/>
          </a:xfrm>
        </p:grpSpPr>
        <p:grpSp>
          <p:nvGrpSpPr>
            <p:cNvPr id="54" name="Group 53">
              <a:extLst>
                <a:ext uri="{FF2B5EF4-FFF2-40B4-BE49-F238E27FC236}">
                  <a16:creationId xmlns:a16="http://schemas.microsoft.com/office/drawing/2014/main" id="{2CBA92FF-B7F9-4B74-9DE0-DF0F314C8E67}"/>
                </a:ext>
              </a:extLst>
            </p:cNvPr>
            <p:cNvGrpSpPr/>
            <p:nvPr/>
          </p:nvGrpSpPr>
          <p:grpSpPr>
            <a:xfrm flipH="1">
              <a:off x="838200" y="2517710"/>
              <a:ext cx="233773" cy="449010"/>
              <a:chOff x="1846217" y="3051110"/>
              <a:chExt cx="487680" cy="936690"/>
            </a:xfrm>
          </p:grpSpPr>
          <p:sp>
            <p:nvSpPr>
              <p:cNvPr id="56" name="Oval 55">
                <a:extLst>
                  <a:ext uri="{FF2B5EF4-FFF2-40B4-BE49-F238E27FC236}">
                    <a16:creationId xmlns:a16="http://schemas.microsoft.com/office/drawing/2014/main" id="{8493FECE-26C6-4AAB-B7EC-D05EF2D769F9}"/>
                  </a:ext>
                </a:extLst>
              </p:cNvPr>
              <p:cNvSpPr/>
              <p:nvPr/>
            </p:nvSpPr>
            <p:spPr>
              <a:xfrm>
                <a:off x="1940767" y="3051110"/>
                <a:ext cx="298580" cy="29858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7" name="Straight Connector 56">
                <a:extLst>
                  <a:ext uri="{FF2B5EF4-FFF2-40B4-BE49-F238E27FC236}">
                    <a16:creationId xmlns:a16="http://schemas.microsoft.com/office/drawing/2014/main" id="{8BFF3C27-9D71-4228-815D-FD61E9EC9CB2}"/>
                  </a:ext>
                </a:extLst>
              </p:cNvPr>
              <p:cNvCxnSpPr>
                <a:cxnSpLocks/>
                <a:stCxn id="56" idx="4"/>
                <a:endCxn id="58" idx="1"/>
              </p:cNvCxnSpPr>
              <p:nvPr/>
            </p:nvCxnSpPr>
            <p:spPr>
              <a:xfrm>
                <a:off x="2090057" y="3349690"/>
                <a:ext cx="5080" cy="3079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Freeform: Shape 57">
                <a:extLst>
                  <a:ext uri="{FF2B5EF4-FFF2-40B4-BE49-F238E27FC236}">
                    <a16:creationId xmlns:a16="http://schemas.microsoft.com/office/drawing/2014/main" id="{3AFD68B3-E470-46E8-9B83-69FD2F877B02}"/>
                  </a:ext>
                </a:extLst>
              </p:cNvPr>
              <p:cNvSpPr/>
              <p:nvPr/>
            </p:nvSpPr>
            <p:spPr>
              <a:xfrm>
                <a:off x="1861457" y="3657600"/>
                <a:ext cx="472440" cy="330200"/>
              </a:xfrm>
              <a:custGeom>
                <a:avLst/>
                <a:gdLst>
                  <a:gd name="connsiteX0" fmla="*/ 0 w 487680"/>
                  <a:gd name="connsiteY0" fmla="*/ 340360 h 340360"/>
                  <a:gd name="connsiteX1" fmla="*/ 248920 w 487680"/>
                  <a:gd name="connsiteY1" fmla="*/ 0 h 340360"/>
                  <a:gd name="connsiteX2" fmla="*/ 487680 w 487680"/>
                  <a:gd name="connsiteY2" fmla="*/ 314960 h 340360"/>
                  <a:gd name="connsiteX0" fmla="*/ 0 w 472440"/>
                  <a:gd name="connsiteY0" fmla="*/ 330200 h 330200"/>
                  <a:gd name="connsiteX1" fmla="*/ 233680 w 472440"/>
                  <a:gd name="connsiteY1" fmla="*/ 0 h 330200"/>
                  <a:gd name="connsiteX2" fmla="*/ 472440 w 472440"/>
                  <a:gd name="connsiteY2" fmla="*/ 314960 h 330200"/>
                </a:gdLst>
                <a:ahLst/>
                <a:cxnLst>
                  <a:cxn ang="0">
                    <a:pos x="connsiteX0" y="connsiteY0"/>
                  </a:cxn>
                  <a:cxn ang="0">
                    <a:pos x="connsiteX1" y="connsiteY1"/>
                  </a:cxn>
                  <a:cxn ang="0">
                    <a:pos x="connsiteX2" y="connsiteY2"/>
                  </a:cxn>
                </a:cxnLst>
                <a:rect l="l" t="t" r="r" b="b"/>
                <a:pathLst>
                  <a:path w="472440" h="330200">
                    <a:moveTo>
                      <a:pt x="0" y="330200"/>
                    </a:moveTo>
                    <a:lnTo>
                      <a:pt x="233680" y="0"/>
                    </a:lnTo>
                    <a:lnTo>
                      <a:pt x="472440" y="31496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9" name="Straight Connector 58">
                <a:extLst>
                  <a:ext uri="{FF2B5EF4-FFF2-40B4-BE49-F238E27FC236}">
                    <a16:creationId xmlns:a16="http://schemas.microsoft.com/office/drawing/2014/main" id="{211D515D-DC6C-46EA-90AA-40F8F13FF5AD}"/>
                  </a:ext>
                </a:extLst>
              </p:cNvPr>
              <p:cNvCxnSpPr>
                <a:cxnSpLocks/>
              </p:cNvCxnSpPr>
              <p:nvPr/>
            </p:nvCxnSpPr>
            <p:spPr>
              <a:xfrm>
                <a:off x="1846217" y="3429000"/>
                <a:ext cx="4876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TextBox 54">
              <a:extLst>
                <a:ext uri="{FF2B5EF4-FFF2-40B4-BE49-F238E27FC236}">
                  <a16:creationId xmlns:a16="http://schemas.microsoft.com/office/drawing/2014/main" id="{C1A45E72-323E-4F16-A61B-BE4B32D0452B}"/>
                </a:ext>
              </a:extLst>
            </p:cNvPr>
            <p:cNvSpPr txBox="1"/>
            <p:nvPr/>
          </p:nvSpPr>
          <p:spPr>
            <a:xfrm>
              <a:off x="467019" y="2998140"/>
              <a:ext cx="968829" cy="461665"/>
            </a:xfrm>
            <a:prstGeom prst="rect">
              <a:avLst/>
            </a:prstGeom>
            <a:noFill/>
          </p:spPr>
          <p:txBody>
            <a:bodyPr wrap="square" rtlCol="0">
              <a:spAutoFit/>
            </a:bodyPr>
            <a:lstStyle/>
            <a:p>
              <a:pPr algn="ctr"/>
              <a:r>
                <a:rPr lang="en-US" sz="1200" dirty="0"/>
                <a:t>Preferred</a:t>
              </a:r>
            </a:p>
            <a:p>
              <a:pPr algn="ctr"/>
              <a:r>
                <a:rPr lang="en-US" sz="1200" dirty="0"/>
                <a:t>Client</a:t>
              </a:r>
            </a:p>
          </p:txBody>
        </p:sp>
      </p:grpSp>
      <p:sp>
        <p:nvSpPr>
          <p:cNvPr id="63" name="Oval 62">
            <a:extLst>
              <a:ext uri="{FF2B5EF4-FFF2-40B4-BE49-F238E27FC236}">
                <a16:creationId xmlns:a16="http://schemas.microsoft.com/office/drawing/2014/main" id="{2C720F67-E068-4A83-98F4-5FE26BBF8E69}"/>
              </a:ext>
            </a:extLst>
          </p:cNvPr>
          <p:cNvSpPr/>
          <p:nvPr/>
        </p:nvSpPr>
        <p:spPr>
          <a:xfrm>
            <a:off x="5609228" y="2566598"/>
            <a:ext cx="1436988" cy="59857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Create Session</a:t>
            </a:r>
          </a:p>
        </p:txBody>
      </p:sp>
      <p:cxnSp>
        <p:nvCxnSpPr>
          <p:cNvPr id="64" name="Straight Connector 63">
            <a:extLst>
              <a:ext uri="{FF2B5EF4-FFF2-40B4-BE49-F238E27FC236}">
                <a16:creationId xmlns:a16="http://schemas.microsoft.com/office/drawing/2014/main" id="{6217C58D-776B-483B-8305-532D85C7B395}"/>
              </a:ext>
            </a:extLst>
          </p:cNvPr>
          <p:cNvCxnSpPr>
            <a:cxnSpLocks/>
            <a:stCxn id="63" idx="6"/>
          </p:cNvCxnSpPr>
          <p:nvPr/>
        </p:nvCxnSpPr>
        <p:spPr>
          <a:xfrm>
            <a:off x="7046216" y="2865884"/>
            <a:ext cx="1330932" cy="184690"/>
          </a:xfrm>
          <a:prstGeom prst="line">
            <a:avLst/>
          </a:prstGeom>
          <a:ln w="19050"/>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195B8BE7-8C60-400A-B913-52FCFBE4F608}"/>
              </a:ext>
            </a:extLst>
          </p:cNvPr>
          <p:cNvCxnSpPr>
            <a:cxnSpLocks/>
            <a:stCxn id="10" idx="6"/>
            <a:endCxn id="13" idx="2"/>
          </p:cNvCxnSpPr>
          <p:nvPr/>
        </p:nvCxnSpPr>
        <p:spPr>
          <a:xfrm flipV="1">
            <a:off x="6101792" y="3514464"/>
            <a:ext cx="415783" cy="958"/>
          </a:xfrm>
          <a:prstGeom prst="line">
            <a:avLst/>
          </a:prstGeom>
          <a:ln w="19050">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72" name="Oval 71">
            <a:extLst>
              <a:ext uri="{FF2B5EF4-FFF2-40B4-BE49-F238E27FC236}">
                <a16:creationId xmlns:a16="http://schemas.microsoft.com/office/drawing/2014/main" id="{506375E4-36E1-4FBA-BB7F-F3195F898488}"/>
              </a:ext>
            </a:extLst>
          </p:cNvPr>
          <p:cNvSpPr/>
          <p:nvPr/>
        </p:nvSpPr>
        <p:spPr>
          <a:xfrm>
            <a:off x="5737740" y="5237823"/>
            <a:ext cx="1436988" cy="59857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Clearance</a:t>
            </a:r>
          </a:p>
        </p:txBody>
      </p:sp>
      <p:sp>
        <p:nvSpPr>
          <p:cNvPr id="73" name="Rectangle 72">
            <a:extLst>
              <a:ext uri="{FF2B5EF4-FFF2-40B4-BE49-F238E27FC236}">
                <a16:creationId xmlns:a16="http://schemas.microsoft.com/office/drawing/2014/main" id="{E2920F70-6E56-4E38-BABF-C2BA030C8077}"/>
              </a:ext>
            </a:extLst>
          </p:cNvPr>
          <p:cNvSpPr/>
          <p:nvPr/>
        </p:nvSpPr>
        <p:spPr>
          <a:xfrm>
            <a:off x="3200400" y="5393144"/>
            <a:ext cx="1039226" cy="5464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&lt;&lt; actor &gt;&gt;</a:t>
            </a:r>
          </a:p>
          <a:p>
            <a:pPr algn="ctr"/>
            <a:r>
              <a:rPr lang="en-US" sz="1400" dirty="0">
                <a:solidFill>
                  <a:schemeClr val="tx1"/>
                </a:solidFill>
              </a:rPr>
              <a:t>Accounts</a:t>
            </a:r>
          </a:p>
        </p:txBody>
      </p:sp>
      <p:cxnSp>
        <p:nvCxnSpPr>
          <p:cNvPr id="75" name="Straight Connector 74">
            <a:extLst>
              <a:ext uri="{FF2B5EF4-FFF2-40B4-BE49-F238E27FC236}">
                <a16:creationId xmlns:a16="http://schemas.microsoft.com/office/drawing/2014/main" id="{837FF661-1CBE-4E0C-B148-CE1BDCC5D670}"/>
              </a:ext>
            </a:extLst>
          </p:cNvPr>
          <p:cNvCxnSpPr>
            <a:cxnSpLocks/>
            <a:stCxn id="73" idx="3"/>
            <a:endCxn id="72" idx="2"/>
          </p:cNvCxnSpPr>
          <p:nvPr/>
        </p:nvCxnSpPr>
        <p:spPr>
          <a:xfrm flipV="1">
            <a:off x="4239626" y="5537109"/>
            <a:ext cx="1498114" cy="129239"/>
          </a:xfrm>
          <a:prstGeom prst="line">
            <a:avLst/>
          </a:prstGeom>
          <a:ln w="19050"/>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318ED6CF-3AC2-4519-B43E-8480C34CA538}"/>
              </a:ext>
            </a:extLst>
          </p:cNvPr>
          <p:cNvCxnSpPr>
            <a:cxnSpLocks/>
            <a:stCxn id="14" idx="4"/>
            <a:endCxn id="72" idx="0"/>
          </p:cNvCxnSpPr>
          <p:nvPr/>
        </p:nvCxnSpPr>
        <p:spPr>
          <a:xfrm>
            <a:off x="6278108" y="4607602"/>
            <a:ext cx="178126" cy="630221"/>
          </a:xfrm>
          <a:prstGeom prst="line">
            <a:avLst/>
          </a:prstGeom>
          <a:ln w="19050">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82" name="TextBox 81">
            <a:extLst>
              <a:ext uri="{FF2B5EF4-FFF2-40B4-BE49-F238E27FC236}">
                <a16:creationId xmlns:a16="http://schemas.microsoft.com/office/drawing/2014/main" id="{F1E436C9-E852-4EC1-BD6C-44EEADA2B441}"/>
              </a:ext>
            </a:extLst>
          </p:cNvPr>
          <p:cNvSpPr txBox="1"/>
          <p:nvPr/>
        </p:nvSpPr>
        <p:spPr>
          <a:xfrm>
            <a:off x="5782979" y="4938521"/>
            <a:ext cx="707400" cy="276999"/>
          </a:xfrm>
          <a:prstGeom prst="rect">
            <a:avLst/>
          </a:prstGeom>
          <a:noFill/>
        </p:spPr>
        <p:txBody>
          <a:bodyPr wrap="square" rtlCol="0">
            <a:spAutoFit/>
          </a:bodyPr>
          <a:lstStyle/>
          <a:p>
            <a:pPr algn="ctr"/>
            <a:r>
              <a:rPr lang="en-US" sz="1200" dirty="0"/>
              <a:t>&lt;&lt; </a:t>
            </a:r>
            <a:r>
              <a:rPr lang="en-US" sz="1200" dirty="0" err="1"/>
              <a:t>i</a:t>
            </a:r>
            <a:r>
              <a:rPr lang="en-US" sz="1200" dirty="0"/>
              <a:t> &gt;&gt;</a:t>
            </a:r>
          </a:p>
        </p:txBody>
      </p:sp>
      <p:sp>
        <p:nvSpPr>
          <p:cNvPr id="85" name="Freeform: Shape 84">
            <a:extLst>
              <a:ext uri="{FF2B5EF4-FFF2-40B4-BE49-F238E27FC236}">
                <a16:creationId xmlns:a16="http://schemas.microsoft.com/office/drawing/2014/main" id="{B60B1F16-409B-43BA-8EB0-3F9B5A493DA5}"/>
              </a:ext>
            </a:extLst>
          </p:cNvPr>
          <p:cNvSpPr/>
          <p:nvPr/>
        </p:nvSpPr>
        <p:spPr>
          <a:xfrm>
            <a:off x="7165909" y="3816220"/>
            <a:ext cx="1490959" cy="1783370"/>
          </a:xfrm>
          <a:custGeom>
            <a:avLst/>
            <a:gdLst>
              <a:gd name="connsiteX0" fmla="*/ 0 w 1617548"/>
              <a:gd name="connsiteY0" fmla="*/ 1726163 h 1792938"/>
              <a:gd name="connsiteX1" fmla="*/ 1436914 w 1617548"/>
              <a:gd name="connsiteY1" fmla="*/ 1586204 h 1792938"/>
              <a:gd name="connsiteX2" fmla="*/ 1548882 w 1617548"/>
              <a:gd name="connsiteY2" fmla="*/ 0 h 1792938"/>
              <a:gd name="connsiteX0" fmla="*/ 0 w 1617548"/>
              <a:gd name="connsiteY0" fmla="*/ 1843454 h 1878543"/>
              <a:gd name="connsiteX1" fmla="*/ 1436914 w 1617548"/>
              <a:gd name="connsiteY1" fmla="*/ 1586204 h 1878543"/>
              <a:gd name="connsiteX2" fmla="*/ 1548882 w 1617548"/>
              <a:gd name="connsiteY2" fmla="*/ 0 h 1878543"/>
              <a:gd name="connsiteX0" fmla="*/ 0 w 1675490"/>
              <a:gd name="connsiteY0" fmla="*/ 1843454 h 1874750"/>
              <a:gd name="connsiteX1" fmla="*/ 1539631 w 1675490"/>
              <a:gd name="connsiteY1" fmla="*/ 1566656 h 1874750"/>
              <a:gd name="connsiteX2" fmla="*/ 1548882 w 1675490"/>
              <a:gd name="connsiteY2" fmla="*/ 0 h 1874750"/>
              <a:gd name="connsiteX0" fmla="*/ 0 w 1586559"/>
              <a:gd name="connsiteY0" fmla="*/ 1843454 h 1874750"/>
              <a:gd name="connsiteX1" fmla="*/ 1539631 w 1586559"/>
              <a:gd name="connsiteY1" fmla="*/ 1566656 h 1874750"/>
              <a:gd name="connsiteX2" fmla="*/ 1548882 w 1586559"/>
              <a:gd name="connsiteY2" fmla="*/ 0 h 1874750"/>
              <a:gd name="connsiteX0" fmla="*/ 0 w 1586559"/>
              <a:gd name="connsiteY0" fmla="*/ 1843454 h 1859876"/>
              <a:gd name="connsiteX1" fmla="*/ 1539631 w 1586559"/>
              <a:gd name="connsiteY1" fmla="*/ 1566656 h 1859876"/>
              <a:gd name="connsiteX2" fmla="*/ 1548882 w 1586559"/>
              <a:gd name="connsiteY2" fmla="*/ 0 h 1859876"/>
              <a:gd name="connsiteX0" fmla="*/ 0 w 1720473"/>
              <a:gd name="connsiteY0" fmla="*/ 1853228 h 1884785"/>
              <a:gd name="connsiteX1" fmla="*/ 1539631 w 1720473"/>
              <a:gd name="connsiteY1" fmla="*/ 1576430 h 1884785"/>
              <a:gd name="connsiteX2" fmla="*/ 1641328 w 1720473"/>
              <a:gd name="connsiteY2" fmla="*/ 0 h 1884785"/>
              <a:gd name="connsiteX0" fmla="*/ 0 w 1691666"/>
              <a:gd name="connsiteY0" fmla="*/ 1853228 h 1884785"/>
              <a:gd name="connsiteX1" fmla="*/ 1539631 w 1691666"/>
              <a:gd name="connsiteY1" fmla="*/ 1576430 h 1884785"/>
              <a:gd name="connsiteX2" fmla="*/ 1641328 w 1691666"/>
              <a:gd name="connsiteY2" fmla="*/ 0 h 1884785"/>
              <a:gd name="connsiteX0" fmla="*/ 0 w 1645086"/>
              <a:gd name="connsiteY0" fmla="*/ 1853228 h 1886624"/>
              <a:gd name="connsiteX1" fmla="*/ 1436915 w 1645086"/>
              <a:gd name="connsiteY1" fmla="*/ 1586203 h 1886624"/>
              <a:gd name="connsiteX2" fmla="*/ 1641328 w 1645086"/>
              <a:gd name="connsiteY2" fmla="*/ 0 h 1886624"/>
              <a:gd name="connsiteX0" fmla="*/ 0 w 1641328"/>
              <a:gd name="connsiteY0" fmla="*/ 1853228 h 1868165"/>
              <a:gd name="connsiteX1" fmla="*/ 1436915 w 1641328"/>
              <a:gd name="connsiteY1" fmla="*/ 1586203 h 1868165"/>
              <a:gd name="connsiteX2" fmla="*/ 1641328 w 1641328"/>
              <a:gd name="connsiteY2" fmla="*/ 0 h 1868165"/>
            </a:gdLst>
            <a:ahLst/>
            <a:cxnLst>
              <a:cxn ang="0">
                <a:pos x="connsiteX0" y="connsiteY0"/>
              </a:cxn>
              <a:cxn ang="0">
                <a:pos x="connsiteX1" y="connsiteY1"/>
              </a:cxn>
              <a:cxn ang="0">
                <a:pos x="connsiteX2" y="connsiteY2"/>
              </a:cxn>
            </a:cxnLst>
            <a:rect l="l" t="t" r="r" b="b"/>
            <a:pathLst>
              <a:path w="1641328" h="1868165">
                <a:moveTo>
                  <a:pt x="0" y="1853228"/>
                </a:moveTo>
                <a:cubicBezTo>
                  <a:pt x="589383" y="1927095"/>
                  <a:pt x="1276348" y="1709362"/>
                  <a:pt x="1436915" y="1586203"/>
                </a:cubicBezTo>
                <a:cubicBezTo>
                  <a:pt x="1597482" y="1463044"/>
                  <a:pt x="1632244" y="717674"/>
                  <a:pt x="1641328" y="0"/>
                </a:cubicBezTo>
              </a:path>
            </a:pathLst>
          </a:cu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88" name="Straight Connector 87">
            <a:extLst>
              <a:ext uri="{FF2B5EF4-FFF2-40B4-BE49-F238E27FC236}">
                <a16:creationId xmlns:a16="http://schemas.microsoft.com/office/drawing/2014/main" id="{26EAB0E1-5885-477C-BD9F-ED7186C55770}"/>
              </a:ext>
            </a:extLst>
          </p:cNvPr>
          <p:cNvCxnSpPr>
            <a:cxnSpLocks/>
            <a:endCxn id="95" idx="0"/>
          </p:cNvCxnSpPr>
          <p:nvPr/>
        </p:nvCxnSpPr>
        <p:spPr>
          <a:xfrm>
            <a:off x="4251279" y="2292368"/>
            <a:ext cx="740412" cy="237747"/>
          </a:xfrm>
          <a:prstGeom prst="line">
            <a:avLst/>
          </a:prstGeom>
          <a:ln w="19050"/>
        </p:spPr>
        <p:style>
          <a:lnRef idx="1">
            <a:schemeClr val="dk1"/>
          </a:lnRef>
          <a:fillRef idx="0">
            <a:schemeClr val="dk1"/>
          </a:fillRef>
          <a:effectRef idx="0">
            <a:schemeClr val="dk1"/>
          </a:effectRef>
          <a:fontRef idx="minor">
            <a:schemeClr val="tx1"/>
          </a:fontRef>
        </p:style>
      </p:cxnSp>
      <p:sp>
        <p:nvSpPr>
          <p:cNvPr id="95" name="Arc 94">
            <a:extLst>
              <a:ext uri="{FF2B5EF4-FFF2-40B4-BE49-F238E27FC236}">
                <a16:creationId xmlns:a16="http://schemas.microsoft.com/office/drawing/2014/main" id="{0BAC4938-6B43-49B8-A49D-97475415251A}"/>
              </a:ext>
            </a:extLst>
          </p:cNvPr>
          <p:cNvSpPr/>
          <p:nvPr/>
        </p:nvSpPr>
        <p:spPr>
          <a:xfrm rot="18961183">
            <a:off x="5035128" y="2449949"/>
            <a:ext cx="155080" cy="187730"/>
          </a:xfrm>
          <a:custGeom>
            <a:avLst/>
            <a:gdLst>
              <a:gd name="connsiteX0" fmla="*/ 153834 w 307669"/>
              <a:gd name="connsiteY0" fmla="*/ 0 h 154863"/>
              <a:gd name="connsiteX1" fmla="*/ 305241 w 307669"/>
              <a:gd name="connsiteY1" fmla="*/ 63729 h 154863"/>
              <a:gd name="connsiteX2" fmla="*/ 167906 w 307669"/>
              <a:gd name="connsiteY2" fmla="*/ 154539 h 154863"/>
              <a:gd name="connsiteX3" fmla="*/ 153835 w 307669"/>
              <a:gd name="connsiteY3" fmla="*/ 77432 h 154863"/>
              <a:gd name="connsiteX4" fmla="*/ 153834 w 307669"/>
              <a:gd name="connsiteY4" fmla="*/ 0 h 154863"/>
              <a:gd name="connsiteX0" fmla="*/ 153834 w 307669"/>
              <a:gd name="connsiteY0" fmla="*/ 0 h 154863"/>
              <a:gd name="connsiteX1" fmla="*/ 305241 w 307669"/>
              <a:gd name="connsiteY1" fmla="*/ 63729 h 154863"/>
              <a:gd name="connsiteX2" fmla="*/ 167906 w 307669"/>
              <a:gd name="connsiteY2" fmla="*/ 154539 h 154863"/>
              <a:gd name="connsiteX0" fmla="*/ 0 w 155080"/>
              <a:gd name="connsiteY0" fmla="*/ 0 h 187730"/>
              <a:gd name="connsiteX1" fmla="*/ 151407 w 155080"/>
              <a:gd name="connsiteY1" fmla="*/ 63729 h 187730"/>
              <a:gd name="connsiteX2" fmla="*/ 14072 w 155080"/>
              <a:gd name="connsiteY2" fmla="*/ 154539 h 187730"/>
              <a:gd name="connsiteX3" fmla="*/ 1 w 155080"/>
              <a:gd name="connsiteY3" fmla="*/ 77432 h 187730"/>
              <a:gd name="connsiteX4" fmla="*/ 0 w 155080"/>
              <a:gd name="connsiteY4" fmla="*/ 0 h 187730"/>
              <a:gd name="connsiteX0" fmla="*/ 0 w 155080"/>
              <a:gd name="connsiteY0" fmla="*/ 0 h 187730"/>
              <a:gd name="connsiteX1" fmla="*/ 151407 w 155080"/>
              <a:gd name="connsiteY1" fmla="*/ 63729 h 187730"/>
              <a:gd name="connsiteX2" fmla="*/ 41608 w 155080"/>
              <a:gd name="connsiteY2" fmla="*/ 187730 h 187730"/>
            </a:gdLst>
            <a:ahLst/>
            <a:cxnLst>
              <a:cxn ang="0">
                <a:pos x="connsiteX0" y="connsiteY0"/>
              </a:cxn>
              <a:cxn ang="0">
                <a:pos x="connsiteX1" y="connsiteY1"/>
              </a:cxn>
              <a:cxn ang="0">
                <a:pos x="connsiteX2" y="connsiteY2"/>
              </a:cxn>
            </a:cxnLst>
            <a:rect l="l" t="t" r="r" b="b"/>
            <a:pathLst>
              <a:path w="155080" h="187730" stroke="0" extrusionOk="0">
                <a:moveTo>
                  <a:pt x="0" y="0"/>
                </a:moveTo>
                <a:cubicBezTo>
                  <a:pt x="74459" y="0"/>
                  <a:pt x="138230" y="26842"/>
                  <a:pt x="151407" y="63729"/>
                </a:cubicBezTo>
                <a:cubicBezTo>
                  <a:pt x="167368" y="108411"/>
                  <a:pt x="103887" y="150386"/>
                  <a:pt x="14072" y="154539"/>
                </a:cubicBezTo>
                <a:lnTo>
                  <a:pt x="1" y="77432"/>
                </a:lnTo>
                <a:cubicBezTo>
                  <a:pt x="1" y="51621"/>
                  <a:pt x="0" y="25811"/>
                  <a:pt x="0" y="0"/>
                </a:cubicBezTo>
                <a:close/>
              </a:path>
              <a:path w="155080" h="187730" fill="none">
                <a:moveTo>
                  <a:pt x="0" y="0"/>
                </a:moveTo>
                <a:cubicBezTo>
                  <a:pt x="74459" y="0"/>
                  <a:pt x="138230" y="26842"/>
                  <a:pt x="151407" y="63729"/>
                </a:cubicBezTo>
                <a:cubicBezTo>
                  <a:pt x="167368" y="108411"/>
                  <a:pt x="131423" y="183577"/>
                  <a:pt x="41608" y="187730"/>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2" name="Straight Connector 101">
            <a:extLst>
              <a:ext uri="{FF2B5EF4-FFF2-40B4-BE49-F238E27FC236}">
                <a16:creationId xmlns:a16="http://schemas.microsoft.com/office/drawing/2014/main" id="{41CF44E3-4850-472A-BF08-439AC8C98C24}"/>
              </a:ext>
            </a:extLst>
          </p:cNvPr>
          <p:cNvCxnSpPr>
            <a:cxnSpLocks/>
            <a:stCxn id="95" idx="2"/>
            <a:endCxn id="63" idx="2"/>
          </p:cNvCxnSpPr>
          <p:nvPr/>
        </p:nvCxnSpPr>
        <p:spPr>
          <a:xfrm>
            <a:off x="5151993" y="2636309"/>
            <a:ext cx="457235" cy="2295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7B15E055-4EDB-41B9-96CC-4ABCC8831CD0}"/>
              </a:ext>
            </a:extLst>
          </p:cNvPr>
          <p:cNvGrpSpPr/>
          <p:nvPr/>
        </p:nvGrpSpPr>
        <p:grpSpPr>
          <a:xfrm>
            <a:off x="3934961" y="2932216"/>
            <a:ext cx="138847" cy="383732"/>
            <a:chOff x="3941987" y="2943905"/>
            <a:chExt cx="138847" cy="383732"/>
          </a:xfrm>
        </p:grpSpPr>
        <p:cxnSp>
          <p:nvCxnSpPr>
            <p:cNvPr id="106" name="Straight Connector 105">
              <a:extLst>
                <a:ext uri="{FF2B5EF4-FFF2-40B4-BE49-F238E27FC236}">
                  <a16:creationId xmlns:a16="http://schemas.microsoft.com/office/drawing/2014/main" id="{EB73CBCB-A924-453C-88FC-C773EE9D7142}"/>
                </a:ext>
              </a:extLst>
            </p:cNvPr>
            <p:cNvCxnSpPr>
              <a:cxnSpLocks/>
            </p:cNvCxnSpPr>
            <p:nvPr/>
          </p:nvCxnSpPr>
          <p:spPr>
            <a:xfrm>
              <a:off x="4011411" y="2943905"/>
              <a:ext cx="0" cy="268838"/>
            </a:xfrm>
            <a:prstGeom prst="line">
              <a:avLst/>
            </a:prstGeom>
            <a:ln w="19050"/>
          </p:spPr>
          <p:style>
            <a:lnRef idx="1">
              <a:schemeClr val="dk1"/>
            </a:lnRef>
            <a:fillRef idx="0">
              <a:schemeClr val="dk1"/>
            </a:fillRef>
            <a:effectRef idx="0">
              <a:schemeClr val="dk1"/>
            </a:effectRef>
            <a:fontRef idx="minor">
              <a:schemeClr val="tx1"/>
            </a:fontRef>
          </p:style>
        </p:cxnSp>
        <p:sp>
          <p:nvSpPr>
            <p:cNvPr id="108" name="Isosceles Triangle 107">
              <a:extLst>
                <a:ext uri="{FF2B5EF4-FFF2-40B4-BE49-F238E27FC236}">
                  <a16:creationId xmlns:a16="http://schemas.microsoft.com/office/drawing/2014/main" id="{0D042D39-DF8A-4BCC-AB84-683ABEFE5E97}"/>
                </a:ext>
              </a:extLst>
            </p:cNvPr>
            <p:cNvSpPr/>
            <p:nvPr/>
          </p:nvSpPr>
          <p:spPr>
            <a:xfrm rot="10800000">
              <a:off x="3941987" y="3204659"/>
              <a:ext cx="138847" cy="122978"/>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TextBox 111">
            <a:extLst>
              <a:ext uri="{FF2B5EF4-FFF2-40B4-BE49-F238E27FC236}">
                <a16:creationId xmlns:a16="http://schemas.microsoft.com/office/drawing/2014/main" id="{3FB35528-31C0-490F-AF78-9D5F9226411B}"/>
              </a:ext>
            </a:extLst>
          </p:cNvPr>
          <p:cNvSpPr txBox="1"/>
          <p:nvPr/>
        </p:nvSpPr>
        <p:spPr>
          <a:xfrm>
            <a:off x="4276252" y="1431377"/>
            <a:ext cx="3964683" cy="276999"/>
          </a:xfrm>
          <a:prstGeom prst="rect">
            <a:avLst/>
          </a:prstGeom>
          <a:noFill/>
        </p:spPr>
        <p:txBody>
          <a:bodyPr wrap="square" rtlCol="0">
            <a:spAutoFit/>
          </a:bodyPr>
          <a:lstStyle/>
          <a:p>
            <a:pPr algn="ctr"/>
            <a:r>
              <a:rPr lang="en-US" sz="1200" dirty="0"/>
              <a:t>Music Today</a:t>
            </a:r>
          </a:p>
        </p:txBody>
      </p:sp>
      <p:sp>
        <p:nvSpPr>
          <p:cNvPr id="4" name="Freeform: Shape 3">
            <a:extLst>
              <a:ext uri="{FF2B5EF4-FFF2-40B4-BE49-F238E27FC236}">
                <a16:creationId xmlns:a16="http://schemas.microsoft.com/office/drawing/2014/main" id="{17C9D7BF-759D-421B-B0C9-C60A78F4F05F}"/>
              </a:ext>
            </a:extLst>
          </p:cNvPr>
          <p:cNvSpPr/>
          <p:nvPr/>
        </p:nvSpPr>
        <p:spPr>
          <a:xfrm>
            <a:off x="3676261" y="4142279"/>
            <a:ext cx="1987421" cy="1250815"/>
          </a:xfrm>
          <a:custGeom>
            <a:avLst/>
            <a:gdLst>
              <a:gd name="connsiteX0" fmla="*/ 0 w 1987421"/>
              <a:gd name="connsiteY0" fmla="*/ 1250815 h 1250815"/>
              <a:gd name="connsiteX1" fmla="*/ 587829 w 1987421"/>
              <a:gd name="connsiteY1" fmla="*/ 159133 h 1250815"/>
              <a:gd name="connsiteX2" fmla="*/ 1987421 w 1987421"/>
              <a:gd name="connsiteY2" fmla="*/ 28505 h 1250815"/>
            </a:gdLst>
            <a:ahLst/>
            <a:cxnLst>
              <a:cxn ang="0">
                <a:pos x="connsiteX0" y="connsiteY0"/>
              </a:cxn>
              <a:cxn ang="0">
                <a:pos x="connsiteX1" y="connsiteY1"/>
              </a:cxn>
              <a:cxn ang="0">
                <a:pos x="connsiteX2" y="connsiteY2"/>
              </a:cxn>
            </a:cxnLst>
            <a:rect l="l" t="t" r="r" b="b"/>
            <a:pathLst>
              <a:path w="1987421" h="1250815">
                <a:moveTo>
                  <a:pt x="0" y="1250815"/>
                </a:moveTo>
                <a:cubicBezTo>
                  <a:pt x="128296" y="806833"/>
                  <a:pt x="256592" y="362851"/>
                  <a:pt x="587829" y="159133"/>
                </a:cubicBezTo>
                <a:cubicBezTo>
                  <a:pt x="919066" y="-44585"/>
                  <a:pt x="1453243" y="-8040"/>
                  <a:pt x="1987421" y="28505"/>
                </a:cubicBez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0" name="Freeform: Shape 69">
            <a:extLst>
              <a:ext uri="{FF2B5EF4-FFF2-40B4-BE49-F238E27FC236}">
                <a16:creationId xmlns:a16="http://schemas.microsoft.com/office/drawing/2014/main" id="{49E03F6F-D149-48AE-962F-F9F2E8B3F806}"/>
              </a:ext>
            </a:extLst>
          </p:cNvPr>
          <p:cNvSpPr/>
          <p:nvPr/>
        </p:nvSpPr>
        <p:spPr>
          <a:xfrm>
            <a:off x="7198224" y="3819330"/>
            <a:ext cx="1620373" cy="2459577"/>
          </a:xfrm>
          <a:custGeom>
            <a:avLst/>
            <a:gdLst>
              <a:gd name="connsiteX0" fmla="*/ 0 w 1617548"/>
              <a:gd name="connsiteY0" fmla="*/ 1726163 h 1792938"/>
              <a:gd name="connsiteX1" fmla="*/ 1436914 w 1617548"/>
              <a:gd name="connsiteY1" fmla="*/ 1586204 h 1792938"/>
              <a:gd name="connsiteX2" fmla="*/ 1548882 w 1617548"/>
              <a:gd name="connsiteY2" fmla="*/ 0 h 1792938"/>
              <a:gd name="connsiteX0" fmla="*/ 0 w 1617548"/>
              <a:gd name="connsiteY0" fmla="*/ 1843454 h 1878543"/>
              <a:gd name="connsiteX1" fmla="*/ 1436914 w 1617548"/>
              <a:gd name="connsiteY1" fmla="*/ 1586204 h 1878543"/>
              <a:gd name="connsiteX2" fmla="*/ 1548882 w 1617548"/>
              <a:gd name="connsiteY2" fmla="*/ 0 h 1878543"/>
              <a:gd name="connsiteX0" fmla="*/ 0 w 1675490"/>
              <a:gd name="connsiteY0" fmla="*/ 1843454 h 1874750"/>
              <a:gd name="connsiteX1" fmla="*/ 1539631 w 1675490"/>
              <a:gd name="connsiteY1" fmla="*/ 1566656 h 1874750"/>
              <a:gd name="connsiteX2" fmla="*/ 1548882 w 1675490"/>
              <a:gd name="connsiteY2" fmla="*/ 0 h 1874750"/>
              <a:gd name="connsiteX0" fmla="*/ 0 w 1586559"/>
              <a:gd name="connsiteY0" fmla="*/ 1843454 h 1874750"/>
              <a:gd name="connsiteX1" fmla="*/ 1539631 w 1586559"/>
              <a:gd name="connsiteY1" fmla="*/ 1566656 h 1874750"/>
              <a:gd name="connsiteX2" fmla="*/ 1548882 w 1586559"/>
              <a:gd name="connsiteY2" fmla="*/ 0 h 1874750"/>
              <a:gd name="connsiteX0" fmla="*/ 0 w 1586559"/>
              <a:gd name="connsiteY0" fmla="*/ 1843454 h 1859876"/>
              <a:gd name="connsiteX1" fmla="*/ 1539631 w 1586559"/>
              <a:gd name="connsiteY1" fmla="*/ 1566656 h 1859876"/>
              <a:gd name="connsiteX2" fmla="*/ 1548882 w 1586559"/>
              <a:gd name="connsiteY2" fmla="*/ 0 h 1859876"/>
              <a:gd name="connsiteX0" fmla="*/ 0 w 1720473"/>
              <a:gd name="connsiteY0" fmla="*/ 1853228 h 1884785"/>
              <a:gd name="connsiteX1" fmla="*/ 1539631 w 1720473"/>
              <a:gd name="connsiteY1" fmla="*/ 1576430 h 1884785"/>
              <a:gd name="connsiteX2" fmla="*/ 1641328 w 1720473"/>
              <a:gd name="connsiteY2" fmla="*/ 0 h 1884785"/>
              <a:gd name="connsiteX0" fmla="*/ 0 w 1691666"/>
              <a:gd name="connsiteY0" fmla="*/ 1853228 h 1884785"/>
              <a:gd name="connsiteX1" fmla="*/ 1539631 w 1691666"/>
              <a:gd name="connsiteY1" fmla="*/ 1576430 h 1884785"/>
              <a:gd name="connsiteX2" fmla="*/ 1641328 w 1691666"/>
              <a:gd name="connsiteY2" fmla="*/ 0 h 1884785"/>
              <a:gd name="connsiteX0" fmla="*/ 0 w 1645086"/>
              <a:gd name="connsiteY0" fmla="*/ 1853228 h 1886624"/>
              <a:gd name="connsiteX1" fmla="*/ 1436915 w 1645086"/>
              <a:gd name="connsiteY1" fmla="*/ 1586203 h 1886624"/>
              <a:gd name="connsiteX2" fmla="*/ 1641328 w 1645086"/>
              <a:gd name="connsiteY2" fmla="*/ 0 h 1886624"/>
              <a:gd name="connsiteX0" fmla="*/ 0 w 1641328"/>
              <a:gd name="connsiteY0" fmla="*/ 1853228 h 1868165"/>
              <a:gd name="connsiteX1" fmla="*/ 1436915 w 1641328"/>
              <a:gd name="connsiteY1" fmla="*/ 1586203 h 1868165"/>
              <a:gd name="connsiteX2" fmla="*/ 1641328 w 1641328"/>
              <a:gd name="connsiteY2" fmla="*/ 0 h 1868165"/>
              <a:gd name="connsiteX0" fmla="*/ 0 w 1795402"/>
              <a:gd name="connsiteY0" fmla="*/ 2420136 h 2425031"/>
              <a:gd name="connsiteX1" fmla="*/ 1590989 w 1795402"/>
              <a:gd name="connsiteY1" fmla="*/ 1586203 h 2425031"/>
              <a:gd name="connsiteX2" fmla="*/ 1795402 w 1795402"/>
              <a:gd name="connsiteY2" fmla="*/ 0 h 2425031"/>
              <a:gd name="connsiteX0" fmla="*/ 0 w 1805673"/>
              <a:gd name="connsiteY0" fmla="*/ 2576524 h 2581419"/>
              <a:gd name="connsiteX1" fmla="*/ 1590989 w 1805673"/>
              <a:gd name="connsiteY1" fmla="*/ 1742591 h 2581419"/>
              <a:gd name="connsiteX2" fmla="*/ 1805673 w 1805673"/>
              <a:gd name="connsiteY2" fmla="*/ 0 h 2581419"/>
              <a:gd name="connsiteX0" fmla="*/ 0 w 1805673"/>
              <a:gd name="connsiteY0" fmla="*/ 2576524 h 2582456"/>
              <a:gd name="connsiteX1" fmla="*/ 1508816 w 1805673"/>
              <a:gd name="connsiteY1" fmla="*/ 1889205 h 2582456"/>
              <a:gd name="connsiteX2" fmla="*/ 1805673 w 1805673"/>
              <a:gd name="connsiteY2" fmla="*/ 0 h 2582456"/>
              <a:gd name="connsiteX0" fmla="*/ 0 w 1805673"/>
              <a:gd name="connsiteY0" fmla="*/ 2576524 h 2582456"/>
              <a:gd name="connsiteX1" fmla="*/ 1508816 w 1805673"/>
              <a:gd name="connsiteY1" fmla="*/ 1889205 h 2582456"/>
              <a:gd name="connsiteX2" fmla="*/ 1805673 w 1805673"/>
              <a:gd name="connsiteY2" fmla="*/ 0 h 2582456"/>
              <a:gd name="connsiteX0" fmla="*/ 0 w 1805673"/>
              <a:gd name="connsiteY0" fmla="*/ 2576524 h 2583750"/>
              <a:gd name="connsiteX1" fmla="*/ 1508816 w 1805673"/>
              <a:gd name="connsiteY1" fmla="*/ 1889205 h 2583750"/>
              <a:gd name="connsiteX2" fmla="*/ 1805673 w 1805673"/>
              <a:gd name="connsiteY2" fmla="*/ 0 h 2583750"/>
              <a:gd name="connsiteX0" fmla="*/ 0 w 1805673"/>
              <a:gd name="connsiteY0" fmla="*/ 2576524 h 2576524"/>
              <a:gd name="connsiteX1" fmla="*/ 1508816 w 1805673"/>
              <a:gd name="connsiteY1" fmla="*/ 1889205 h 2576524"/>
              <a:gd name="connsiteX2" fmla="*/ 1805673 w 1805673"/>
              <a:gd name="connsiteY2" fmla="*/ 0 h 2576524"/>
            </a:gdLst>
            <a:ahLst/>
            <a:cxnLst>
              <a:cxn ang="0">
                <a:pos x="connsiteX0" y="connsiteY0"/>
              </a:cxn>
              <a:cxn ang="0">
                <a:pos x="connsiteX1" y="connsiteY1"/>
              </a:cxn>
              <a:cxn ang="0">
                <a:pos x="connsiteX2" y="connsiteY2"/>
              </a:cxn>
            </a:cxnLst>
            <a:rect l="l" t="t" r="r" b="b"/>
            <a:pathLst>
              <a:path w="1805673" h="2576524">
                <a:moveTo>
                  <a:pt x="0" y="2576524"/>
                </a:moveTo>
                <a:cubicBezTo>
                  <a:pt x="620198" y="2494002"/>
                  <a:pt x="1224990" y="2139429"/>
                  <a:pt x="1508816" y="1889205"/>
                </a:cubicBezTo>
                <a:cubicBezTo>
                  <a:pt x="1669383" y="1531463"/>
                  <a:pt x="1796589" y="717674"/>
                  <a:pt x="1805673" y="0"/>
                </a:cubicBezTo>
              </a:path>
            </a:pathLst>
          </a:cu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36F4005B-C938-44A5-853A-96954BAA0F7D}"/>
              </a:ext>
            </a:extLst>
          </p:cNvPr>
          <p:cNvSpPr>
            <a:spLocks noGrp="1"/>
          </p:cNvSpPr>
          <p:nvPr>
            <p:ph type="title"/>
          </p:nvPr>
        </p:nvSpPr>
        <p:spPr/>
        <p:txBody>
          <a:bodyPr/>
          <a:lstStyle/>
          <a:p>
            <a:r>
              <a:rPr lang="en-US" altLang="en-US"/>
              <a:t>Use Case Diagrams - practice</a:t>
            </a:r>
          </a:p>
        </p:txBody>
      </p:sp>
      <p:sp>
        <p:nvSpPr>
          <p:cNvPr id="3" name="Content Placeholder 2">
            <a:extLst>
              <a:ext uri="{FF2B5EF4-FFF2-40B4-BE49-F238E27FC236}">
                <a16:creationId xmlns:a16="http://schemas.microsoft.com/office/drawing/2014/main" id="{B3780AFD-E465-438B-8335-4CD3858EC710}"/>
              </a:ext>
            </a:extLst>
          </p:cNvPr>
          <p:cNvSpPr>
            <a:spLocks noGrp="1"/>
          </p:cNvSpPr>
          <p:nvPr>
            <p:ph idx="1"/>
          </p:nvPr>
        </p:nvSpPr>
        <p:spPr/>
        <p:txBody>
          <a:bodyPr>
            <a:normAutofit fontScale="62500" lnSpcReduction="20000"/>
          </a:bodyPr>
          <a:lstStyle/>
          <a:p>
            <a:pPr>
              <a:defRPr/>
            </a:pPr>
            <a:r>
              <a:rPr lang="en-US" b="1" dirty="0"/>
              <a:t>Case 3:</a:t>
            </a:r>
            <a:endParaRPr lang="en-US" dirty="0"/>
          </a:p>
          <a:p>
            <a:pPr>
              <a:defRPr/>
            </a:pPr>
            <a:r>
              <a:rPr lang="en-US" dirty="0"/>
              <a:t>ABCD Records is a mail order company that distributes CDs and tapes at discount prices to record club members.  A member </a:t>
            </a:r>
            <a:r>
              <a:rPr lang="en-US" dirty="0">
                <a:solidFill>
                  <a:srgbClr val="FF0000"/>
                </a:solidFill>
              </a:rPr>
              <a:t>fills</a:t>
            </a:r>
            <a:r>
              <a:rPr lang="en-US" dirty="0"/>
              <a:t> up an order form and </a:t>
            </a:r>
            <a:r>
              <a:rPr lang="en-US" dirty="0">
                <a:solidFill>
                  <a:srgbClr val="FF0000"/>
                </a:solidFill>
              </a:rPr>
              <a:t>sends</a:t>
            </a:r>
            <a:r>
              <a:rPr lang="en-US" dirty="0"/>
              <a:t> it to the order processing clerk. When the order processing clerk </a:t>
            </a:r>
            <a:r>
              <a:rPr lang="en-US" dirty="0">
                <a:solidFill>
                  <a:srgbClr val="FF0000"/>
                </a:solidFill>
              </a:rPr>
              <a:t>receives</a:t>
            </a:r>
            <a:r>
              <a:rPr lang="en-US" dirty="0"/>
              <a:t> an order form, she </a:t>
            </a:r>
            <a:r>
              <a:rPr lang="en-US" dirty="0">
                <a:solidFill>
                  <a:srgbClr val="FF0000"/>
                </a:solidFill>
              </a:rPr>
              <a:t>verifies</a:t>
            </a:r>
            <a:r>
              <a:rPr lang="en-US" dirty="0"/>
              <a:t> that the sender is a club member by checking the member file. She also checks the </a:t>
            </a:r>
            <a:r>
              <a:rPr lang="en-US" dirty="0">
                <a:solidFill>
                  <a:srgbClr val="FF0000"/>
                </a:solidFill>
              </a:rPr>
              <a:t>status</a:t>
            </a:r>
            <a:r>
              <a:rPr lang="en-US" dirty="0"/>
              <a:t> of the member whether he is a royal class member or regular class member.  If the sender is not a member, the clerk </a:t>
            </a:r>
            <a:r>
              <a:rPr lang="en-US" dirty="0">
                <a:solidFill>
                  <a:srgbClr val="FF0000"/>
                </a:solidFill>
              </a:rPr>
              <a:t>returns</a:t>
            </a:r>
            <a:r>
              <a:rPr lang="en-US" dirty="0"/>
              <a:t> the order along with a membership application form.  If the customer is a member, the clerk </a:t>
            </a:r>
            <a:r>
              <a:rPr lang="en-US" dirty="0">
                <a:solidFill>
                  <a:srgbClr val="FF0000"/>
                </a:solidFill>
              </a:rPr>
              <a:t>verifies</a:t>
            </a:r>
            <a:r>
              <a:rPr lang="en-US" dirty="0"/>
              <a:t> the order item data by checking the item file.  Then the clerk </a:t>
            </a:r>
            <a:r>
              <a:rPr lang="en-US" dirty="0">
                <a:solidFill>
                  <a:srgbClr val="FF0000"/>
                </a:solidFill>
              </a:rPr>
              <a:t>enters</a:t>
            </a:r>
            <a:r>
              <a:rPr lang="en-US" dirty="0"/>
              <a:t> the order data and saves it to the daily records file. At the same time the clerk also </a:t>
            </a:r>
            <a:r>
              <a:rPr lang="en-US" dirty="0">
                <a:solidFill>
                  <a:srgbClr val="FF0000"/>
                </a:solidFill>
              </a:rPr>
              <a:t>prints</a:t>
            </a:r>
            <a:r>
              <a:rPr lang="en-US" dirty="0"/>
              <a:t> an invoice and shipping list for each order, which are </a:t>
            </a:r>
            <a:r>
              <a:rPr lang="en-US" dirty="0">
                <a:solidFill>
                  <a:srgbClr val="FF0000"/>
                </a:solidFill>
              </a:rPr>
              <a:t>forwarded</a:t>
            </a:r>
            <a:r>
              <a:rPr lang="en-US" dirty="0"/>
              <a:t> to the collection department clerk for processing there. If the items are not available and if the member is a royal class member</a:t>
            </a:r>
            <a:r>
              <a:rPr lang="en-US"/>
              <a:t>, items </a:t>
            </a:r>
            <a:r>
              <a:rPr lang="en-US" dirty="0"/>
              <a:t>are </a:t>
            </a:r>
            <a:r>
              <a:rPr lang="en-US" dirty="0">
                <a:solidFill>
                  <a:srgbClr val="FF0000"/>
                </a:solidFill>
              </a:rPr>
              <a:t>ordered</a:t>
            </a:r>
            <a:r>
              <a:rPr lang="en-US" dirty="0"/>
              <a:t> by the Oder Processing Clerk. Royal class members also </a:t>
            </a:r>
            <a:r>
              <a:rPr lang="en-US" dirty="0">
                <a:solidFill>
                  <a:srgbClr val="FF0000"/>
                </a:solidFill>
              </a:rPr>
              <a:t>get</a:t>
            </a:r>
            <a:r>
              <a:rPr lang="en-US" dirty="0"/>
              <a:t> discounts. The members can </a:t>
            </a:r>
            <a:r>
              <a:rPr lang="en-US" dirty="0">
                <a:solidFill>
                  <a:srgbClr val="FF0000"/>
                </a:solidFill>
              </a:rPr>
              <a:t>pay</a:t>
            </a:r>
            <a:r>
              <a:rPr lang="en-US" dirty="0"/>
              <a:t> by cash, check or bank draft.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89978520-77F1-442F-8AF2-01860FF94997}"/>
              </a:ext>
            </a:extLst>
          </p:cNvPr>
          <p:cNvSpPr>
            <a:spLocks noGrp="1"/>
          </p:cNvSpPr>
          <p:nvPr>
            <p:ph type="title"/>
          </p:nvPr>
        </p:nvSpPr>
        <p:spPr/>
        <p:txBody>
          <a:bodyPr/>
          <a:lstStyle/>
          <a:p>
            <a:r>
              <a:rPr lang="en-US" altLang="en-US"/>
              <a:t>Use Case Diagrams - practice</a:t>
            </a:r>
          </a:p>
        </p:txBody>
      </p:sp>
      <p:sp>
        <p:nvSpPr>
          <p:cNvPr id="3" name="Content Placeholder 2">
            <a:extLst>
              <a:ext uri="{FF2B5EF4-FFF2-40B4-BE49-F238E27FC236}">
                <a16:creationId xmlns:a16="http://schemas.microsoft.com/office/drawing/2014/main" id="{EDFEF8AC-0F25-4BBB-8A46-A5C8BEF28483}"/>
              </a:ext>
            </a:extLst>
          </p:cNvPr>
          <p:cNvSpPr>
            <a:spLocks noGrp="1"/>
          </p:cNvSpPr>
          <p:nvPr>
            <p:ph idx="1"/>
          </p:nvPr>
        </p:nvSpPr>
        <p:spPr/>
        <p:txBody>
          <a:bodyPr>
            <a:normAutofit fontScale="70000" lnSpcReduction="20000"/>
          </a:bodyPr>
          <a:lstStyle/>
          <a:p>
            <a:pPr>
              <a:defRPr/>
            </a:pPr>
            <a:r>
              <a:rPr lang="en-US" b="1" dirty="0"/>
              <a:t>Case 4:</a:t>
            </a:r>
            <a:endParaRPr lang="en-US" dirty="0"/>
          </a:p>
          <a:p>
            <a:pPr>
              <a:defRPr/>
            </a:pPr>
            <a:r>
              <a:rPr lang="en-US" dirty="0"/>
              <a:t>In a hospital management system a patient's medical history is </a:t>
            </a:r>
            <a:r>
              <a:rPr lang="en-US" dirty="0">
                <a:solidFill>
                  <a:srgbClr val="FF0000"/>
                </a:solidFill>
              </a:rPr>
              <a:t>created</a:t>
            </a:r>
            <a:r>
              <a:rPr lang="en-US" dirty="0"/>
              <a:t> by a doctor. A patient may be </a:t>
            </a:r>
            <a:r>
              <a:rPr lang="en-US" dirty="0">
                <a:solidFill>
                  <a:srgbClr val="FF0000"/>
                </a:solidFill>
              </a:rPr>
              <a:t>referred</a:t>
            </a:r>
            <a:r>
              <a:rPr lang="en-US" dirty="0"/>
              <a:t> by a doctor to be admitted in the hospital. A patient can </a:t>
            </a:r>
            <a:r>
              <a:rPr lang="en-US" dirty="0">
                <a:solidFill>
                  <a:srgbClr val="FF0000"/>
                </a:solidFill>
              </a:rPr>
              <a:t>rent</a:t>
            </a:r>
            <a:r>
              <a:rPr lang="en-US" dirty="0"/>
              <a:t> hospital facilities. An administrative officer </a:t>
            </a:r>
            <a:r>
              <a:rPr lang="en-US" dirty="0">
                <a:solidFill>
                  <a:srgbClr val="FF0000"/>
                </a:solidFill>
              </a:rPr>
              <a:t>deals</a:t>
            </a:r>
            <a:r>
              <a:rPr lang="en-US" dirty="0"/>
              <a:t> with the renting. The system automatically </a:t>
            </a:r>
            <a:r>
              <a:rPr lang="en-US" dirty="0">
                <a:solidFill>
                  <a:srgbClr val="FF0000"/>
                </a:solidFill>
              </a:rPr>
              <a:t>checks</a:t>
            </a:r>
            <a:r>
              <a:rPr lang="en-US" dirty="0"/>
              <a:t> whether the patient is referred by a doctor before he can rent any hospital facility. The types of facilities are rooms, beds or ICUs. Admitted patients are regularly </a:t>
            </a:r>
            <a:r>
              <a:rPr lang="en-US" dirty="0">
                <a:solidFill>
                  <a:srgbClr val="FF0000"/>
                </a:solidFill>
              </a:rPr>
              <a:t>visited</a:t>
            </a:r>
            <a:r>
              <a:rPr lang="en-US" dirty="0"/>
              <a:t> by doctors and a nurse </a:t>
            </a:r>
            <a:r>
              <a:rPr lang="en-US" dirty="0">
                <a:solidFill>
                  <a:srgbClr val="FF0000"/>
                </a:solidFill>
              </a:rPr>
              <a:t>updates</a:t>
            </a:r>
            <a:r>
              <a:rPr lang="en-US" dirty="0"/>
              <a:t> patient medical history after each visit. A doctor </a:t>
            </a:r>
            <a:r>
              <a:rPr lang="en-US" dirty="0">
                <a:solidFill>
                  <a:srgbClr val="FF0000"/>
                </a:solidFill>
              </a:rPr>
              <a:t>writes</a:t>
            </a:r>
            <a:r>
              <a:rPr lang="en-US" dirty="0"/>
              <a:t> the discharge note of the patient when he leaves. An account clerk </a:t>
            </a:r>
            <a:r>
              <a:rPr lang="en-US" dirty="0">
                <a:solidFill>
                  <a:srgbClr val="FF0000"/>
                </a:solidFill>
              </a:rPr>
              <a:t>prepares</a:t>
            </a:r>
            <a:r>
              <a:rPr lang="en-US" dirty="0"/>
              <a:t> the bill. The bill is calculated from the elements written in the medical history, i.e. number of doctor's visit, prescribed medication, tests. When the nurse updates the medical history she writes either the date-time of doctor's visit or prescribed medication or test. The patient may </a:t>
            </a:r>
            <a:r>
              <a:rPr lang="en-US" dirty="0">
                <a:solidFill>
                  <a:srgbClr val="FF0000"/>
                </a:solidFill>
              </a:rPr>
              <a:t>pay</a:t>
            </a:r>
            <a:r>
              <a:rPr lang="en-US" dirty="0"/>
              <a:t> by cash or card when the bill is prepared.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760C25B6-FB64-4014-8C84-B67D13BAC194}"/>
              </a:ext>
            </a:extLst>
          </p:cNvPr>
          <p:cNvSpPr>
            <a:spLocks noGrp="1"/>
          </p:cNvSpPr>
          <p:nvPr>
            <p:ph type="title"/>
          </p:nvPr>
        </p:nvSpPr>
        <p:spPr/>
        <p:txBody>
          <a:bodyPr/>
          <a:lstStyle/>
          <a:p>
            <a:pPr eaLnBrk="1" hangingPunct="1"/>
            <a:r>
              <a:rPr lang="en-US" altLang="en-US">
                <a:cs typeface="Times New Roman" panose="02020603050405020304" pitchFamily="18" charset="0"/>
              </a:rPr>
              <a:t>Objective</a:t>
            </a:r>
            <a:endParaRPr lang="en-US" altLang="en-US"/>
          </a:p>
        </p:txBody>
      </p:sp>
      <p:sp>
        <p:nvSpPr>
          <p:cNvPr id="3075" name="Content Placeholder 2">
            <a:extLst>
              <a:ext uri="{FF2B5EF4-FFF2-40B4-BE49-F238E27FC236}">
                <a16:creationId xmlns:a16="http://schemas.microsoft.com/office/drawing/2014/main" id="{98BD87B3-E3D0-4F00-9E5D-6373A3E5FF77}"/>
              </a:ext>
            </a:extLst>
          </p:cNvPr>
          <p:cNvSpPr>
            <a:spLocks noGrp="1"/>
          </p:cNvSpPr>
          <p:nvPr>
            <p:ph idx="1"/>
          </p:nvPr>
        </p:nvSpPr>
        <p:spPr/>
        <p:txBody>
          <a:bodyPr>
            <a:normAutofit fontScale="85000" lnSpcReduction="10000"/>
          </a:bodyPr>
          <a:lstStyle/>
          <a:p>
            <a:pPr eaLnBrk="1" hangingPunct="1">
              <a:buFont typeface="Arial" charset="0"/>
              <a:buChar char="•"/>
              <a:defRPr/>
            </a:pPr>
            <a:r>
              <a:rPr lang="en-US" dirty="0"/>
              <a:t>Capture the intended behavior of the system</a:t>
            </a:r>
          </a:p>
          <a:p>
            <a:pPr eaLnBrk="1" hangingPunct="1">
              <a:buFont typeface="Arial" charset="0"/>
              <a:buChar char="•"/>
              <a:defRPr/>
            </a:pPr>
            <a:r>
              <a:rPr lang="en-US" dirty="0"/>
              <a:t>Without specifying how that behavior is implemented. </a:t>
            </a:r>
          </a:p>
          <a:p>
            <a:pPr eaLnBrk="1" hangingPunct="1">
              <a:buFont typeface="Arial" charset="0"/>
              <a:buChar char="•"/>
              <a:defRPr/>
            </a:pPr>
            <a:r>
              <a:rPr lang="en-US" dirty="0"/>
              <a:t>Use cases provide a way for developers to come to a common understanding with your system's end users and domain experts.</a:t>
            </a:r>
          </a:p>
          <a:p>
            <a:pPr eaLnBrk="1" hangingPunct="1">
              <a:buFont typeface="Arial" charset="0"/>
              <a:buChar char="•"/>
              <a:defRPr/>
            </a:pPr>
            <a:r>
              <a:rPr lang="en-US" dirty="0"/>
              <a:t>In addition, use cases serve to help validate your architecture and to verify your system as it evolves during development.</a:t>
            </a:r>
          </a:p>
          <a:p>
            <a:pPr eaLnBrk="1" hangingPunct="1">
              <a:buFont typeface="Arial" charset="0"/>
              <a:buChar char="•"/>
              <a:defRPr/>
            </a:pPr>
            <a:r>
              <a:rPr lang="en-US" dirty="0"/>
              <a:t>Use cases specify </a:t>
            </a:r>
            <a:r>
              <a:rPr lang="en-US" b="1" dirty="0"/>
              <a:t>WHAT </a:t>
            </a:r>
            <a:r>
              <a:rPr lang="en-US" dirty="0"/>
              <a:t>are the externally visible behaviors; they </a:t>
            </a:r>
            <a:r>
              <a:rPr lang="en-US" b="1" dirty="0"/>
              <a:t>DO NOT </a:t>
            </a:r>
            <a:r>
              <a:rPr lang="en-US" dirty="0"/>
              <a:t>dictate </a:t>
            </a:r>
            <a:r>
              <a:rPr lang="en-US" b="1" dirty="0"/>
              <a:t>HOW</a:t>
            </a:r>
            <a:r>
              <a:rPr lang="en-US" dirty="0"/>
              <a:t> that behavior will be carried out internally.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7B94E144-41B1-45DE-A3E6-066A43D28A86}"/>
              </a:ext>
            </a:extLst>
          </p:cNvPr>
          <p:cNvSpPr>
            <a:spLocks noGrp="1"/>
          </p:cNvSpPr>
          <p:nvPr>
            <p:ph type="title"/>
          </p:nvPr>
        </p:nvSpPr>
        <p:spPr/>
        <p:txBody>
          <a:bodyPr/>
          <a:lstStyle/>
          <a:p>
            <a:pPr eaLnBrk="1" hangingPunct="1"/>
            <a:r>
              <a:rPr lang="en-US" altLang="en-US">
                <a:cs typeface="Times New Roman" panose="02020603050405020304" pitchFamily="18" charset="0"/>
              </a:rPr>
              <a:t>What is Use Case?</a:t>
            </a:r>
            <a:endParaRPr lang="en-US" altLang="en-US"/>
          </a:p>
        </p:txBody>
      </p:sp>
      <p:sp>
        <p:nvSpPr>
          <p:cNvPr id="5123" name="Content Placeholder 2">
            <a:extLst>
              <a:ext uri="{FF2B5EF4-FFF2-40B4-BE49-F238E27FC236}">
                <a16:creationId xmlns:a16="http://schemas.microsoft.com/office/drawing/2014/main" id="{A71D9ABC-7DFC-4689-85EF-CA9ACF955560}"/>
              </a:ext>
            </a:extLst>
          </p:cNvPr>
          <p:cNvSpPr>
            <a:spLocks noGrp="1"/>
          </p:cNvSpPr>
          <p:nvPr>
            <p:ph idx="1"/>
          </p:nvPr>
        </p:nvSpPr>
        <p:spPr/>
        <p:txBody>
          <a:bodyPr/>
          <a:lstStyle/>
          <a:p>
            <a:pPr eaLnBrk="1" hangingPunct="1"/>
            <a:r>
              <a:rPr lang="en-US" altLang="en-US"/>
              <a:t>A use case is a description of a set of sequences of actions, including variants, that a subject performs to yield an observable result of value to an actor.</a:t>
            </a:r>
          </a:p>
          <a:p>
            <a:pPr eaLnBrk="1" hangingPunct="1"/>
            <a:r>
              <a:rPr lang="en-US" altLang="en-US"/>
              <a:t>For example, one central use case of a bank is to process loans for its loan applicants/ clients/ customers.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BF9ECA07-7E0E-49BA-A2A6-7A245BD073EF}"/>
              </a:ext>
            </a:extLst>
          </p:cNvPr>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What is Actor?</a:t>
            </a:r>
            <a:endParaRPr lang="en-US" altLang="en-US"/>
          </a:p>
        </p:txBody>
      </p:sp>
      <p:sp>
        <p:nvSpPr>
          <p:cNvPr id="5123" name="Content Placeholder 2">
            <a:extLst>
              <a:ext uri="{FF2B5EF4-FFF2-40B4-BE49-F238E27FC236}">
                <a16:creationId xmlns:a16="http://schemas.microsoft.com/office/drawing/2014/main" id="{A7F324C4-A294-4284-808C-BB23A0B5A020}"/>
              </a:ext>
            </a:extLst>
          </p:cNvPr>
          <p:cNvSpPr>
            <a:spLocks noGrp="1"/>
          </p:cNvSpPr>
          <p:nvPr>
            <p:ph idx="1"/>
          </p:nvPr>
        </p:nvSpPr>
        <p:spPr>
          <a:xfrm>
            <a:off x="457200" y="1600200"/>
            <a:ext cx="8229600" cy="2971800"/>
          </a:xfrm>
        </p:spPr>
        <p:txBody>
          <a:bodyPr>
            <a:normAutofit fontScale="85000" lnSpcReduction="20000"/>
          </a:bodyPr>
          <a:lstStyle/>
          <a:p>
            <a:pPr eaLnBrk="1" hangingPunct="1">
              <a:defRPr/>
            </a:pPr>
            <a:r>
              <a:rPr lang="en-US" dirty="0"/>
              <a:t>An actor represents a coherent set of roles that users of use cases play when interacting with these use cases. </a:t>
            </a:r>
          </a:p>
          <a:p>
            <a:pPr eaLnBrk="1" hangingPunct="1">
              <a:defRPr/>
            </a:pPr>
            <a:r>
              <a:rPr lang="en-US" dirty="0"/>
              <a:t>Actors can be human or they can be automated systems. </a:t>
            </a:r>
          </a:p>
          <a:p>
            <a:pPr eaLnBrk="1" hangingPunct="1">
              <a:defRPr/>
            </a:pPr>
            <a:r>
              <a:rPr lang="en-US" dirty="0"/>
              <a:t>For example, in modeling a bank, processing a loan involves, among other things, the interaction between a customer and a loan officer.</a:t>
            </a:r>
          </a:p>
        </p:txBody>
      </p:sp>
      <p:pic>
        <p:nvPicPr>
          <p:cNvPr id="6148" name="Picture 3">
            <a:extLst>
              <a:ext uri="{FF2B5EF4-FFF2-40B4-BE49-F238E27FC236}">
                <a16:creationId xmlns:a16="http://schemas.microsoft.com/office/drawing/2014/main" id="{67DA4EAD-ED69-47EB-A09A-9322605C8E2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76525" y="4572000"/>
            <a:ext cx="3849688"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56E4E0A5-666D-4709-A5E2-80EA7ADE818D}"/>
              </a:ext>
            </a:extLst>
          </p:cNvPr>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Use Case Diagram</a:t>
            </a:r>
            <a:endParaRPr lang="en-US" altLang="en-US"/>
          </a:p>
        </p:txBody>
      </p:sp>
      <p:sp>
        <p:nvSpPr>
          <p:cNvPr id="6147" name="Content Placeholder 2">
            <a:extLst>
              <a:ext uri="{FF2B5EF4-FFF2-40B4-BE49-F238E27FC236}">
                <a16:creationId xmlns:a16="http://schemas.microsoft.com/office/drawing/2014/main" id="{E83FEDAD-F403-4243-A45A-C496B682D47B}"/>
              </a:ext>
            </a:extLst>
          </p:cNvPr>
          <p:cNvSpPr>
            <a:spLocks noGrp="1"/>
          </p:cNvSpPr>
          <p:nvPr>
            <p:ph idx="1"/>
          </p:nvPr>
        </p:nvSpPr>
        <p:spPr>
          <a:xfrm>
            <a:off x="457200" y="1600200"/>
            <a:ext cx="8229600" cy="1217613"/>
          </a:xfrm>
        </p:spPr>
        <p:txBody>
          <a:bodyPr>
            <a:normAutofit fontScale="70000" lnSpcReduction="20000"/>
          </a:bodyPr>
          <a:lstStyle/>
          <a:p>
            <a:pPr eaLnBrk="1" hangingPunct="1">
              <a:defRPr/>
            </a:pPr>
            <a:r>
              <a:rPr lang="en-US" dirty="0"/>
              <a:t>Apply use case diagrams to visualize the behavior of a system, so that users can comprehend how to use that element, and so that developers can implement that element</a:t>
            </a:r>
          </a:p>
        </p:txBody>
      </p:sp>
      <p:pic>
        <p:nvPicPr>
          <p:cNvPr id="7172" name="Picture 2">
            <a:extLst>
              <a:ext uri="{FF2B5EF4-FFF2-40B4-BE49-F238E27FC236}">
                <a16:creationId xmlns:a16="http://schemas.microsoft.com/office/drawing/2014/main" id="{04C6AA5B-02FB-43E2-A2BA-D29475559E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590800"/>
            <a:ext cx="47625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8BE67C48-3834-42AD-81BE-B5D13E6F46D7}"/>
              </a:ext>
            </a:extLst>
          </p:cNvPr>
          <p:cNvSpPr>
            <a:spLocks noGrp="1"/>
          </p:cNvSpPr>
          <p:nvPr>
            <p:ph type="title"/>
          </p:nvPr>
        </p:nvSpPr>
        <p:spPr/>
        <p:txBody>
          <a:bodyPr/>
          <a:lstStyle/>
          <a:p>
            <a:pPr eaLnBrk="1" hangingPunct="1"/>
            <a:r>
              <a:rPr lang="en-US" altLang="en-US" sz="3600"/>
              <a:t>Modeling the Requirements of a System</a:t>
            </a:r>
          </a:p>
        </p:txBody>
      </p:sp>
      <p:sp>
        <p:nvSpPr>
          <p:cNvPr id="7171" name="Content Placeholder 2">
            <a:extLst>
              <a:ext uri="{FF2B5EF4-FFF2-40B4-BE49-F238E27FC236}">
                <a16:creationId xmlns:a16="http://schemas.microsoft.com/office/drawing/2014/main" id="{BAA8D038-5763-4104-AE7D-A8FEC7CD3217}"/>
              </a:ext>
            </a:extLst>
          </p:cNvPr>
          <p:cNvSpPr>
            <a:spLocks noGrp="1"/>
          </p:cNvSpPr>
          <p:nvPr>
            <p:ph idx="1"/>
          </p:nvPr>
        </p:nvSpPr>
        <p:spPr/>
        <p:txBody>
          <a:bodyPr>
            <a:normAutofit fontScale="77500" lnSpcReduction="20000"/>
          </a:bodyPr>
          <a:lstStyle/>
          <a:p>
            <a:pPr>
              <a:defRPr/>
            </a:pPr>
            <a:r>
              <a:rPr lang="en-US" dirty="0"/>
              <a:t>Establish the context of the system by identifying the actors that surround it.</a:t>
            </a:r>
          </a:p>
          <a:p>
            <a:pPr>
              <a:defRPr/>
            </a:pPr>
            <a:r>
              <a:rPr lang="en-US" dirty="0"/>
              <a:t>For each actor, consider the behavior that each expects or requires the system to provide.</a:t>
            </a:r>
          </a:p>
          <a:p>
            <a:pPr>
              <a:defRPr/>
            </a:pPr>
            <a:r>
              <a:rPr lang="en-US" dirty="0"/>
              <a:t>Name these common behaviors as use cases.</a:t>
            </a:r>
          </a:p>
          <a:p>
            <a:pPr>
              <a:defRPr/>
            </a:pPr>
            <a:r>
              <a:rPr lang="en-US" dirty="0"/>
              <a:t>Factor common behavior into new use cases that are used by others; factor variant behavior into new use cases that extend more main line flows.</a:t>
            </a:r>
          </a:p>
          <a:p>
            <a:pPr>
              <a:defRPr/>
            </a:pPr>
            <a:r>
              <a:rPr lang="en-US" dirty="0"/>
              <a:t>Model these use cases, actors, and their relationships in a use case diagram.</a:t>
            </a:r>
          </a:p>
          <a:p>
            <a:pPr>
              <a:defRPr/>
            </a:pPr>
            <a:r>
              <a:rPr lang="en-US" dirty="0"/>
              <a:t>Enhance these use cases with notes or constraints that assert nonfunctional requirements; you may have to attach some of these to the whole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8099673E-13AF-4D26-949C-B31AEEA8E2A9}"/>
              </a:ext>
            </a:extLst>
          </p:cNvPr>
          <p:cNvSpPr>
            <a:spLocks noGrp="1"/>
          </p:cNvSpPr>
          <p:nvPr>
            <p:ph type="title"/>
          </p:nvPr>
        </p:nvSpPr>
        <p:spPr/>
        <p:txBody>
          <a:bodyPr/>
          <a:lstStyle/>
          <a:p>
            <a:r>
              <a:rPr lang="en-US" altLang="en-US" sz="3600"/>
              <a:t>Modeling the Requirements of a System</a:t>
            </a:r>
          </a:p>
        </p:txBody>
      </p:sp>
      <p:pic>
        <p:nvPicPr>
          <p:cNvPr id="9219" name="Picture 3">
            <a:extLst>
              <a:ext uri="{FF2B5EF4-FFF2-40B4-BE49-F238E27FC236}">
                <a16:creationId xmlns:a16="http://schemas.microsoft.com/office/drawing/2014/main" id="{326C9FC9-5FBF-4EBD-922E-FE53D45E5DC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981200"/>
            <a:ext cx="4762500"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C01A5FFB-B3E7-4F96-B38D-E2E2433E478B}"/>
              </a:ext>
            </a:extLst>
          </p:cNvPr>
          <p:cNvSpPr>
            <a:spLocks noGrp="1"/>
          </p:cNvSpPr>
          <p:nvPr>
            <p:ph type="title"/>
          </p:nvPr>
        </p:nvSpPr>
        <p:spPr/>
        <p:txBody>
          <a:bodyPr/>
          <a:lstStyle/>
          <a:p>
            <a:r>
              <a:rPr lang="en-US" altLang="en-US"/>
              <a:t>Elements of Use Case Diagram</a:t>
            </a:r>
          </a:p>
        </p:txBody>
      </p:sp>
      <p:pic>
        <p:nvPicPr>
          <p:cNvPr id="10243" name="Picture 3">
            <a:extLst>
              <a:ext uri="{FF2B5EF4-FFF2-40B4-BE49-F238E27FC236}">
                <a16:creationId xmlns:a16="http://schemas.microsoft.com/office/drawing/2014/main" id="{EAD1B3B1-9EF8-47A3-BE5B-149E8A3F2B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133600"/>
            <a:ext cx="4344988" cy="280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5D6D238-DE41-44FE-BA8D-E21B6BBAE6AF}"/>
              </a:ext>
            </a:extLst>
          </p:cNvPr>
          <p:cNvSpPr>
            <a:spLocks noGrp="1"/>
          </p:cNvSpPr>
          <p:nvPr>
            <p:ph type="title"/>
          </p:nvPr>
        </p:nvSpPr>
        <p:spPr/>
        <p:txBody>
          <a:bodyPr/>
          <a:lstStyle/>
          <a:p>
            <a:r>
              <a:rPr lang="en-US" altLang="en-US"/>
              <a:t>Relationships in Use Case Diagram</a:t>
            </a:r>
          </a:p>
        </p:txBody>
      </p:sp>
      <p:sp>
        <p:nvSpPr>
          <p:cNvPr id="3" name="Content Placeholder 2">
            <a:extLst>
              <a:ext uri="{FF2B5EF4-FFF2-40B4-BE49-F238E27FC236}">
                <a16:creationId xmlns:a16="http://schemas.microsoft.com/office/drawing/2014/main" id="{5DC9E7F0-2FFB-4CED-8743-F58CFA59F7D4}"/>
              </a:ext>
            </a:extLst>
          </p:cNvPr>
          <p:cNvSpPr>
            <a:spLocks noGrp="1"/>
          </p:cNvSpPr>
          <p:nvPr>
            <p:ph idx="1"/>
          </p:nvPr>
        </p:nvSpPr>
        <p:spPr/>
        <p:txBody>
          <a:bodyPr>
            <a:normAutofit fontScale="92500" lnSpcReduction="20000"/>
          </a:bodyPr>
          <a:lstStyle/>
          <a:p>
            <a:pPr>
              <a:defRPr/>
            </a:pPr>
            <a:r>
              <a:rPr lang="en-US" dirty="0"/>
              <a:t>Association</a:t>
            </a:r>
          </a:p>
          <a:p>
            <a:pPr lvl="1">
              <a:defRPr/>
            </a:pPr>
            <a:r>
              <a:rPr lang="en-US" dirty="0"/>
              <a:t>Between Actor and its Use Cases</a:t>
            </a:r>
          </a:p>
          <a:p>
            <a:pPr lvl="1">
              <a:defRPr/>
            </a:pPr>
            <a:r>
              <a:rPr lang="en-US" b="1" dirty="0">
                <a:solidFill>
                  <a:srgbClr val="FF0000"/>
                </a:solidFill>
              </a:rPr>
              <a:t>NOT</a:t>
            </a:r>
            <a:r>
              <a:rPr lang="en-US" b="1" dirty="0"/>
              <a:t> </a:t>
            </a:r>
            <a:r>
              <a:rPr lang="en-US" dirty="0"/>
              <a:t>between Use Cases</a:t>
            </a:r>
          </a:p>
          <a:p>
            <a:pPr lvl="1">
              <a:defRPr/>
            </a:pPr>
            <a:r>
              <a:rPr lang="en-US" b="1" dirty="0">
                <a:solidFill>
                  <a:srgbClr val="FF0000"/>
                </a:solidFill>
              </a:rPr>
              <a:t>NOT</a:t>
            </a:r>
            <a:r>
              <a:rPr lang="en-US" b="1" dirty="0"/>
              <a:t> </a:t>
            </a:r>
            <a:r>
              <a:rPr lang="en-US" dirty="0"/>
              <a:t>between Actors</a:t>
            </a:r>
          </a:p>
          <a:p>
            <a:pPr>
              <a:defRPr/>
            </a:pPr>
            <a:r>
              <a:rPr lang="en-US" dirty="0"/>
              <a:t>Generalization</a:t>
            </a:r>
          </a:p>
          <a:p>
            <a:pPr lvl="1">
              <a:defRPr/>
            </a:pPr>
            <a:r>
              <a:rPr lang="en-US" dirty="0"/>
              <a:t>Between Actors</a:t>
            </a:r>
          </a:p>
          <a:p>
            <a:pPr lvl="1">
              <a:defRPr/>
            </a:pPr>
            <a:r>
              <a:rPr lang="en-US" dirty="0"/>
              <a:t>Between Use Cases</a:t>
            </a:r>
          </a:p>
          <a:p>
            <a:pPr>
              <a:defRPr/>
            </a:pPr>
            <a:r>
              <a:rPr lang="en-US" dirty="0"/>
              <a:t>Dependency</a:t>
            </a:r>
          </a:p>
          <a:p>
            <a:pPr lvl="1">
              <a:defRPr/>
            </a:pPr>
            <a:r>
              <a:rPr lang="en-US" dirty="0"/>
              <a:t>Between Use Cases ONLY</a:t>
            </a:r>
          </a:p>
          <a:p>
            <a:pPr lvl="1">
              <a:defRPr/>
            </a:pPr>
            <a:r>
              <a:rPr lang="en-US" dirty="0"/>
              <a:t>&lt;&lt;include&gt;&gt; and &lt;&lt;extend&gt;&gt;</a:t>
            </a:r>
          </a:p>
          <a:p>
            <a:pPr>
              <a:defRPr/>
            </a:pPr>
            <a:endParaRPr lang="en-US" dirty="0"/>
          </a:p>
          <a:p>
            <a:pPr>
              <a:defRPr/>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1130</TotalTime>
  <Words>1299</Words>
  <Application>Microsoft Office PowerPoint</Application>
  <PresentationFormat>On-screen Show (4:3)</PresentationFormat>
  <Paragraphs>110</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Lecture 3 Use Case Diagram</vt:lpstr>
      <vt:lpstr>Objective</vt:lpstr>
      <vt:lpstr>What is Use Case?</vt:lpstr>
      <vt:lpstr>What is Actor?</vt:lpstr>
      <vt:lpstr>Use Case Diagram</vt:lpstr>
      <vt:lpstr>Modeling the Requirements of a System</vt:lpstr>
      <vt:lpstr>Modeling the Requirements of a System</vt:lpstr>
      <vt:lpstr>Elements of Use Case Diagram</vt:lpstr>
      <vt:lpstr>Relationships in Use Case Diagram</vt:lpstr>
      <vt:lpstr>Actors</vt:lpstr>
      <vt:lpstr>Notation of Actors</vt:lpstr>
      <vt:lpstr>Dependency</vt:lpstr>
      <vt:lpstr>&lt;&lt;include&gt;&gt; &amp; &lt;&lt;extend&gt;&gt;</vt:lpstr>
      <vt:lpstr>Generalization</vt:lpstr>
      <vt:lpstr>Use Case Diagrams - practice</vt:lpstr>
      <vt:lpstr>Use Case Diagrams - practice</vt:lpstr>
      <vt:lpstr>Use Case Diagrams - practice</vt:lpstr>
      <vt:lpstr>Use Case Diagrams - practice</vt:lpstr>
    </vt:vector>
  </TitlesOfParts>
  <Company>AIUB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Introducing the UML</dc:title>
  <dc:creator>Manzur</dc:creator>
  <cp:lastModifiedBy>Manzur H. Khan</cp:lastModifiedBy>
  <cp:revision>74</cp:revision>
  <dcterms:created xsi:type="dcterms:W3CDTF">2010-05-25T07:05:39Z</dcterms:created>
  <dcterms:modified xsi:type="dcterms:W3CDTF">2022-06-04T02:33:54Z</dcterms:modified>
</cp:coreProperties>
</file>