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308" r:id="rId2"/>
    <p:sldId id="554" r:id="rId3"/>
    <p:sldId id="608" r:id="rId4"/>
    <p:sldId id="555" r:id="rId5"/>
    <p:sldId id="556" r:id="rId6"/>
    <p:sldId id="605" r:id="rId7"/>
    <p:sldId id="568" r:id="rId8"/>
    <p:sldId id="604" r:id="rId9"/>
    <p:sldId id="557" r:id="rId10"/>
    <p:sldId id="558" r:id="rId11"/>
    <p:sldId id="559" r:id="rId12"/>
    <p:sldId id="560" r:id="rId13"/>
    <p:sldId id="561" r:id="rId14"/>
    <p:sldId id="562" r:id="rId15"/>
    <p:sldId id="563" r:id="rId16"/>
    <p:sldId id="603" r:id="rId17"/>
    <p:sldId id="564" r:id="rId18"/>
    <p:sldId id="565" r:id="rId19"/>
    <p:sldId id="566" r:id="rId20"/>
    <p:sldId id="567" r:id="rId21"/>
    <p:sldId id="569" r:id="rId22"/>
    <p:sldId id="570" r:id="rId23"/>
    <p:sldId id="571" r:id="rId24"/>
    <p:sldId id="572" r:id="rId25"/>
    <p:sldId id="573" r:id="rId26"/>
    <p:sldId id="574" r:id="rId27"/>
    <p:sldId id="575" r:id="rId28"/>
    <p:sldId id="576" r:id="rId29"/>
    <p:sldId id="577" r:id="rId30"/>
    <p:sldId id="578" r:id="rId31"/>
    <p:sldId id="607" r:id="rId32"/>
    <p:sldId id="606" r:id="rId33"/>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FF"/>
    <a:srgbClr val="FF6600"/>
    <a:srgbClr val="FF99FF"/>
    <a:srgbClr val="FF3300"/>
    <a:srgbClr val="00FF99"/>
    <a:srgbClr val="7F2135"/>
    <a:srgbClr val="28CF01"/>
    <a:srgbClr val="3DB0F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717" autoAdjust="0"/>
  </p:normalViewPr>
  <p:slideViewPr>
    <p:cSldViewPr>
      <p:cViewPr varScale="1">
        <p:scale>
          <a:sx n="63" d="100"/>
          <a:sy n="63" d="100"/>
        </p:scale>
        <p:origin x="1060" y="3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EDFE31-DE03-4529-902B-C1E254149AD7}" type="datetimeFigureOut">
              <a:rPr lang="en-US" smtClean="0"/>
              <a:t>9/18/2022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EE573E-2F29-4A49-B8CA-3148D9F3A5DA}" type="slidenum">
              <a:rPr lang="en-US" smtClean="0"/>
              <a:t>‹#›</a:t>
            </a:fld>
            <a:endParaRPr lang="en-US"/>
          </a:p>
        </p:txBody>
      </p:sp>
    </p:spTree>
    <p:extLst>
      <p:ext uri="{BB962C8B-B14F-4D97-AF65-F5344CB8AC3E}">
        <p14:creationId xmlns:p14="http://schemas.microsoft.com/office/powerpoint/2010/main" val="219813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ＭＳ Ｐゴシック"/>
                <a:cs typeface="ＭＳ Ｐゴシック"/>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ＭＳ Ｐゴシック"/>
                <a:cs typeface="ＭＳ Ｐゴシック"/>
              </a:defRPr>
            </a:lvl1pPr>
          </a:lstStyle>
          <a:p>
            <a:pPr>
              <a:defRPr/>
            </a:pPr>
            <a:fld id="{61860475-E53A-46C1-9687-CA7132DF4E41}" type="datetimeFigureOut">
              <a:rPr lang="en-US"/>
              <a:pPr>
                <a:defRPr/>
              </a:pPr>
              <a:t>9/18/2022</a:t>
            </a:fld>
            <a:endParaRPr lang="en-US"/>
          </a:p>
        </p:txBody>
      </p:sp>
      <p:sp>
        <p:nvSpPr>
          <p:cNvPr id="4" name="Slide Image Placeholder 3"/>
          <p:cNvSpPr>
            <a:spLocks noGrp="1" noRot="1" noChangeAspect="1"/>
          </p:cNvSpPr>
          <p:nvPr>
            <p:ph type="sldImg" idx="2"/>
          </p:nvPr>
        </p:nvSpPr>
        <p:spPr>
          <a:xfrm>
            <a:off x="1340768" y="1115616"/>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ＭＳ Ｐゴシック"/>
                <a:cs typeface="ＭＳ Ｐゴシック"/>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ＭＳ Ｐゴシック"/>
                <a:cs typeface="ＭＳ Ｐゴシック"/>
              </a:defRPr>
            </a:lvl1pPr>
          </a:lstStyle>
          <a:p>
            <a:pPr>
              <a:defRPr/>
            </a:pPr>
            <a:fld id="{C1598E81-8B3B-4484-A9F9-ED00D8B3CC2C}" type="slidenum">
              <a:rPr lang="en-US"/>
              <a:pPr>
                <a:defRPr/>
              </a:pPr>
              <a:t>‹#›</a:t>
            </a:fld>
            <a:endParaRPr lang="en-US"/>
          </a:p>
        </p:txBody>
      </p:sp>
    </p:spTree>
    <p:extLst>
      <p:ext uri="{BB962C8B-B14F-4D97-AF65-F5344CB8AC3E}">
        <p14:creationId xmlns:p14="http://schemas.microsoft.com/office/powerpoint/2010/main" val="2054114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ＭＳ Ｐゴシック"/>
      </a:defRPr>
    </a:lvl1pPr>
    <a:lvl2pPr marL="457200" algn="l" rtl="0" eaLnBrk="0" fontAlgn="base" hangingPunct="0">
      <a:spcBef>
        <a:spcPct val="30000"/>
      </a:spcBef>
      <a:spcAft>
        <a:spcPct val="0"/>
      </a:spcAft>
      <a:defRPr sz="1200" kern="1200">
        <a:solidFill>
          <a:schemeClr val="tx1"/>
        </a:solidFill>
        <a:latin typeface="+mn-lt"/>
        <a:ea typeface="+mn-ea"/>
        <a:cs typeface="ＭＳ Ｐゴシック"/>
      </a:defRPr>
    </a:lvl2pPr>
    <a:lvl3pPr marL="914400" algn="l" rtl="0" eaLnBrk="0" fontAlgn="base" hangingPunct="0">
      <a:spcBef>
        <a:spcPct val="30000"/>
      </a:spcBef>
      <a:spcAft>
        <a:spcPct val="0"/>
      </a:spcAft>
      <a:defRPr sz="1200" kern="1200">
        <a:solidFill>
          <a:schemeClr val="tx1"/>
        </a:solidFill>
        <a:latin typeface="+mn-lt"/>
        <a:ea typeface="+mn-ea"/>
        <a:cs typeface="ＭＳ Ｐゴシック"/>
      </a:defRPr>
    </a:lvl3pPr>
    <a:lvl4pPr marL="1371600" algn="l" rtl="0" eaLnBrk="0" fontAlgn="base" hangingPunct="0">
      <a:spcBef>
        <a:spcPct val="30000"/>
      </a:spcBef>
      <a:spcAft>
        <a:spcPct val="0"/>
      </a:spcAft>
      <a:defRPr sz="1200" kern="1200">
        <a:solidFill>
          <a:schemeClr val="tx1"/>
        </a:solidFill>
        <a:latin typeface="+mn-lt"/>
        <a:ea typeface="+mn-ea"/>
        <a:cs typeface="ＭＳ Ｐゴシック"/>
      </a:defRPr>
    </a:lvl4pPr>
    <a:lvl5pPr marL="1828800" algn="l" rtl="0" eaLnBrk="0" fontAlgn="base" hangingPunct="0">
      <a:spcBef>
        <a:spcPct val="30000"/>
      </a:spcBef>
      <a:spcAft>
        <a:spcPct val="0"/>
      </a:spcAft>
      <a:defRPr sz="1200" kern="1200">
        <a:solidFill>
          <a:schemeClr val="tx1"/>
        </a:solidFill>
        <a:latin typeface="+mn-lt"/>
        <a:ea typeface="+mn-ea"/>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100946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en-US" altLang="ja-JP"/>
              <a:t>Click to edit Master title style</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709595187"/>
      </p:ext>
    </p:extLst>
  </p:cSld>
  <p:clrMapOvr>
    <a:masterClrMapping/>
  </p:clrMapOvr>
  <p:transition spd="med">
    <p:wip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373540250"/>
      </p:ext>
    </p:extLst>
  </p:cSld>
  <p:clrMapOvr>
    <a:masterClrMapping/>
  </p:clrMapOvr>
  <p:transition spd="med">
    <p:wip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2590016308"/>
      </p:ext>
    </p:extLst>
  </p:cSld>
  <p:clrMapOvr>
    <a:masterClrMapping/>
  </p:clrMapOvr>
  <p:transition spd="med">
    <p:wip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497441209"/>
      </p:ext>
    </p:extLst>
  </p:cSld>
  <p:clrMapOvr>
    <a:masterClrMapping/>
  </p:clrMapOvr>
  <p:transition spd="med">
    <p:wip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85800" y="2927422"/>
            <a:ext cx="7772400" cy="1362075"/>
          </a:xfrm>
        </p:spPr>
        <p:txBody>
          <a:bodyPr anchor="t"/>
          <a:lstStyle>
            <a:lvl1pPr algn="l">
              <a:defRPr sz="4000" b="0" cap="none"/>
            </a:lvl1pPr>
          </a:lstStyle>
          <a:p>
            <a:r>
              <a:rPr lang="en-US" altLang="ja-JP" dirty="0"/>
              <a:t>Click to edit master title style</a:t>
            </a:r>
            <a:endParaRPr lang="ja-JP" altLang="en-US"/>
          </a:p>
        </p:txBody>
      </p:sp>
      <p:sp>
        <p:nvSpPr>
          <p:cNvPr id="3" name="テキスト プレースホルダ 2"/>
          <p:cNvSpPr>
            <a:spLocks noGrp="1"/>
          </p:cNvSpPr>
          <p:nvPr>
            <p:ph type="body" idx="1"/>
          </p:nvPr>
        </p:nvSpPr>
        <p:spPr>
          <a:xfrm>
            <a:off x="685800" y="438619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75655725"/>
      </p:ext>
    </p:extLst>
  </p:cSld>
  <p:clrMapOvr>
    <a:masterClrMapping/>
  </p:clrMapOvr>
  <p:transition spd="med">
    <p:wip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3010131468"/>
      </p:ext>
    </p:extLst>
  </p:cSld>
  <p:clrMapOvr>
    <a:masterClrMapping/>
  </p:clrMapOvr>
  <p:transition spd="med">
    <p:wip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909326613"/>
      </p:ext>
    </p:extLst>
  </p:cSld>
  <p:clrMapOvr>
    <a:masterClrMapping/>
  </p:clrMapOvr>
  <p:transition spd="med">
    <p:wip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275506238"/>
      </p:ext>
    </p:extLst>
  </p:cSld>
  <p:clrMapOvr>
    <a:masterClrMapping/>
  </p:clrMapOvr>
  <p:transition spd="med">
    <p:wip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569503592"/>
      </p:ext>
    </p:extLst>
  </p:cSld>
  <p:clrMapOvr>
    <a:masterClrMapping/>
  </p:clrMapOvr>
  <p:transition spd="med">
    <p:wip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281425329"/>
      </p:ext>
    </p:extLst>
  </p:cSld>
  <p:clrMapOvr>
    <a:masterClrMapping/>
  </p:clrMapOvr>
  <p:transition spd="med">
    <p:wip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88269" y="719704"/>
            <a:ext cx="2287588" cy="1337695"/>
          </a:xfrm>
        </p:spPr>
        <p:txBody>
          <a:bodyPr anchor="b"/>
          <a:lstStyle>
            <a:lvl1pPr algn="l">
              <a:defRPr sz="2000" b="0">
                <a:latin typeface="Times New Roman" panose="02020603050405020304" pitchFamily="18" charset="0"/>
                <a:cs typeface="Times New Roman" panose="02020603050405020304" pitchFamily="18" charset="0"/>
              </a:defRPr>
            </a:lvl1pPr>
          </a:lstStyle>
          <a:p>
            <a:r>
              <a:rPr lang="en-US" altLang="ja-JP"/>
              <a:t>Click to edit Master title style</a:t>
            </a:r>
            <a:endParaRPr lang="ja-JP" altLang="en-US"/>
          </a:p>
        </p:txBody>
      </p:sp>
      <p:sp>
        <p:nvSpPr>
          <p:cNvPr id="3" name="図プレースホルダ 2"/>
          <p:cNvSpPr>
            <a:spLocks noGrp="1"/>
          </p:cNvSpPr>
          <p:nvPr>
            <p:ph type="pic" idx="1" hasCustomPrompt="1"/>
          </p:nvPr>
        </p:nvSpPr>
        <p:spPr>
          <a:xfrm>
            <a:off x="3200400" y="969169"/>
            <a:ext cx="5486400" cy="4370274"/>
          </a:xfrm>
        </p:spPr>
        <p:txBody>
          <a:bodyPr rtlCol="0">
            <a:normAutofit/>
          </a:bodyPr>
          <a:lstStyle>
            <a:lvl1pPr marL="0" indent="0">
              <a:buNone/>
              <a:defRPr sz="3200" b="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dirty="0"/>
              <a:t>Picture</a:t>
            </a:r>
            <a:endParaRPr lang="ja-JP" altLang="en-US" noProof="0"/>
          </a:p>
        </p:txBody>
      </p:sp>
      <p:sp>
        <p:nvSpPr>
          <p:cNvPr id="4" name="テキスト プレースホルダ 3"/>
          <p:cNvSpPr>
            <a:spLocks noGrp="1"/>
          </p:cNvSpPr>
          <p:nvPr>
            <p:ph type="body" sz="half" idx="2"/>
          </p:nvPr>
        </p:nvSpPr>
        <p:spPr>
          <a:xfrm>
            <a:off x="457200" y="2319053"/>
            <a:ext cx="2318657" cy="30203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9/18/2022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094078297"/>
      </p:ext>
    </p:extLst>
  </p:cSld>
  <p:clrMapOvr>
    <a:masterClrMapping/>
  </p:clrMapOvr>
  <p:transition spd="med">
    <p:wip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ja-JP" altLang="en-US"/>
          </a:p>
        </p:txBody>
      </p:sp>
      <p:sp>
        <p:nvSpPr>
          <p:cNvPr id="1030"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FD5E13CE-8692-D44B-AD4D-F6444689AC15}" type="datetime1">
              <a:rPr lang="en-US" altLang="ja-JP" smtClean="0"/>
              <a:t>9/18/2022</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6234C4BD-0E4F-4B7C-8322-85314FE4DD41}" type="slidenum">
              <a:rPr lang="ja-JP" altLang="en-US" smtClean="0"/>
              <a:pPr>
                <a:defRPr/>
              </a:pPr>
              <a:t>‹#›</a:t>
            </a:fld>
            <a:endParaRPr lang="ja-JP" altLang="en-US"/>
          </a:p>
        </p:txBody>
      </p:sp>
      <p:pic>
        <p:nvPicPr>
          <p:cNvPr id="9" name="Picture 4" descr="Image result for aiub logo"/>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02307" y="6057875"/>
            <a:ext cx="4580678" cy="830997"/>
          </a:xfrm>
          <a:prstGeom prst="rect">
            <a:avLst/>
          </a:prstGeom>
        </p:spPr>
        <p:txBody>
          <a:bodyPr wrap="none">
            <a:spAutoFit/>
          </a:bodyPr>
          <a:lstStyle/>
          <a:p>
            <a:pPr algn="l" eaLnBrk="1" latinLnBrk="1" hangingPunct="1"/>
            <a:endPar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
        <p:nvSpPr>
          <p:cNvPr id="11" name="正方形/長方形 7">
            <a:extLst>
              <a:ext uri="{FF2B5EF4-FFF2-40B4-BE49-F238E27FC236}">
                <a16:creationId xmlns:a16="http://schemas.microsoft.com/office/drawing/2014/main" id="{426F265F-2D83-2C4E-9986-1636C3CA93A1}"/>
              </a:ext>
            </a:extLst>
          </p:cNvPr>
          <p:cNvSpPr/>
          <p:nvPr userDrawn="1"/>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pic>
        <p:nvPicPr>
          <p:cNvPr id="12" name="Picture 4" descr="Image result for aiub logo">
            <a:extLst>
              <a:ext uri="{FF2B5EF4-FFF2-40B4-BE49-F238E27FC236}">
                <a16:creationId xmlns:a16="http://schemas.microsoft.com/office/drawing/2014/main" id="{18D461FB-69CA-D54E-B674-FD789E917556}"/>
              </a:ext>
            </a:extLst>
          </p:cNvPr>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DA05D3F-32C4-0146-9913-0A224A3EFB1D}"/>
              </a:ext>
            </a:extLst>
          </p:cNvPr>
          <p:cNvSpPr/>
          <p:nvPr userDrawn="1"/>
        </p:nvSpPr>
        <p:spPr>
          <a:xfrm>
            <a:off x="702307" y="6057875"/>
            <a:ext cx="4580678" cy="830997"/>
          </a:xfrm>
          <a:prstGeom prst="rect">
            <a:avLst/>
          </a:prstGeom>
        </p:spPr>
        <p:txBody>
          <a:bodyPr wrap="none">
            <a:spAutoFit/>
          </a:bodyPr>
          <a:lstStyle/>
          <a:p>
            <a:pPr algn="l" eaLnBrk="1" latinLnBrk="1" hangingPunct="1"/>
            <a:endPar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71445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p:transition>
  <p:hf hdr="0" ftr="0" dt="0"/>
  <p:txStyles>
    <p:titleStyle>
      <a:lvl1pPr algn="l" rtl="0" eaLnBrk="1" fontAlgn="base" hangingPunct="1">
        <a:spcBef>
          <a:spcPct val="0"/>
        </a:spcBef>
        <a:spcAft>
          <a:spcPct val="0"/>
        </a:spcAft>
        <a:defRPr kumimoji="1" sz="4400" kern="1200">
          <a:solidFill>
            <a:schemeClr val="tx1"/>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2pPr>
      <a:lvl3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3pPr>
      <a:lvl4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4pPr>
      <a:lvl5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5pPr>
      <a:lvl6pPr marL="4572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6pPr>
      <a:lvl7pPr marL="9144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7pPr>
      <a:lvl8pPr marL="13716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8pPr>
      <a:lvl9pPr marL="18288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ＭＳ Ｐゴシック"/>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464A9F-7A83-A14F-AC5F-16649A0F02B9}"/>
              </a:ext>
            </a:extLst>
          </p:cNvPr>
          <p:cNvSpPr txBox="1">
            <a:spLocks/>
          </p:cNvSpPr>
          <p:nvPr/>
        </p:nvSpPr>
        <p:spPr>
          <a:xfrm>
            <a:off x="1957568" y="1521154"/>
            <a:ext cx="5228860" cy="878351"/>
          </a:xfrm>
          <a:prstGeom prst="rect">
            <a:avLst/>
          </a:prstGeom>
        </p:spPr>
        <p:txBody>
          <a:bodyPr vert="horz" lIns="68580" tIns="34290" rIns="68580" bIns="34290" rtlCol="0" anchor="b">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5400" b="1" dirty="0">
                <a:solidFill>
                  <a:srgbClr val="FF0000"/>
                </a:solidFill>
                <a:latin typeface="Times New Roman" panose="02020603050405020304" pitchFamily="18" charset="0"/>
                <a:cs typeface="Times New Roman" panose="02020603050405020304" pitchFamily="18" charset="0"/>
              </a:rPr>
              <a:t>Electronic Devices</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266A11-CEEA-644D-BA23-EDB19E3545B4}"/>
              </a:ext>
            </a:extLst>
          </p:cNvPr>
          <p:cNvSpPr txBox="1"/>
          <p:nvPr/>
        </p:nvSpPr>
        <p:spPr>
          <a:xfrm>
            <a:off x="2445455" y="4221088"/>
            <a:ext cx="4253088" cy="646331"/>
          </a:xfrm>
          <a:prstGeom prst="rect">
            <a:avLst/>
          </a:prstGeom>
          <a:noFill/>
        </p:spPr>
        <p:txBody>
          <a:bodyPr wrap="none" rtlCol="0">
            <a:spAutoFit/>
          </a:bodyPr>
          <a:lstStyle/>
          <a:p>
            <a:pPr algn="ctr"/>
            <a:r>
              <a:rPr lang="en-US"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Faculty Name: Dr. Mohammad Alif Arman</a:t>
            </a:r>
          </a:p>
          <a:p>
            <a:pPr algn="ctr"/>
            <a:r>
              <a:rPr lang="en-US"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Email : dr.alifarman@aiub.edu</a:t>
            </a:r>
          </a:p>
        </p:txBody>
      </p:sp>
      <p:sp>
        <p:nvSpPr>
          <p:cNvPr id="7" name="Subtitle 2">
            <a:extLst>
              <a:ext uri="{FF2B5EF4-FFF2-40B4-BE49-F238E27FC236}">
                <a16:creationId xmlns:a16="http://schemas.microsoft.com/office/drawing/2014/main" id="{DAC12A18-6B90-B243-A08F-78CE41FE7808}"/>
              </a:ext>
            </a:extLst>
          </p:cNvPr>
          <p:cNvSpPr txBox="1">
            <a:spLocks/>
          </p:cNvSpPr>
          <p:nvPr/>
        </p:nvSpPr>
        <p:spPr>
          <a:xfrm>
            <a:off x="2497103" y="5313601"/>
            <a:ext cx="4149793" cy="696988"/>
          </a:xfrm>
          <a:prstGeom prst="rect">
            <a:avLst/>
          </a:prstGeom>
        </p:spPr>
        <p:txBody>
          <a:bodyPr vert="horz" lIns="68580" tIns="34290" rIns="68580" bIns="3429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spcBef>
                <a:spcPts val="350"/>
              </a:spcBef>
            </a:pPr>
            <a:r>
              <a:rPr kumimoji="0" lang="en-US" altLang="en-US" sz="1100" u="sng" dirty="0">
                <a:solidFill>
                  <a:schemeClr val="accent1">
                    <a:lumMod val="75000"/>
                  </a:schemeClr>
                </a:solidFill>
                <a:latin typeface="TimesNewRomanPS"/>
              </a:rPr>
              <a:t>Reference book</a:t>
            </a:r>
            <a:r>
              <a:rPr kumimoji="0" lang="en-US" altLang="en-US" sz="1100" dirty="0">
                <a:solidFill>
                  <a:schemeClr val="accent1">
                    <a:lumMod val="75000"/>
                  </a:schemeClr>
                </a:solidFill>
                <a:latin typeface="TimesNewRomanPS"/>
              </a:rPr>
              <a:t>:</a:t>
            </a:r>
            <a:endParaRPr lang="en-US" sz="1100" b="1" u="sng"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0000"/>
              </a:lnSpc>
              <a:spcBef>
                <a:spcPts val="350"/>
              </a:spcBef>
            </a:pPr>
            <a:r>
              <a:rPr kumimoji="0" lang="en-US" altLang="en-US" sz="1400" b="1" dirty="0">
                <a:solidFill>
                  <a:schemeClr val="accent1">
                    <a:lumMod val="75000"/>
                  </a:schemeClr>
                </a:solidFill>
                <a:latin typeface="TimesNewRomanPS"/>
              </a:rPr>
              <a:t>Electronic Devices and Circuit Theory (Chapter-1)</a:t>
            </a:r>
            <a:r>
              <a:rPr kumimoji="0" lang="en-US" altLang="en-US" sz="1400" dirty="0">
                <a:solidFill>
                  <a:schemeClr val="accent1">
                    <a:lumMod val="75000"/>
                  </a:schemeClr>
                </a:solidFill>
                <a:latin typeface="TimesNewRomanPS"/>
              </a:rPr>
              <a:t> </a:t>
            </a:r>
          </a:p>
          <a:p>
            <a:pPr algn="ctr">
              <a:lnSpc>
                <a:spcPct val="100000"/>
              </a:lnSpc>
              <a:spcBef>
                <a:spcPts val="350"/>
              </a:spcBef>
            </a:pPr>
            <a:r>
              <a:rPr lang="en-US" sz="1100" dirty="0">
                <a:solidFill>
                  <a:schemeClr val="accent1">
                    <a:lumMod val="75000"/>
                  </a:schemeClr>
                </a:solidFill>
                <a:latin typeface="TimesNewRomanPS"/>
              </a:rPr>
              <a:t>Robert L. </a:t>
            </a:r>
            <a:r>
              <a:rPr lang="en-US" sz="1100" dirty="0" err="1">
                <a:solidFill>
                  <a:schemeClr val="accent1">
                    <a:lumMod val="75000"/>
                  </a:schemeClr>
                </a:solidFill>
                <a:latin typeface="TimesNewRomanPS"/>
              </a:rPr>
              <a:t>Boylestad</a:t>
            </a:r>
            <a:r>
              <a:rPr lang="en-US" sz="1100" dirty="0">
                <a:solidFill>
                  <a:schemeClr val="accent1">
                    <a:lumMod val="75000"/>
                  </a:schemeClr>
                </a:solidFill>
                <a:latin typeface="TimesNewRomanPS"/>
              </a:rPr>
              <a:t> and L. </a:t>
            </a:r>
            <a:r>
              <a:rPr lang="en-US" sz="1100" dirty="0" err="1">
                <a:solidFill>
                  <a:schemeClr val="accent1">
                    <a:lumMod val="75000"/>
                  </a:schemeClr>
                </a:solidFill>
                <a:latin typeface="TimesNewRomanPS"/>
              </a:rPr>
              <a:t>Nashelsky</a:t>
            </a:r>
            <a:r>
              <a:rPr lang="en-US" sz="1100" dirty="0">
                <a:solidFill>
                  <a:schemeClr val="accent1">
                    <a:lumMod val="75000"/>
                  </a:schemeClr>
                </a:solidFill>
                <a:latin typeface="TimesNewRomanPS"/>
              </a:rPr>
              <a:t> , (11</a:t>
            </a:r>
            <a:r>
              <a:rPr lang="en-US" sz="1100" baseline="30000" dirty="0">
                <a:solidFill>
                  <a:schemeClr val="accent1">
                    <a:lumMod val="75000"/>
                  </a:schemeClr>
                </a:solidFill>
                <a:latin typeface="TimesNewRomanPS"/>
              </a:rPr>
              <a:t>th</a:t>
            </a:r>
            <a:r>
              <a:rPr lang="en-US" sz="1100" dirty="0">
                <a:solidFill>
                  <a:schemeClr val="accent1">
                    <a:lumMod val="75000"/>
                  </a:schemeClr>
                </a:solidFill>
                <a:latin typeface="TimesNewRomanPS"/>
              </a:rPr>
              <a:t> Edition)</a:t>
            </a:r>
            <a:endParaRPr lang="en-US" sz="1100" dirty="0">
              <a:solidFill>
                <a:schemeClr val="accent1">
                  <a:lumMod val="75000"/>
                </a:schemeClr>
              </a:solidFill>
            </a:endParaRPr>
          </a:p>
        </p:txBody>
      </p:sp>
      <p:sp>
        <p:nvSpPr>
          <p:cNvPr id="11" name="Title 1">
            <a:extLst>
              <a:ext uri="{FF2B5EF4-FFF2-40B4-BE49-F238E27FC236}">
                <a16:creationId xmlns:a16="http://schemas.microsoft.com/office/drawing/2014/main" id="{F2F7147F-3C77-1945-918A-8D54F34BA435}"/>
              </a:ext>
            </a:extLst>
          </p:cNvPr>
          <p:cNvSpPr txBox="1">
            <a:spLocks/>
          </p:cNvSpPr>
          <p:nvPr/>
        </p:nvSpPr>
        <p:spPr>
          <a:xfrm>
            <a:off x="3264972" y="2838681"/>
            <a:ext cx="2614052" cy="878351"/>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400" b="1" dirty="0">
                <a:solidFill>
                  <a:srgbClr val="0000FF"/>
                </a:solidFill>
                <a:latin typeface="Times New Roman" panose="02020603050405020304" pitchFamily="18" charset="0"/>
                <a:cs typeface="Times New Roman" panose="02020603050405020304" pitchFamily="18" charset="0"/>
              </a:rPr>
              <a:t>Mid Term</a:t>
            </a:r>
            <a:br>
              <a:rPr lang="en-US" sz="2400" b="1" dirty="0">
                <a:solidFill>
                  <a:srgbClr val="0000FF"/>
                </a:solidFill>
                <a:latin typeface="Times New Roman" panose="02020603050405020304" pitchFamily="18" charset="0"/>
                <a:cs typeface="Times New Roman" panose="02020603050405020304" pitchFamily="18" charset="0"/>
              </a:rPr>
            </a:br>
            <a:r>
              <a:rPr lang="en-US" sz="2400" b="1" dirty="0">
                <a:solidFill>
                  <a:srgbClr val="0000FF"/>
                </a:solidFill>
                <a:latin typeface="Times New Roman" panose="02020603050405020304" pitchFamily="18" charset="0"/>
                <a:cs typeface="Times New Roman" panose="02020603050405020304" pitchFamily="18" charset="0"/>
              </a:rPr>
              <a:t>Lecture - 01</a:t>
            </a:r>
          </a:p>
        </p:txBody>
      </p:sp>
    </p:spTree>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97447"/>
            <a:ext cx="8496944" cy="4084911"/>
          </a:xfrm>
        </p:spPr>
        <p:txBody>
          <a:bodyPr>
            <a:noAutofit/>
          </a:bodyPr>
          <a:lstStyle/>
          <a:p>
            <a:pPr marL="0" indent="0" algn="ctr">
              <a:buNone/>
            </a:pPr>
            <a:r>
              <a:rPr lang="en-US" sz="2800" b="1" i="1" u="sng" dirty="0">
                <a:solidFill>
                  <a:srgbClr val="0000FF"/>
                </a:solidFill>
                <a:latin typeface="Cambria" panose="02040503050406030204" pitchFamily="18" charset="0"/>
                <a:ea typeface="Cambria" panose="02040503050406030204" pitchFamily="18" charset="0"/>
              </a:rPr>
              <a:t>Silicon:</a:t>
            </a:r>
          </a:p>
          <a:p>
            <a:pPr algn="just"/>
            <a:r>
              <a:rPr lang="en-US" sz="2000" b="1" dirty="0">
                <a:latin typeface="Cambria" panose="02040503050406030204" pitchFamily="18" charset="0"/>
                <a:ea typeface="Cambria" panose="02040503050406030204" pitchFamily="18" charset="0"/>
              </a:rPr>
              <a:t>At the time, scientists were aware that another material, </a:t>
            </a:r>
            <a:r>
              <a:rPr lang="en-US" sz="2000" b="1" i="1" u="sng" dirty="0">
                <a:solidFill>
                  <a:srgbClr val="FF0000"/>
                </a:solidFill>
                <a:latin typeface="Cambria" panose="02040503050406030204" pitchFamily="18" charset="0"/>
                <a:ea typeface="Cambria" panose="02040503050406030204" pitchFamily="18" charset="0"/>
              </a:rPr>
              <a:t>silicon, had improved temperature sensitivities</a:t>
            </a:r>
            <a:r>
              <a:rPr lang="en-US" sz="2000" b="1" dirty="0">
                <a:latin typeface="Cambria" panose="02040503050406030204" pitchFamily="18" charset="0"/>
                <a:ea typeface="Cambria" panose="02040503050406030204" pitchFamily="18" charset="0"/>
              </a:rPr>
              <a:t>, but the refining process for manufacturing silicon of very high levels of purity was still in the development stages. In 1954 the first silicon transistor was introduced, and silicon quickly became the semiconductor material of choice due to,</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Silicon is </a:t>
            </a:r>
            <a:r>
              <a:rPr lang="en-US" sz="2000" b="1" i="1" u="sng" dirty="0">
                <a:solidFill>
                  <a:srgbClr val="FF0000"/>
                </a:solidFill>
                <a:latin typeface="Cambria" panose="02040503050406030204" pitchFamily="18" charset="0"/>
                <a:ea typeface="Cambria" panose="02040503050406030204" pitchFamily="18" charset="0"/>
              </a:rPr>
              <a:t>Less temperature sensitive</a:t>
            </a:r>
            <a:r>
              <a:rPr lang="en-US" sz="2000" b="1" dirty="0">
                <a:latin typeface="Cambria" panose="02040503050406030204" pitchFamily="18" charset="0"/>
                <a:ea typeface="Cambria" panose="02040503050406030204" pitchFamily="18" charset="0"/>
              </a:rPr>
              <a:t> </a:t>
            </a:r>
          </a:p>
          <a:p>
            <a:pPr algn="just"/>
            <a:r>
              <a:rPr lang="en-US" sz="2000" b="1" dirty="0">
                <a:latin typeface="Cambria" panose="02040503050406030204" pitchFamily="18" charset="0"/>
                <a:ea typeface="Cambria" panose="02040503050406030204" pitchFamily="18" charset="0"/>
              </a:rPr>
              <a:t>one of the most </a:t>
            </a:r>
            <a:r>
              <a:rPr lang="en-US" sz="2000" b="1" i="1" u="sng" dirty="0">
                <a:solidFill>
                  <a:srgbClr val="FF0000"/>
                </a:solidFill>
                <a:latin typeface="Cambria" panose="02040503050406030204" pitchFamily="18" charset="0"/>
                <a:ea typeface="Cambria" panose="02040503050406030204" pitchFamily="18" charset="0"/>
              </a:rPr>
              <a:t>abundant materials on earth</a:t>
            </a:r>
            <a:r>
              <a:rPr lang="en-US" sz="2000" b="1" dirty="0">
                <a:latin typeface="Cambria" panose="02040503050406030204" pitchFamily="18" charset="0"/>
                <a:ea typeface="Cambria" panose="02040503050406030204" pitchFamily="18" charset="0"/>
              </a:rPr>
              <a:t>, removing any concerns about availability.</a:t>
            </a:r>
          </a:p>
        </p:txBody>
      </p:sp>
      <p:sp>
        <p:nvSpPr>
          <p:cNvPr id="6"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246347239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52736"/>
            <a:ext cx="8856984" cy="4680520"/>
          </a:xfrm>
        </p:spPr>
        <p:txBody>
          <a:bodyPr>
            <a:noAutofit/>
          </a:bodyPr>
          <a:lstStyle/>
          <a:p>
            <a:pPr marL="0" indent="0" algn="ctr">
              <a:buNone/>
            </a:pPr>
            <a:r>
              <a:rPr lang="en-US" sz="2800" b="1" i="1">
                <a:solidFill>
                  <a:srgbClr val="0000FF"/>
                </a:solidFill>
                <a:latin typeface="Cambria" panose="02040503050406030204" pitchFamily="18" charset="0"/>
                <a:ea typeface="Cambria" panose="02040503050406030204" pitchFamily="18" charset="0"/>
              </a:rPr>
              <a:t>  </a:t>
            </a:r>
            <a:r>
              <a:rPr lang="en-US" sz="2800" b="1" i="1" u="sng">
                <a:solidFill>
                  <a:srgbClr val="0000FF"/>
                </a:solidFill>
                <a:latin typeface="Cambria" panose="02040503050406030204" pitchFamily="18" charset="0"/>
                <a:ea typeface="Cambria" panose="02040503050406030204" pitchFamily="18" charset="0"/>
              </a:rPr>
              <a:t>Gallium Arsenide:</a:t>
            </a:r>
          </a:p>
          <a:p>
            <a:pPr algn="just"/>
            <a:r>
              <a:rPr lang="en-US" sz="2000" b="1">
                <a:latin typeface="Cambria" panose="02040503050406030204" pitchFamily="18" charset="0"/>
                <a:ea typeface="Cambria" panose="02040503050406030204" pitchFamily="18" charset="0"/>
              </a:rPr>
              <a:t>As time moved on, however, the field of electronics became increasingly sensitive to </a:t>
            </a:r>
            <a:r>
              <a:rPr lang="en-US" sz="2000" b="1" u="sng">
                <a:solidFill>
                  <a:srgbClr val="FF0000"/>
                </a:solidFill>
                <a:latin typeface="Cambria" panose="02040503050406030204" pitchFamily="18" charset="0"/>
                <a:ea typeface="Cambria" panose="02040503050406030204" pitchFamily="18" charset="0"/>
              </a:rPr>
              <a:t>issues of speed</a:t>
            </a:r>
            <a:r>
              <a:rPr lang="en-US" sz="2000" b="1">
                <a:latin typeface="Cambria" panose="02040503050406030204" pitchFamily="18" charset="0"/>
                <a:ea typeface="Cambria" panose="02040503050406030204" pitchFamily="18" charset="0"/>
              </a:rPr>
              <a:t>. </a:t>
            </a:r>
          </a:p>
          <a:p>
            <a:pPr algn="just"/>
            <a:r>
              <a:rPr lang="en-US" sz="2000" b="1">
                <a:latin typeface="Cambria" panose="02040503050406030204" pitchFamily="18" charset="0"/>
                <a:ea typeface="Cambria" panose="02040503050406030204" pitchFamily="18" charset="0"/>
              </a:rPr>
              <a:t>Scientist developed the first </a:t>
            </a:r>
            <a:r>
              <a:rPr lang="en-US" sz="2000" b="1" u="sng">
                <a:solidFill>
                  <a:srgbClr val="FF0000"/>
                </a:solidFill>
                <a:latin typeface="Cambria" panose="02040503050406030204" pitchFamily="18" charset="0"/>
                <a:ea typeface="Cambria" panose="02040503050406030204" pitchFamily="18" charset="0"/>
              </a:rPr>
              <a:t>compound material</a:t>
            </a:r>
            <a:r>
              <a:rPr lang="en-US" sz="2000" b="1">
                <a:latin typeface="Cambria" panose="02040503050406030204" pitchFamily="18" charset="0"/>
                <a:ea typeface="Cambria" panose="02040503050406030204" pitchFamily="18" charset="0"/>
              </a:rPr>
              <a:t> GaAs transistor in the early 1970s. </a:t>
            </a:r>
          </a:p>
          <a:p>
            <a:pPr algn="just"/>
            <a:r>
              <a:rPr lang="en-US" sz="2000" b="1">
                <a:latin typeface="Cambria" panose="02040503050406030204" pitchFamily="18" charset="0"/>
                <a:ea typeface="Cambria" panose="02040503050406030204" pitchFamily="18" charset="0"/>
              </a:rPr>
              <a:t>The speed of operation:</a:t>
            </a:r>
            <a:r>
              <a:rPr lang="en-US" sz="2000" b="1" i="1" u="sng">
                <a:solidFill>
                  <a:srgbClr val="FF0000"/>
                </a:solidFill>
                <a:latin typeface="Cambria" panose="02040503050406030204" pitchFamily="18" charset="0"/>
                <a:ea typeface="Cambria" panose="02040503050406030204" pitchFamily="18" charset="0"/>
              </a:rPr>
              <a:t> up to FIVE times that of Si</a:t>
            </a:r>
            <a:r>
              <a:rPr lang="en-US" sz="2000" b="1" i="1">
                <a:latin typeface="Cambria" panose="02040503050406030204" pitchFamily="18" charset="0"/>
                <a:ea typeface="Cambria" panose="02040503050406030204" pitchFamily="18" charset="0"/>
              </a:rPr>
              <a:t>.</a:t>
            </a:r>
            <a:r>
              <a:rPr lang="en-US" sz="2000" b="1" i="1" u="sng">
                <a:latin typeface="Cambria" panose="02040503050406030204" pitchFamily="18" charset="0"/>
                <a:ea typeface="Cambria" panose="02040503050406030204" pitchFamily="18" charset="0"/>
              </a:rPr>
              <a:t> </a:t>
            </a:r>
          </a:p>
          <a:p>
            <a:pPr algn="just"/>
            <a:r>
              <a:rPr lang="en-US" sz="2000" b="1">
                <a:latin typeface="Cambria" panose="02040503050406030204" pitchFamily="18" charset="0"/>
                <a:ea typeface="Cambria" panose="02040503050406030204" pitchFamily="18" charset="0"/>
              </a:rPr>
              <a:t>GaAs was </a:t>
            </a:r>
            <a:r>
              <a:rPr lang="en-US" sz="2000" b="1" i="1" u="sng">
                <a:solidFill>
                  <a:srgbClr val="FF0000"/>
                </a:solidFill>
                <a:latin typeface="Cambria" panose="02040503050406030204" pitchFamily="18" charset="0"/>
                <a:ea typeface="Cambria" panose="02040503050406030204" pitchFamily="18" charset="0"/>
              </a:rPr>
              <a:t>more difficult to manufacture at high levels of purity</a:t>
            </a:r>
            <a:r>
              <a:rPr lang="en-US" sz="2000" b="1">
                <a:latin typeface="Cambria" panose="02040503050406030204" pitchFamily="18" charset="0"/>
                <a:ea typeface="Cambria" panose="02040503050406030204" pitchFamily="18" charset="0"/>
              </a:rPr>
              <a:t>, was </a:t>
            </a:r>
            <a:r>
              <a:rPr lang="en-US" sz="2000" b="1" i="1" u="sng">
                <a:solidFill>
                  <a:srgbClr val="FF0000"/>
                </a:solidFill>
                <a:latin typeface="Cambria" panose="02040503050406030204" pitchFamily="18" charset="0"/>
                <a:ea typeface="Cambria" panose="02040503050406030204" pitchFamily="18" charset="0"/>
              </a:rPr>
              <a:t>more expensive</a:t>
            </a:r>
            <a:r>
              <a:rPr lang="en-US" sz="2000" b="1">
                <a:latin typeface="Cambria" panose="02040503050406030204" pitchFamily="18" charset="0"/>
                <a:ea typeface="Cambria" panose="02040503050406030204" pitchFamily="18" charset="0"/>
              </a:rPr>
              <a:t>, and had </a:t>
            </a:r>
            <a:r>
              <a:rPr lang="en-US" sz="2000" b="1" u="sng">
                <a:solidFill>
                  <a:srgbClr val="FF0000"/>
                </a:solidFill>
                <a:latin typeface="Cambria" panose="02040503050406030204" pitchFamily="18" charset="0"/>
                <a:ea typeface="Cambria" panose="02040503050406030204" pitchFamily="18" charset="0"/>
              </a:rPr>
              <a:t>little design support</a:t>
            </a:r>
            <a:r>
              <a:rPr lang="en-US" sz="2000" b="1">
                <a:solidFill>
                  <a:srgbClr val="FF0000"/>
                </a:solidFill>
                <a:latin typeface="Cambria" panose="02040503050406030204" pitchFamily="18" charset="0"/>
                <a:ea typeface="Cambria" panose="02040503050406030204" pitchFamily="18" charset="0"/>
              </a:rPr>
              <a:t> </a:t>
            </a:r>
            <a:r>
              <a:rPr lang="en-US" sz="2000" b="1">
                <a:latin typeface="Cambria" panose="02040503050406030204" pitchFamily="18" charset="0"/>
                <a:ea typeface="Cambria" panose="02040503050406030204" pitchFamily="18" charset="0"/>
              </a:rPr>
              <a:t>in the early years of development.</a:t>
            </a:r>
          </a:p>
          <a:p>
            <a:pPr algn="just"/>
            <a:r>
              <a:rPr lang="en-US" sz="2000" b="1">
                <a:latin typeface="Cambria" panose="02040503050406030204" pitchFamily="18" charset="0"/>
                <a:ea typeface="Cambria" panose="02040503050406030204" pitchFamily="18" charset="0"/>
              </a:rPr>
              <a:t>However, in time </a:t>
            </a:r>
            <a:r>
              <a:rPr lang="en-US" sz="2000" b="1" i="1" u="sng">
                <a:solidFill>
                  <a:srgbClr val="FF0000"/>
                </a:solidFill>
                <a:latin typeface="Cambria" panose="02040503050406030204" pitchFamily="18" charset="0"/>
                <a:ea typeface="Cambria" panose="02040503050406030204" pitchFamily="18" charset="0"/>
              </a:rPr>
              <a:t>the demand for increased speed</a:t>
            </a:r>
            <a:r>
              <a:rPr lang="en-US" sz="2000" b="1" i="1">
                <a:latin typeface="Cambria" panose="02040503050406030204" pitchFamily="18" charset="0"/>
                <a:ea typeface="Cambria" panose="02040503050406030204" pitchFamily="18" charset="0"/>
              </a:rPr>
              <a:t> </a:t>
            </a:r>
            <a:r>
              <a:rPr lang="en-US" sz="2000" b="1">
                <a:latin typeface="Cambria" panose="02040503050406030204" pitchFamily="18" charset="0"/>
                <a:ea typeface="Cambria" panose="02040503050406030204" pitchFamily="18" charset="0"/>
              </a:rPr>
              <a:t>resulted in more funding for GaAs research, to the point that today it is </a:t>
            </a:r>
            <a:r>
              <a:rPr lang="en-US" sz="2000" b="1" i="1" u="sng">
                <a:solidFill>
                  <a:srgbClr val="FF0000"/>
                </a:solidFill>
                <a:latin typeface="Cambria" panose="02040503050406030204" pitchFamily="18" charset="0"/>
                <a:ea typeface="Cambria" panose="02040503050406030204" pitchFamily="18" charset="0"/>
              </a:rPr>
              <a:t>often used as the base material for new high-speed, very large scale integrated (VLSI) circuit designs</a:t>
            </a:r>
            <a:r>
              <a:rPr lang="en-US" sz="2000" b="1" i="1">
                <a:latin typeface="Cambria" panose="02040503050406030204" pitchFamily="18" charset="0"/>
                <a:ea typeface="Cambria" panose="02040503050406030204" pitchFamily="18" charset="0"/>
              </a:rPr>
              <a:t>.</a:t>
            </a:r>
            <a:endParaRPr lang="en-US" sz="2000" b="1" i="1" dirty="0">
              <a:latin typeface="Cambria" panose="02040503050406030204" pitchFamily="18" charset="0"/>
              <a:ea typeface="Cambria" panose="02040503050406030204" pitchFamily="18" charset="0"/>
            </a:endParaRPr>
          </a:p>
        </p:txBody>
      </p:sp>
      <p:sp>
        <p:nvSpPr>
          <p:cNvPr id="6"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a:latin typeface="Cambria" panose="02040503050406030204" pitchFamily="18" charset="0"/>
                <a:ea typeface="Cambria" panose="02040503050406030204" pitchFamily="18" charset="0"/>
                <a:cs typeface="Times New Roman" pitchFamily="18" charset="0"/>
              </a:rPr>
              <a:t>Semiconductor Materials: </a:t>
            </a:r>
            <a:r>
              <a:rPr lang="en-US" sz="3200" b="1">
                <a:solidFill>
                  <a:srgbClr val="0000FF"/>
                </a:solidFill>
                <a:latin typeface="Cambria" panose="02040503050406030204" pitchFamily="18" charset="0"/>
                <a:ea typeface="Cambria" panose="02040503050406030204" pitchFamily="18" charset="0"/>
                <a:cs typeface="Times New Roman" pitchFamily="18" charset="0"/>
              </a:rPr>
              <a:t>Ge, SI &amp; GaAs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31095317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75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75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CAB97AB-F26E-C7CE-02A7-EEC90709F586}"/>
              </a:ext>
            </a:extLst>
          </p:cNvPr>
          <p:cNvGrpSpPr/>
          <p:nvPr/>
        </p:nvGrpSpPr>
        <p:grpSpPr>
          <a:xfrm>
            <a:off x="454541" y="3140968"/>
            <a:ext cx="8581955" cy="2433793"/>
            <a:chOff x="454541" y="3140968"/>
            <a:chExt cx="8581955" cy="2433793"/>
          </a:xfrm>
        </p:grpSpPr>
        <p:pic>
          <p:nvPicPr>
            <p:cNvPr id="26" name="Picture 25">
              <a:extLst>
                <a:ext uri="{FF2B5EF4-FFF2-40B4-BE49-F238E27FC236}">
                  <a16:creationId xmlns:a16="http://schemas.microsoft.com/office/drawing/2014/main" id="{0DED8DC1-F663-D23E-E954-14D6601529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4541" y="3190877"/>
              <a:ext cx="4270764" cy="2264569"/>
            </a:xfrm>
            <a:prstGeom prst="rect">
              <a:avLst/>
            </a:prstGeom>
          </p:spPr>
        </p:pic>
        <p:pic>
          <p:nvPicPr>
            <p:cNvPr id="27" name="Picture 26">
              <a:extLst>
                <a:ext uri="{FF2B5EF4-FFF2-40B4-BE49-F238E27FC236}">
                  <a16:creationId xmlns:a16="http://schemas.microsoft.com/office/drawing/2014/main" id="{2C4FED84-9015-2E0B-359D-2280703A449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98280" y="3140968"/>
              <a:ext cx="4138216" cy="2433793"/>
            </a:xfrm>
            <a:prstGeom prst="rect">
              <a:avLst/>
            </a:prstGeom>
          </p:spPr>
        </p:pic>
      </p:grpSp>
      <p:sp>
        <p:nvSpPr>
          <p:cNvPr id="3" name="Content Placeholder 2"/>
          <p:cNvSpPr>
            <a:spLocks noGrp="1"/>
          </p:cNvSpPr>
          <p:nvPr>
            <p:ph idx="1"/>
          </p:nvPr>
        </p:nvSpPr>
        <p:spPr>
          <a:xfrm>
            <a:off x="179512" y="788275"/>
            <a:ext cx="8806288" cy="2127067"/>
          </a:xfrm>
          <a:solidFill>
            <a:schemeClr val="accent3">
              <a:lumMod val="20000"/>
              <a:lumOff val="80000"/>
            </a:schemeClr>
          </a:solidFill>
        </p:spPr>
        <p:txBody>
          <a:bodyPr>
            <a:normAutofit/>
          </a:bodyPr>
          <a:lstStyle/>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To fully appreciate why Si, Ge, and GaAs are the semiconductors of choice for the electronics industry requires some understanding of the atomic structure of each and how the atoms are bound together to form a crystalline structure.</a:t>
            </a:r>
          </a:p>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fundamental components of an atom are the </a:t>
            </a:r>
            <a:r>
              <a:rPr lang="en-US" sz="1800" b="1" i="1" u="sng" dirty="0">
                <a:solidFill>
                  <a:srgbClr val="FF0000"/>
                </a:solidFill>
                <a:latin typeface="Cambria" panose="02040503050406030204" pitchFamily="18" charset="0"/>
                <a:ea typeface="Cambria" panose="02040503050406030204" pitchFamily="18" charset="0"/>
              </a:rPr>
              <a:t>electron, proton, and neutron</a:t>
            </a:r>
            <a:r>
              <a:rPr lang="en-US" sz="1800" b="1" i="1" dirty="0">
                <a:latin typeface="Cambria" panose="02040503050406030204" pitchFamily="18" charset="0"/>
                <a:ea typeface="Cambria" panose="02040503050406030204" pitchFamily="18" charset="0"/>
              </a:rPr>
              <a:t>.</a:t>
            </a:r>
            <a:r>
              <a:rPr lang="en-US" sz="1800" b="1" i="1" u="sng" dirty="0">
                <a:latin typeface="Cambria" panose="02040503050406030204" pitchFamily="18" charset="0"/>
                <a:ea typeface="Cambria" panose="02040503050406030204" pitchFamily="18" charset="0"/>
              </a:rPr>
              <a:t> </a:t>
            </a:r>
          </a:p>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In the lattice structure, </a:t>
            </a:r>
            <a:r>
              <a:rPr lang="en-US" sz="1800" b="1" i="1" u="sng" dirty="0">
                <a:solidFill>
                  <a:srgbClr val="FF0000"/>
                </a:solidFill>
                <a:latin typeface="Cambria" panose="02040503050406030204" pitchFamily="18" charset="0"/>
                <a:ea typeface="Cambria" panose="02040503050406030204" pitchFamily="18" charset="0"/>
              </a:rPr>
              <a:t>neutrons and protons form the nucleus</a:t>
            </a:r>
            <a:r>
              <a:rPr lang="en-US" sz="1800" dirty="0">
                <a:solidFill>
                  <a:srgbClr val="FF0000"/>
                </a:solidFill>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and </a:t>
            </a:r>
            <a:r>
              <a:rPr lang="en-US" sz="1800" b="1" i="1" u="sng" dirty="0">
                <a:solidFill>
                  <a:srgbClr val="FF0000"/>
                </a:solidFill>
                <a:latin typeface="Cambria" panose="02040503050406030204" pitchFamily="18" charset="0"/>
                <a:ea typeface="Cambria" panose="02040503050406030204" pitchFamily="18" charset="0"/>
              </a:rPr>
              <a:t>electrons appear in fixed orbits around the nucleus</a:t>
            </a:r>
            <a:r>
              <a:rPr lang="en-US" sz="1800" b="1" i="1" dirty="0">
                <a:latin typeface="Cambria" panose="02040503050406030204" pitchFamily="18" charset="0"/>
                <a:ea typeface="Cambria" panose="02040503050406030204" pitchFamily="18" charset="0"/>
              </a:rPr>
              <a:t>.</a:t>
            </a:r>
            <a:r>
              <a:rPr lang="en-US" sz="1800" dirty="0">
                <a:latin typeface="Cambria" panose="02040503050406030204" pitchFamily="18" charset="0"/>
                <a:ea typeface="Cambria" panose="02040503050406030204" pitchFamily="18" charset="0"/>
              </a:rPr>
              <a:t> The Bohr model for the three materials is provided in Fig. 1.3.</a:t>
            </a:r>
          </a:p>
          <a:p>
            <a:pPr algn="just"/>
            <a:endParaRPr lang="en-US" sz="1800" dirty="0">
              <a:latin typeface="Arial Narrow" panose="020B0606020202030204" pitchFamily="34" charset="0"/>
            </a:endParaRPr>
          </a:p>
        </p:txBody>
      </p:sp>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25615" y="5410707"/>
            <a:ext cx="2964656" cy="592931"/>
          </a:xfrm>
          <a:prstGeom prst="rect">
            <a:avLst/>
          </a:prstGeom>
        </p:spPr>
      </p:pic>
      <p:sp>
        <p:nvSpPr>
          <p:cNvPr id="10"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and Intrinsic Materials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1055630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08720"/>
            <a:ext cx="8856984" cy="3744416"/>
          </a:xfrm>
          <a:solidFill>
            <a:schemeClr val="bg1"/>
          </a:solidFill>
        </p:spPr>
        <p:txBody>
          <a:bodyPr>
            <a:noAutofit/>
          </a:bodyPr>
          <a:lstStyle/>
          <a:p>
            <a:pPr algn="just"/>
            <a:r>
              <a:rPr lang="en-US" sz="1600" b="1" dirty="0">
                <a:latin typeface="Cambria" panose="02040503050406030204" pitchFamily="18" charset="0"/>
                <a:ea typeface="Cambria" panose="02040503050406030204" pitchFamily="18" charset="0"/>
              </a:rPr>
              <a:t>As indicated in Fig. 1.3, </a:t>
            </a:r>
            <a:r>
              <a:rPr lang="en-US" sz="1600" b="1" u="sng" dirty="0">
                <a:solidFill>
                  <a:srgbClr val="FF0000"/>
                </a:solidFill>
                <a:latin typeface="Cambria" panose="02040503050406030204" pitchFamily="18" charset="0"/>
                <a:ea typeface="Cambria" panose="02040503050406030204" pitchFamily="18" charset="0"/>
              </a:rPr>
              <a:t>silicon has 14 orbiting electrons</a:t>
            </a:r>
            <a:r>
              <a:rPr lang="en-US" sz="1600" b="1" dirty="0">
                <a:latin typeface="Cambria" panose="02040503050406030204" pitchFamily="18" charset="0"/>
                <a:ea typeface="Cambria" panose="02040503050406030204" pitchFamily="18" charset="0"/>
              </a:rPr>
              <a:t>, </a:t>
            </a:r>
            <a:r>
              <a:rPr lang="en-US" sz="1600" b="1" u="sng" dirty="0">
                <a:solidFill>
                  <a:srgbClr val="FF0000"/>
                </a:solidFill>
                <a:latin typeface="Cambria" panose="02040503050406030204" pitchFamily="18" charset="0"/>
                <a:ea typeface="Cambria" panose="02040503050406030204" pitchFamily="18" charset="0"/>
              </a:rPr>
              <a:t>germanium has 32 electrons</a:t>
            </a:r>
            <a:r>
              <a:rPr lang="en-US" sz="1600" b="1" dirty="0">
                <a:latin typeface="Cambria" panose="02040503050406030204" pitchFamily="18" charset="0"/>
                <a:ea typeface="Cambria" panose="02040503050406030204" pitchFamily="18" charset="0"/>
              </a:rPr>
              <a:t>, </a:t>
            </a:r>
            <a:r>
              <a:rPr lang="en-US" sz="1600" b="1" u="sng" dirty="0">
                <a:solidFill>
                  <a:srgbClr val="FF0000"/>
                </a:solidFill>
                <a:latin typeface="Cambria" panose="02040503050406030204" pitchFamily="18" charset="0"/>
                <a:ea typeface="Cambria" panose="02040503050406030204" pitchFamily="18" charset="0"/>
              </a:rPr>
              <a:t>gallium has 31 electrons</a:t>
            </a:r>
            <a:r>
              <a:rPr lang="en-US" sz="1600" b="1" dirty="0">
                <a:latin typeface="Cambria" panose="02040503050406030204" pitchFamily="18" charset="0"/>
                <a:ea typeface="Cambria" panose="02040503050406030204" pitchFamily="18" charset="0"/>
              </a:rPr>
              <a:t>, and </a:t>
            </a:r>
            <a:r>
              <a:rPr lang="en-US" sz="1600" b="1" u="sng" dirty="0">
                <a:solidFill>
                  <a:srgbClr val="FF0000"/>
                </a:solidFill>
                <a:latin typeface="Cambria" panose="02040503050406030204" pitchFamily="18" charset="0"/>
                <a:ea typeface="Cambria" panose="02040503050406030204" pitchFamily="18" charset="0"/>
              </a:rPr>
              <a:t>arsenic has 33 </a:t>
            </a:r>
            <a:r>
              <a:rPr lang="en-US" sz="1600" b="1" dirty="0">
                <a:latin typeface="Cambria" panose="02040503050406030204" pitchFamily="18" charset="0"/>
                <a:ea typeface="Cambria" panose="02040503050406030204" pitchFamily="18" charset="0"/>
              </a:rPr>
              <a:t>orbiting electrons (the same arsenic that is a very poisonous chemical agent).</a:t>
            </a:r>
          </a:p>
          <a:p>
            <a:pPr algn="just"/>
            <a:endParaRPr lang="en-US" sz="1000" b="1" dirty="0">
              <a:latin typeface="Cambria" panose="02040503050406030204" pitchFamily="18" charset="0"/>
              <a:ea typeface="Cambria" panose="02040503050406030204" pitchFamily="18" charset="0"/>
            </a:endParaRPr>
          </a:p>
          <a:p>
            <a:pPr algn="just"/>
            <a:r>
              <a:rPr lang="en-US" sz="1600" b="1" dirty="0">
                <a:latin typeface="Cambria" panose="02040503050406030204" pitchFamily="18" charset="0"/>
                <a:ea typeface="Cambria" panose="02040503050406030204" pitchFamily="18" charset="0"/>
              </a:rPr>
              <a:t>For germanium and silicon there are four electrons in the outermost shell, which are referred to as </a:t>
            </a:r>
            <a:r>
              <a:rPr lang="en-US" sz="1600" b="1" u="sng" dirty="0">
                <a:solidFill>
                  <a:srgbClr val="FF0000"/>
                </a:solidFill>
                <a:latin typeface="Cambria" panose="02040503050406030204" pitchFamily="18" charset="0"/>
                <a:ea typeface="Cambria" panose="02040503050406030204" pitchFamily="18" charset="0"/>
              </a:rPr>
              <a:t>valence electrons</a:t>
            </a:r>
            <a:r>
              <a:rPr lang="en-US" sz="1600" b="1" dirty="0">
                <a:latin typeface="Cambria" panose="02040503050406030204" pitchFamily="18" charset="0"/>
                <a:ea typeface="Cambria" panose="02040503050406030204" pitchFamily="18" charset="0"/>
              </a:rPr>
              <a:t>.</a:t>
            </a:r>
          </a:p>
          <a:p>
            <a:pPr algn="just"/>
            <a:endParaRPr lang="en-US" sz="1000" b="1" dirty="0">
              <a:latin typeface="Cambria" panose="02040503050406030204" pitchFamily="18" charset="0"/>
              <a:ea typeface="Cambria" panose="02040503050406030204" pitchFamily="18" charset="0"/>
            </a:endParaRPr>
          </a:p>
          <a:p>
            <a:pPr algn="just"/>
            <a:r>
              <a:rPr lang="en-US" sz="1600" b="1" dirty="0">
                <a:latin typeface="Cambria" panose="02040503050406030204" pitchFamily="18" charset="0"/>
                <a:ea typeface="Cambria" panose="02040503050406030204" pitchFamily="18" charset="0"/>
              </a:rPr>
              <a:t>Gallium has three valence electrons and arsenic has five valence electrons.</a:t>
            </a:r>
          </a:p>
          <a:p>
            <a:pPr algn="just"/>
            <a:endParaRPr lang="en-US" sz="1000" b="1" dirty="0">
              <a:latin typeface="Cambria" panose="02040503050406030204" pitchFamily="18" charset="0"/>
              <a:ea typeface="Cambria" panose="02040503050406030204" pitchFamily="18" charset="0"/>
            </a:endParaRPr>
          </a:p>
          <a:p>
            <a:pPr algn="just"/>
            <a:r>
              <a:rPr lang="en-US" sz="1600" b="1" dirty="0">
                <a:latin typeface="Cambria" panose="02040503050406030204" pitchFamily="18" charset="0"/>
                <a:ea typeface="Cambria" panose="02040503050406030204" pitchFamily="18" charset="0"/>
              </a:rPr>
              <a:t>Atoms that have four valence electrons are called </a:t>
            </a:r>
            <a:r>
              <a:rPr lang="en-US" sz="1600" b="1" dirty="0">
                <a:solidFill>
                  <a:srgbClr val="FF0000"/>
                </a:solidFill>
                <a:latin typeface="Cambria" panose="02040503050406030204" pitchFamily="18" charset="0"/>
                <a:ea typeface="Cambria" panose="02040503050406030204" pitchFamily="18" charset="0"/>
              </a:rPr>
              <a:t>tetravalent</a:t>
            </a:r>
            <a:r>
              <a:rPr lang="en-US" sz="1600" b="1" dirty="0">
                <a:latin typeface="Cambria" panose="02040503050406030204" pitchFamily="18" charset="0"/>
                <a:ea typeface="Cambria" panose="02040503050406030204" pitchFamily="18" charset="0"/>
              </a:rPr>
              <a:t>, those with three are called </a:t>
            </a:r>
            <a:r>
              <a:rPr lang="en-US" sz="1600" b="1" dirty="0">
                <a:solidFill>
                  <a:srgbClr val="FF0000"/>
                </a:solidFill>
                <a:latin typeface="Cambria" panose="02040503050406030204" pitchFamily="18" charset="0"/>
                <a:ea typeface="Cambria" panose="02040503050406030204" pitchFamily="18" charset="0"/>
              </a:rPr>
              <a:t>trivalent</a:t>
            </a:r>
            <a:r>
              <a:rPr lang="en-US" sz="1600" b="1" dirty="0">
                <a:latin typeface="Cambria" panose="02040503050406030204" pitchFamily="18" charset="0"/>
                <a:ea typeface="Cambria" panose="02040503050406030204" pitchFamily="18" charset="0"/>
              </a:rPr>
              <a:t>, and those with five are called </a:t>
            </a:r>
            <a:r>
              <a:rPr lang="en-US" sz="1600" b="1" dirty="0">
                <a:solidFill>
                  <a:srgbClr val="FF0000"/>
                </a:solidFill>
                <a:latin typeface="Cambria" panose="02040503050406030204" pitchFamily="18" charset="0"/>
                <a:ea typeface="Cambria" panose="02040503050406030204" pitchFamily="18" charset="0"/>
              </a:rPr>
              <a:t>pentavalent</a:t>
            </a:r>
            <a:r>
              <a:rPr lang="en-US" sz="1600" b="1" dirty="0">
                <a:latin typeface="Cambria" panose="02040503050406030204" pitchFamily="18" charset="0"/>
                <a:ea typeface="Cambria" panose="02040503050406030204" pitchFamily="18" charset="0"/>
              </a:rPr>
              <a:t>.</a:t>
            </a:r>
          </a:p>
          <a:p>
            <a:pPr algn="just"/>
            <a:endParaRPr lang="en-US" sz="1000" b="1" dirty="0">
              <a:latin typeface="Cambria" panose="02040503050406030204" pitchFamily="18" charset="0"/>
              <a:ea typeface="Cambria" panose="02040503050406030204" pitchFamily="18" charset="0"/>
            </a:endParaRPr>
          </a:p>
          <a:p>
            <a:pPr algn="just"/>
            <a:r>
              <a:rPr lang="en-US" sz="1600" b="1" dirty="0">
                <a:latin typeface="Cambria" panose="02040503050406030204" pitchFamily="18" charset="0"/>
                <a:ea typeface="Cambria" panose="02040503050406030204" pitchFamily="18" charset="0"/>
              </a:rPr>
              <a:t>The term valence is used to indicate that the potential (ionization potential) required to remove any one of these electrons from the atomic structure is significantly lower than that required for any other electron in the structure.</a:t>
            </a:r>
          </a:p>
        </p:txBody>
      </p:sp>
      <p:sp>
        <p:nvSpPr>
          <p:cNvPr id="6" name="Text Box 4"/>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grpSp>
        <p:nvGrpSpPr>
          <p:cNvPr id="2" name="Group 1">
            <a:extLst>
              <a:ext uri="{FF2B5EF4-FFF2-40B4-BE49-F238E27FC236}">
                <a16:creationId xmlns:a16="http://schemas.microsoft.com/office/drawing/2014/main" id="{95AF1EFF-A99F-9154-7182-7CA3F1D15FDF}"/>
              </a:ext>
            </a:extLst>
          </p:cNvPr>
          <p:cNvGrpSpPr/>
          <p:nvPr/>
        </p:nvGrpSpPr>
        <p:grpSpPr>
          <a:xfrm>
            <a:off x="382533" y="4653136"/>
            <a:ext cx="8581955" cy="2433793"/>
            <a:chOff x="454541" y="3140968"/>
            <a:chExt cx="8581955" cy="2433793"/>
          </a:xfrm>
        </p:grpSpPr>
        <p:pic>
          <p:nvPicPr>
            <p:cNvPr id="4" name="Picture 3">
              <a:extLst>
                <a:ext uri="{FF2B5EF4-FFF2-40B4-BE49-F238E27FC236}">
                  <a16:creationId xmlns:a16="http://schemas.microsoft.com/office/drawing/2014/main" id="{05CB8DD5-5994-5854-8211-6EC10DAA0EB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4541" y="3190877"/>
              <a:ext cx="4270764" cy="2264569"/>
            </a:xfrm>
            <a:prstGeom prst="rect">
              <a:avLst/>
            </a:prstGeom>
          </p:spPr>
        </p:pic>
        <p:pic>
          <p:nvPicPr>
            <p:cNvPr id="5" name="Picture 4">
              <a:extLst>
                <a:ext uri="{FF2B5EF4-FFF2-40B4-BE49-F238E27FC236}">
                  <a16:creationId xmlns:a16="http://schemas.microsoft.com/office/drawing/2014/main" id="{4F9BEE10-0D14-516B-DAA6-18E85B5216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98280" y="3140968"/>
              <a:ext cx="4138216" cy="2433793"/>
            </a:xfrm>
            <a:prstGeom prst="rect">
              <a:avLst/>
            </a:prstGeom>
          </p:spPr>
        </p:pic>
      </p:grpSp>
      <p:grpSp>
        <p:nvGrpSpPr>
          <p:cNvPr id="8" name="Group 7">
            <a:extLst>
              <a:ext uri="{FF2B5EF4-FFF2-40B4-BE49-F238E27FC236}">
                <a16:creationId xmlns:a16="http://schemas.microsoft.com/office/drawing/2014/main" id="{65FA44D4-DE91-BCFB-640A-1F1F78C155FA}"/>
              </a:ext>
            </a:extLst>
          </p:cNvPr>
          <p:cNvGrpSpPr/>
          <p:nvPr/>
        </p:nvGrpSpPr>
        <p:grpSpPr>
          <a:xfrm>
            <a:off x="382533" y="4840552"/>
            <a:ext cx="8005891" cy="1649539"/>
            <a:chOff x="454541" y="3356992"/>
            <a:chExt cx="8005891" cy="1649539"/>
          </a:xfrm>
        </p:grpSpPr>
        <p:sp>
          <p:nvSpPr>
            <p:cNvPr id="9" name="Oval 8">
              <a:extLst>
                <a:ext uri="{FF2B5EF4-FFF2-40B4-BE49-F238E27FC236}">
                  <a16:creationId xmlns:a16="http://schemas.microsoft.com/office/drawing/2014/main" id="{44F43598-E529-C06C-970C-757305CCAAF7}"/>
                </a:ext>
              </a:extLst>
            </p:cNvPr>
            <p:cNvSpPr/>
            <p:nvPr/>
          </p:nvSpPr>
          <p:spPr>
            <a:xfrm>
              <a:off x="1691680" y="4113076"/>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4087C76B-87BB-219E-DAC6-3E9A19DFC8C6}"/>
                </a:ext>
              </a:extLst>
            </p:cNvPr>
            <p:cNvSpPr/>
            <p:nvPr/>
          </p:nvSpPr>
          <p:spPr>
            <a:xfrm>
              <a:off x="1043608" y="4725144"/>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ADCA8451-54C7-EC93-62DB-4F501D1596E7}"/>
                </a:ext>
              </a:extLst>
            </p:cNvPr>
            <p:cNvSpPr/>
            <p:nvPr/>
          </p:nvSpPr>
          <p:spPr>
            <a:xfrm>
              <a:off x="454541" y="4116839"/>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8D952AB7-9DB6-4B04-9939-0BBE5610C00C}"/>
                </a:ext>
              </a:extLst>
            </p:cNvPr>
            <p:cNvSpPr/>
            <p:nvPr/>
          </p:nvSpPr>
          <p:spPr>
            <a:xfrm>
              <a:off x="1080694" y="3501008"/>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9A904D8A-3B91-DEB7-8502-D4B37D2506C9}"/>
                </a:ext>
              </a:extLst>
            </p:cNvPr>
            <p:cNvSpPr/>
            <p:nvPr/>
          </p:nvSpPr>
          <p:spPr>
            <a:xfrm>
              <a:off x="3078345" y="4113076"/>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73C7CEDB-19E2-9136-AA31-7600F45D37BB}"/>
                </a:ext>
              </a:extLst>
            </p:cNvPr>
            <p:cNvSpPr/>
            <p:nvPr/>
          </p:nvSpPr>
          <p:spPr>
            <a:xfrm>
              <a:off x="3843368" y="4862515"/>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C464AF6F-908A-3F3F-598C-9D89C6E3A47F}"/>
                </a:ext>
              </a:extLst>
            </p:cNvPr>
            <p:cNvSpPr/>
            <p:nvPr/>
          </p:nvSpPr>
          <p:spPr>
            <a:xfrm>
              <a:off x="4627947" y="4156776"/>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B76E9062-B4B9-AD06-3D5A-531E524D9762}"/>
                </a:ext>
              </a:extLst>
            </p:cNvPr>
            <p:cNvSpPr/>
            <p:nvPr/>
          </p:nvSpPr>
          <p:spPr>
            <a:xfrm>
              <a:off x="3843368" y="3356992"/>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628E8B71-41C2-2D23-18C8-4BDC15AF81BB}"/>
                </a:ext>
              </a:extLst>
            </p:cNvPr>
            <p:cNvSpPr/>
            <p:nvPr/>
          </p:nvSpPr>
          <p:spPr>
            <a:xfrm>
              <a:off x="5652120" y="3429000"/>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F16A9658-DA36-1321-C8EE-D2EBC13C7987}"/>
                </a:ext>
              </a:extLst>
            </p:cNvPr>
            <p:cNvSpPr/>
            <p:nvPr/>
          </p:nvSpPr>
          <p:spPr>
            <a:xfrm>
              <a:off x="5004048" y="4581128"/>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E7C76EEE-334E-788C-25A4-B277C0F2671E}"/>
                </a:ext>
              </a:extLst>
            </p:cNvPr>
            <p:cNvSpPr/>
            <p:nvPr/>
          </p:nvSpPr>
          <p:spPr>
            <a:xfrm>
              <a:off x="6336020" y="4581128"/>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90DBEA88-AE35-19EB-AD38-7166423331D6}"/>
                </a:ext>
              </a:extLst>
            </p:cNvPr>
            <p:cNvSpPr/>
            <p:nvPr/>
          </p:nvSpPr>
          <p:spPr>
            <a:xfrm>
              <a:off x="7568801" y="3429000"/>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D17E3AA1-1206-BF18-146D-32BA5849D00F}"/>
                </a:ext>
              </a:extLst>
            </p:cNvPr>
            <p:cNvSpPr/>
            <p:nvPr/>
          </p:nvSpPr>
          <p:spPr>
            <a:xfrm>
              <a:off x="6823372" y="3970579"/>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CB61831B-F802-4312-75F5-D5DCA03085E1}"/>
                </a:ext>
              </a:extLst>
            </p:cNvPr>
            <p:cNvSpPr/>
            <p:nvPr/>
          </p:nvSpPr>
          <p:spPr>
            <a:xfrm>
              <a:off x="7131228" y="4805156"/>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D8284190-C5F2-ACB0-5F25-AFA0D6FE9320}"/>
                </a:ext>
              </a:extLst>
            </p:cNvPr>
            <p:cNvSpPr/>
            <p:nvPr/>
          </p:nvSpPr>
          <p:spPr>
            <a:xfrm>
              <a:off x="8042124" y="4805156"/>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156F5798-74BD-48EC-3365-37DFA93E5C4C}"/>
                </a:ext>
              </a:extLst>
            </p:cNvPr>
            <p:cNvSpPr/>
            <p:nvPr/>
          </p:nvSpPr>
          <p:spPr>
            <a:xfrm>
              <a:off x="8316416" y="3958884"/>
              <a:ext cx="144016" cy="14401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6637394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750"/>
                                        <p:tgtEl>
                                          <p:spTgt spid="3">
                                            <p:txEl>
                                              <p:pRg st="2" end="2"/>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wipe(down)">
                                      <p:cBhvr>
                                        <p:cTn id="14" dur="750"/>
                                        <p:tgtEl>
                                          <p:spTgt spid="3">
                                            <p:txEl>
                                              <p:pRg st="4" end="4"/>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75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wipe(down)">
                                      <p:cBhvr>
                                        <p:cTn id="26" dur="7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08" y="1340768"/>
            <a:ext cx="4896544" cy="3816424"/>
          </a:xfrm>
        </p:spPr>
        <p:txBody>
          <a:bodyPr>
            <a:normAutofit lnSpcReduction="10000"/>
          </a:bodyPr>
          <a:lstStyle/>
          <a:p>
            <a:pPr algn="just">
              <a:buClr>
                <a:schemeClr val="tx1"/>
              </a:buClr>
              <a:buFont typeface="Wingdings" panose="05000000000000000000" pitchFamily="2" charset="2"/>
              <a:buChar char="v"/>
            </a:pPr>
            <a:r>
              <a:rPr lang="en-US" sz="2400" b="1" u="sng" dirty="0">
                <a:solidFill>
                  <a:srgbClr val="FF0000"/>
                </a:solidFill>
                <a:latin typeface="Cambria" panose="02040503050406030204" pitchFamily="18" charset="0"/>
                <a:ea typeface="Cambria" panose="02040503050406030204" pitchFamily="18" charset="0"/>
              </a:rPr>
              <a:t>In a pure silicon or germanium crystal the four valence electrons of one atom form a bonding arrangement with four adjoining atoms</a:t>
            </a:r>
            <a:r>
              <a:rPr lang="en-US" sz="2400" b="1" dirty="0">
                <a:latin typeface="Cambria" panose="02040503050406030204" pitchFamily="18" charset="0"/>
                <a:ea typeface="Cambria" panose="02040503050406030204" pitchFamily="18" charset="0"/>
              </a:rPr>
              <a:t>, as shown in Fig. 1.4.</a:t>
            </a:r>
          </a:p>
          <a:p>
            <a:pPr algn="just"/>
            <a:endParaRPr lang="en-US" sz="2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This bonding by the </a:t>
            </a:r>
            <a:r>
              <a:rPr lang="en-US" sz="2400" b="1" u="sng" dirty="0">
                <a:solidFill>
                  <a:srgbClr val="FF0000"/>
                </a:solidFill>
                <a:latin typeface="Cambria" panose="02040503050406030204" pitchFamily="18" charset="0"/>
                <a:ea typeface="Cambria" panose="02040503050406030204" pitchFamily="18" charset="0"/>
              </a:rPr>
              <a:t>sharing</a:t>
            </a:r>
            <a:r>
              <a:rPr lang="en-US" sz="2400" b="1" dirty="0">
                <a:solidFill>
                  <a:srgbClr val="FF0000"/>
                </a:solidFill>
                <a:latin typeface="Cambria" panose="02040503050406030204" pitchFamily="18" charset="0"/>
                <a:ea typeface="Cambria" panose="02040503050406030204" pitchFamily="18" charset="0"/>
              </a:rPr>
              <a:t> </a:t>
            </a:r>
            <a:r>
              <a:rPr lang="en-US" sz="2400" b="1" u="sng" dirty="0">
                <a:solidFill>
                  <a:srgbClr val="FF0000"/>
                </a:solidFill>
                <a:latin typeface="Cambria" panose="02040503050406030204" pitchFamily="18" charset="0"/>
                <a:ea typeface="Cambria" panose="02040503050406030204" pitchFamily="18" charset="0"/>
              </a:rPr>
              <a:t>of electrons, is called covalent bonding</a:t>
            </a:r>
            <a:r>
              <a:rPr lang="en-US" sz="2400" b="1" dirty="0">
                <a:latin typeface="Cambria" panose="02040503050406030204" pitchFamily="18" charset="0"/>
                <a:ea typeface="Cambria" panose="02040503050406030204" pitchFamily="18" charset="0"/>
              </a:rPr>
              <a:t>.</a:t>
            </a:r>
          </a:p>
          <a:p>
            <a:pPr marL="0" indent="0" algn="just">
              <a:buNone/>
            </a:pPr>
            <a:endParaRPr lang="en-US" sz="1800" b="1" i="1" u="sng" dirty="0">
              <a:latin typeface="Arial Narrow" panose="020B0606020202030204" pitchFamily="34"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870713" y="908720"/>
            <a:ext cx="2725624" cy="3170624"/>
          </a:xfrm>
          <a:prstGeom prst="rect">
            <a:avLst/>
          </a:prstGeom>
        </p:spPr>
      </p:pic>
      <p:sp>
        <p:nvSpPr>
          <p:cNvPr id="5" name="Text Box 4">
            <a:extLst>
              <a:ext uri="{FF2B5EF4-FFF2-40B4-BE49-F238E27FC236}">
                <a16:creationId xmlns:a16="http://schemas.microsoft.com/office/drawing/2014/main" id="{9E740552-E31A-9947-8CED-F67A74168321}"/>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3074" name="Picture 2" descr="left) Filled state STM image showing a clean Si(001)-2X1 surface.... |  Download Scientific Diagram">
            <a:extLst>
              <a:ext uri="{FF2B5EF4-FFF2-40B4-BE49-F238E27FC236}">
                <a16:creationId xmlns:a16="http://schemas.microsoft.com/office/drawing/2014/main" id="{23AA461F-B443-9C13-26D3-07A1379D8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719" t="42404"/>
          <a:stretch/>
        </p:blipFill>
        <p:spPr bwMode="auto">
          <a:xfrm>
            <a:off x="6150836" y="3213847"/>
            <a:ext cx="2891001" cy="280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3086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ppt_x"/>
                                          </p:val>
                                        </p:tav>
                                        <p:tav tm="100000">
                                          <p:val>
                                            <p:strVal val="#ppt_x"/>
                                          </p:val>
                                        </p:tav>
                                      </p:tavLst>
                                    </p:anim>
                                    <p:anim calcmode="lin" valueType="num">
                                      <p:cBhvr additive="base">
                                        <p:cTn id="13"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5208271" cy="4616168"/>
          </a:xfrm>
        </p:spPr>
        <p:txBody>
          <a:bodyPr>
            <a:noAutofit/>
          </a:bodyPr>
          <a:lstStyle/>
          <a:p>
            <a:pPr algn="just">
              <a:buFont typeface="Wingdings" panose="05000000000000000000" pitchFamily="2" charset="2"/>
              <a:buChar char="v"/>
            </a:pPr>
            <a:r>
              <a:rPr lang="en-US" sz="2200" b="1" dirty="0">
                <a:latin typeface="Cambria" panose="02040503050406030204" pitchFamily="18" charset="0"/>
                <a:ea typeface="Cambria" panose="02040503050406030204" pitchFamily="18" charset="0"/>
              </a:rPr>
              <a:t>Because GaAs is a compound semiconductor, there is sharing between the two different atoms, as shown in Fig. 1.5. </a:t>
            </a:r>
          </a:p>
          <a:p>
            <a:pPr algn="just"/>
            <a:endParaRPr lang="en-US" sz="22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200" b="1" dirty="0">
                <a:latin typeface="Cambria" panose="02040503050406030204" pitchFamily="18" charset="0"/>
                <a:ea typeface="Cambria" panose="02040503050406030204" pitchFamily="18" charset="0"/>
              </a:rPr>
              <a:t>Each atom, gallium or arsenic, is surrounded by atoms of the complementary type. Here five electrons are provided by the As atom and three by the Ga atom.</a:t>
            </a:r>
          </a:p>
        </p:txBody>
      </p:sp>
      <p:pic>
        <p:nvPicPr>
          <p:cNvPr id="6" name="Picture 5"/>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5522063" y="1340768"/>
            <a:ext cx="3606776" cy="3888432"/>
          </a:xfrm>
          <a:prstGeom prst="rect">
            <a:avLst/>
          </a:prstGeom>
        </p:spPr>
      </p:pic>
      <p:sp>
        <p:nvSpPr>
          <p:cNvPr id="5" name="Text Box 4">
            <a:extLst>
              <a:ext uri="{FF2B5EF4-FFF2-40B4-BE49-F238E27FC236}">
                <a16:creationId xmlns:a16="http://schemas.microsoft.com/office/drawing/2014/main" id="{30E26A85-506C-9D48-90F7-B60F4F305A2D}"/>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5883553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52736"/>
            <a:ext cx="8856984" cy="648072"/>
          </a:xfrm>
        </p:spPr>
        <p:txBody>
          <a:bodyPr>
            <a:noAutofit/>
          </a:bodyPr>
          <a:lstStyle/>
          <a:p>
            <a:pPr marL="0" indent="0" algn="ctr">
              <a:buNone/>
            </a:pPr>
            <a:r>
              <a:rPr lang="en-US" sz="2800" b="1" i="1" dirty="0">
                <a:solidFill>
                  <a:srgbClr val="0000FF"/>
                </a:solidFill>
                <a:latin typeface="Cambria" panose="02040503050406030204" pitchFamily="18" charset="0"/>
                <a:ea typeface="Cambria" panose="02040503050406030204" pitchFamily="18" charset="0"/>
              </a:rPr>
              <a:t>  </a:t>
            </a:r>
            <a:r>
              <a:rPr lang="en-US" sz="2800" b="1" i="1" u="sng" dirty="0">
                <a:solidFill>
                  <a:srgbClr val="0000FF"/>
                </a:solidFill>
                <a:latin typeface="Cambria" panose="02040503050406030204" pitchFamily="18" charset="0"/>
                <a:ea typeface="Cambria" panose="02040503050406030204" pitchFamily="18" charset="0"/>
              </a:rPr>
              <a:t>Gallium Arsenide:</a:t>
            </a:r>
            <a:endParaRPr lang="en-US" sz="2000" b="1" i="1" dirty="0">
              <a:latin typeface="Cambria" panose="02040503050406030204" pitchFamily="18" charset="0"/>
              <a:ea typeface="Cambria" panose="02040503050406030204" pitchFamily="18" charset="0"/>
            </a:endParaRPr>
          </a:p>
        </p:txBody>
      </p:sp>
      <p:sp>
        <p:nvSpPr>
          <p:cNvPr id="6"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a:latin typeface="Cambria" panose="02040503050406030204" pitchFamily="18" charset="0"/>
                <a:ea typeface="Cambria" panose="02040503050406030204" pitchFamily="18" charset="0"/>
                <a:cs typeface="Times New Roman" pitchFamily="18" charset="0"/>
              </a:rPr>
              <a:t>Semiconductor Materials: </a:t>
            </a:r>
            <a:r>
              <a:rPr lang="en-US" sz="3200" b="1">
                <a:solidFill>
                  <a:srgbClr val="0000FF"/>
                </a:solidFill>
                <a:latin typeface="Cambria" panose="02040503050406030204" pitchFamily="18" charset="0"/>
                <a:ea typeface="Cambria" panose="02040503050406030204" pitchFamily="18" charset="0"/>
                <a:cs typeface="Times New Roman" pitchFamily="18" charset="0"/>
              </a:rPr>
              <a:t>Ge, SI &amp; GaAs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grpSp>
        <p:nvGrpSpPr>
          <p:cNvPr id="13" name="Group 12">
            <a:extLst>
              <a:ext uri="{FF2B5EF4-FFF2-40B4-BE49-F238E27FC236}">
                <a16:creationId xmlns:a16="http://schemas.microsoft.com/office/drawing/2014/main" id="{B6A5307F-A336-CF51-D645-AF596CBB7321}"/>
              </a:ext>
            </a:extLst>
          </p:cNvPr>
          <p:cNvGrpSpPr/>
          <p:nvPr/>
        </p:nvGrpSpPr>
        <p:grpSpPr>
          <a:xfrm>
            <a:off x="6012160" y="1772816"/>
            <a:ext cx="2952328" cy="2698508"/>
            <a:chOff x="5395626" y="1781586"/>
            <a:chExt cx="3568862" cy="2862840"/>
          </a:xfrm>
        </p:grpSpPr>
        <p:pic>
          <p:nvPicPr>
            <p:cNvPr id="1026" name="Picture 2" descr="Diameter dependent heating in GaAs nanowires | Semantic Scholar">
              <a:extLst>
                <a:ext uri="{FF2B5EF4-FFF2-40B4-BE49-F238E27FC236}">
                  <a16:creationId xmlns:a16="http://schemas.microsoft.com/office/drawing/2014/main" id="{6C6F8716-8AC8-616E-3C55-9504406118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63" t="3168" b="6831"/>
            <a:stretch/>
          </p:blipFill>
          <p:spPr bwMode="auto">
            <a:xfrm>
              <a:off x="5395626" y="1781586"/>
              <a:ext cx="3568862" cy="286284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15DCF07-B707-6D8A-C399-01C6BBBF6920}"/>
                </a:ext>
              </a:extLst>
            </p:cNvPr>
            <p:cNvSpPr txBox="1"/>
            <p:nvPr/>
          </p:nvSpPr>
          <p:spPr>
            <a:xfrm>
              <a:off x="5656762" y="4149772"/>
              <a:ext cx="435226" cy="424476"/>
            </a:xfrm>
            <a:prstGeom prst="rect">
              <a:avLst/>
            </a:prstGeom>
            <a:solidFill>
              <a:schemeClr val="bg1"/>
            </a:solidFill>
            <a:ln>
              <a:solidFill>
                <a:schemeClr val="tx1"/>
              </a:solidFill>
            </a:ln>
          </p:spPr>
          <p:txBody>
            <a:bodyPr wrap="square" rtlCol="0">
              <a:spAutoFit/>
            </a:bodyPr>
            <a:lstStyle/>
            <a:p>
              <a:pPr algn="ctr"/>
              <a:r>
                <a:rPr lang="en-US" sz="2000" b="1" dirty="0"/>
                <a:t>c</a:t>
              </a:r>
              <a:endParaRPr lang="en-US" sz="2800" b="1" dirty="0"/>
            </a:p>
          </p:txBody>
        </p:sp>
      </p:grpSp>
      <p:pic>
        <p:nvPicPr>
          <p:cNvPr id="2056" name="Picture 8">
            <a:extLst>
              <a:ext uri="{FF2B5EF4-FFF2-40B4-BE49-F238E27FC236}">
                <a16:creationId xmlns:a16="http://schemas.microsoft.com/office/drawing/2014/main" id="{3413E304-D6EF-2E1B-9090-C8C9C6F9A1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00" b="52586"/>
          <a:stretch/>
        </p:blipFill>
        <p:spPr bwMode="auto">
          <a:xfrm>
            <a:off x="251521" y="1772816"/>
            <a:ext cx="5685546"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4332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80728"/>
            <a:ext cx="8928992" cy="4824536"/>
          </a:xfrm>
        </p:spPr>
        <p:txBody>
          <a:bodyPr>
            <a:noAutofit/>
          </a:bodyPr>
          <a:lstStyle/>
          <a:p>
            <a:pPr algn="just">
              <a:buFont typeface="Wingdings" panose="05000000000000000000" pitchFamily="2" charset="2"/>
              <a:buChar char="v"/>
            </a:pPr>
            <a:r>
              <a:rPr lang="en-US" sz="1800" b="1" dirty="0">
                <a:latin typeface="Cambria" panose="02040503050406030204" pitchFamily="18" charset="0"/>
                <a:ea typeface="Cambria" panose="02040503050406030204" pitchFamily="18" charset="0"/>
              </a:rPr>
              <a:t>Although the covalent bond will result in a stronger bond between the valence electrons and their parent atom, </a:t>
            </a:r>
            <a:r>
              <a:rPr lang="en-US" sz="1800" b="1" i="1" u="sng" dirty="0">
                <a:solidFill>
                  <a:srgbClr val="FF0000"/>
                </a:solidFill>
                <a:latin typeface="Cambria" panose="02040503050406030204" pitchFamily="18" charset="0"/>
                <a:ea typeface="Cambria" panose="02040503050406030204" pitchFamily="18" charset="0"/>
              </a:rPr>
              <a:t>it is still possible for the valence electrons to absorb sufficient kinetic energy</a:t>
            </a:r>
            <a:r>
              <a:rPr lang="en-US" sz="1800" b="1" dirty="0">
                <a:solidFill>
                  <a:srgbClr val="FF0000"/>
                </a:solidFill>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from external natural causes to </a:t>
            </a:r>
            <a:r>
              <a:rPr lang="en-US" sz="1800" b="1" i="1" u="sng" dirty="0">
                <a:solidFill>
                  <a:srgbClr val="FF0000"/>
                </a:solidFill>
                <a:latin typeface="Cambria" panose="02040503050406030204" pitchFamily="18" charset="0"/>
                <a:ea typeface="Cambria" panose="02040503050406030204" pitchFamily="18" charset="0"/>
              </a:rPr>
              <a:t>break the covalent bond and assume the “free” state.</a:t>
            </a:r>
          </a:p>
          <a:p>
            <a:pPr algn="just">
              <a:buFont typeface="Wingdings" panose="05000000000000000000" pitchFamily="2" charset="2"/>
              <a:buChar char="v"/>
            </a:pPr>
            <a:endParaRPr lang="en-US" sz="1800" b="1" i="1" u="sng" dirty="0">
              <a:solidFill>
                <a:srgbClr val="FF0000"/>
              </a:solidFill>
              <a:latin typeface="Cambria" panose="02040503050406030204" pitchFamily="18" charset="0"/>
              <a:ea typeface="Cambria" panose="02040503050406030204" pitchFamily="18" charset="0"/>
            </a:endParaRPr>
          </a:p>
          <a:p>
            <a:pPr algn="just">
              <a:buClr>
                <a:schemeClr val="tx1"/>
              </a:buClr>
              <a:buFont typeface="Wingdings" panose="05000000000000000000" pitchFamily="2" charset="2"/>
              <a:buChar char="v"/>
            </a:pPr>
            <a:r>
              <a:rPr lang="en-US" sz="1800" b="1" i="1" u="sng" dirty="0">
                <a:solidFill>
                  <a:srgbClr val="FF0000"/>
                </a:solidFill>
                <a:latin typeface="Cambria" panose="02040503050406030204" pitchFamily="18" charset="0"/>
                <a:ea typeface="Cambria" panose="02040503050406030204" pitchFamily="18" charset="0"/>
              </a:rPr>
              <a:t>The term free is applied to any electron that has separated from the fixed lattice structure</a:t>
            </a:r>
            <a:r>
              <a:rPr lang="en-US" sz="1800" b="1" dirty="0">
                <a:solidFill>
                  <a:srgbClr val="FF0000"/>
                </a:solidFill>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and is </a:t>
            </a:r>
            <a:r>
              <a:rPr lang="en-US" sz="1800" b="1" i="1" u="sng" dirty="0">
                <a:solidFill>
                  <a:srgbClr val="FF0000"/>
                </a:solidFill>
                <a:latin typeface="Cambria" panose="02040503050406030204" pitchFamily="18" charset="0"/>
                <a:ea typeface="Cambria" panose="02040503050406030204" pitchFamily="18" charset="0"/>
              </a:rPr>
              <a:t>very sensitive to any applied electric fields </a:t>
            </a:r>
            <a:r>
              <a:rPr lang="en-US" sz="1800" b="1" dirty="0">
                <a:latin typeface="Cambria" panose="02040503050406030204" pitchFamily="18" charset="0"/>
                <a:ea typeface="Cambria" panose="02040503050406030204" pitchFamily="18" charset="0"/>
              </a:rPr>
              <a:t>such as established by voltage sources or any difference in potential.</a:t>
            </a:r>
          </a:p>
          <a:p>
            <a:pPr algn="just">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1800" b="1" dirty="0">
                <a:latin typeface="Cambria" panose="02040503050406030204" pitchFamily="18" charset="0"/>
                <a:ea typeface="Cambria" panose="02040503050406030204" pitchFamily="18" charset="0"/>
              </a:rPr>
              <a:t>The external causes include effects such </a:t>
            </a:r>
            <a:r>
              <a:rPr lang="en-US" sz="1800" b="1" dirty="0">
                <a:solidFill>
                  <a:srgbClr val="FF0000"/>
                </a:solidFill>
                <a:latin typeface="Cambria" panose="02040503050406030204" pitchFamily="18" charset="0"/>
                <a:ea typeface="Cambria" panose="02040503050406030204" pitchFamily="18" charset="0"/>
              </a:rPr>
              <a:t>as </a:t>
            </a:r>
            <a:r>
              <a:rPr lang="en-US" sz="1800" b="1" i="1" u="sng" dirty="0">
                <a:solidFill>
                  <a:srgbClr val="FF0000"/>
                </a:solidFill>
                <a:latin typeface="Cambria" panose="02040503050406030204" pitchFamily="18" charset="0"/>
                <a:ea typeface="Cambria" panose="02040503050406030204" pitchFamily="18" charset="0"/>
              </a:rPr>
              <a:t>light energy in the form of photons</a:t>
            </a:r>
            <a:r>
              <a:rPr lang="en-US" sz="1800" b="1" i="1" u="sng"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and </a:t>
            </a:r>
            <a:r>
              <a:rPr lang="en-US" sz="1800" b="1" i="1" u="sng" dirty="0">
                <a:solidFill>
                  <a:srgbClr val="FF0000"/>
                </a:solidFill>
                <a:latin typeface="Cambria" panose="02040503050406030204" pitchFamily="18" charset="0"/>
                <a:ea typeface="Cambria" panose="02040503050406030204" pitchFamily="18" charset="0"/>
              </a:rPr>
              <a:t>thermal energy (heat) from the surrounding medium</a:t>
            </a:r>
            <a:r>
              <a:rPr lang="en-US" sz="1800" b="1" i="1" u="sng" dirty="0">
                <a:latin typeface="Cambria" panose="02040503050406030204" pitchFamily="18" charset="0"/>
                <a:ea typeface="Cambria" panose="02040503050406030204" pitchFamily="18" charset="0"/>
              </a:rPr>
              <a:t>. </a:t>
            </a:r>
          </a:p>
          <a:p>
            <a:pPr algn="just">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1800" b="1" dirty="0">
                <a:latin typeface="Cambria" panose="02040503050406030204" pitchFamily="18" charset="0"/>
                <a:ea typeface="Cambria" panose="02040503050406030204" pitchFamily="18" charset="0"/>
              </a:rPr>
              <a:t>At room temperature there are approximately 1.5 * 10</a:t>
            </a:r>
            <a:r>
              <a:rPr lang="en-US" sz="1800" b="1" baseline="30000" dirty="0">
                <a:latin typeface="Cambria" panose="02040503050406030204" pitchFamily="18" charset="0"/>
                <a:ea typeface="Cambria" panose="02040503050406030204" pitchFamily="18" charset="0"/>
              </a:rPr>
              <a:t>10</a:t>
            </a:r>
            <a:r>
              <a:rPr lang="en-US" sz="1800" b="1" dirty="0">
                <a:latin typeface="Cambria" panose="02040503050406030204" pitchFamily="18" charset="0"/>
                <a:ea typeface="Cambria" panose="02040503050406030204" pitchFamily="18" charset="0"/>
              </a:rPr>
              <a:t> free carriers in 1 cm</a:t>
            </a:r>
            <a:r>
              <a:rPr lang="en-US" sz="1800" b="1" baseline="30000" dirty="0">
                <a:latin typeface="Cambria" panose="02040503050406030204" pitchFamily="18" charset="0"/>
                <a:ea typeface="Cambria" panose="02040503050406030204" pitchFamily="18" charset="0"/>
              </a:rPr>
              <a:t>3</a:t>
            </a:r>
            <a:r>
              <a:rPr lang="en-US" sz="1800" b="1" dirty="0">
                <a:latin typeface="Cambria" panose="02040503050406030204" pitchFamily="18" charset="0"/>
                <a:ea typeface="Cambria" panose="02040503050406030204" pitchFamily="18" charset="0"/>
              </a:rPr>
              <a:t> of intrinsic silicon material, that is, 15,000,000,000 (15 billion) electrons in a space smaller than a small sugar cube - an enormous number.</a:t>
            </a:r>
          </a:p>
        </p:txBody>
      </p:sp>
      <p:sp>
        <p:nvSpPr>
          <p:cNvPr id="4" name="Text Box 4">
            <a:extLst>
              <a:ext uri="{FF2B5EF4-FFF2-40B4-BE49-F238E27FC236}">
                <a16:creationId xmlns:a16="http://schemas.microsoft.com/office/drawing/2014/main" id="{6A04A5BB-FEDD-B14B-A3C0-6F63E4662E9A}"/>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
        <p:nvSpPr>
          <p:cNvPr id="2" name="TextBox 1">
            <a:extLst>
              <a:ext uri="{FF2B5EF4-FFF2-40B4-BE49-F238E27FC236}">
                <a16:creationId xmlns:a16="http://schemas.microsoft.com/office/drawing/2014/main" id="{F2E17925-FE13-A3CF-A274-FFB2E84C18E5}"/>
              </a:ext>
            </a:extLst>
          </p:cNvPr>
          <p:cNvSpPr txBox="1"/>
          <p:nvPr/>
        </p:nvSpPr>
        <p:spPr>
          <a:xfrm>
            <a:off x="4067944" y="2132856"/>
            <a:ext cx="4701940" cy="375552"/>
          </a:xfrm>
          <a:prstGeom prst="rect">
            <a:avLst/>
          </a:prstGeom>
          <a:solidFill>
            <a:schemeClr val="bg1"/>
          </a:solidFill>
        </p:spPr>
        <p:txBody>
          <a:bodyPr wrap="square">
            <a:spAutoFit/>
          </a:bodyPr>
          <a:lstStyle/>
          <a:p>
            <a:pPr marL="0" marR="0">
              <a:lnSpc>
                <a:spcPct val="107000"/>
              </a:lnSpc>
              <a:spcBef>
                <a:spcPts val="0"/>
              </a:spcBef>
              <a:spcAft>
                <a:spcPts val="800"/>
              </a:spcAft>
            </a:pPr>
            <a:r>
              <a:rPr lang="en-US" sz="1800" b="1" dirty="0">
                <a:solidFill>
                  <a:srgbClr val="FF0000"/>
                </a:solidFill>
                <a:effectLst/>
                <a:latin typeface="Calibri" panose="020F0502020204030204" pitchFamily="34" charset="0"/>
                <a:ea typeface="DengXian" panose="020B0503020204020204" pitchFamily="2" charset="-122"/>
                <a:cs typeface="Times New Roman" panose="02020603050405020304" pitchFamily="18" charset="0"/>
              </a:rPr>
              <a:t>What is FREE Electron?</a:t>
            </a:r>
          </a:p>
        </p:txBody>
      </p:sp>
    </p:spTree>
    <p:extLst>
      <p:ext uri="{BB962C8B-B14F-4D97-AF65-F5344CB8AC3E}">
        <p14:creationId xmlns:p14="http://schemas.microsoft.com/office/powerpoint/2010/main" val="278743342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dissolv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49" y="1021323"/>
            <a:ext cx="8511531" cy="2432992"/>
          </a:xfrm>
        </p:spPr>
        <p:txBody>
          <a:bodyPr>
            <a:normAutofit fontScale="92500" lnSpcReduction="10000"/>
          </a:bodyPr>
          <a:lstStyle/>
          <a:p>
            <a:pPr algn="just">
              <a:buClr>
                <a:srgbClr val="FF0000"/>
              </a:buClr>
              <a:buFont typeface="Wingdings" panose="05000000000000000000" pitchFamily="2" charset="2"/>
              <a:buChar char="v"/>
            </a:pPr>
            <a:r>
              <a:rPr lang="en-US" sz="2000" b="1" i="1" u="sng" dirty="0">
                <a:solidFill>
                  <a:srgbClr val="FF0000"/>
                </a:solidFill>
                <a:latin typeface="Cambria" panose="02040503050406030204" pitchFamily="18" charset="0"/>
                <a:ea typeface="Cambria" panose="02040503050406030204" pitchFamily="18" charset="0"/>
              </a:rPr>
              <a:t>The term intrinsic is appli</a:t>
            </a:r>
            <a:r>
              <a:rPr lang="en-US" sz="2000" b="1" i="1" u="sng" dirty="0">
                <a:latin typeface="Cambria" panose="02040503050406030204" pitchFamily="18" charset="0"/>
                <a:ea typeface="Cambria" panose="02040503050406030204" pitchFamily="18" charset="0"/>
              </a:rPr>
              <a:t>ed</a:t>
            </a:r>
            <a:r>
              <a:rPr lang="en-US" sz="2000" b="1" dirty="0">
                <a:latin typeface="Cambria" panose="02040503050406030204" pitchFamily="18" charset="0"/>
                <a:ea typeface="Cambria" panose="02040503050406030204" pitchFamily="18" charset="0"/>
              </a:rPr>
              <a:t> to any semiconductor material that has been carefully </a:t>
            </a:r>
            <a:r>
              <a:rPr lang="en-US" sz="2000" b="1" i="1" u="sng" dirty="0">
                <a:solidFill>
                  <a:srgbClr val="FF0000"/>
                </a:solidFill>
                <a:latin typeface="Cambria" panose="02040503050406030204" pitchFamily="18" charset="0"/>
                <a:ea typeface="Cambria" panose="02040503050406030204" pitchFamily="18" charset="0"/>
              </a:rPr>
              <a:t>refined to reduce the number of impurities to a very low level</a:t>
            </a:r>
            <a:r>
              <a:rPr lang="en-US" sz="2000" b="1" dirty="0">
                <a:latin typeface="Cambria" panose="02040503050406030204" pitchFamily="18" charset="0"/>
                <a:ea typeface="Cambria" panose="02040503050406030204" pitchFamily="18" charset="0"/>
              </a:rPr>
              <a:t>-essentially as pure as can be made available through modern technology.</a:t>
            </a:r>
          </a:p>
          <a:p>
            <a:pPr algn="just">
              <a:buClr>
                <a:srgbClr val="FF0000"/>
              </a:buClr>
              <a:buFont typeface="Wingdings" panose="05000000000000000000" pitchFamily="2" charset="2"/>
              <a:buChar char="v"/>
            </a:pPr>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The free electrons in a material due only to external causes are referred to as intrinsic carriers. Table1.1 compares the number of intrinsic carriers per cubic centimeter(abbreviated </a:t>
            </a:r>
            <a:r>
              <a:rPr lang="en-US" sz="2000" b="1" i="1" dirty="0" err="1">
                <a:solidFill>
                  <a:srgbClr val="FF0000"/>
                </a:solidFill>
                <a:latin typeface="Cambria" panose="02040503050406030204" pitchFamily="18" charset="0"/>
                <a:ea typeface="Cambria" panose="02040503050406030204" pitchFamily="18" charset="0"/>
              </a:rPr>
              <a:t>n</a:t>
            </a:r>
            <a:r>
              <a:rPr lang="en-US" sz="2000" b="1" i="1" baseline="-25000" dirty="0" err="1">
                <a:solidFill>
                  <a:srgbClr val="FF0000"/>
                </a:solidFill>
                <a:latin typeface="Cambria" panose="02040503050406030204" pitchFamily="18" charset="0"/>
                <a:ea typeface="Cambria" panose="02040503050406030204" pitchFamily="18" charset="0"/>
              </a:rPr>
              <a:t>i</a:t>
            </a:r>
            <a:r>
              <a:rPr lang="en-US" sz="2000" b="1" dirty="0">
                <a:latin typeface="Cambria" panose="02040503050406030204" pitchFamily="18" charset="0"/>
                <a:ea typeface="Cambria" panose="02040503050406030204" pitchFamily="18" charset="0"/>
              </a:rPr>
              <a:t>) for Ge, Si, and GaAs.</a:t>
            </a:r>
          </a:p>
        </p:txBody>
      </p:sp>
      <p:pic>
        <p:nvPicPr>
          <p:cNvPr id="6" name="Picture 5"/>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611560" y="3706800"/>
            <a:ext cx="3861761" cy="1711106"/>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580112" y="3533574"/>
            <a:ext cx="2939294" cy="1885964"/>
          </a:xfrm>
          <a:prstGeom prst="rect">
            <a:avLst/>
          </a:prstGeom>
        </p:spPr>
      </p:pic>
      <p:sp>
        <p:nvSpPr>
          <p:cNvPr id="9" name="Text Box 4">
            <a:extLst>
              <a:ext uri="{FF2B5EF4-FFF2-40B4-BE49-F238E27FC236}">
                <a16:creationId xmlns:a16="http://schemas.microsoft.com/office/drawing/2014/main" id="{FDB7A369-89AA-A046-8B62-7722089C0834}"/>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84391479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84976" cy="4760184"/>
          </a:xfrm>
        </p:spPr>
        <p:txBody>
          <a:bodyPr>
            <a:noAutofit/>
          </a:bodyPr>
          <a:lstStyle/>
          <a:p>
            <a:pPr algn="just">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It is interesting to note that Ge has the highest number of free electron and GaAs the lowest. </a:t>
            </a:r>
          </a:p>
          <a:p>
            <a:pPr algn="just">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In fact, Ge has more than twice the number as GaAs.</a:t>
            </a:r>
          </a:p>
          <a:p>
            <a:pPr algn="just">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The number of carriers in the intrinsic form is important, but other characteristics of the material are more significant in determining its use in the field. </a:t>
            </a:r>
          </a:p>
          <a:p>
            <a:pPr algn="just">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One such factor is </a:t>
            </a:r>
            <a:r>
              <a:rPr lang="en-US" sz="1800" b="1" i="1" u="sng" dirty="0">
                <a:solidFill>
                  <a:srgbClr val="FF0000"/>
                </a:solidFill>
                <a:latin typeface="Cambria" panose="02040503050406030204" pitchFamily="18" charset="0"/>
                <a:ea typeface="Cambria" panose="02040503050406030204" pitchFamily="18" charset="0"/>
              </a:rPr>
              <a:t>the relative mobility (µ</a:t>
            </a:r>
            <a:r>
              <a:rPr lang="en-US" sz="1800" b="1" i="1" u="sng" baseline="-25000" dirty="0">
                <a:solidFill>
                  <a:srgbClr val="FF0000"/>
                </a:solidFill>
                <a:latin typeface="Cambria" panose="02040503050406030204" pitchFamily="18" charset="0"/>
                <a:ea typeface="Cambria" panose="02040503050406030204" pitchFamily="18" charset="0"/>
              </a:rPr>
              <a:t>n</a:t>
            </a:r>
            <a:r>
              <a:rPr lang="en-US" sz="1800" b="1" i="1" u="sng" dirty="0">
                <a:solidFill>
                  <a:srgbClr val="FF0000"/>
                </a:solidFill>
                <a:latin typeface="Cambria" panose="02040503050406030204" pitchFamily="18" charset="0"/>
                <a:ea typeface="Cambria" panose="02040503050406030204" pitchFamily="18" charset="0"/>
              </a:rPr>
              <a:t>)</a:t>
            </a:r>
            <a:r>
              <a:rPr lang="en-US" sz="1800" b="1" u="sng" dirty="0">
                <a:solidFill>
                  <a:srgbClr val="FF0000"/>
                </a:solidFill>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of the free carriers in the material, that is, </a:t>
            </a:r>
            <a:r>
              <a:rPr lang="en-US" sz="1800" b="1" i="1" u="sng" dirty="0">
                <a:solidFill>
                  <a:srgbClr val="FF0000"/>
                </a:solidFill>
                <a:latin typeface="Cambria" panose="02040503050406030204" pitchFamily="18" charset="0"/>
                <a:ea typeface="Cambria" panose="02040503050406030204" pitchFamily="18" charset="0"/>
              </a:rPr>
              <a:t>the ability of the free carriers to move throughout the material</a:t>
            </a:r>
            <a:r>
              <a:rPr lang="en-US" sz="1800" b="1" i="1" u="sng" dirty="0">
                <a:latin typeface="Cambria" panose="02040503050406030204" pitchFamily="18" charset="0"/>
                <a:ea typeface="Cambria" panose="02040503050406030204" pitchFamily="18" charset="0"/>
              </a:rPr>
              <a:t>. </a:t>
            </a:r>
          </a:p>
          <a:p>
            <a:pPr algn="just">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Table 1.2 clearly reveals that the free carriers in </a:t>
            </a:r>
            <a:r>
              <a:rPr lang="en-US" sz="1800" b="1" dirty="0">
                <a:solidFill>
                  <a:srgbClr val="FF0000"/>
                </a:solidFill>
                <a:latin typeface="Cambria" panose="02040503050406030204" pitchFamily="18" charset="0"/>
                <a:ea typeface="Cambria" panose="02040503050406030204" pitchFamily="18" charset="0"/>
              </a:rPr>
              <a:t>GaAs have </a:t>
            </a:r>
            <a:r>
              <a:rPr lang="en-US" sz="1800" b="1" i="1" u="sng" dirty="0">
                <a:solidFill>
                  <a:srgbClr val="FF0000"/>
                </a:solidFill>
                <a:latin typeface="Cambria" panose="02040503050406030204" pitchFamily="18" charset="0"/>
                <a:ea typeface="Cambria" panose="02040503050406030204" pitchFamily="18" charset="0"/>
              </a:rPr>
              <a:t>more than five times the mobility</a:t>
            </a:r>
            <a:r>
              <a:rPr lang="en-US" sz="1800" b="1" dirty="0">
                <a:solidFill>
                  <a:srgbClr val="FF0000"/>
                </a:solidFill>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of free carriers in Si, a factor that results in response times using GaAs electronic devices that can be up to five times those of the same devices made from Si. </a:t>
            </a:r>
          </a:p>
          <a:p>
            <a:pPr algn="just">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Note also that free carriers in Ge </a:t>
            </a:r>
            <a:r>
              <a:rPr lang="en-US" sz="1800" b="1" dirty="0">
                <a:solidFill>
                  <a:srgbClr val="FF0000"/>
                </a:solidFill>
                <a:latin typeface="Cambria" panose="02040503050406030204" pitchFamily="18" charset="0"/>
                <a:ea typeface="Cambria" panose="02040503050406030204" pitchFamily="18" charset="0"/>
              </a:rPr>
              <a:t>have </a:t>
            </a:r>
            <a:r>
              <a:rPr lang="en-US" sz="1800" b="1" i="1" u="sng" dirty="0">
                <a:solidFill>
                  <a:srgbClr val="FF0000"/>
                </a:solidFill>
                <a:latin typeface="Cambria" panose="02040503050406030204" pitchFamily="18" charset="0"/>
                <a:ea typeface="Cambria" panose="02040503050406030204" pitchFamily="18" charset="0"/>
              </a:rPr>
              <a:t>more than twice the mobility of electrons</a:t>
            </a:r>
            <a:r>
              <a:rPr lang="en-US" sz="1800" b="1" dirty="0">
                <a:solidFill>
                  <a:srgbClr val="FF0000"/>
                </a:solidFill>
                <a:latin typeface="Cambria" panose="02040503050406030204" pitchFamily="18" charset="0"/>
                <a:ea typeface="Cambria" panose="02040503050406030204" pitchFamily="18" charset="0"/>
              </a:rPr>
              <a:t> in Si</a:t>
            </a:r>
            <a:r>
              <a:rPr lang="en-US" sz="1800" b="1" dirty="0">
                <a:latin typeface="Cambria" panose="02040503050406030204" pitchFamily="18" charset="0"/>
                <a:ea typeface="Cambria" panose="02040503050406030204" pitchFamily="18" charset="0"/>
              </a:rPr>
              <a:t>, a factor that results in the continued use of Ge in high-speed radio frequency applications</a:t>
            </a:r>
            <a:r>
              <a:rPr lang="en-US" sz="1600" dirty="0">
                <a:latin typeface="Arial Narrow" panose="020B0606020202030204" pitchFamily="34" charset="0"/>
              </a:rPr>
              <a:t>.</a:t>
            </a:r>
          </a:p>
        </p:txBody>
      </p:sp>
      <p:sp>
        <p:nvSpPr>
          <p:cNvPr id="4" name="Text Box 4">
            <a:extLst>
              <a:ext uri="{FF2B5EF4-FFF2-40B4-BE49-F238E27FC236}">
                <a16:creationId xmlns:a16="http://schemas.microsoft.com/office/drawing/2014/main" id="{59B064A9-FB4A-AE48-B528-CBFCC2615336}"/>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90181564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Righ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downRigh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0A191C-4D35-1A44-A2DB-DE900939A6AE}"/>
              </a:ext>
            </a:extLst>
          </p:cNvPr>
          <p:cNvSpPr>
            <a:spLocks noGrp="1"/>
          </p:cNvSpPr>
          <p:nvPr>
            <p:ph type="sldNum" sz="quarter" idx="12"/>
          </p:nvPr>
        </p:nvSpPr>
        <p:spPr/>
        <p:txBody>
          <a:bodyPr/>
          <a:lstStyle/>
          <a:p>
            <a:pPr>
              <a:defRPr/>
            </a:pPr>
            <a:fld id="{47F6B988-E08C-4CCC-98F2-2921209802BF}" type="slidenum">
              <a:rPr lang="ja-JP" altLang="en-US" smtClean="0"/>
              <a:pPr>
                <a:defRPr/>
              </a:pPr>
              <a:t>2</a:t>
            </a:fld>
            <a:endParaRPr lang="ja-JP" altLang="en-US"/>
          </a:p>
        </p:txBody>
      </p:sp>
      <p:sp>
        <p:nvSpPr>
          <p:cNvPr id="7" name="Text Box 4"/>
          <p:cNvSpPr txBox="1">
            <a:spLocks noChangeArrowheads="1"/>
          </p:cNvSpPr>
          <p:nvPr/>
        </p:nvSpPr>
        <p:spPr bwMode="auto">
          <a:xfrm>
            <a:off x="3203848" y="28983"/>
            <a:ext cx="318118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Introduction</a:t>
            </a:r>
            <a:endParaRPr lang="en-US" sz="3400" b="1" dirty="0">
              <a:solidFill>
                <a:srgbClr val="C00000"/>
              </a:solidFill>
              <a:latin typeface="Cambria" panose="02040503050406030204" pitchFamily="18" charset="0"/>
              <a:ea typeface="Cambria" panose="02040503050406030204" pitchFamily="18" charset="0"/>
              <a:cs typeface="Times New Roman" pitchFamily="18" charset="0"/>
            </a:endParaRPr>
          </a:p>
        </p:txBody>
      </p:sp>
      <p:sp>
        <p:nvSpPr>
          <p:cNvPr id="6" name="Rectangle 5"/>
          <p:cNvSpPr/>
          <p:nvPr/>
        </p:nvSpPr>
        <p:spPr>
          <a:xfrm>
            <a:off x="112061" y="809417"/>
            <a:ext cx="8905081" cy="1323439"/>
          </a:xfrm>
          <a:prstGeom prst="rect">
            <a:avLst/>
          </a:prstGeom>
          <a:solidFill>
            <a:schemeClr val="bg1">
              <a:lumMod val="95000"/>
            </a:schemeClr>
          </a:solidFill>
        </p:spPr>
        <p:txBody>
          <a:bodyPr wrap="square">
            <a:spAutoFit/>
          </a:bodyPr>
          <a:lstStyle/>
          <a:p>
            <a:pPr algn="just"/>
            <a:r>
              <a:rPr lang="en-US" sz="2000" b="1" dirty="0">
                <a:latin typeface="Cambria" panose="02040503050406030204" pitchFamily="18" charset="0"/>
                <a:ea typeface="Cambria" panose="02040503050406030204" pitchFamily="18" charset="0"/>
              </a:rPr>
              <a:t>The technology advancing so fast and so the fundamental principles. Systems are incredibly smaller, current speeds of operation are truly remarkable, and new gadgets surface every day, leaving us to wonder where technology is taking us.</a:t>
            </a:r>
          </a:p>
        </p:txBody>
      </p:sp>
      <p:pic>
        <p:nvPicPr>
          <p:cNvPr id="1030" name="Picture 6" descr="When Was the First Computer Invented?">
            <a:extLst>
              <a:ext uri="{FF2B5EF4-FFF2-40B4-BE49-F238E27FC236}">
                <a16:creationId xmlns:a16="http://schemas.microsoft.com/office/drawing/2014/main" id="{68531052-08EE-7134-5435-9C56DEFA7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7" y="2349127"/>
            <a:ext cx="3478505" cy="27360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6 best Samsung phones of 2022 | ZDNET">
            <a:extLst>
              <a:ext uri="{FF2B5EF4-FFF2-40B4-BE49-F238E27FC236}">
                <a16:creationId xmlns:a16="http://schemas.microsoft.com/office/drawing/2014/main" id="{64F5A9CD-DD1C-9913-9D3A-0D6664BB03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63" r="23928"/>
          <a:stretch/>
        </p:blipFill>
        <p:spPr bwMode="auto">
          <a:xfrm>
            <a:off x="6649897" y="2952239"/>
            <a:ext cx="2458607" cy="29523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704,405 Laptop Desk Stock Photos, Pictures &amp; Royalty-Free Images - iStock">
            <a:extLst>
              <a:ext uri="{FF2B5EF4-FFF2-40B4-BE49-F238E27FC236}">
                <a16:creationId xmlns:a16="http://schemas.microsoft.com/office/drawing/2014/main" id="{A46E7665-24B5-DCA9-A5A5-27C104DBC7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801" t="11379" r="7381"/>
          <a:stretch/>
        </p:blipFill>
        <p:spPr bwMode="auto">
          <a:xfrm>
            <a:off x="3779912" y="2367919"/>
            <a:ext cx="2880320" cy="2301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9634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36"/>
                                        </p:tgtEl>
                                        <p:attrNameLst>
                                          <p:attrName>style.visibility</p:attrName>
                                        </p:attrNameLst>
                                      </p:cBhvr>
                                      <p:to>
                                        <p:strVal val="visible"/>
                                      </p:to>
                                    </p:set>
                                    <p:anim calcmode="lin" valueType="num">
                                      <p:cBhvr additive="base">
                                        <p:cTn id="12" dur="500" fill="hold"/>
                                        <p:tgtEl>
                                          <p:spTgt spid="1036"/>
                                        </p:tgtEl>
                                        <p:attrNameLst>
                                          <p:attrName>ppt_x</p:attrName>
                                        </p:attrNameLst>
                                      </p:cBhvr>
                                      <p:tavLst>
                                        <p:tav tm="0">
                                          <p:val>
                                            <p:strVal val="#ppt_x"/>
                                          </p:val>
                                        </p:tav>
                                        <p:tav tm="100000">
                                          <p:val>
                                            <p:strVal val="#ppt_x"/>
                                          </p:val>
                                        </p:tav>
                                      </p:tavLst>
                                    </p:anim>
                                    <p:anim calcmode="lin" valueType="num">
                                      <p:cBhvr additive="base">
                                        <p:cTn id="13" dur="500" fill="hold"/>
                                        <p:tgtEl>
                                          <p:spTgt spid="10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34"/>
                                        </p:tgtEl>
                                        <p:attrNameLst>
                                          <p:attrName>style.visibility</p:attrName>
                                        </p:attrNameLst>
                                      </p:cBhvr>
                                      <p:to>
                                        <p:strVal val="visible"/>
                                      </p:to>
                                    </p:set>
                                    <p:anim calcmode="lin" valueType="num">
                                      <p:cBhvr additive="base">
                                        <p:cTn id="17" dur="500" fill="hold"/>
                                        <p:tgtEl>
                                          <p:spTgt spid="1034"/>
                                        </p:tgtEl>
                                        <p:attrNameLst>
                                          <p:attrName>ppt_x</p:attrName>
                                        </p:attrNameLst>
                                      </p:cBhvr>
                                      <p:tavLst>
                                        <p:tav tm="0">
                                          <p:val>
                                            <p:strVal val="#ppt_x"/>
                                          </p:val>
                                        </p:tav>
                                        <p:tav tm="100000">
                                          <p:val>
                                            <p:strVal val="#ppt_x"/>
                                          </p:val>
                                        </p:tav>
                                      </p:tavLst>
                                    </p:anim>
                                    <p:anim calcmode="lin" valueType="num">
                                      <p:cBhvr additive="base">
                                        <p:cTn id="18"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49040"/>
            <a:ext cx="8784976" cy="4084911"/>
          </a:xfrm>
        </p:spPr>
        <p:txBody>
          <a:bodyPr>
            <a:noAutofit/>
          </a:bodyPr>
          <a:lstStyle/>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Extremely high levels of purity are necessary because the addition of one part of impurity (of the proper type) per million in a wafer of silicon material can </a:t>
            </a:r>
            <a:r>
              <a:rPr lang="en-US" sz="2100" b="1" i="1" u="sng" dirty="0">
                <a:solidFill>
                  <a:srgbClr val="FF0000"/>
                </a:solidFill>
                <a:latin typeface="Cambria" panose="02040503050406030204" pitchFamily="18" charset="0"/>
                <a:ea typeface="Cambria" panose="02040503050406030204" pitchFamily="18" charset="0"/>
              </a:rPr>
              <a:t>change that material from a relatively poor conductor to a good conductor of electricity</a:t>
            </a:r>
            <a:r>
              <a:rPr lang="en-US" sz="2100" b="1" i="1" u="sng" dirty="0">
                <a:latin typeface="Cambria" panose="02040503050406030204" pitchFamily="18" charset="0"/>
                <a:ea typeface="Cambria" panose="02040503050406030204" pitchFamily="18" charset="0"/>
              </a:rPr>
              <a:t>.</a:t>
            </a:r>
          </a:p>
          <a:p>
            <a:pPr algn="just">
              <a:buFont typeface="Wingdings" panose="05000000000000000000" pitchFamily="2" charset="2"/>
              <a:buChar char="v"/>
            </a:pPr>
            <a:endParaRPr lang="en-US" sz="2100" b="1" i="1" u="sng" dirty="0">
              <a:latin typeface="Cambria" panose="02040503050406030204" pitchFamily="18" charset="0"/>
              <a:ea typeface="Cambria" panose="02040503050406030204" pitchFamily="18" charset="0"/>
            </a:endParaRPr>
          </a:p>
          <a:p>
            <a:pPr algn="just">
              <a:buClr>
                <a:schemeClr val="tx1"/>
              </a:buClr>
              <a:buFont typeface="Wingdings" panose="05000000000000000000" pitchFamily="2" charset="2"/>
              <a:buChar char="v"/>
            </a:pPr>
            <a:r>
              <a:rPr lang="en-US" sz="2100" b="1" i="1" u="sng" dirty="0">
                <a:solidFill>
                  <a:srgbClr val="FF0000"/>
                </a:solidFill>
                <a:latin typeface="Cambria" panose="02040503050406030204" pitchFamily="18" charset="0"/>
                <a:ea typeface="Cambria" panose="02040503050406030204" pitchFamily="18" charset="0"/>
              </a:rPr>
              <a:t>The ability to change the characteristics of a material through this process is called doping</a:t>
            </a:r>
            <a:r>
              <a:rPr lang="en-US" sz="2100" b="1" dirty="0">
                <a:latin typeface="Cambria" panose="02040503050406030204" pitchFamily="18" charset="0"/>
                <a:ea typeface="Cambria" panose="02040503050406030204" pitchFamily="18" charset="0"/>
              </a:rPr>
              <a:t>, something that germanium, silicon, and gallium arsenide readily and easily accept. </a:t>
            </a:r>
          </a:p>
          <a:p>
            <a:pPr algn="just">
              <a:buFont typeface="Wingdings" panose="05000000000000000000" pitchFamily="2" charset="2"/>
              <a:buChar char="v"/>
            </a:pPr>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One important and interesting </a:t>
            </a:r>
            <a:r>
              <a:rPr lang="en-US" sz="2100" b="1" i="1" u="sng" dirty="0">
                <a:solidFill>
                  <a:srgbClr val="FF0000"/>
                </a:solidFill>
                <a:latin typeface="Cambria" panose="02040503050406030204" pitchFamily="18" charset="0"/>
                <a:ea typeface="Cambria" panose="02040503050406030204" pitchFamily="18" charset="0"/>
              </a:rPr>
              <a:t>difference between semiconductors and conductors</a:t>
            </a:r>
            <a:r>
              <a:rPr lang="en-US" sz="2100" b="1" dirty="0">
                <a:latin typeface="Cambria" panose="02040503050406030204" pitchFamily="18" charset="0"/>
                <a:ea typeface="Cambria" panose="02040503050406030204" pitchFamily="18" charset="0"/>
              </a:rPr>
              <a:t> is their reaction to </a:t>
            </a:r>
            <a:r>
              <a:rPr lang="en-US" sz="2100" b="1" i="1" u="sng" dirty="0">
                <a:solidFill>
                  <a:srgbClr val="FF0000"/>
                </a:solidFill>
                <a:latin typeface="Cambria" panose="02040503050406030204" pitchFamily="18" charset="0"/>
                <a:ea typeface="Cambria" panose="02040503050406030204" pitchFamily="18" charset="0"/>
              </a:rPr>
              <a:t>the application of heat</a:t>
            </a:r>
            <a:r>
              <a:rPr lang="en-US" sz="2100" b="1" i="1" u="sng" dirty="0">
                <a:latin typeface="Cambria" panose="02040503050406030204" pitchFamily="18" charset="0"/>
                <a:ea typeface="Cambria" panose="02040503050406030204" pitchFamily="18" charset="0"/>
              </a:rPr>
              <a:t>. </a:t>
            </a:r>
          </a:p>
        </p:txBody>
      </p:sp>
      <p:sp>
        <p:nvSpPr>
          <p:cNvPr id="4" name="Text Box 4">
            <a:extLst>
              <a:ext uri="{FF2B5EF4-FFF2-40B4-BE49-F238E27FC236}">
                <a16:creationId xmlns:a16="http://schemas.microsoft.com/office/drawing/2014/main" id="{CEC79413-CF3B-5141-9348-4838955093E4}"/>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98730063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709" y="1196752"/>
            <a:ext cx="4378295" cy="4745996"/>
          </a:xfrm>
        </p:spPr>
        <p:txBody>
          <a:bodyPr>
            <a:noAutofit/>
          </a:bodyPr>
          <a:lstStyle/>
          <a:p>
            <a:pPr algn="just"/>
            <a:r>
              <a:rPr lang="en-US" sz="1800" b="1" dirty="0">
                <a:latin typeface="Cambria" panose="02040503050406030204" pitchFamily="18" charset="0"/>
                <a:ea typeface="Cambria" panose="02040503050406030204" pitchFamily="18" charset="0"/>
              </a:rPr>
              <a:t>Within the atomic structure of each and every isolated atom there are specific energy levels associated with each shell and orbiting electron, as shown in Fig. 1.6. </a:t>
            </a:r>
          </a:p>
          <a:p>
            <a:pPr algn="just"/>
            <a:endParaRPr lang="en-US" sz="1800" b="1"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The energy levels associated with each shell will be different for every element.</a:t>
            </a:r>
          </a:p>
          <a:p>
            <a:pPr algn="just"/>
            <a:endParaRPr lang="en-US" sz="1800" b="1"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The farther an electron is from the nucleus, the higher is the energy state, and any electron that has left its parent atom has a higher energy state than any electron in the atomic structure.</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932040" y="2060848"/>
            <a:ext cx="3981093" cy="2932931"/>
          </a:xfrm>
          <a:prstGeom prst="rect">
            <a:avLst/>
          </a:prstGeom>
        </p:spPr>
      </p:pic>
      <p:sp>
        <p:nvSpPr>
          <p:cNvPr id="7" name="Text Box 4"/>
          <p:cNvSpPr txBox="1">
            <a:spLocks noChangeArrowheads="1"/>
          </p:cNvSpPr>
          <p:nvPr/>
        </p:nvSpPr>
        <p:spPr bwMode="auto">
          <a:xfrm>
            <a:off x="2699792" y="116632"/>
            <a:ext cx="360040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Energy Levels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26470421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34023" y="1124744"/>
            <a:ext cx="7931938" cy="4438974"/>
          </a:xfrm>
          <a:prstGeom prst="rect">
            <a:avLst/>
          </a:prstGeom>
        </p:spPr>
      </p:pic>
      <p:sp>
        <p:nvSpPr>
          <p:cNvPr id="7" name="Text Box 4"/>
          <p:cNvSpPr txBox="1">
            <a:spLocks noChangeArrowheads="1"/>
          </p:cNvSpPr>
          <p:nvPr/>
        </p:nvSpPr>
        <p:spPr bwMode="auto">
          <a:xfrm>
            <a:off x="2483768" y="116632"/>
            <a:ext cx="446449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Energy Levels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3100072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16376"/>
            <a:ext cx="8640960" cy="4752528"/>
          </a:xfrm>
        </p:spPr>
        <p:txBody>
          <a:bodyPr>
            <a:normAutofit/>
          </a:bodyPr>
          <a:lstStyle/>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 </a:t>
            </a:r>
            <a:r>
              <a:rPr lang="en-US" sz="2100" b="1" i="1" u="sng" dirty="0">
                <a:solidFill>
                  <a:srgbClr val="FF0000"/>
                </a:solidFill>
                <a:latin typeface="Cambria" panose="02040503050406030204" pitchFamily="18" charset="0"/>
                <a:ea typeface="Cambria" panose="02040503050406030204" pitchFamily="18" charset="0"/>
              </a:rPr>
              <a:t>characteristics of a semiconductor material can be altered</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significantly by the </a:t>
            </a:r>
            <a:r>
              <a:rPr lang="en-US" sz="2100" b="1" i="1" u="sng" dirty="0">
                <a:solidFill>
                  <a:srgbClr val="FF0000"/>
                </a:solidFill>
                <a:latin typeface="Cambria" panose="02040503050406030204" pitchFamily="18" charset="0"/>
                <a:ea typeface="Cambria" panose="02040503050406030204" pitchFamily="18" charset="0"/>
              </a:rPr>
              <a:t>addition of specific impurity atoms</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to the relatively pure semiconductor material. </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These impurities, although only </a:t>
            </a:r>
            <a:r>
              <a:rPr lang="en-US" sz="2100" b="1" i="1" u="sng" dirty="0">
                <a:solidFill>
                  <a:srgbClr val="FF0000"/>
                </a:solidFill>
                <a:latin typeface="Cambria" panose="02040503050406030204" pitchFamily="18" charset="0"/>
                <a:ea typeface="Cambria" panose="02040503050406030204" pitchFamily="18" charset="0"/>
              </a:rPr>
              <a:t>added at 1 part in 10 million</a:t>
            </a:r>
            <a:r>
              <a:rPr lang="en-US" sz="2100" b="1" dirty="0">
                <a:latin typeface="Cambria" panose="02040503050406030204" pitchFamily="18" charset="0"/>
                <a:ea typeface="Cambria" panose="02040503050406030204" pitchFamily="18" charset="0"/>
              </a:rPr>
              <a:t>, can </a:t>
            </a:r>
            <a:r>
              <a:rPr lang="en-US" sz="2100" b="1" i="1" u="sng" dirty="0">
                <a:solidFill>
                  <a:srgbClr val="FF0000"/>
                </a:solidFill>
                <a:latin typeface="Cambria" panose="02040503050406030204" pitchFamily="18" charset="0"/>
                <a:ea typeface="Cambria" panose="02040503050406030204" pitchFamily="18" charset="0"/>
              </a:rPr>
              <a:t>alter the band structure sufficiently</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to totally change the electrical properties of the material.</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A semiconductor material that has been </a:t>
            </a:r>
            <a:r>
              <a:rPr lang="en-US" sz="2100" b="1" i="1" u="sng" dirty="0">
                <a:solidFill>
                  <a:srgbClr val="FF0000"/>
                </a:solidFill>
                <a:latin typeface="Cambria" panose="02040503050406030204" pitchFamily="18" charset="0"/>
                <a:ea typeface="Cambria" panose="02040503050406030204" pitchFamily="18" charset="0"/>
              </a:rPr>
              <a:t>subjected to the doping process</a:t>
            </a:r>
            <a:r>
              <a:rPr lang="en-US" sz="2100" b="1" dirty="0">
                <a:latin typeface="Cambria" panose="02040503050406030204" pitchFamily="18" charset="0"/>
                <a:ea typeface="Cambria" panose="02040503050406030204" pitchFamily="18" charset="0"/>
              </a:rPr>
              <a:t> is called an </a:t>
            </a:r>
            <a:r>
              <a:rPr lang="en-US" sz="2100" b="1" i="1" u="sng" dirty="0">
                <a:solidFill>
                  <a:srgbClr val="FF0000"/>
                </a:solidFill>
                <a:latin typeface="Cambria" panose="02040503050406030204" pitchFamily="18" charset="0"/>
                <a:ea typeface="Cambria" panose="02040503050406030204" pitchFamily="18" charset="0"/>
              </a:rPr>
              <a:t>extrinsic material</a:t>
            </a:r>
            <a:r>
              <a:rPr lang="en-US" sz="2100" b="1" i="1" u="sng" dirty="0">
                <a:latin typeface="Cambria" panose="02040503050406030204" pitchFamily="18" charset="0"/>
                <a:ea typeface="Cambria" panose="02040503050406030204" pitchFamily="18" charset="0"/>
              </a:rPr>
              <a:t>.</a:t>
            </a:r>
            <a:endParaRPr lang="en-US" sz="2100" b="1" dirty="0">
              <a:latin typeface="Cambria" panose="02040503050406030204" pitchFamily="18" charset="0"/>
              <a:ea typeface="Cambria" panose="02040503050406030204" pitchFamily="18" charset="0"/>
            </a:endParaRPr>
          </a:p>
          <a:p>
            <a:pPr algn="just"/>
            <a:endParaRPr lang="en-US" sz="21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There are two extrinsic materials of massive importance to semiconductor device fabrication</a:t>
            </a:r>
            <a:r>
              <a:rPr lang="en-US" sz="2100" b="1" dirty="0">
                <a:solidFill>
                  <a:srgbClr val="FF0000"/>
                </a:solidFill>
                <a:latin typeface="Cambria" panose="02040503050406030204" pitchFamily="18" charset="0"/>
                <a:ea typeface="Cambria" panose="02040503050406030204" pitchFamily="18" charset="0"/>
              </a:rPr>
              <a:t>: </a:t>
            </a:r>
            <a:r>
              <a:rPr lang="en-US" sz="2100" b="1" i="1" u="sng" dirty="0">
                <a:solidFill>
                  <a:srgbClr val="FF0000"/>
                </a:solidFill>
                <a:latin typeface="Cambria" panose="02040503050406030204" pitchFamily="18" charset="0"/>
                <a:ea typeface="Cambria" panose="02040503050406030204" pitchFamily="18" charset="0"/>
              </a:rPr>
              <a:t>n -type and p -type materials</a:t>
            </a:r>
            <a:r>
              <a:rPr lang="en-US" sz="2100" b="1" i="1" u="sng" dirty="0">
                <a:latin typeface="Cambria" panose="02040503050406030204" pitchFamily="18" charset="0"/>
                <a:ea typeface="Cambria" panose="02040503050406030204" pitchFamily="18" charset="0"/>
              </a:rPr>
              <a:t>. </a:t>
            </a:r>
          </a:p>
          <a:p>
            <a:pPr algn="just"/>
            <a:endParaRPr lang="en-US" sz="1800" dirty="0">
              <a:latin typeface="Arial Narrow" panose="020B0606020202030204" pitchFamily="34" charset="0"/>
            </a:endParaRPr>
          </a:p>
        </p:txBody>
      </p:sp>
      <p:sp>
        <p:nvSpPr>
          <p:cNvPr id="6" name="Text Box 4"/>
          <p:cNvSpPr txBox="1">
            <a:spLocks noChangeArrowheads="1"/>
          </p:cNvSpPr>
          <p:nvPr/>
        </p:nvSpPr>
        <p:spPr bwMode="auto">
          <a:xfrm>
            <a:off x="2267744" y="116632"/>
            <a:ext cx="5328592"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&amp; p-Type Materials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97476311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4604081" cy="5178044"/>
          </a:xfrm>
        </p:spPr>
        <p:txBody>
          <a:bodyPr>
            <a:noAutofit/>
          </a:bodyPr>
          <a:lstStyle/>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An n -type material is created by introducing impurity elements that have </a:t>
            </a:r>
            <a:r>
              <a:rPr lang="en-US" sz="2000" b="1" u="sng" dirty="0">
                <a:solidFill>
                  <a:srgbClr val="FF0000"/>
                </a:solidFill>
                <a:latin typeface="Cambria" panose="02040503050406030204" pitchFamily="18" charset="0"/>
                <a:ea typeface="Cambria" panose="02040503050406030204" pitchFamily="18" charset="0"/>
              </a:rPr>
              <a:t>five valence electrons (pentavalent</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such as antimony, arsenic, and phosphorus. (Group V elements in Periodic Table)</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The effect of such impurity elements is indicated in Fig. 1.7 (using antimony as the impurity in a silicon base). </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508104" y="1268760"/>
            <a:ext cx="3312368" cy="4049542"/>
          </a:xfrm>
          <a:prstGeom prst="rect">
            <a:avLst/>
          </a:prstGeom>
        </p:spPr>
      </p:pic>
      <p:sp>
        <p:nvSpPr>
          <p:cNvPr id="7" name="Text Box 4"/>
          <p:cNvSpPr txBox="1">
            <a:spLocks noChangeArrowheads="1"/>
          </p:cNvSpPr>
          <p:nvPr/>
        </p:nvSpPr>
        <p:spPr bwMode="auto">
          <a:xfrm>
            <a:off x="3104166" y="59376"/>
            <a:ext cx="324036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7639926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5219369"/>
          </a:xfrm>
        </p:spPr>
        <p:txBody>
          <a:bodyPr>
            <a:noAutofit/>
          </a:bodyPr>
          <a:lstStyle/>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Note that the four covalent bonds are still present. There is, however, </a:t>
            </a:r>
            <a:r>
              <a:rPr lang="en-US" sz="2000" b="1" i="1" u="sng" dirty="0">
                <a:solidFill>
                  <a:srgbClr val="FF0000"/>
                </a:solidFill>
                <a:latin typeface="Cambria" panose="02040503050406030204" pitchFamily="18" charset="0"/>
                <a:ea typeface="Cambria" panose="02040503050406030204" pitchFamily="18" charset="0"/>
              </a:rPr>
              <a:t>an additional fifth electron due to the impurity atom</a:t>
            </a:r>
            <a:r>
              <a:rPr lang="en-US" sz="2000" b="1" dirty="0">
                <a:latin typeface="Cambria" panose="02040503050406030204" pitchFamily="18" charset="0"/>
                <a:ea typeface="Cambria" panose="02040503050406030204" pitchFamily="18" charset="0"/>
              </a:rPr>
              <a:t>, which is unassociated with any particular covalent bond. </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This remaining electron, loosely bound to its parent (antimony) atom, is relatively free to move within the newly formed n -type material.</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Diffused impurities with five valence electrons are called </a:t>
            </a:r>
            <a:r>
              <a:rPr lang="en-US" sz="2000" b="1" i="1" u="sng" dirty="0">
                <a:solidFill>
                  <a:srgbClr val="FF0000"/>
                </a:solidFill>
                <a:latin typeface="Cambria" panose="02040503050406030204" pitchFamily="18" charset="0"/>
                <a:ea typeface="Cambria" panose="02040503050406030204" pitchFamily="18" charset="0"/>
              </a:rPr>
              <a:t>donor atoms.</a:t>
            </a:r>
          </a:p>
          <a:p>
            <a:pPr algn="just"/>
            <a:endParaRPr lang="en-US" sz="20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It is important to realize that even though a </a:t>
            </a:r>
            <a:r>
              <a:rPr lang="en-US" sz="2000" b="1" i="1" u="sng" dirty="0">
                <a:solidFill>
                  <a:srgbClr val="FF0000"/>
                </a:solidFill>
                <a:latin typeface="Cambria" panose="02040503050406030204" pitchFamily="18" charset="0"/>
                <a:ea typeface="Cambria" panose="02040503050406030204" pitchFamily="18" charset="0"/>
              </a:rPr>
              <a:t>large number of free carriers</a:t>
            </a:r>
            <a:r>
              <a:rPr lang="en-US" sz="2000" b="1" dirty="0">
                <a:latin typeface="Cambria" panose="02040503050406030204" pitchFamily="18" charset="0"/>
                <a:ea typeface="Cambria" panose="02040503050406030204" pitchFamily="18" charset="0"/>
              </a:rPr>
              <a:t> have been established in the n -type material, it is </a:t>
            </a:r>
            <a:r>
              <a:rPr lang="en-US" sz="2000" b="1" i="1" u="sng" dirty="0">
                <a:solidFill>
                  <a:srgbClr val="FF0000"/>
                </a:solidFill>
                <a:latin typeface="Cambria" panose="02040503050406030204" pitchFamily="18" charset="0"/>
                <a:ea typeface="Cambria" panose="02040503050406030204" pitchFamily="18" charset="0"/>
              </a:rPr>
              <a:t>still electrically Positive or negative? </a:t>
            </a:r>
          </a:p>
          <a:p>
            <a:pPr algn="just">
              <a:buFont typeface="Wingdings" panose="05000000000000000000" pitchFamily="2" charset="2"/>
              <a:buChar char="ü"/>
            </a:pPr>
            <a:r>
              <a:rPr lang="en-US" sz="2000" b="1" i="1" u="sng" dirty="0">
                <a:solidFill>
                  <a:srgbClr val="FF0000"/>
                </a:solidFill>
                <a:latin typeface="Cambria" panose="02040503050406030204" pitchFamily="18" charset="0"/>
                <a:ea typeface="Cambria" panose="02040503050406030204" pitchFamily="18" charset="0"/>
              </a:rPr>
              <a:t>neutral</a:t>
            </a:r>
            <a:r>
              <a:rPr lang="en-US" sz="2000" b="1" dirty="0">
                <a:latin typeface="Cambria" panose="02040503050406030204" pitchFamily="18" charset="0"/>
                <a:ea typeface="Cambria" panose="02040503050406030204" pitchFamily="18" charset="0"/>
              </a:rPr>
              <a:t> since ideally the </a:t>
            </a:r>
            <a:r>
              <a:rPr lang="en-US" sz="2000" b="1" i="1" u="sng" dirty="0">
                <a:solidFill>
                  <a:srgbClr val="FF0000"/>
                </a:solidFill>
                <a:latin typeface="Cambria" panose="02040503050406030204" pitchFamily="18" charset="0"/>
                <a:ea typeface="Cambria" panose="02040503050406030204" pitchFamily="18" charset="0"/>
              </a:rPr>
              <a:t>number of positively charged protons in the nuclei is still equal to the number of free and orbiting negatively charged electrons</a:t>
            </a:r>
            <a:r>
              <a:rPr lang="en-US" sz="2000" b="1" dirty="0">
                <a:latin typeface="Cambria" panose="02040503050406030204" pitchFamily="18" charset="0"/>
                <a:ea typeface="Cambria" panose="02040503050406030204" pitchFamily="18" charset="0"/>
              </a:rPr>
              <a:t> in the structure.</a:t>
            </a:r>
          </a:p>
        </p:txBody>
      </p:sp>
      <p:sp>
        <p:nvSpPr>
          <p:cNvPr id="6" name="Text Box 4"/>
          <p:cNvSpPr txBox="1">
            <a:spLocks noChangeArrowheads="1"/>
          </p:cNvSpPr>
          <p:nvPr/>
        </p:nvSpPr>
        <p:spPr bwMode="auto">
          <a:xfrm>
            <a:off x="2483768" y="59376"/>
            <a:ext cx="463618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
        <p:nvSpPr>
          <p:cNvPr id="2" name="Rectangle 1">
            <a:extLst>
              <a:ext uri="{FF2B5EF4-FFF2-40B4-BE49-F238E27FC236}">
                <a16:creationId xmlns:a16="http://schemas.microsoft.com/office/drawing/2014/main" id="{DF78728D-4223-159C-22E6-27647B81F69F}"/>
              </a:ext>
            </a:extLst>
          </p:cNvPr>
          <p:cNvSpPr/>
          <p:nvPr/>
        </p:nvSpPr>
        <p:spPr>
          <a:xfrm>
            <a:off x="661401" y="5157192"/>
            <a:ext cx="8280920" cy="109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2294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64" y="657903"/>
            <a:ext cx="4139952" cy="5400600"/>
          </a:xfrm>
        </p:spPr>
        <p:txBody>
          <a:bodyPr>
            <a:noAutofit/>
          </a:bodyPr>
          <a:lstStyle/>
          <a:p>
            <a:pPr algn="just">
              <a:buFont typeface="Wingdings" panose="05000000000000000000" pitchFamily="2" charset="2"/>
              <a:buChar char="v"/>
            </a:pPr>
            <a:r>
              <a:rPr lang="en-US" sz="2100" b="1" dirty="0">
                <a:solidFill>
                  <a:srgbClr val="FF0000"/>
                </a:solidFill>
                <a:latin typeface="Cambria" panose="02040503050406030204" pitchFamily="18" charset="0"/>
                <a:ea typeface="Cambria" panose="02040503050406030204" pitchFamily="18" charset="0"/>
              </a:rPr>
              <a:t>Those </a:t>
            </a:r>
            <a:r>
              <a:rPr lang="en-US" sz="2100" b="1" i="1" u="sng" dirty="0">
                <a:solidFill>
                  <a:srgbClr val="FF0000"/>
                </a:solidFill>
                <a:latin typeface="Cambria" panose="02040503050406030204" pitchFamily="18" charset="0"/>
                <a:ea typeface="Cambria" panose="02040503050406030204" pitchFamily="18" charset="0"/>
              </a:rPr>
              <a:t>free electrons due to the added impurity sit at this energy level</a:t>
            </a:r>
            <a:r>
              <a:rPr lang="en-US" sz="2100" b="1" dirty="0">
                <a:latin typeface="Cambria" panose="02040503050406030204" pitchFamily="18" charset="0"/>
                <a:ea typeface="Cambria" panose="02040503050406030204" pitchFamily="18" charset="0"/>
              </a:rPr>
              <a:t> and have less difficulty absorbing a sufficient measure of thermal energy to move into the conduction band at room temperature.</a:t>
            </a:r>
          </a:p>
          <a:p>
            <a:pPr algn="just"/>
            <a:endParaRPr lang="en-US" sz="2100" b="1" dirty="0">
              <a:latin typeface="Cambria" panose="02040503050406030204" pitchFamily="18" charset="0"/>
              <a:ea typeface="Cambria" panose="02040503050406030204" pitchFamily="18" charset="0"/>
            </a:endParaRPr>
          </a:p>
        </p:txBody>
      </p:sp>
      <p:sp>
        <p:nvSpPr>
          <p:cNvPr id="7" name="Text Box 4"/>
          <p:cNvSpPr txBox="1">
            <a:spLocks noChangeArrowheads="1"/>
          </p:cNvSpPr>
          <p:nvPr/>
        </p:nvSpPr>
        <p:spPr bwMode="auto">
          <a:xfrm>
            <a:off x="2600110" y="59376"/>
            <a:ext cx="449217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98885" y="692696"/>
            <a:ext cx="4836537" cy="2917535"/>
          </a:xfrm>
          <a:prstGeom prst="rect">
            <a:avLst/>
          </a:prstGeom>
        </p:spPr>
      </p:pic>
      <p:sp>
        <p:nvSpPr>
          <p:cNvPr id="4" name="TextBox 3">
            <a:extLst>
              <a:ext uri="{FF2B5EF4-FFF2-40B4-BE49-F238E27FC236}">
                <a16:creationId xmlns:a16="http://schemas.microsoft.com/office/drawing/2014/main" id="{5DB382D1-FA19-87F8-A729-FA77EFF3D816}"/>
              </a:ext>
            </a:extLst>
          </p:cNvPr>
          <p:cNvSpPr txBox="1"/>
          <p:nvPr/>
        </p:nvSpPr>
        <p:spPr>
          <a:xfrm>
            <a:off x="380638" y="3717032"/>
            <a:ext cx="3818247" cy="646331"/>
          </a:xfrm>
          <a:prstGeom prst="rect">
            <a:avLst/>
          </a:prstGeom>
          <a:noFill/>
        </p:spPr>
        <p:txBody>
          <a:bodyPr wrap="square">
            <a:spAutoFit/>
          </a:bodyPr>
          <a:lstStyle/>
          <a:p>
            <a:pPr algn="just"/>
            <a:r>
              <a:rPr lang="en-US" sz="1800" b="1" dirty="0">
                <a:solidFill>
                  <a:srgbClr val="FF0000"/>
                </a:solidFill>
                <a:latin typeface="Cambria" panose="02040503050406030204" pitchFamily="18" charset="0"/>
                <a:ea typeface="Cambria" panose="02040503050406030204" pitchFamily="18" charset="0"/>
              </a:rPr>
              <a:t>Conductivity of the material will increase or decrease?</a:t>
            </a:r>
            <a:r>
              <a:rPr lang="en-US" sz="1800" b="1" dirty="0">
                <a:latin typeface="Cambria" panose="02040503050406030204" pitchFamily="18" charset="0"/>
                <a:ea typeface="Cambria" panose="02040503050406030204" pitchFamily="18" charset="0"/>
              </a:rPr>
              <a:t> </a:t>
            </a:r>
          </a:p>
        </p:txBody>
      </p:sp>
      <p:sp>
        <p:nvSpPr>
          <p:cNvPr id="6" name="TextBox 5">
            <a:extLst>
              <a:ext uri="{FF2B5EF4-FFF2-40B4-BE49-F238E27FC236}">
                <a16:creationId xmlns:a16="http://schemas.microsoft.com/office/drawing/2014/main" id="{89509200-EAE3-0114-E74D-13FC03395EEF}"/>
              </a:ext>
            </a:extLst>
          </p:cNvPr>
          <p:cNvSpPr txBox="1"/>
          <p:nvPr/>
        </p:nvSpPr>
        <p:spPr>
          <a:xfrm>
            <a:off x="4293939" y="3645024"/>
            <a:ext cx="4646428" cy="1477328"/>
          </a:xfrm>
          <a:prstGeom prst="rect">
            <a:avLst/>
          </a:prstGeom>
          <a:noFill/>
        </p:spPr>
        <p:txBody>
          <a:bodyPr wrap="square">
            <a:spAutoFit/>
          </a:bodyPr>
          <a:lstStyle/>
          <a:p>
            <a:pPr algn="just">
              <a:buFont typeface="Wingdings" panose="05000000000000000000" pitchFamily="2" charset="2"/>
              <a:buChar char="v"/>
            </a:pPr>
            <a:r>
              <a:rPr lang="en-US" sz="1800" b="1" dirty="0">
                <a:latin typeface="Cambria" panose="02040503050406030204" pitchFamily="18" charset="0"/>
                <a:ea typeface="Cambria" panose="02040503050406030204" pitchFamily="18" charset="0"/>
              </a:rPr>
              <a:t> The result is that at room temperature, there are a large number of carriers (electrons) in the conduction level, and the conductivity of the material increases significantly. </a:t>
            </a:r>
          </a:p>
        </p:txBody>
      </p:sp>
      <p:sp>
        <p:nvSpPr>
          <p:cNvPr id="9" name="TextBox 8">
            <a:extLst>
              <a:ext uri="{FF2B5EF4-FFF2-40B4-BE49-F238E27FC236}">
                <a16:creationId xmlns:a16="http://schemas.microsoft.com/office/drawing/2014/main" id="{5D681073-CFD4-27D1-B4C4-38F18248397A}"/>
              </a:ext>
            </a:extLst>
          </p:cNvPr>
          <p:cNvSpPr txBox="1"/>
          <p:nvPr/>
        </p:nvSpPr>
        <p:spPr>
          <a:xfrm>
            <a:off x="380638" y="5301208"/>
            <a:ext cx="3818247" cy="646331"/>
          </a:xfrm>
          <a:prstGeom prst="rect">
            <a:avLst/>
          </a:prstGeom>
          <a:noFill/>
        </p:spPr>
        <p:txBody>
          <a:bodyPr wrap="square">
            <a:spAutoFit/>
          </a:bodyPr>
          <a:lstStyle/>
          <a:p>
            <a:pPr algn="just"/>
            <a:r>
              <a:rPr lang="en-US" b="1" dirty="0">
                <a:solidFill>
                  <a:srgbClr val="FF0000"/>
                </a:solidFill>
                <a:latin typeface="Cambria" panose="02040503050406030204" pitchFamily="18" charset="0"/>
                <a:ea typeface="Cambria" panose="02040503050406030204" pitchFamily="18" charset="0"/>
              </a:rPr>
              <a:t>In which application this process is crucial?</a:t>
            </a:r>
            <a:endParaRPr lang="en-US" sz="1800" b="1"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7B4FC3F9-50A4-2CFB-143F-8E9E060D6889}"/>
              </a:ext>
            </a:extLst>
          </p:cNvPr>
          <p:cNvSpPr txBox="1"/>
          <p:nvPr/>
        </p:nvSpPr>
        <p:spPr>
          <a:xfrm>
            <a:off x="4261527" y="5301208"/>
            <a:ext cx="4646428" cy="369332"/>
          </a:xfrm>
          <a:prstGeom prst="rect">
            <a:avLst/>
          </a:prstGeom>
          <a:noFill/>
        </p:spPr>
        <p:txBody>
          <a:bodyPr wrap="square">
            <a:spAutoFit/>
          </a:bodyPr>
          <a:lstStyle/>
          <a:p>
            <a:pPr algn="just">
              <a:buFont typeface="Wingdings" panose="05000000000000000000" pitchFamily="2" charset="2"/>
              <a:buChar char="v"/>
            </a:pPr>
            <a:r>
              <a:rPr lang="en-US" sz="1800" b="1" dirty="0">
                <a:latin typeface="Cambria" panose="02040503050406030204" pitchFamily="18" charset="0"/>
                <a:ea typeface="Cambria" panose="02040503050406030204" pitchFamily="18" charset="0"/>
              </a:rPr>
              <a:t>Photo electric effect – Solar cell</a:t>
            </a:r>
          </a:p>
        </p:txBody>
      </p:sp>
    </p:spTree>
    <p:extLst>
      <p:ext uri="{BB962C8B-B14F-4D97-AF65-F5344CB8AC3E}">
        <p14:creationId xmlns:p14="http://schemas.microsoft.com/office/powerpoint/2010/main" val="178900742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36712"/>
            <a:ext cx="5282304" cy="5085367"/>
          </a:xfrm>
        </p:spPr>
        <p:txBody>
          <a:bodyPr>
            <a:normAutofit fontScale="92500"/>
          </a:bodyPr>
          <a:lstStyle/>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The p -type material is formed by </a:t>
            </a:r>
            <a:r>
              <a:rPr lang="en-US" sz="2400" b="1" i="1" u="sng" dirty="0">
                <a:solidFill>
                  <a:srgbClr val="FF0000"/>
                </a:solidFill>
                <a:latin typeface="Cambria" panose="02040503050406030204" pitchFamily="18" charset="0"/>
                <a:ea typeface="Cambria" panose="02040503050406030204" pitchFamily="18" charset="0"/>
              </a:rPr>
              <a:t>doping a pure germanium or silicon crystal with impurity atoms having three valence electrons</a:t>
            </a:r>
            <a:r>
              <a:rPr lang="en-US" sz="2400" b="1" i="1" u="sng" dirty="0">
                <a:latin typeface="Cambria" panose="02040503050406030204" pitchFamily="18" charset="0"/>
                <a:ea typeface="Cambria" panose="02040503050406030204" pitchFamily="18" charset="0"/>
              </a:rPr>
              <a:t>. </a:t>
            </a:r>
          </a:p>
          <a:p>
            <a:pPr algn="just"/>
            <a:endParaRPr lang="en-US" sz="24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The elements most frequently used for this purpose are boron, gallium, and indium. (Group III elements in Periodic Table) </a:t>
            </a:r>
          </a:p>
          <a:p>
            <a:pPr algn="just"/>
            <a:endParaRPr lang="en-US" sz="2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Note that there is now </a:t>
            </a:r>
            <a:r>
              <a:rPr lang="en-US" sz="2400" b="1" dirty="0">
                <a:solidFill>
                  <a:srgbClr val="FF0000"/>
                </a:solidFill>
                <a:latin typeface="Cambria" panose="02040503050406030204" pitchFamily="18" charset="0"/>
                <a:ea typeface="Cambria" panose="02040503050406030204" pitchFamily="18" charset="0"/>
              </a:rPr>
              <a:t>an </a:t>
            </a:r>
            <a:r>
              <a:rPr lang="en-US" sz="2400" b="1" i="1" u="sng" dirty="0">
                <a:solidFill>
                  <a:srgbClr val="FF0000"/>
                </a:solidFill>
                <a:latin typeface="Cambria" panose="02040503050406030204" pitchFamily="18" charset="0"/>
                <a:ea typeface="Cambria" panose="02040503050406030204" pitchFamily="18" charset="0"/>
              </a:rPr>
              <a:t>insufficient number of electrons to complete the covalent bonds</a:t>
            </a:r>
            <a:r>
              <a:rPr lang="en-US" sz="2400" b="1" dirty="0">
                <a:latin typeface="Cambria" panose="02040503050406030204" pitchFamily="18" charset="0"/>
                <a:ea typeface="Cambria" panose="02040503050406030204" pitchFamily="18" charset="0"/>
              </a:rPr>
              <a:t> of the newly formed lattice. </a:t>
            </a:r>
            <a:endParaRPr lang="en-US" sz="2400" b="1" i="1" u="sng" dirty="0">
              <a:latin typeface="Cambria" panose="02040503050406030204" pitchFamily="18" charset="0"/>
              <a:ea typeface="Cambria" panose="02040503050406030204" pitchFamily="18" charset="0"/>
            </a:endParaRPr>
          </a:p>
          <a:p>
            <a:pPr algn="just"/>
            <a:endParaRPr lang="en-US" sz="1800" b="1" i="1" u="sng" dirty="0">
              <a:latin typeface="Arial Narrow" panose="020B0606020202030204" pitchFamily="34"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652120" y="1556792"/>
            <a:ext cx="3322480" cy="4060809"/>
          </a:xfrm>
          <a:prstGeom prst="rect">
            <a:avLst/>
          </a:prstGeom>
        </p:spPr>
      </p:pic>
      <p:sp>
        <p:nvSpPr>
          <p:cNvPr id="7" name="Text Box 4"/>
          <p:cNvSpPr txBox="1">
            <a:spLocks noChangeArrowheads="1"/>
          </p:cNvSpPr>
          <p:nvPr/>
        </p:nvSpPr>
        <p:spPr bwMode="auto">
          <a:xfrm>
            <a:off x="3131840" y="116632"/>
            <a:ext cx="3312368"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p-Type Material</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51973289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60392"/>
            <a:ext cx="8784976" cy="4608512"/>
          </a:xfrm>
        </p:spPr>
        <p:txBody>
          <a:bodyPr>
            <a:noAutofit/>
          </a:bodyPr>
          <a:lstStyle/>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The resulting vacancy is called a hole and is represented by a small circle or a plus sign, indicating the absence of a negative charge.</a:t>
            </a:r>
          </a:p>
          <a:p>
            <a:pPr algn="just"/>
            <a:endParaRPr lang="en-US" sz="2300" b="1"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Since the resulting vacancy will readily accept a free electron:</a:t>
            </a:r>
          </a:p>
          <a:p>
            <a:pPr marL="0" indent="0" algn="just">
              <a:buNone/>
            </a:pPr>
            <a:endParaRPr lang="en-US" sz="2300" b="1" dirty="0">
              <a:latin typeface="Cambria" panose="02040503050406030204" pitchFamily="18" charset="0"/>
              <a:ea typeface="Cambria" panose="02040503050406030204" pitchFamily="18" charset="0"/>
            </a:endParaRPr>
          </a:p>
          <a:p>
            <a:pPr marL="0" indent="0" algn="just">
              <a:buNone/>
            </a:pPr>
            <a:r>
              <a:rPr lang="en-US" sz="2300" b="1" dirty="0">
                <a:solidFill>
                  <a:srgbClr val="0000FF"/>
                </a:solidFill>
                <a:latin typeface="Cambria" panose="02040503050406030204" pitchFamily="18" charset="0"/>
                <a:ea typeface="Cambria" panose="02040503050406030204" pitchFamily="18" charset="0"/>
              </a:rPr>
              <a:t>The added impurities with three valence electrons are called </a:t>
            </a:r>
            <a:r>
              <a:rPr lang="en-US" sz="2300" b="1" i="1" u="sng" dirty="0">
                <a:solidFill>
                  <a:srgbClr val="FF0000"/>
                </a:solidFill>
                <a:latin typeface="Cambria" panose="02040503050406030204" pitchFamily="18" charset="0"/>
                <a:ea typeface="Cambria" panose="02040503050406030204" pitchFamily="18" charset="0"/>
              </a:rPr>
              <a:t>acceptor atoms.</a:t>
            </a:r>
          </a:p>
          <a:p>
            <a:pPr marL="0" indent="0" algn="just">
              <a:buNone/>
            </a:pPr>
            <a:endParaRPr lang="en-US" sz="23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The resulting p -type material is </a:t>
            </a:r>
            <a:r>
              <a:rPr lang="en-US" sz="2300" b="1" i="1" u="sng" dirty="0">
                <a:solidFill>
                  <a:srgbClr val="FF0000"/>
                </a:solidFill>
                <a:latin typeface="Cambria" panose="02040503050406030204" pitchFamily="18" charset="0"/>
                <a:ea typeface="Cambria" panose="02040503050406030204" pitchFamily="18" charset="0"/>
              </a:rPr>
              <a:t>electrically - +?</a:t>
            </a:r>
          </a:p>
          <a:p>
            <a:pPr marL="0" indent="0" algn="just">
              <a:buNone/>
            </a:pPr>
            <a:r>
              <a:rPr lang="en-US" sz="2300" b="1" i="1" u="sng" dirty="0">
                <a:solidFill>
                  <a:srgbClr val="FF0000"/>
                </a:solidFill>
                <a:latin typeface="Cambria" panose="02040503050406030204" pitchFamily="18" charset="0"/>
                <a:ea typeface="Cambria" panose="02040503050406030204" pitchFamily="18" charset="0"/>
              </a:rPr>
              <a:t>neutral</a:t>
            </a:r>
            <a:r>
              <a:rPr lang="en-US" sz="2300" b="1" dirty="0">
                <a:latin typeface="Cambria" panose="02040503050406030204" pitchFamily="18" charset="0"/>
                <a:ea typeface="Cambria" panose="02040503050406030204" pitchFamily="18" charset="0"/>
              </a:rPr>
              <a:t>, for the same reasons described for the n -type material.</a:t>
            </a:r>
          </a:p>
        </p:txBody>
      </p:sp>
      <p:sp>
        <p:nvSpPr>
          <p:cNvPr id="6" name="Text Box 4"/>
          <p:cNvSpPr txBox="1">
            <a:spLocks noChangeArrowheads="1"/>
          </p:cNvSpPr>
          <p:nvPr/>
        </p:nvSpPr>
        <p:spPr bwMode="auto">
          <a:xfrm>
            <a:off x="2123728" y="59376"/>
            <a:ext cx="540060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p-Type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59044559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1343445"/>
          </a:xfrm>
          <a:solidFill>
            <a:schemeClr val="accent3">
              <a:lumMod val="20000"/>
              <a:lumOff val="80000"/>
            </a:schemeClr>
          </a:solidFill>
        </p:spPr>
        <p:txBody>
          <a:bodyPr>
            <a:normAutofit/>
          </a:bodyPr>
          <a:lstStyle/>
          <a:p>
            <a:pPr marL="0" indent="0" algn="just">
              <a:buNone/>
            </a:pPr>
            <a:r>
              <a:rPr lang="en-US" sz="2000" b="1" dirty="0">
                <a:latin typeface="Cambria" panose="02040503050406030204" pitchFamily="18" charset="0"/>
                <a:ea typeface="Cambria" panose="02040503050406030204" pitchFamily="18" charset="0"/>
              </a:rPr>
              <a:t>The effect of the hole on conduction is shown in Fig. If a valence electron </a:t>
            </a:r>
            <a:r>
              <a:rPr lang="en-US" sz="2000" b="1" i="1" u="sng" dirty="0">
                <a:solidFill>
                  <a:srgbClr val="FF0000"/>
                </a:solidFill>
                <a:latin typeface="Cambria" panose="02040503050406030204" pitchFamily="18" charset="0"/>
                <a:ea typeface="Cambria" panose="02040503050406030204" pitchFamily="18" charset="0"/>
              </a:rPr>
              <a:t>acquires sufficient kinetic energy to break its covalent bond</a:t>
            </a:r>
            <a:r>
              <a:rPr lang="en-US" sz="2000" b="1" dirty="0">
                <a:latin typeface="Cambria" panose="02040503050406030204" pitchFamily="18" charset="0"/>
                <a:ea typeface="Cambria" panose="02040503050406030204" pitchFamily="18" charset="0"/>
              </a:rPr>
              <a:t> and </a:t>
            </a:r>
            <a:r>
              <a:rPr lang="en-US" sz="2000" b="1" i="1" u="sng" dirty="0">
                <a:solidFill>
                  <a:srgbClr val="FF0000"/>
                </a:solidFill>
                <a:latin typeface="Cambria" panose="02040503050406030204" pitchFamily="18" charset="0"/>
                <a:ea typeface="Cambria" panose="02040503050406030204" pitchFamily="18" charset="0"/>
              </a:rPr>
              <a:t>fills the void created by a hole</a:t>
            </a:r>
            <a:r>
              <a:rPr lang="en-US" sz="2000" b="1" dirty="0">
                <a:latin typeface="Cambria" panose="02040503050406030204" pitchFamily="18" charset="0"/>
                <a:ea typeface="Cambria" panose="02040503050406030204" pitchFamily="18" charset="0"/>
              </a:rPr>
              <a:t>, then a vacancy, or hole, will be created in the covalent bond that released the electron.</a:t>
            </a:r>
          </a:p>
        </p:txBody>
      </p:sp>
      <p:sp>
        <p:nvSpPr>
          <p:cNvPr id="7" name="Text Box 4"/>
          <p:cNvSpPr txBox="1">
            <a:spLocks noChangeArrowheads="1"/>
          </p:cNvSpPr>
          <p:nvPr/>
        </p:nvSpPr>
        <p:spPr bwMode="auto">
          <a:xfrm>
            <a:off x="2312078" y="98582"/>
            <a:ext cx="4924218"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Electron vs Hole Flow</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7544" y="2636912"/>
            <a:ext cx="2736304" cy="1944216"/>
          </a:xfrm>
          <a:prstGeom prst="rect">
            <a:avLst/>
          </a:prstGeom>
        </p:spPr>
      </p:pic>
      <p:pic>
        <p:nvPicPr>
          <p:cNvPr id="6" name="Picture 5">
            <a:extLst>
              <a:ext uri="{FF2B5EF4-FFF2-40B4-BE49-F238E27FC236}">
                <a16:creationId xmlns:a16="http://schemas.microsoft.com/office/drawing/2014/main" id="{DB359770-EC49-D34B-8099-9C8F6671D75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275856" y="2758972"/>
            <a:ext cx="2880320" cy="2470227"/>
          </a:xfrm>
          <a:prstGeom prst="rect">
            <a:avLst/>
          </a:prstGeom>
        </p:spPr>
      </p:pic>
      <p:pic>
        <p:nvPicPr>
          <p:cNvPr id="9" name="Picture 8">
            <a:extLst>
              <a:ext uri="{FF2B5EF4-FFF2-40B4-BE49-F238E27FC236}">
                <a16:creationId xmlns:a16="http://schemas.microsoft.com/office/drawing/2014/main" id="{CCB5D90E-45A4-5242-8E6B-9CCD05888C0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156176" y="2758973"/>
            <a:ext cx="2664296" cy="1966172"/>
          </a:xfrm>
          <a:prstGeom prst="rect">
            <a:avLst/>
          </a:prstGeom>
        </p:spPr>
      </p:pic>
    </p:spTree>
    <p:extLst>
      <p:ext uri="{BB962C8B-B14F-4D97-AF65-F5344CB8AC3E}">
        <p14:creationId xmlns:p14="http://schemas.microsoft.com/office/powerpoint/2010/main" val="584473265"/>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62" y="5347054"/>
            <a:ext cx="8852426" cy="746242"/>
          </a:xfrm>
          <a:solidFill>
            <a:srgbClr val="92D050"/>
          </a:solidFill>
        </p:spPr>
        <p:txBody>
          <a:bodyPr>
            <a:noAutofit/>
          </a:bodyPr>
          <a:lstStyle/>
          <a:p>
            <a:pPr algn="just"/>
            <a:r>
              <a:rPr lang="en-US" sz="2000" b="1" dirty="0">
                <a:latin typeface="Cambria" panose="02040503050406030204" pitchFamily="18" charset="0"/>
                <a:ea typeface="Cambria" panose="02040503050406030204" pitchFamily="18" charset="0"/>
              </a:rPr>
              <a:t>Complete systems now appear on wafers thousands of times smaller than the single element of earlier networks. </a:t>
            </a:r>
          </a:p>
        </p:txBody>
      </p:sp>
      <p:sp>
        <p:nvSpPr>
          <p:cNvPr id="2" name="Slide Number Placeholder 1">
            <a:extLst>
              <a:ext uri="{FF2B5EF4-FFF2-40B4-BE49-F238E27FC236}">
                <a16:creationId xmlns:a16="http://schemas.microsoft.com/office/drawing/2014/main" id="{530A191C-4D35-1A44-A2DB-DE900939A6AE}"/>
              </a:ext>
            </a:extLst>
          </p:cNvPr>
          <p:cNvSpPr>
            <a:spLocks noGrp="1"/>
          </p:cNvSpPr>
          <p:nvPr>
            <p:ph type="sldNum" sz="quarter" idx="12"/>
          </p:nvPr>
        </p:nvSpPr>
        <p:spPr/>
        <p:txBody>
          <a:bodyPr/>
          <a:lstStyle/>
          <a:p>
            <a:pPr>
              <a:defRPr/>
            </a:pPr>
            <a:fld id="{47F6B988-E08C-4CCC-98F2-2921209802BF}" type="slidenum">
              <a:rPr lang="ja-JP" altLang="en-US" smtClean="0"/>
              <a:pPr>
                <a:defRPr/>
              </a:pPr>
              <a:t>3</a:t>
            </a:fld>
            <a:endParaRPr lang="ja-JP" altLang="en-US"/>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38845" y="1500117"/>
            <a:ext cx="1893094" cy="2371725"/>
          </a:xfrm>
          <a:prstGeom prst="rect">
            <a:avLst/>
          </a:prstGeom>
        </p:spPr>
      </p:pic>
      <p:sp>
        <p:nvSpPr>
          <p:cNvPr id="11" name="TextBox 10"/>
          <p:cNvSpPr txBox="1"/>
          <p:nvPr/>
        </p:nvSpPr>
        <p:spPr>
          <a:xfrm>
            <a:off x="5457391" y="3994112"/>
            <a:ext cx="3686609" cy="954107"/>
          </a:xfrm>
          <a:prstGeom prst="rect">
            <a:avLst/>
          </a:prstGeom>
          <a:noFill/>
        </p:spPr>
        <p:txBody>
          <a:bodyPr wrap="square" rtlCol="0">
            <a:spAutoFit/>
          </a:bodyPr>
          <a:lstStyle/>
          <a:p>
            <a:pPr algn="just"/>
            <a:r>
              <a:rPr lang="en-US" sz="1400" b="1" dirty="0">
                <a:latin typeface="Cambria" panose="02040503050406030204" pitchFamily="18" charset="0"/>
                <a:ea typeface="Cambria" panose="02040503050406030204" pitchFamily="18" charset="0"/>
              </a:rPr>
              <a:t>Figure 1.1: Jack St. Clair Kilby, inventor (1958) of the integrated circuit and co-inventor of the electronic handheld calculator. (Texas Instruments.)</a:t>
            </a:r>
          </a:p>
        </p:txBody>
      </p:sp>
      <p:sp>
        <p:nvSpPr>
          <p:cNvPr id="7" name="Text Box 4"/>
          <p:cNvSpPr txBox="1">
            <a:spLocks noChangeArrowheads="1"/>
          </p:cNvSpPr>
          <p:nvPr/>
        </p:nvSpPr>
        <p:spPr bwMode="auto">
          <a:xfrm>
            <a:off x="1691680" y="28983"/>
            <a:ext cx="590465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Introduction Contd.</a:t>
            </a:r>
            <a:endParaRPr lang="en-US" sz="3400" b="1" dirty="0">
              <a:solidFill>
                <a:srgbClr val="C00000"/>
              </a:solidFill>
              <a:latin typeface="Cambria" panose="02040503050406030204" pitchFamily="18" charset="0"/>
              <a:ea typeface="Cambria" panose="02040503050406030204" pitchFamily="18" charset="0"/>
              <a:cs typeface="Times New Roman" pitchFamily="18" charset="0"/>
            </a:endParaRPr>
          </a:p>
        </p:txBody>
      </p:sp>
      <p:pic>
        <p:nvPicPr>
          <p:cNvPr id="2050" name="Picture 2" descr="Wonders of our World #5: The TSMC - by Connor Tabarrok">
            <a:extLst>
              <a:ext uri="{FF2B5EF4-FFF2-40B4-BE49-F238E27FC236}">
                <a16:creationId xmlns:a16="http://schemas.microsoft.com/office/drawing/2014/main" id="{8B18F67F-BE32-BC35-2646-A5C6BCE2893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1651" b="11151"/>
          <a:stretch/>
        </p:blipFill>
        <p:spPr bwMode="auto">
          <a:xfrm>
            <a:off x="2049138" y="2956061"/>
            <a:ext cx="2282813" cy="21474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86A66EE-8DEB-AAF2-7EDC-4B8BDBA15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61" y="827955"/>
            <a:ext cx="264701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57B966C-CD6C-27AB-035E-ACEFD10A1453}"/>
              </a:ext>
            </a:extLst>
          </p:cNvPr>
          <p:cNvPicPr>
            <a:picLocks noChangeAspect="1"/>
          </p:cNvPicPr>
          <p:nvPr/>
        </p:nvPicPr>
        <p:blipFill rotWithShape="1">
          <a:blip r:embed="rId5"/>
          <a:srcRect b="642"/>
          <a:stretch/>
        </p:blipFill>
        <p:spPr>
          <a:xfrm>
            <a:off x="3851920" y="908720"/>
            <a:ext cx="2423989" cy="2387059"/>
          </a:xfrm>
          <a:prstGeom prst="rect">
            <a:avLst/>
          </a:prstGeom>
        </p:spPr>
      </p:pic>
    </p:spTree>
    <p:extLst>
      <p:ext uri="{BB962C8B-B14F-4D97-AF65-F5344CB8AC3E}">
        <p14:creationId xmlns:p14="http://schemas.microsoft.com/office/powerpoint/2010/main" val="292807702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bg/>
                                          </p:spTgt>
                                        </p:tgtEl>
                                        <p:attrNameLst>
                                          <p:attrName>style.visibility</p:attrName>
                                        </p:attrNameLst>
                                      </p:cBhvr>
                                      <p:to>
                                        <p:strVal val="visible"/>
                                      </p:to>
                                    </p:set>
                                    <p:anim calcmode="lin" valueType="num">
                                      <p:cBhvr additive="base">
                                        <p:cTn id="25"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3">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additive="base">
                                        <p:cTn id="2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483" y="872568"/>
            <a:ext cx="8208912" cy="1463228"/>
          </a:xfrm>
          <a:solidFill>
            <a:schemeClr val="accent3">
              <a:lumMod val="20000"/>
              <a:lumOff val="80000"/>
            </a:schemeClr>
          </a:solidFill>
        </p:spPr>
        <p:txBody>
          <a:bodyPr>
            <a:normAutofit/>
          </a:bodyPr>
          <a:lstStyle/>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In an n-type material ( Fig. a ) the electron is called the majority carrier and the hole the minority carrier.</a:t>
            </a: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In a p-type material the hole is the majority carrier and the electron is the minority carrier.</a:t>
            </a:r>
          </a:p>
        </p:txBody>
      </p:sp>
      <p:sp>
        <p:nvSpPr>
          <p:cNvPr id="6" name="Text Box 4"/>
          <p:cNvSpPr txBox="1">
            <a:spLocks noChangeArrowheads="1"/>
          </p:cNvSpPr>
          <p:nvPr/>
        </p:nvSpPr>
        <p:spPr bwMode="auto">
          <a:xfrm>
            <a:off x="1835696" y="65619"/>
            <a:ext cx="573048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Majority &amp; Minority Carriers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87624" y="2420889"/>
            <a:ext cx="3456384" cy="2736304"/>
          </a:xfrm>
          <a:prstGeom prst="rect">
            <a:avLst/>
          </a:prstGeom>
        </p:spPr>
      </p:pic>
      <p:pic>
        <p:nvPicPr>
          <p:cNvPr id="5" name="Picture 4">
            <a:extLst>
              <a:ext uri="{FF2B5EF4-FFF2-40B4-BE49-F238E27FC236}">
                <a16:creationId xmlns:a16="http://schemas.microsoft.com/office/drawing/2014/main" id="{608DA096-6FF7-D34C-9D31-E47BC907C0B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88024" y="2418704"/>
            <a:ext cx="3456384" cy="2666480"/>
          </a:xfrm>
          <a:prstGeom prst="rect">
            <a:avLst/>
          </a:prstGeom>
        </p:spPr>
      </p:pic>
    </p:spTree>
    <p:extLst>
      <p:ext uri="{BB962C8B-B14F-4D97-AF65-F5344CB8AC3E}">
        <p14:creationId xmlns:p14="http://schemas.microsoft.com/office/powerpoint/2010/main" val="2543386899"/>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483" y="872568"/>
            <a:ext cx="8208912" cy="4140608"/>
          </a:xfrm>
          <a:solidFill>
            <a:schemeClr val="accent3">
              <a:lumMod val="20000"/>
              <a:lumOff val="80000"/>
            </a:schemeClr>
          </a:solidFill>
        </p:spPr>
        <p:txBody>
          <a:bodyPr>
            <a:normAutofit lnSpcReduction="10000"/>
          </a:bodyPr>
          <a:lstStyle/>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Knowledge</a:t>
            </a:r>
          </a:p>
          <a:p>
            <a:pPr lvl="1" algn="just">
              <a:buFont typeface="Wingdings" panose="05000000000000000000" pitchFamily="2" charset="2"/>
              <a:buChar char="v"/>
            </a:pPr>
            <a:r>
              <a:rPr lang="en-US" sz="1600" b="1" dirty="0">
                <a:latin typeface="Cambria" panose="02040503050406030204" pitchFamily="18" charset="0"/>
                <a:ea typeface="Cambria" panose="02040503050406030204" pitchFamily="18" charset="0"/>
              </a:rPr>
              <a:t>Basic of semiconductor</a:t>
            </a:r>
          </a:p>
          <a:p>
            <a:pPr lvl="1" algn="just">
              <a:buFont typeface="Wingdings" panose="05000000000000000000" pitchFamily="2" charset="2"/>
              <a:buChar char="v"/>
            </a:pPr>
            <a:r>
              <a:rPr lang="en-US" sz="1600" b="1" dirty="0">
                <a:latin typeface="Cambria" panose="02040503050406030204" pitchFamily="18" charset="0"/>
                <a:ea typeface="Cambria" panose="02040503050406030204" pitchFamily="18" charset="0"/>
              </a:rPr>
              <a:t>Doping principles</a:t>
            </a:r>
          </a:p>
          <a:p>
            <a:pPr lvl="1" algn="just">
              <a:buFont typeface="Wingdings" panose="05000000000000000000" pitchFamily="2" charset="2"/>
              <a:buChar char="v"/>
            </a:pPr>
            <a:r>
              <a:rPr lang="en-US" sz="1600" b="1" dirty="0">
                <a:latin typeface="Cambria" panose="02040503050406030204" pitchFamily="18" charset="0"/>
                <a:ea typeface="Cambria" panose="02040503050406030204" pitchFamily="18" charset="0"/>
              </a:rPr>
              <a:t>Crystal Structure</a:t>
            </a:r>
          </a:p>
          <a:p>
            <a:pPr lvl="1" algn="just">
              <a:buFont typeface="Wingdings" panose="05000000000000000000" pitchFamily="2" charset="2"/>
              <a:buChar char="v"/>
            </a:pPr>
            <a:endParaRPr lang="en-US" sz="16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Importance and principles of Semiconductor</a:t>
            </a:r>
          </a:p>
          <a:p>
            <a:pPr lvl="1" algn="just">
              <a:buFont typeface="Wingdings" panose="05000000000000000000" pitchFamily="2" charset="2"/>
              <a:buChar char="v"/>
            </a:pPr>
            <a:r>
              <a:rPr lang="en-US" sz="1600" b="1" dirty="0">
                <a:latin typeface="Cambria" panose="02040503050406030204" pitchFamily="18" charset="0"/>
                <a:ea typeface="Cambria" panose="02040503050406030204" pitchFamily="18" charset="0"/>
              </a:rPr>
              <a:t>Control electronics</a:t>
            </a:r>
          </a:p>
          <a:p>
            <a:pPr lvl="1" algn="just">
              <a:buFont typeface="Wingdings" panose="05000000000000000000" pitchFamily="2" charset="2"/>
              <a:buChar char="v"/>
            </a:pPr>
            <a:r>
              <a:rPr lang="en-US" sz="1600" b="1" dirty="0">
                <a:latin typeface="Cambria" panose="02040503050406030204" pitchFamily="18" charset="0"/>
                <a:ea typeface="Cambria" panose="02040503050406030204" pitchFamily="18" charset="0"/>
              </a:rPr>
              <a:t>Semiconductor materials have a negative temperature coefficient.</a:t>
            </a:r>
          </a:p>
          <a:p>
            <a:pPr marL="457200" lvl="1" indent="0" algn="just">
              <a:buNone/>
            </a:pPr>
            <a:endParaRPr lang="en-US" sz="16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Practical applications</a:t>
            </a:r>
          </a:p>
          <a:p>
            <a:pPr lvl="1" algn="just">
              <a:buFont typeface="Wingdings" panose="05000000000000000000" pitchFamily="2" charset="2"/>
              <a:buChar char="v"/>
            </a:pPr>
            <a:r>
              <a:rPr lang="en-US" sz="1600" b="1" dirty="0">
                <a:latin typeface="Cambria" panose="02040503050406030204" pitchFamily="18" charset="0"/>
                <a:ea typeface="Cambria" panose="02040503050406030204" pitchFamily="18" charset="0"/>
              </a:rPr>
              <a:t>Logic Circuit</a:t>
            </a:r>
          </a:p>
          <a:p>
            <a:pPr lvl="1" algn="just">
              <a:buFont typeface="Wingdings" panose="05000000000000000000" pitchFamily="2" charset="2"/>
              <a:buChar char="v"/>
            </a:pPr>
            <a:r>
              <a:rPr lang="en-US" sz="1600" b="1" dirty="0">
                <a:latin typeface="Cambria" panose="02040503050406030204" pitchFamily="18" charset="0"/>
                <a:ea typeface="Cambria" panose="02040503050406030204" pitchFamily="18" charset="0"/>
              </a:rPr>
              <a:t>CPU</a:t>
            </a:r>
          </a:p>
          <a:p>
            <a:pPr lvl="1" algn="just">
              <a:buFont typeface="Wingdings" panose="05000000000000000000" pitchFamily="2" charset="2"/>
              <a:buChar char="v"/>
            </a:pPr>
            <a:r>
              <a:rPr lang="en-US" sz="1600" b="1" dirty="0">
                <a:latin typeface="Cambria" panose="02040503050406030204" pitchFamily="18" charset="0"/>
                <a:ea typeface="Cambria" panose="02040503050406030204" pitchFamily="18" charset="0"/>
              </a:rPr>
              <a:t>Diode</a:t>
            </a:r>
          </a:p>
          <a:p>
            <a:pPr lvl="1" algn="just">
              <a:buFont typeface="Wingdings" panose="05000000000000000000" pitchFamily="2" charset="2"/>
              <a:buChar char="v"/>
            </a:pPr>
            <a:r>
              <a:rPr lang="en-US" sz="1600" b="1" dirty="0">
                <a:latin typeface="Cambria" panose="02040503050406030204" pitchFamily="18" charset="0"/>
                <a:ea typeface="Cambria" panose="02040503050406030204" pitchFamily="18" charset="0"/>
              </a:rPr>
              <a:t>Solar cell</a:t>
            </a:r>
          </a:p>
          <a:p>
            <a:pPr lvl="1" algn="just">
              <a:buFont typeface="Wingdings" panose="05000000000000000000" pitchFamily="2" charset="2"/>
              <a:buChar char="v"/>
            </a:pPr>
            <a:endParaRPr lang="en-US" sz="1200" b="1" dirty="0">
              <a:latin typeface="Cambria" panose="02040503050406030204" pitchFamily="18" charset="0"/>
              <a:ea typeface="Cambria" panose="02040503050406030204" pitchFamily="18" charset="0"/>
            </a:endParaRPr>
          </a:p>
          <a:p>
            <a:pPr lvl="1" algn="just">
              <a:buFont typeface="Wingdings" panose="05000000000000000000" pitchFamily="2" charset="2"/>
              <a:buChar char="v"/>
            </a:pPr>
            <a:endParaRPr lang="en-US" sz="1600" b="1" dirty="0">
              <a:latin typeface="Cambria" panose="02040503050406030204" pitchFamily="18" charset="0"/>
              <a:ea typeface="Cambria" panose="02040503050406030204" pitchFamily="18" charset="0"/>
            </a:endParaRPr>
          </a:p>
        </p:txBody>
      </p:sp>
      <p:sp>
        <p:nvSpPr>
          <p:cNvPr id="6" name="Text Box 4"/>
          <p:cNvSpPr txBox="1">
            <a:spLocks noChangeArrowheads="1"/>
          </p:cNvSpPr>
          <p:nvPr/>
        </p:nvSpPr>
        <p:spPr bwMode="auto">
          <a:xfrm>
            <a:off x="1835696" y="65619"/>
            <a:ext cx="573048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solidFill>
                  <a:srgbClr val="0000FF"/>
                </a:solidFill>
                <a:latin typeface="Cambria" panose="02040503050406030204" pitchFamily="18" charset="0"/>
                <a:ea typeface="Cambria" panose="02040503050406030204" pitchFamily="18" charset="0"/>
                <a:cs typeface="Times New Roman" pitchFamily="18" charset="0"/>
              </a:rPr>
              <a:t>Outcome</a:t>
            </a:r>
          </a:p>
        </p:txBody>
      </p:sp>
    </p:spTree>
    <p:extLst>
      <p:ext uri="{BB962C8B-B14F-4D97-AF65-F5344CB8AC3E}">
        <p14:creationId xmlns:p14="http://schemas.microsoft.com/office/powerpoint/2010/main" val="3446367412"/>
      </p:ext>
    </p:extLst>
  </p:cSld>
  <p:clrMapOvr>
    <a:masterClrMapping/>
  </p:clrMapOvr>
  <p:transition spd="med">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619672" y="2310225"/>
            <a:ext cx="632408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ts val="1200"/>
              </a:spcBef>
              <a:buFontTx/>
              <a:buNone/>
            </a:pPr>
            <a:r>
              <a:rPr lang="en-US" sz="4400" b="0" i="0" dirty="0">
                <a:solidFill>
                  <a:srgbClr val="202124"/>
                </a:solidFill>
                <a:effectLst/>
                <a:latin typeface="arial" panose="020B0604020202020204" pitchFamily="34" charset="0"/>
              </a:rPr>
              <a:t>Did this lecture achieve its objectives?</a:t>
            </a:r>
            <a:endParaRPr lang="en-US" altLang="ja-JP" sz="6600" b="1" dirty="0">
              <a:solidFill>
                <a:schemeClr val="accent3"/>
              </a:solidFill>
              <a:latin typeface="Apple Chancery" panose="03020702040506060504" pitchFamily="66" charset="-79"/>
              <a:cs typeface="Apple Chancery" panose="03020702040506060504" pitchFamily="66" charset="-79"/>
            </a:endParaRPr>
          </a:p>
        </p:txBody>
      </p:sp>
      <p:sp>
        <p:nvSpPr>
          <p:cNvPr id="2" name="Slide Number Placeholder 1">
            <a:extLst>
              <a:ext uri="{FF2B5EF4-FFF2-40B4-BE49-F238E27FC236}">
                <a16:creationId xmlns:a16="http://schemas.microsoft.com/office/drawing/2014/main" id="{60B60151-275B-234C-B96C-372251543F9B}"/>
              </a:ext>
            </a:extLst>
          </p:cNvPr>
          <p:cNvSpPr>
            <a:spLocks noGrp="1"/>
          </p:cNvSpPr>
          <p:nvPr>
            <p:ph type="sldNum" sz="quarter" idx="12"/>
          </p:nvPr>
        </p:nvSpPr>
        <p:spPr/>
        <p:txBody>
          <a:bodyPr/>
          <a:lstStyle/>
          <a:p>
            <a:pPr>
              <a:defRPr/>
            </a:pPr>
            <a:fld id="{47F6B988-E08C-4CCC-98F2-2921209802BF}" type="slidenum">
              <a:rPr lang="ja-JP" altLang="en-US" smtClean="0"/>
              <a:pPr>
                <a:defRPr/>
              </a:pPr>
              <a:t>32</a:t>
            </a:fld>
            <a:endParaRPr lang="ja-JP" altLang="en-US"/>
          </a:p>
        </p:txBody>
      </p:sp>
    </p:spTree>
    <p:extLst>
      <p:ext uri="{BB962C8B-B14F-4D97-AF65-F5344CB8AC3E}">
        <p14:creationId xmlns:p14="http://schemas.microsoft.com/office/powerpoint/2010/main" val="1400963078"/>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3" y="828487"/>
            <a:ext cx="6681797" cy="2661037"/>
          </a:xfrm>
        </p:spPr>
        <p:txBody>
          <a:bodyPr>
            <a:normAutofit fontScale="55000" lnSpcReduction="20000"/>
          </a:bodyPr>
          <a:lstStyle/>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Today, the Intel® </a:t>
            </a:r>
            <a:r>
              <a:rPr lang="en-US" sz="2900" b="1" dirty="0" err="1">
                <a:latin typeface="Cambria" panose="02040503050406030204" pitchFamily="18" charset="0"/>
                <a:ea typeface="Cambria" panose="02040503050406030204" pitchFamily="18" charset="0"/>
              </a:rPr>
              <a:t>Core</a:t>
            </a:r>
            <a:r>
              <a:rPr lang="en-US" sz="2900" b="1" baseline="30000" dirty="0" err="1">
                <a:latin typeface="Cambria" panose="02040503050406030204" pitchFamily="18" charset="0"/>
                <a:ea typeface="Cambria" panose="02040503050406030204" pitchFamily="18" charset="0"/>
              </a:rPr>
              <a:t>TM</a:t>
            </a:r>
            <a:r>
              <a:rPr lang="en-US" sz="2900" b="1" dirty="0">
                <a:latin typeface="Cambria" panose="02040503050406030204" pitchFamily="18" charset="0"/>
                <a:ea typeface="Cambria" panose="02040503050406030204" pitchFamily="18" charset="0"/>
              </a:rPr>
              <a:t> i7 Extreme Edition Processor of Fig. 1.2 has 731 million transistors in a package that is only slightly larger than a 1.67 sq. inches.</a:t>
            </a:r>
          </a:p>
          <a:p>
            <a:pPr algn="just">
              <a:buClr>
                <a:srgbClr val="FF0000"/>
              </a:buClr>
              <a:buFont typeface="Wingdings" panose="05000000000000000000" pitchFamily="2" charset="2"/>
              <a:buChar char="q"/>
            </a:pPr>
            <a:endParaRPr lang="en-US" sz="2500" b="1" dirty="0">
              <a:latin typeface="Cambria" panose="02040503050406030204" pitchFamily="18" charset="0"/>
              <a:ea typeface="Cambria" panose="02040503050406030204" pitchFamily="18" charset="0"/>
            </a:endParaRPr>
          </a:p>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In 1965, Dr. Gordon E. Moore presented a paper predicting that the transistor count in a single IC chip would double every two years. </a:t>
            </a:r>
          </a:p>
          <a:p>
            <a:pPr algn="just">
              <a:buClr>
                <a:srgbClr val="FF0000"/>
              </a:buClr>
              <a:buFont typeface="Wingdings" panose="05000000000000000000" pitchFamily="2" charset="2"/>
              <a:buChar char="q"/>
            </a:pPr>
            <a:endParaRPr lang="en-US" sz="2500" b="1" dirty="0">
              <a:latin typeface="Cambria" panose="02040503050406030204" pitchFamily="18" charset="0"/>
              <a:ea typeface="Cambria" panose="02040503050406030204" pitchFamily="18" charset="0"/>
            </a:endParaRPr>
          </a:p>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Now, more than 45 years, later we find that his prediction is amazingly accurate and expected to continue for the next few decades. </a:t>
            </a:r>
          </a:p>
          <a:p>
            <a:pPr algn="just"/>
            <a:endParaRPr lang="en-US" sz="1800" dirty="0">
              <a:latin typeface="Arial Narrow" panose="020B0606020202030204" pitchFamily="34" charset="0"/>
            </a:endParaRPr>
          </a:p>
        </p:txBody>
      </p:sp>
      <p:pic>
        <p:nvPicPr>
          <p:cNvPr id="6" name="Picture 5"/>
          <p:cNvPicPr>
            <a:picLocks noChangeAspect="1"/>
          </p:cNvPicPr>
          <p:nvPr/>
        </p:nvPicPr>
        <p:blipFill>
          <a:blip r:embed="rId2"/>
          <a:stretch>
            <a:fillRect/>
          </a:stretch>
        </p:blipFill>
        <p:spPr>
          <a:xfrm>
            <a:off x="2771800" y="4005064"/>
            <a:ext cx="1687157" cy="1296844"/>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04048" y="3861048"/>
            <a:ext cx="1686558" cy="1520668"/>
          </a:xfrm>
          <a:prstGeom prst="rect">
            <a:avLst/>
          </a:prstGeom>
        </p:spPr>
      </p:pic>
      <p:sp>
        <p:nvSpPr>
          <p:cNvPr id="8" name="TextBox 7"/>
          <p:cNvSpPr txBox="1"/>
          <p:nvPr/>
        </p:nvSpPr>
        <p:spPr>
          <a:xfrm>
            <a:off x="1692580" y="5492330"/>
            <a:ext cx="7231773"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Figure 1.2: Intel® Core™ i7 Extreme Edition Processor. </a:t>
            </a:r>
          </a:p>
        </p:txBody>
      </p:sp>
      <p:sp>
        <p:nvSpPr>
          <p:cNvPr id="9" name="Text Box 4"/>
          <p:cNvSpPr txBox="1">
            <a:spLocks noChangeArrowheads="1"/>
          </p:cNvSpPr>
          <p:nvPr/>
        </p:nvSpPr>
        <p:spPr bwMode="auto">
          <a:xfrm>
            <a:off x="2524803" y="28505"/>
            <a:ext cx="433650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Introduction Contd.</a:t>
            </a:r>
            <a:endParaRPr lang="en-US" sz="3400" b="1" dirty="0">
              <a:solidFill>
                <a:srgbClr val="C00000"/>
              </a:solidFill>
              <a:latin typeface="Cambria" panose="02040503050406030204" pitchFamily="18" charset="0"/>
              <a:ea typeface="Cambria" panose="02040503050406030204" pitchFamily="18" charset="0"/>
              <a:cs typeface="Times New Roman" pitchFamily="18" charset="0"/>
            </a:endParaRPr>
          </a:p>
        </p:txBody>
      </p:sp>
      <p:pic>
        <p:nvPicPr>
          <p:cNvPr id="4" name="Picture 3">
            <a:extLst>
              <a:ext uri="{FF2B5EF4-FFF2-40B4-BE49-F238E27FC236}">
                <a16:creationId xmlns:a16="http://schemas.microsoft.com/office/drawing/2014/main" id="{CD36E835-3284-3A80-8EAA-21EF5EFFC254}"/>
              </a:ext>
            </a:extLst>
          </p:cNvPr>
          <p:cNvPicPr>
            <a:picLocks noChangeAspect="1"/>
          </p:cNvPicPr>
          <p:nvPr/>
        </p:nvPicPr>
        <p:blipFill>
          <a:blip r:embed="rId4"/>
          <a:stretch>
            <a:fillRect/>
          </a:stretch>
        </p:blipFill>
        <p:spPr>
          <a:xfrm>
            <a:off x="7725103" y="-27384"/>
            <a:ext cx="1418897" cy="6858000"/>
          </a:xfrm>
          <a:prstGeom prst="rect">
            <a:avLst/>
          </a:prstGeom>
        </p:spPr>
      </p:pic>
    </p:spTree>
    <p:extLst>
      <p:ext uri="{BB962C8B-B14F-4D97-AF65-F5344CB8AC3E}">
        <p14:creationId xmlns:p14="http://schemas.microsoft.com/office/powerpoint/2010/main" val="221163817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FFD61C-95D2-D440-B775-1745A49268F3}"/>
              </a:ext>
            </a:extLst>
          </p:cNvPr>
          <p:cNvSpPr>
            <a:spLocks noGrp="1"/>
          </p:cNvSpPr>
          <p:nvPr>
            <p:ph type="sldNum" sz="quarter" idx="12"/>
          </p:nvPr>
        </p:nvSpPr>
        <p:spPr/>
        <p:txBody>
          <a:bodyPr/>
          <a:lstStyle/>
          <a:p>
            <a:pPr>
              <a:defRPr/>
            </a:pPr>
            <a:fld id="{47F6B988-E08C-4CCC-98F2-2921209802BF}" type="slidenum">
              <a:rPr lang="ja-JP" altLang="en-US" smtClean="0"/>
              <a:pPr>
                <a:defRPr/>
              </a:pPr>
              <a:t>5</a:t>
            </a:fld>
            <a:endParaRPr lang="ja-JP" altLang="en-US"/>
          </a:p>
        </p:txBody>
      </p:sp>
      <p:sp>
        <p:nvSpPr>
          <p:cNvPr id="6" name="Text Box 4"/>
          <p:cNvSpPr txBox="1">
            <a:spLocks noChangeArrowheads="1"/>
          </p:cNvSpPr>
          <p:nvPr/>
        </p:nvSpPr>
        <p:spPr bwMode="auto">
          <a:xfrm>
            <a:off x="467544" y="77143"/>
            <a:ext cx="82089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Materials</a:t>
            </a:r>
            <a:endParaRPr lang="en-US" sz="34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4100" name="Picture 4" descr="Differences Between Conductor, Semiconductor &amp; Insulators">
            <a:extLst>
              <a:ext uri="{FF2B5EF4-FFF2-40B4-BE49-F238E27FC236}">
                <a16:creationId xmlns:a16="http://schemas.microsoft.com/office/drawing/2014/main" id="{04832991-7CE6-A011-E562-246C3C257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838200"/>
            <a:ext cx="9067800" cy="5181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913AEEC-6194-7AD7-1295-1A48854130F1}"/>
              </a:ext>
            </a:extLst>
          </p:cNvPr>
          <p:cNvSpPr/>
          <p:nvPr/>
        </p:nvSpPr>
        <p:spPr>
          <a:xfrm>
            <a:off x="3059832" y="836712"/>
            <a:ext cx="3096344" cy="5184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48A22F-7C39-58B2-26D1-35DA6AD3DAF9}"/>
              </a:ext>
            </a:extLst>
          </p:cNvPr>
          <p:cNvSpPr/>
          <p:nvPr/>
        </p:nvSpPr>
        <p:spPr>
          <a:xfrm>
            <a:off x="5960500" y="836712"/>
            <a:ext cx="3096344" cy="5184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93544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FFD61C-95D2-D440-B775-1745A49268F3}"/>
              </a:ext>
            </a:extLst>
          </p:cNvPr>
          <p:cNvSpPr>
            <a:spLocks noGrp="1"/>
          </p:cNvSpPr>
          <p:nvPr>
            <p:ph type="sldNum" sz="quarter" idx="12"/>
          </p:nvPr>
        </p:nvSpPr>
        <p:spPr/>
        <p:txBody>
          <a:bodyPr/>
          <a:lstStyle/>
          <a:p>
            <a:pPr>
              <a:defRPr/>
            </a:pPr>
            <a:fld id="{47F6B988-E08C-4CCC-98F2-2921209802BF}" type="slidenum">
              <a:rPr lang="ja-JP" altLang="en-US" smtClean="0"/>
              <a:pPr>
                <a:defRPr/>
              </a:pPr>
              <a:t>6</a:t>
            </a:fld>
            <a:endParaRPr lang="ja-JP" altLang="en-US"/>
          </a:p>
        </p:txBody>
      </p:sp>
      <p:sp>
        <p:nvSpPr>
          <p:cNvPr id="6" name="Text Box 4"/>
          <p:cNvSpPr txBox="1">
            <a:spLocks noChangeArrowheads="1"/>
          </p:cNvSpPr>
          <p:nvPr/>
        </p:nvSpPr>
        <p:spPr bwMode="auto">
          <a:xfrm>
            <a:off x="467544" y="77143"/>
            <a:ext cx="8208912" cy="120032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600" b="1" dirty="0"/>
              <a:t>Why do we use semiconductors instead of conductors in electronics fabrication?</a:t>
            </a:r>
            <a:endParaRPr lang="en-US" sz="3400" b="1" dirty="0">
              <a:solidFill>
                <a:srgbClr val="0000FF"/>
              </a:solidFill>
              <a:latin typeface="Cambria" panose="02040503050406030204" pitchFamily="18" charset="0"/>
              <a:ea typeface="Cambria" panose="02040503050406030204" pitchFamily="18" charset="0"/>
              <a:cs typeface="Times New Roman" pitchFamily="18" charset="0"/>
            </a:endParaRPr>
          </a:p>
        </p:txBody>
      </p:sp>
      <p:sp>
        <p:nvSpPr>
          <p:cNvPr id="3" name="TextBox 2">
            <a:extLst>
              <a:ext uri="{FF2B5EF4-FFF2-40B4-BE49-F238E27FC236}">
                <a16:creationId xmlns:a16="http://schemas.microsoft.com/office/drawing/2014/main" id="{118055F3-AA93-68B3-D32E-AB18EE74293C}"/>
              </a:ext>
            </a:extLst>
          </p:cNvPr>
          <p:cNvSpPr txBox="1"/>
          <p:nvPr/>
        </p:nvSpPr>
        <p:spPr>
          <a:xfrm>
            <a:off x="457200" y="1647384"/>
            <a:ext cx="8219256" cy="2369880"/>
          </a:xfrm>
          <a:prstGeom prst="rect">
            <a:avLst/>
          </a:prstGeom>
          <a:noFill/>
        </p:spPr>
        <p:txBody>
          <a:bodyPr wrap="square" rtlCol="0">
            <a:spAutoFit/>
          </a:bodyPr>
          <a:lstStyle/>
          <a:p>
            <a:endParaRPr lang="en-US" b="0" i="0" dirty="0">
              <a:solidFill>
                <a:srgbClr val="282829"/>
              </a:solidFill>
              <a:effectLst/>
              <a:latin typeface="-apple-system"/>
            </a:endParaRPr>
          </a:p>
          <a:p>
            <a:endParaRPr lang="en-US" dirty="0">
              <a:solidFill>
                <a:srgbClr val="282829"/>
              </a:solidFill>
              <a:latin typeface="-apple-system"/>
            </a:endParaRPr>
          </a:p>
          <a:p>
            <a:r>
              <a:rPr lang="en-US" sz="2800" b="0" i="0" dirty="0">
                <a:solidFill>
                  <a:srgbClr val="282829"/>
                </a:solidFill>
                <a:effectLst/>
                <a:latin typeface="+mj-lt"/>
              </a:rPr>
              <a:t>To control. </a:t>
            </a:r>
          </a:p>
          <a:p>
            <a:r>
              <a:rPr lang="en-US" sz="2800" b="0" i="0" dirty="0">
                <a:solidFill>
                  <a:srgbClr val="282829"/>
                </a:solidFill>
                <a:effectLst/>
                <a:latin typeface="+mj-lt"/>
              </a:rPr>
              <a:t>Transistors need to be able to give us two different outputs to perform logic functions; that is "1" (on) and "0" (off). In short switching ability. </a:t>
            </a:r>
            <a:endParaRPr lang="en-US" sz="2800" dirty="0">
              <a:latin typeface="+mj-lt"/>
            </a:endParaRPr>
          </a:p>
        </p:txBody>
      </p:sp>
    </p:spTree>
    <p:extLst>
      <p:ext uri="{BB962C8B-B14F-4D97-AF65-F5344CB8AC3E}">
        <p14:creationId xmlns:p14="http://schemas.microsoft.com/office/powerpoint/2010/main" val="170255209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20" y="1412776"/>
            <a:ext cx="8714560" cy="4691056"/>
          </a:xfrm>
        </p:spPr>
        <p:txBody>
          <a:bodyPr>
            <a:noAutofit/>
          </a:bodyPr>
          <a:lstStyle/>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Semiconductor materials have a </a:t>
            </a:r>
            <a:r>
              <a:rPr lang="en-US" sz="2000" b="1" i="1" u="sng" dirty="0">
                <a:solidFill>
                  <a:srgbClr val="FF0000"/>
                </a:solidFill>
                <a:latin typeface="Cambria" panose="02040503050406030204" pitchFamily="18" charset="0"/>
                <a:ea typeface="Cambria" panose="02040503050406030204" pitchFamily="18" charset="0"/>
              </a:rPr>
              <a:t>negative temperature coefficient</a:t>
            </a:r>
            <a:r>
              <a:rPr lang="en-US" sz="2000" b="1" i="1" u="sng" dirty="0">
                <a:latin typeface="Cambria" panose="02040503050406030204" pitchFamily="18" charset="0"/>
                <a:ea typeface="Cambria" panose="02040503050406030204" pitchFamily="18" charset="0"/>
              </a:rPr>
              <a:t>.</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Semiconductor materials, however, exhibit </a:t>
            </a:r>
            <a:r>
              <a:rPr lang="en-US" sz="2000" b="1" dirty="0">
                <a:solidFill>
                  <a:srgbClr val="FF0000"/>
                </a:solidFill>
                <a:latin typeface="Cambria" panose="02040503050406030204" pitchFamily="18" charset="0"/>
                <a:ea typeface="Cambria" panose="02040503050406030204" pitchFamily="18" charset="0"/>
              </a:rPr>
              <a:t>an </a:t>
            </a:r>
            <a:r>
              <a:rPr lang="en-US" sz="2000" b="1" i="1" u="sng" dirty="0">
                <a:solidFill>
                  <a:srgbClr val="FF0000"/>
                </a:solidFill>
                <a:latin typeface="Cambria" panose="02040503050406030204" pitchFamily="18" charset="0"/>
                <a:ea typeface="Cambria" panose="02040503050406030204" pitchFamily="18" charset="0"/>
              </a:rPr>
              <a:t>increased level of conductivity with the application of heat</a:t>
            </a:r>
            <a:r>
              <a:rPr lang="en-US" sz="2000" b="1" i="1" u="sng" dirty="0">
                <a:latin typeface="Cambria" panose="02040503050406030204" pitchFamily="18" charset="0"/>
                <a:ea typeface="Cambria" panose="02040503050406030204" pitchFamily="18" charset="0"/>
              </a:rPr>
              <a:t>.</a:t>
            </a:r>
            <a:r>
              <a:rPr lang="en-US" sz="2000" b="1" dirty="0">
                <a:latin typeface="Cambria" panose="02040503050406030204" pitchFamily="18" charset="0"/>
                <a:ea typeface="Cambria" panose="02040503050406030204" pitchFamily="18" charset="0"/>
              </a:rPr>
              <a:t> As the temperature rises, an increasing number of valence electrons absorb sufficient thermal energy to break the covalent bond and to contribute to the number of free carriers.</a:t>
            </a:r>
          </a:p>
          <a:p>
            <a:pPr algn="just">
              <a:buFont typeface="Wingdings" panose="05000000000000000000" pitchFamily="2" charset="2"/>
              <a:buChar char="Ø"/>
            </a:pPr>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For conductors, the resistance increases with an increase in heat. This is because the numbers of carriers in a conductor do not increase significantly with temperature, but their vibration pattern about a relatively fixed location makes it increasingly difficult for a sustained flow of carriers through the material. </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Materials that react in this manner are said to have a </a:t>
            </a:r>
            <a:r>
              <a:rPr lang="en-US" sz="2000" b="1" i="1" u="sng" dirty="0">
                <a:solidFill>
                  <a:srgbClr val="FF0000"/>
                </a:solidFill>
                <a:latin typeface="Cambria" panose="02040503050406030204" pitchFamily="18" charset="0"/>
                <a:ea typeface="Cambria" panose="02040503050406030204" pitchFamily="18" charset="0"/>
              </a:rPr>
              <a:t>positive temperature coefficient</a:t>
            </a:r>
            <a:r>
              <a:rPr lang="en-US" sz="2000" b="1" i="1" u="sng" dirty="0">
                <a:latin typeface="Cambria" panose="02040503050406030204" pitchFamily="18" charset="0"/>
                <a:ea typeface="Cambria" panose="02040503050406030204" pitchFamily="18" charset="0"/>
              </a:rPr>
              <a:t>. </a:t>
            </a:r>
          </a:p>
          <a:p>
            <a:pPr algn="just">
              <a:buFont typeface="Wingdings" panose="05000000000000000000" pitchFamily="2" charset="2"/>
              <a:buChar char="Ø"/>
            </a:pPr>
            <a:endParaRPr lang="en-US" sz="2000" b="1" dirty="0">
              <a:latin typeface="Cambria" panose="02040503050406030204" pitchFamily="18" charset="0"/>
              <a:ea typeface="Cambria" panose="02040503050406030204" pitchFamily="18" charset="0"/>
            </a:endParaRPr>
          </a:p>
        </p:txBody>
      </p:sp>
      <p:sp>
        <p:nvSpPr>
          <p:cNvPr id="4" name="Text Box 4">
            <a:extLst>
              <a:ext uri="{FF2B5EF4-FFF2-40B4-BE49-F238E27FC236}">
                <a16:creationId xmlns:a16="http://schemas.microsoft.com/office/drawing/2014/main" id="{15EC90C8-620B-444F-AACB-9C04E48F9A16}"/>
              </a:ext>
            </a:extLst>
          </p:cNvPr>
          <p:cNvSpPr txBox="1">
            <a:spLocks noChangeArrowheads="1"/>
          </p:cNvSpPr>
          <p:nvPr/>
        </p:nvSpPr>
        <p:spPr bwMode="auto">
          <a:xfrm>
            <a:off x="179512" y="107921"/>
            <a:ext cx="8856984" cy="107721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t>Why do we use semiconductors instead of conductors in electronics fabrication?</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0227951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143" y="836712"/>
            <a:ext cx="8863714" cy="5038421"/>
          </a:xfrm>
          <a:solidFill>
            <a:schemeClr val="bg1">
              <a:lumMod val="95000"/>
            </a:schemeClr>
          </a:solidFill>
        </p:spPr>
        <p:txBody>
          <a:bodyPr>
            <a:noAutofit/>
          </a:bodyPr>
          <a:lstStyle/>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The construction of every discrete (individual) solid-state (hard crystal structure) electronic device or integrated circuit begins with a semiconductor material (of the highest quality).</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Semiconductors are elements having a conductivity between that of a good conductor and that of an insulator.</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In general, semiconductor materials fall into one of two classes: single-crystal and compound.</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Single-crystal semiconductors such as germanium (Ge) and silicon (Si) have </a:t>
            </a:r>
            <a:r>
              <a:rPr lang="en-US" sz="2050" b="1" dirty="0">
                <a:solidFill>
                  <a:srgbClr val="FF0000"/>
                </a:solidFill>
                <a:latin typeface="Cambria" panose="02040503050406030204" pitchFamily="18" charset="0"/>
                <a:ea typeface="Cambria" panose="02040503050406030204" pitchFamily="18" charset="0"/>
              </a:rPr>
              <a:t>a </a:t>
            </a:r>
            <a:r>
              <a:rPr lang="en-US" sz="2050" b="1" i="1" u="sng" dirty="0">
                <a:solidFill>
                  <a:srgbClr val="FF0000"/>
                </a:solidFill>
                <a:latin typeface="Cambria" panose="02040503050406030204" pitchFamily="18" charset="0"/>
                <a:ea typeface="Cambria" panose="02040503050406030204" pitchFamily="18" charset="0"/>
              </a:rPr>
              <a:t>repetitive crystal structure</a:t>
            </a:r>
            <a:r>
              <a:rPr lang="en-US" sz="2050" b="1" i="1" u="sng" dirty="0">
                <a:latin typeface="Cambria" panose="02040503050406030204" pitchFamily="18" charset="0"/>
                <a:ea typeface="Cambria" panose="02040503050406030204" pitchFamily="18" charset="0"/>
              </a:rPr>
              <a:t>,</a:t>
            </a:r>
            <a:r>
              <a:rPr lang="en-US" sz="2050" b="1" i="1" dirty="0">
                <a:latin typeface="Cambria" panose="02040503050406030204" pitchFamily="18" charset="0"/>
                <a:ea typeface="Cambria" panose="02040503050406030204" pitchFamily="18" charset="0"/>
              </a:rPr>
              <a:t> </a:t>
            </a:r>
            <a:r>
              <a:rPr lang="en-US" sz="2050" b="1" dirty="0">
                <a:latin typeface="Cambria" panose="02040503050406030204" pitchFamily="18" charset="0"/>
                <a:ea typeface="Cambria" panose="02040503050406030204" pitchFamily="18" charset="0"/>
              </a:rPr>
              <a:t>whereas compound semiconductors such as gallium arsenide (GaAs), cadmium sulfide (</a:t>
            </a:r>
            <a:r>
              <a:rPr lang="en-US" sz="2050" b="1" dirty="0" err="1">
                <a:latin typeface="Cambria" panose="02040503050406030204" pitchFamily="18" charset="0"/>
                <a:ea typeface="Cambria" panose="02040503050406030204" pitchFamily="18" charset="0"/>
              </a:rPr>
              <a:t>CdS</a:t>
            </a:r>
            <a:r>
              <a:rPr lang="en-US" sz="2050" b="1" dirty="0">
                <a:latin typeface="Cambria" panose="02040503050406030204" pitchFamily="18" charset="0"/>
                <a:ea typeface="Cambria" panose="02040503050406030204" pitchFamily="18" charset="0"/>
              </a:rPr>
              <a:t>), gallium nitride (</a:t>
            </a:r>
            <a:r>
              <a:rPr lang="en-US" sz="2050" b="1" dirty="0" err="1">
                <a:latin typeface="Cambria" panose="02040503050406030204" pitchFamily="18" charset="0"/>
                <a:ea typeface="Cambria" panose="02040503050406030204" pitchFamily="18" charset="0"/>
              </a:rPr>
              <a:t>GaN</a:t>
            </a:r>
            <a:r>
              <a:rPr lang="en-US" sz="2050" b="1" dirty="0">
                <a:latin typeface="Cambria" panose="02040503050406030204" pitchFamily="18" charset="0"/>
                <a:ea typeface="Cambria" panose="02040503050406030204" pitchFamily="18" charset="0"/>
              </a:rPr>
              <a:t>), and gallium arsenide phosphide (</a:t>
            </a:r>
            <a:r>
              <a:rPr lang="en-US" sz="2050" b="1" dirty="0" err="1">
                <a:latin typeface="Cambria" panose="02040503050406030204" pitchFamily="18" charset="0"/>
                <a:ea typeface="Cambria" panose="02040503050406030204" pitchFamily="18" charset="0"/>
              </a:rPr>
              <a:t>GaAsP</a:t>
            </a:r>
            <a:r>
              <a:rPr lang="en-US" sz="2050" b="1" dirty="0">
                <a:latin typeface="Cambria" panose="02040503050406030204" pitchFamily="18" charset="0"/>
                <a:ea typeface="Cambria" panose="02040503050406030204" pitchFamily="18" charset="0"/>
              </a:rPr>
              <a:t>) are constructed of </a:t>
            </a:r>
            <a:r>
              <a:rPr lang="en-US" sz="2050" b="1" i="1" u="sng" dirty="0">
                <a:solidFill>
                  <a:srgbClr val="FF0000"/>
                </a:solidFill>
                <a:latin typeface="Cambria" panose="02040503050406030204" pitchFamily="18" charset="0"/>
                <a:ea typeface="Cambria" panose="02040503050406030204" pitchFamily="18" charset="0"/>
              </a:rPr>
              <a:t>two or more semiconductor materials of different atomic structures.</a:t>
            </a:r>
          </a:p>
          <a:p>
            <a:pPr algn="just">
              <a:buClr>
                <a:srgbClr val="FF0000"/>
              </a:buClr>
              <a:buFont typeface="Wingdings" panose="05000000000000000000" pitchFamily="2" charset="2"/>
              <a:buChar char="v"/>
            </a:pPr>
            <a:r>
              <a:rPr lang="en-US" sz="2050" b="1" i="1" u="sng" dirty="0">
                <a:solidFill>
                  <a:srgbClr val="FF0000"/>
                </a:solidFill>
                <a:latin typeface="Cambria" panose="02040503050406030204" pitchFamily="18" charset="0"/>
                <a:ea typeface="Cambria" panose="02040503050406030204" pitchFamily="18" charset="0"/>
              </a:rPr>
              <a:t>Ge, Si, and GaAs</a:t>
            </a:r>
            <a:r>
              <a:rPr lang="en-US" sz="2050" b="1" i="1" dirty="0">
                <a:solidFill>
                  <a:srgbClr val="FF0000"/>
                </a:solidFill>
                <a:latin typeface="Cambria" panose="02040503050406030204" pitchFamily="18" charset="0"/>
                <a:ea typeface="Cambria" panose="02040503050406030204" pitchFamily="18" charset="0"/>
              </a:rPr>
              <a:t> </a:t>
            </a:r>
            <a:r>
              <a:rPr lang="en-US" sz="2050" b="1" dirty="0">
                <a:latin typeface="Cambria" panose="02040503050406030204" pitchFamily="18" charset="0"/>
                <a:ea typeface="Cambria" panose="02040503050406030204" pitchFamily="18" charset="0"/>
              </a:rPr>
              <a:t>semiconductors used most frequently in the construction of electronic devices</a:t>
            </a:r>
            <a:r>
              <a:rPr lang="en-US" sz="2050" b="1" i="1" dirty="0">
                <a:latin typeface="Cambria" panose="02040503050406030204" pitchFamily="18" charset="0"/>
                <a:ea typeface="Cambria" panose="02040503050406030204" pitchFamily="18" charset="0"/>
              </a:rPr>
              <a:t>.</a:t>
            </a:r>
          </a:p>
        </p:txBody>
      </p:sp>
      <p:sp>
        <p:nvSpPr>
          <p:cNvPr id="2" name="Slide Number Placeholder 1">
            <a:extLst>
              <a:ext uri="{FF2B5EF4-FFF2-40B4-BE49-F238E27FC236}">
                <a16:creationId xmlns:a16="http://schemas.microsoft.com/office/drawing/2014/main" id="{A4FFD61C-95D2-D440-B775-1745A49268F3}"/>
              </a:ext>
            </a:extLst>
          </p:cNvPr>
          <p:cNvSpPr>
            <a:spLocks noGrp="1"/>
          </p:cNvSpPr>
          <p:nvPr>
            <p:ph type="sldNum" sz="quarter" idx="12"/>
          </p:nvPr>
        </p:nvSpPr>
        <p:spPr/>
        <p:txBody>
          <a:bodyPr/>
          <a:lstStyle/>
          <a:p>
            <a:pPr>
              <a:defRPr/>
            </a:pPr>
            <a:fld id="{47F6B988-E08C-4CCC-98F2-2921209802BF}" type="slidenum">
              <a:rPr lang="ja-JP" altLang="en-US" smtClean="0"/>
              <a:pPr>
                <a:defRPr/>
              </a:pPr>
              <a:t>8</a:t>
            </a:fld>
            <a:endParaRPr lang="ja-JP" altLang="en-US"/>
          </a:p>
        </p:txBody>
      </p:sp>
      <p:sp>
        <p:nvSpPr>
          <p:cNvPr id="6" name="Text Box 4"/>
          <p:cNvSpPr txBox="1">
            <a:spLocks noChangeArrowheads="1"/>
          </p:cNvSpPr>
          <p:nvPr/>
        </p:nvSpPr>
        <p:spPr bwMode="auto">
          <a:xfrm>
            <a:off x="467544" y="77143"/>
            <a:ext cx="82089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Semiconductor Materials: </a:t>
            </a:r>
            <a:r>
              <a:rPr lang="en-US" sz="3400" b="1" dirty="0">
                <a:solidFill>
                  <a:srgbClr val="0000FF"/>
                </a:solidFill>
                <a:latin typeface="Cambria" panose="02040503050406030204" pitchFamily="18" charset="0"/>
                <a:ea typeface="Cambria" panose="02040503050406030204" pitchFamily="18" charset="0"/>
                <a:cs typeface="Times New Roman" pitchFamily="18" charset="0"/>
              </a:rPr>
              <a:t>Ge, SI &amp; GaAs</a:t>
            </a:r>
          </a:p>
        </p:txBody>
      </p:sp>
      <p:sp>
        <p:nvSpPr>
          <p:cNvPr id="5" name="TextBox 4">
            <a:extLst>
              <a:ext uri="{FF2B5EF4-FFF2-40B4-BE49-F238E27FC236}">
                <a16:creationId xmlns:a16="http://schemas.microsoft.com/office/drawing/2014/main" id="{C8E0BBDA-A108-4291-D2F5-2FA0D8B5F60A}"/>
              </a:ext>
            </a:extLst>
          </p:cNvPr>
          <p:cNvSpPr txBox="1"/>
          <p:nvPr/>
        </p:nvSpPr>
        <p:spPr>
          <a:xfrm>
            <a:off x="4139952" y="2909432"/>
            <a:ext cx="4701940" cy="375552"/>
          </a:xfrm>
          <a:prstGeom prst="rect">
            <a:avLst/>
          </a:prstGeom>
          <a:solidFill>
            <a:schemeClr val="bg1"/>
          </a:solidFill>
        </p:spPr>
        <p:txBody>
          <a:bodyPr wrap="square">
            <a:spAutoFit/>
          </a:bodyPr>
          <a:lstStyle/>
          <a:p>
            <a:pPr marL="0" marR="0">
              <a:lnSpc>
                <a:spcPct val="107000"/>
              </a:lnSpc>
              <a:spcBef>
                <a:spcPts val="0"/>
              </a:spcBef>
              <a:spcAft>
                <a:spcPts val="800"/>
              </a:spcAft>
            </a:pPr>
            <a:r>
              <a:rPr lang="en-US" sz="1800" b="1" dirty="0">
                <a:solidFill>
                  <a:srgbClr val="FF0000"/>
                </a:solidFill>
                <a:effectLst/>
                <a:latin typeface="Calibri" panose="020F0502020204030204" pitchFamily="34" charset="0"/>
                <a:ea typeface="DengXian" panose="020B0503020204020204" pitchFamily="2" charset="-122"/>
                <a:cs typeface="Times New Roman" panose="02020603050405020304" pitchFamily="18" charset="0"/>
              </a:rPr>
              <a:t>What is single-crystal and compound?</a:t>
            </a:r>
          </a:p>
        </p:txBody>
      </p:sp>
    </p:spTree>
    <p:extLst>
      <p:ext uri="{BB962C8B-B14F-4D97-AF65-F5344CB8AC3E}">
        <p14:creationId xmlns:p14="http://schemas.microsoft.com/office/powerpoint/2010/main" val="29314525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8765991" cy="4392488"/>
          </a:xfrm>
        </p:spPr>
        <p:txBody>
          <a:bodyPr>
            <a:noAutofit/>
          </a:bodyPr>
          <a:lstStyle/>
          <a:p>
            <a:pPr marL="0" indent="0" algn="ctr">
              <a:buNone/>
            </a:pPr>
            <a:r>
              <a:rPr lang="en-US" sz="2800" b="1" i="1" dirty="0">
                <a:solidFill>
                  <a:srgbClr val="0000FF"/>
                </a:solidFill>
                <a:latin typeface="Cambria" panose="02040503050406030204" pitchFamily="18" charset="0"/>
                <a:ea typeface="Cambria" panose="02040503050406030204" pitchFamily="18" charset="0"/>
              </a:rPr>
              <a:t> </a:t>
            </a:r>
            <a:r>
              <a:rPr lang="en-US" sz="2800" b="1" i="1" u="sng" dirty="0">
                <a:solidFill>
                  <a:srgbClr val="0000FF"/>
                </a:solidFill>
                <a:latin typeface="Cambria" panose="02040503050406030204" pitchFamily="18" charset="0"/>
                <a:ea typeface="Cambria" panose="02040503050406030204" pitchFamily="18" charset="0"/>
              </a:rPr>
              <a:t>Germanium:</a:t>
            </a:r>
            <a:endParaRPr lang="en-US" sz="2800" b="1" dirty="0">
              <a:solidFill>
                <a:srgbClr val="0000FF"/>
              </a:solidFill>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In the first few decades following the </a:t>
            </a:r>
            <a:r>
              <a:rPr lang="en-US" sz="2000" b="1" i="1" u="sng" dirty="0">
                <a:solidFill>
                  <a:srgbClr val="FF0000"/>
                </a:solidFill>
                <a:latin typeface="Cambria" panose="02040503050406030204" pitchFamily="18" charset="0"/>
                <a:ea typeface="Cambria" panose="02040503050406030204" pitchFamily="18" charset="0"/>
              </a:rPr>
              <a:t>discovery of the diode</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in 1939 and </a:t>
            </a:r>
            <a:r>
              <a:rPr lang="en-US" sz="2000" b="1" i="1" u="sng" dirty="0">
                <a:solidFill>
                  <a:srgbClr val="FF0000"/>
                </a:solidFill>
                <a:latin typeface="Cambria" panose="02040503050406030204" pitchFamily="18" charset="0"/>
                <a:ea typeface="Cambria" panose="02040503050406030204" pitchFamily="18" charset="0"/>
              </a:rPr>
              <a:t>the transistor</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in 1947 </a:t>
            </a:r>
            <a:r>
              <a:rPr lang="en-US" sz="2000" b="1" i="1" u="sng" dirty="0">
                <a:solidFill>
                  <a:srgbClr val="FF0000"/>
                </a:solidFill>
                <a:latin typeface="Cambria" panose="02040503050406030204" pitchFamily="18" charset="0"/>
                <a:ea typeface="Cambria" panose="02040503050406030204" pitchFamily="18" charset="0"/>
              </a:rPr>
              <a:t>germanium was used almost exclusively</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because it was relatively easy to find and was available in fairly large quantities.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It was also relatively </a:t>
            </a:r>
            <a:r>
              <a:rPr lang="en-US" sz="2000" b="1" i="1" u="sng" dirty="0">
                <a:solidFill>
                  <a:srgbClr val="FF0000"/>
                </a:solidFill>
                <a:latin typeface="Cambria" panose="02040503050406030204" pitchFamily="18" charset="0"/>
                <a:ea typeface="Cambria" panose="02040503050406030204" pitchFamily="18" charset="0"/>
              </a:rPr>
              <a:t>easy to refine to obtain very high levels of purity</a:t>
            </a:r>
            <a:r>
              <a:rPr lang="en-US" sz="2000" b="1" dirty="0">
                <a:latin typeface="Cambria" panose="02040503050406030204" pitchFamily="18" charset="0"/>
                <a:ea typeface="Cambria" panose="02040503050406030204" pitchFamily="18" charset="0"/>
              </a:rPr>
              <a:t>, an important aspect in the fabrication process.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However, it was discovered in the early years that diodes and transistors constructed using germanium as the base material </a:t>
            </a:r>
            <a:r>
              <a:rPr lang="en-US" sz="2000" b="1" i="1" dirty="0">
                <a:latin typeface="Cambria" panose="02040503050406030204" pitchFamily="18" charset="0"/>
                <a:ea typeface="Cambria" panose="02040503050406030204" pitchFamily="18" charset="0"/>
              </a:rPr>
              <a:t>suffered from low levels of reliability due primarily to its </a:t>
            </a:r>
            <a:r>
              <a:rPr lang="en-US" sz="2000" b="1" i="1" u="sng" dirty="0">
                <a:solidFill>
                  <a:srgbClr val="FF0000"/>
                </a:solidFill>
                <a:latin typeface="Cambria" panose="02040503050406030204" pitchFamily="18" charset="0"/>
                <a:ea typeface="Cambria" panose="02040503050406030204" pitchFamily="18" charset="0"/>
              </a:rPr>
              <a:t>sensitivity to changes in temperature.</a:t>
            </a:r>
          </a:p>
        </p:txBody>
      </p:sp>
      <p:sp>
        <p:nvSpPr>
          <p:cNvPr id="6" name="Text Box 4"/>
          <p:cNvSpPr txBox="1">
            <a:spLocks noChangeArrowheads="1"/>
          </p:cNvSpPr>
          <p:nvPr/>
        </p:nvSpPr>
        <p:spPr bwMode="auto">
          <a:xfrm>
            <a:off x="167711" y="260648"/>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322413254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trips(downRigh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strips(downRight)">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UB" id="{C3691B3F-AFB3-1043-B2CE-519162D2B4F9}" vid="{172FF336-25F7-BF41-8D49-49B49C7BC2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AIUB</Template>
  <TotalTime>4775</TotalTime>
  <Words>2589</Words>
  <Application>Microsoft Office PowerPoint</Application>
  <PresentationFormat>On-screen Show (4:3)</PresentationFormat>
  <Paragraphs>187</Paragraphs>
  <Slides>32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Apple Chancery</vt:lpstr>
      <vt:lpstr>-apple-system</vt:lpstr>
      <vt:lpstr>TimesNewRomanPS</vt:lpstr>
      <vt:lpstr>Arial</vt:lpstr>
      <vt:lpstr>Arial</vt:lpstr>
      <vt:lpstr>Arial Narrow</vt:lpstr>
      <vt:lpstr>Calibri</vt:lpstr>
      <vt:lpstr>Cambria</vt:lpstr>
      <vt:lpstr>Times New Roman</vt:lpstr>
      <vt:lpstr>Wingdings</vt:lpstr>
      <vt:lpstr>AIUB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331koho</dc:creator>
  <cp:lastModifiedBy>Mohammad Alif Arman</cp:lastModifiedBy>
  <cp:revision>1433</cp:revision>
  <dcterms:created xsi:type="dcterms:W3CDTF">2012-08-23T05:34:28Z</dcterms:created>
  <dcterms:modified xsi:type="dcterms:W3CDTF">2022-09-18T03:12:44Z</dcterms:modified>
</cp:coreProperties>
</file>