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sldIdLst>
    <p:sldId id="320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16" r:id="rId16"/>
    <p:sldId id="317" r:id="rId17"/>
    <p:sldId id="315" r:id="rId18"/>
    <p:sldId id="318" r:id="rId19"/>
    <p:sldId id="319" r:id="rId20"/>
    <p:sldId id="291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47"/>
  </p:normalViewPr>
  <p:slideViewPr>
    <p:cSldViewPr snapToGrid="0" snapToObjects="1">
      <p:cViewPr varScale="1">
        <p:scale>
          <a:sx n="61" d="100"/>
          <a:sy n="61" d="100"/>
        </p:scale>
        <p:origin x="1780" y="44"/>
      </p:cViewPr>
      <p:guideLst/>
    </p:cSldViewPr>
  </p:slideViewPr>
  <p:outlineViewPr>
    <p:cViewPr>
      <p:scale>
        <a:sx n="33" d="100"/>
        <a:sy n="33" d="100"/>
      </p:scale>
      <p:origin x="0" y="-7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3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ECC30B-C0D2-EC4F-95D4-87A1EF1A687C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7786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109EE-F71F-274D-A4BA-D90A9E3A192B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0008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B1534-3DD1-8B44-A6CB-A21D8045CB72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590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4D7537-BCAC-2343-A40A-369C40F24B83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6144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5468F7-24F8-2A4E-A7DA-864307F334A7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0608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4B8D3-C4E8-A94E-BA50-1D152E2AB765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081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D9407D-088A-9F41-B4A4-1D66A8ACDD70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259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39C142-6D5D-8B44-8F30-A27D0590D0B4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5656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3E4977-1430-2F4E-87FC-E1E58B902400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30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8D8AE-2CA5-C048-B192-57667C136778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2287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892D8-25FC-CB4B-BA34-E926252F963F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1047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684E00A-6BB3-F743-BD44-D272189D9C24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r.alifarman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51943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(Chapter-4)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AE840-1E62-0AC7-FDBC-DA25ABB5596E}"/>
              </a:ext>
            </a:extLst>
          </p:cNvPr>
          <p:cNvSpPr txBox="1"/>
          <p:nvPr/>
        </p:nvSpPr>
        <p:spPr>
          <a:xfrm>
            <a:off x="2897309" y="3904361"/>
            <a:ext cx="3349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Mohammad Alif Arman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</a:t>
            </a:r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  <a:hlinkClick r:id="rId3"/>
              </a:rPr>
              <a:t>dr.alifarman@aiub.edu</a:t>
            </a:r>
            <a:endParaRPr lang="en-US" sz="1400" dirty="0">
              <a:solidFill>
                <a:srgbClr val="00B0F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Room: DN0526</a:t>
            </a:r>
          </a:p>
        </p:txBody>
      </p:sp>
    </p:spTree>
    <p:extLst>
      <p:ext uri="{BB962C8B-B14F-4D97-AF65-F5344CB8AC3E}">
        <p14:creationId xmlns:p14="http://schemas.microsoft.com/office/powerpoint/2010/main" val="3208348822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4632" y="1347825"/>
            <a:ext cx="3760880" cy="36812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CCF9CBD-424A-364C-B427-ED1E1CDC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051" y="269301"/>
            <a:ext cx="379389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28FFA-74BF-BA53-51C2-D1E7EDE2E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280"/>
          <a:stretch/>
        </p:blipFill>
        <p:spPr>
          <a:xfrm>
            <a:off x="101748" y="811184"/>
            <a:ext cx="5670133" cy="1028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40CD2-D302-0E01-5DF3-7C377A68A5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196" r="26453" b="64836"/>
          <a:stretch/>
        </p:blipFill>
        <p:spPr>
          <a:xfrm>
            <a:off x="101747" y="1829413"/>
            <a:ext cx="4445135" cy="93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077229-5E82-4897-B216-902DA827B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927" r="56233" b="34925"/>
          <a:stretch/>
        </p:blipFill>
        <p:spPr>
          <a:xfrm>
            <a:off x="228487" y="2857539"/>
            <a:ext cx="2446563" cy="1632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3F7449-0A20-2469-22C9-FC997C766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074" r="31302"/>
          <a:stretch/>
        </p:blipFill>
        <p:spPr>
          <a:xfrm>
            <a:off x="2611070" y="3951891"/>
            <a:ext cx="3921859" cy="19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865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6" y="386925"/>
            <a:ext cx="7429499" cy="61087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VOLTAGE-DIVIDER BIAS CONFIGURATION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471" y="3309761"/>
            <a:ext cx="2888753" cy="270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792" y="3245459"/>
            <a:ext cx="1619480" cy="2696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DDD3D4-2C8A-B84A-9330-0434D92AC8FE}"/>
                  </a:ext>
                </a:extLst>
              </p:cNvPr>
              <p:cNvSpPr/>
              <p:nvPr/>
            </p:nvSpPr>
            <p:spPr>
              <a:xfrm>
                <a:off x="620637" y="1070790"/>
                <a:ext cx="7087801" cy="2358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" pitchFamily="2" charset="0"/>
                  </a:rPr>
                  <a:t>The bias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" pitchFamily="2" charset="0"/>
                  </a:rPr>
                  <a:t>and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" pitchFamily="2" charset="0"/>
                  </a:rPr>
                  <a:t>is a function of the current gain </a:t>
                </a:r>
                <a:r>
                  <a:rPr lang="en-US" b="1" dirty="0">
                    <a:latin typeface="PearsonMATH01"/>
                  </a:rPr>
                  <a:t>β</a:t>
                </a:r>
                <a:r>
                  <a:rPr lang="en-US" dirty="0">
                    <a:latin typeface="PearsonMATH01"/>
                  </a:rPr>
                  <a:t> </a:t>
                </a:r>
                <a:r>
                  <a:rPr lang="en-US" dirty="0">
                    <a:latin typeface="Times" pitchFamily="2" charset="0"/>
                  </a:rPr>
                  <a:t>of the transistor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" pitchFamily="2" charset="0"/>
                  </a:rPr>
                  <a:t>Since </a:t>
                </a:r>
                <a:r>
                  <a:rPr lang="en-US" b="1" dirty="0">
                    <a:latin typeface="PearsonMATH01"/>
                  </a:rPr>
                  <a:t>β</a:t>
                </a:r>
                <a:r>
                  <a:rPr lang="en-US" dirty="0">
                    <a:latin typeface="Times" pitchFamily="2" charset="0"/>
                  </a:rPr>
                  <a:t> is temperature sensitive, especially for silicon transistors, it would be desirable to develop a bias circuit that is independent of, the transistor </a:t>
                </a:r>
                <a:r>
                  <a:rPr lang="en-US" b="1" dirty="0">
                    <a:latin typeface="PearsonMATH01"/>
                  </a:rPr>
                  <a:t>β</a:t>
                </a:r>
                <a:r>
                  <a:rPr lang="en-US" dirty="0">
                    <a:latin typeface="Times" pitchFamily="2" charset="0"/>
                  </a:rPr>
                  <a:t>. </a:t>
                </a:r>
              </a:p>
              <a:p>
                <a:endParaRPr lang="en-US" dirty="0">
                  <a:latin typeface="Times" pitchFamily="2" charset="0"/>
                </a:endParaRPr>
              </a:p>
              <a:p>
                <a:r>
                  <a:rPr lang="en-US" dirty="0">
                    <a:latin typeface="Times" pitchFamily="2" charset="0"/>
                  </a:rPr>
                  <a:t> The voltage-divider bias configuration is such a network.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DDD3D4-2C8A-B84A-9330-0434D92AC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37" y="1070790"/>
                <a:ext cx="7087801" cy="2358210"/>
              </a:xfrm>
              <a:prstGeom prst="rect">
                <a:avLst/>
              </a:prstGeom>
              <a:blipFill>
                <a:blip r:embed="rId6"/>
                <a:stretch>
                  <a:fillRect l="-537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473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641" y="289693"/>
            <a:ext cx="3714750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EXACT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5721DC-F83A-0D9F-B700-EB580C97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8" y="951255"/>
            <a:ext cx="7526884" cy="46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7454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798" y="217264"/>
            <a:ext cx="356240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1D1BF-7316-0A38-881A-B7505D16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0162"/>
            <a:ext cx="73152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414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477" y="129527"/>
            <a:ext cx="381704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 CONTD.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13F85-BD85-28F1-50C6-1D12BDA6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1087498"/>
            <a:ext cx="8005434" cy="45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59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147" y="338717"/>
            <a:ext cx="506711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Approximate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31D3E-66E7-F24E-20E0-7DABCFC7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138237"/>
            <a:ext cx="80295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49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798" y="219138"/>
            <a:ext cx="356240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B9F18-7C2F-EFD2-0F0F-B3E0C54E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14412"/>
            <a:ext cx="79248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17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026" y="268148"/>
            <a:ext cx="651394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COLLECTOR FEEDBACK CONFIGURATION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864A7F-FC84-7F46-8D9F-7EF37CB26BAB}"/>
              </a:ext>
            </a:extLst>
          </p:cNvPr>
          <p:cNvGrpSpPr/>
          <p:nvPr/>
        </p:nvGrpSpPr>
        <p:grpSpPr>
          <a:xfrm>
            <a:off x="5309991" y="3135663"/>
            <a:ext cx="3362898" cy="2449547"/>
            <a:chOff x="1255923" y="1057619"/>
            <a:chExt cx="4979705" cy="40231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39ED4F-5B3C-EE4C-9AD1-96A61CCF51A6}"/>
                </a:ext>
              </a:extLst>
            </p:cNvPr>
            <p:cNvPicPr>
              <a:picLocks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6128" y="1181837"/>
              <a:ext cx="4889500" cy="38989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0A4CC-A9E6-FA45-B03E-1D4D061671E0}"/>
                </a:ext>
              </a:extLst>
            </p:cNvPr>
            <p:cNvSpPr>
              <a:spLocks/>
            </p:cNvSpPr>
            <p:nvPr/>
          </p:nvSpPr>
          <p:spPr>
            <a:xfrm>
              <a:off x="1255923" y="1057619"/>
              <a:ext cx="661012" cy="36108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A754F01-022C-6A49-827D-8B05780F9755}"/>
              </a:ext>
            </a:extLst>
          </p:cNvPr>
          <p:cNvSpPr/>
          <p:nvPr/>
        </p:nvSpPr>
        <p:spPr>
          <a:xfrm>
            <a:off x="343788" y="796561"/>
            <a:ext cx="842982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improved level of stability can also be obtained by introducing a feedback path from collector to base</a:t>
            </a:r>
          </a:p>
          <a:p>
            <a:pPr marL="214313" indent="-21431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-point is not totally independent of beta (even under approximate conditions), the sensitivity to changes in beta or temperature variations is normally less than encountered for the fixed-bias or emitter-biased configurations. </a:t>
            </a:r>
          </a:p>
          <a:p>
            <a:pPr marL="214313" indent="-21431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again be performed by first analyzing the base–emitter loop, with the results then applied to the collector–emitter loop </a:t>
            </a:r>
          </a:p>
        </p:txBody>
      </p:sp>
    </p:spTree>
    <p:extLst>
      <p:ext uri="{BB962C8B-B14F-4D97-AF65-F5344CB8AC3E}">
        <p14:creationId xmlns:p14="http://schemas.microsoft.com/office/powerpoint/2010/main" val="13564510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416" y="267499"/>
            <a:ext cx="474302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BASE–EMITTER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47559-953D-44E0-2A94-141FEE93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8" y="1072056"/>
            <a:ext cx="8052984" cy="44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8037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743" y="354187"/>
            <a:ext cx="497451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COLLECTOR–EMITTER LOOP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83D77-72BF-E8FB-4BB8-FE14630B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00175"/>
            <a:ext cx="7239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51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560152-F470-D146-89A6-E02F59CE9063}"/>
              </a:ext>
            </a:extLst>
          </p:cNvPr>
          <p:cNvSpPr txBox="1">
            <a:spLocks/>
          </p:cNvSpPr>
          <p:nvPr/>
        </p:nvSpPr>
        <p:spPr bwMode="auto">
          <a:xfrm>
            <a:off x="3292713" y="311328"/>
            <a:ext cx="2312449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Objectives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A63A79-0C33-9D4F-BB83-940F75F36337}"/>
              </a:ext>
            </a:extLst>
          </p:cNvPr>
          <p:cNvSpPr txBox="1">
            <a:spLocks/>
          </p:cNvSpPr>
          <p:nvPr/>
        </p:nvSpPr>
        <p:spPr>
          <a:xfrm>
            <a:off x="764274" y="1211562"/>
            <a:ext cx="7615451" cy="46220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Aft>
                <a:spcPts val="600"/>
              </a:spcAft>
            </a:pPr>
            <a:r>
              <a:rPr lang="en-US" sz="1650" dirty="0"/>
              <a:t>Be able to determine the dc levels for the variety of important BJT configurations.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Understand how to measure the important voltage levels of a BJT transistor configuration and use them to determine whether the network is operating properly. 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Become aware of the saturation and cutoff conditions of a BJT network and the expected voltage and current levels established by each condition. 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Be able to perform a load-line analysis of the most common BJT configurations.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Become acquainted with the design process for BJT amplifiers.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Understand the basic operation of transistor switching networks.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Begin to understand the troubleshooting process as applied to BJT configurations.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Develop a sense for the stability factors of a BJT configuration and how they affect its operation due to changes in specific characteristics and environmental changes.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70799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747" y="246120"/>
            <a:ext cx="562650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EMITTER-BIAS CONFIGURATION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7D988-AC2D-0E39-6A67-D566CC6D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184757"/>
            <a:ext cx="7113204" cy="40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00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029" y="327143"/>
            <a:ext cx="395594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BIAS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736" y="1178879"/>
            <a:ext cx="7615451" cy="4608463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held constant and the temperature rises, the current through the base-emitter diode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increase, and thus the collector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also increase. The power dissipated in the transistor may also increase, which will further increase its temperature and exacerbate the problem. This deleterious positive feedback results in thermal runaway.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Emitter improves the stability of a transistor.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refers to a bias circuit in which the currents and voltages will remain fairly constant for a while range of temperatures and transistor Beta’s (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32559115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temperature increases, emitter current increases.</a:t>
            </a:r>
            <a:endParaRPr 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larger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the emitter voltage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 turn reduces the voltage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the base resistor.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lower base-resistor voltage drop reduces the base current, which results in less collector current because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707F88-3183-144F-933E-CE2204C23BD4}"/>
              </a:ext>
            </a:extLst>
          </p:cNvPr>
          <p:cNvSpPr txBox="1">
            <a:spLocks/>
          </p:cNvSpPr>
          <p:nvPr/>
        </p:nvSpPr>
        <p:spPr bwMode="auto">
          <a:xfrm>
            <a:off x="2594029" y="327143"/>
            <a:ext cx="3955942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BIAS STABILITY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1799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229" y="350291"/>
            <a:ext cx="494354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BASE–EMITTER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B92A1-BE6D-DAB6-17E4-76BB67F5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543050"/>
            <a:ext cx="64484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724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9A923B7-4F61-2846-8CDC-679B15734BDE}"/>
              </a:ext>
            </a:extLst>
          </p:cNvPr>
          <p:cNvSpPr txBox="1">
            <a:spLocks/>
          </p:cNvSpPr>
          <p:nvPr/>
        </p:nvSpPr>
        <p:spPr bwMode="auto">
          <a:xfrm>
            <a:off x="2100229" y="350291"/>
            <a:ext cx="4943542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BASE–EMITTER LOOP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8C151-55E1-81C3-7ECF-5E7BEBC2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309687"/>
            <a:ext cx="7677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9518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470" y="346310"/>
            <a:ext cx="483652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COLLECTOR–EMITTER LOOP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C2C5D-CD6D-AD24-8014-4D1B0B68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524000"/>
            <a:ext cx="7534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834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051" y="269301"/>
            <a:ext cx="379389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20AC8-1AAA-EF3D-3C46-CF7829E58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100137"/>
            <a:ext cx="8020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148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1056</TotalTime>
  <Words>534</Words>
  <Application>Microsoft Office PowerPoint</Application>
  <PresentationFormat>On-screen Show (4:3)</PresentationFormat>
  <Paragraphs>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Apple Chancery</vt:lpstr>
      <vt:lpstr>Arial</vt:lpstr>
      <vt:lpstr>Calibri</vt:lpstr>
      <vt:lpstr>Cambria</vt:lpstr>
      <vt:lpstr>Cambria Math</vt:lpstr>
      <vt:lpstr>PearsonMATH01</vt:lpstr>
      <vt:lpstr>Times</vt:lpstr>
      <vt:lpstr>Times New Roman</vt:lpstr>
      <vt:lpstr>TimesNewRomanPS</vt:lpstr>
      <vt:lpstr>AIUB</vt:lpstr>
      <vt:lpstr>PowerPoint Presentation</vt:lpstr>
      <vt:lpstr>PowerPoint Presentation</vt:lpstr>
      <vt:lpstr>EMITTER-BIAS CONFIGURATION </vt:lpstr>
      <vt:lpstr>BIAS STABILITY</vt:lpstr>
      <vt:lpstr>PowerPoint Presentation</vt:lpstr>
      <vt:lpstr>BASE–EMITTER LOOP</vt:lpstr>
      <vt:lpstr>PowerPoint Presentation</vt:lpstr>
      <vt:lpstr>COLLECTOR–EMITTER LOOP </vt:lpstr>
      <vt:lpstr>EXAMPLE</vt:lpstr>
      <vt:lpstr>EXAMPLE</vt:lpstr>
      <vt:lpstr>VOLTAGE-DIVIDER BIAS CONFIGURATION</vt:lpstr>
      <vt:lpstr>EXACT ANALYSIS</vt:lpstr>
      <vt:lpstr>EXAMPLE</vt:lpstr>
      <vt:lpstr>EXAMPLE CONTD.</vt:lpstr>
      <vt:lpstr>Approximate Analysis</vt:lpstr>
      <vt:lpstr>EXAMPLE</vt:lpstr>
      <vt:lpstr>COLLECTOR FEEDBACK CONFIGURATION </vt:lpstr>
      <vt:lpstr>BASE–EMITTER LOOP</vt:lpstr>
      <vt:lpstr>COLLECTOR–EMITTER LOOP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Mohammad Alif Arman</cp:lastModifiedBy>
  <cp:revision>167</cp:revision>
  <dcterms:created xsi:type="dcterms:W3CDTF">2018-09-21T15:35:45Z</dcterms:created>
  <dcterms:modified xsi:type="dcterms:W3CDTF">2022-10-24T18:06:22Z</dcterms:modified>
</cp:coreProperties>
</file>