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06" r:id="rId2"/>
    <p:sldId id="553" r:id="rId3"/>
    <p:sldId id="60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603" r:id="rId21"/>
    <p:sldId id="596" r:id="rId22"/>
    <p:sldId id="597" r:id="rId23"/>
    <p:sldId id="598" r:id="rId24"/>
    <p:sldId id="610" r:id="rId25"/>
    <p:sldId id="599" r:id="rId26"/>
    <p:sldId id="600" r:id="rId27"/>
    <p:sldId id="607" r:id="rId28"/>
    <p:sldId id="608" r:id="rId2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006666"/>
    <a:srgbClr val="FF99FF"/>
    <a:srgbClr val="FF3300"/>
    <a:srgbClr val="00FF99"/>
    <a:srgbClr val="7F2135"/>
    <a:srgbClr val="28CF01"/>
    <a:srgbClr val="3DB0F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8" autoAdjust="0"/>
    <p:restoredTop sz="94717" autoAdjust="0"/>
  </p:normalViewPr>
  <p:slideViewPr>
    <p:cSldViewPr>
      <p:cViewPr varScale="1">
        <p:scale>
          <a:sx n="63" d="100"/>
          <a:sy n="63" d="100"/>
        </p:scale>
        <p:origin x="17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FE31-DE03-4529-902B-C1E254149A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E573E-2F29-4A49-B8CA-3148D9F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61860475-E53A-46C1-9687-CA7132DF4E41}" type="datetimeFigureOut">
              <a:rPr lang="en-US"/>
              <a:pPr>
                <a:defRPr/>
              </a:pPr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0768" y="1115616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C1598E81-8B3B-4484-A9F9-ED00D8B3C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17730-3633-C34D-9C78-D337A0DD02B7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38A22-A013-4C8E-98F9-9E82A967CC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8654976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43EBC-4839-154B-B098-AF65EF23E133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1264-FD8A-49E5-92F7-C02422C339B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107367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A09A2-F7B7-634C-AA12-CD0F6A7136A9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A512-A5AB-47EE-852C-340C0922784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3936404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7BBC9-7928-844A-BE9A-054B2FF3AAE9}" type="datetime1">
              <a:rPr lang="en-US" altLang="ja-JP" smtClean="0"/>
              <a:t>9/25/2022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B988-E08C-4CCC-98F2-2921209802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9887509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0FFB-3876-9A47-943A-C492E55CDB03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C3B6-B3F5-4B28-B586-83F65C2917F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377624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72A0-6830-4E48-A8C6-994D8BFAA782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5BF58-EC52-44FE-A2EB-FC3ED15157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7446402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CFB88-FF82-554B-984A-E5D90320B660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3DC0-C75B-4113-AB39-5C1EFD34FA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8669112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7BB0-BC9D-A241-8B41-ED803807D080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E7891-C5BE-4045-8E1A-C0F012DC76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2903883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A28F-4F30-9747-A9B1-1B89D887D938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64456-F979-45FA-AA2F-4BE05A6880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483741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593-F74F-434B-801D-CAC542102B9F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8389-7138-461E-AD1F-B8694EB2BE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3105664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A2FBB-9C6C-AD4A-9B2E-B126FEB6CB87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38E8-CC5A-462B-9622-84B471B1E3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1130108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5E13CE-8692-D44B-AD4D-F6444689AC15}" type="datetime1">
              <a:rPr lang="en-US" altLang="ja-JP" smtClean="0"/>
              <a:t>9/25/2022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34C4BD-0E4F-4B7C-8322-85314FE4DD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.alifar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(Chapter-1)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- 02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ACB7A-14F8-F546-90EC-904797C3969D}"/>
              </a:ext>
            </a:extLst>
          </p:cNvPr>
          <p:cNvSpPr txBox="1"/>
          <p:nvPr/>
        </p:nvSpPr>
        <p:spPr>
          <a:xfrm>
            <a:off x="2445454" y="3413368"/>
            <a:ext cx="4253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Mohammad Alif Arman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  <a:hlinkClick r:id="rId3"/>
              </a:rPr>
              <a:t>dr.alifarman@aiub.edu</a:t>
            </a:r>
            <a:endParaRPr lang="en-US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Room: DN0526</a:t>
            </a:r>
          </a:p>
        </p:txBody>
      </p:sp>
    </p:spTree>
    <p:extLst>
      <p:ext uri="{BB962C8B-B14F-4D97-AF65-F5344CB8AC3E}">
        <p14:creationId xmlns:p14="http://schemas.microsoft.com/office/powerpoint/2010/main" val="2045193191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84249"/>
            <a:ext cx="5074485" cy="5165031"/>
          </a:xfrm>
        </p:spPr>
        <p:txBody>
          <a:bodyPr>
            <a:noAutofit/>
          </a:bodyPr>
          <a:lstStyle/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The maximum reverse-bias potential that can be applied before entering the breakdown region is called the </a:t>
            </a:r>
            <a:r>
              <a:rPr lang="en-US" sz="19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peak inverse voltage</a:t>
            </a:r>
            <a:r>
              <a:rPr lang="en-US" sz="19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(referred to simply as the PIV rating) or the peak reverse voltage (denoted the PRV rating). </a:t>
            </a:r>
          </a:p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If an application requires a PIV rating greater than that of a single unit, a number of diodes of the same characteristics can be connected in series. Diodes are also connected in parallel to increase the current-carrying capacity.</a:t>
            </a:r>
          </a:p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 general, the breakdown voltage of GaAs diodes is about 10% higher those for silicon diodes but after 200% higher than levels for Ge diodes.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96752"/>
            <a:ext cx="3206073" cy="360955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8" y="59205"/>
            <a:ext cx="4104456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</a:t>
            </a:r>
          </a:p>
        </p:txBody>
      </p:sp>
    </p:spTree>
    <p:extLst>
      <p:ext uri="{BB962C8B-B14F-4D97-AF65-F5344CB8AC3E}">
        <p14:creationId xmlns:p14="http://schemas.microsoft.com/office/powerpoint/2010/main" val="16972921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2372" cy="48245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the voltage across the diode increases in the reverse-bias region, the velocity of the minority carriers responsible for the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reverse saturation current Is?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Eventually, their velocity and associated kinetic energy (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1/2 mv</a:t>
            </a:r>
            <a:r>
              <a:rPr lang="en-US" sz="2000" b="1" baseline="30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will be sufficient to release additional carriers through collisions with otherwise stable atomic structures.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ionization process will result whereby valence electrons absorb sufficient energy to leave the parent atom.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additional carriers can then aid the ionization process to the point where a high avalanche current is established and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avalanche breakdown</a:t>
            </a:r>
            <a:r>
              <a:rPr lang="en-US" sz="20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region determined.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2E4D9-82BE-8782-5862-0ECDC851E097}"/>
              </a:ext>
            </a:extLst>
          </p:cNvPr>
          <p:cNvSpPr txBox="1"/>
          <p:nvPr/>
        </p:nvSpPr>
        <p:spPr>
          <a:xfrm>
            <a:off x="3491880" y="15475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will also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770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11531" cy="424847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avalanche region (V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can be brought closer to the vertical axis by increasing the doping levels in the p- and n-type materials. 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However, as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decreases to very low levels, such as -5 V, another mechanism, called </a:t>
            </a:r>
            <a:r>
              <a:rPr lang="en-US" sz="1800" b="1" i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breakdown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will contribute to the sharp change in the characteristic.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occurs because there is a strong electric field in the region of the junction that can disrupt the bonding forces within the atom and “generate” carriers.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Although the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breakdown mechanism is a significant contributor only at lower levels of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this sharp change in the characteristic at any level is called the </a:t>
            </a:r>
            <a:r>
              <a:rPr lang="en-US" sz="1800" b="1" i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region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diodes employing this unique portion of the characteristic of a p–n junction are called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diodes.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</p:spTree>
    <p:extLst>
      <p:ext uri="{BB962C8B-B14F-4D97-AF65-F5344CB8AC3E}">
        <p14:creationId xmlns:p14="http://schemas.microsoft.com/office/powerpoint/2010/main" val="14361972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836712"/>
            <a:ext cx="5140538" cy="5106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8744" y="980728"/>
            <a:ext cx="3030416" cy="216290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87824" y="123309"/>
            <a:ext cx="324036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Ge, Si &amp; GaAs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83627-C369-6C28-26B5-D65F8B2D95A0}"/>
              </a:ext>
            </a:extLst>
          </p:cNvPr>
          <p:cNvSpPr txBox="1"/>
          <p:nvPr/>
        </p:nvSpPr>
        <p:spPr>
          <a:xfrm>
            <a:off x="5220072" y="3143628"/>
            <a:ext cx="3744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Knee voltage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forward voltage at which the flow of the current through the PN junction of the diode increases rapidly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16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84576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forward-bias region the characteristics of a silicon diode shift to the left at a rate of 2.5 mV per centigrade degree increase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the reverse current of a silicon diode doubles for every 10°C rise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The reverse breakdown voltage of a semiconductor diode will increase or decrease with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As temperature increases it adds energy to the diode: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reduces the required forward bias voltage for forward bias conduction.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the amount of reverse current in the reverse bias condition.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maximum reverse bias avalanche voltage.</a:t>
            </a:r>
          </a:p>
          <a:p>
            <a:pPr marL="740664" lvl="2" indent="0" algn="just">
              <a:buNone/>
            </a:pPr>
            <a:endParaRPr lang="en-US" sz="1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Germanium diodes are more sensitive to temperature variations than silicon or gallium arsenide diodes.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Effects</a:t>
            </a:r>
          </a:p>
        </p:txBody>
      </p:sp>
    </p:spTree>
    <p:extLst>
      <p:ext uri="{BB962C8B-B14F-4D97-AF65-F5344CB8AC3E}">
        <p14:creationId xmlns:p14="http://schemas.microsoft.com/office/powerpoint/2010/main" val="34356340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874773"/>
            <a:ext cx="4877995" cy="5108453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 Contd.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D5675-3611-A244-8E43-5BF47C317A58}"/>
              </a:ext>
            </a:extLst>
          </p:cNvPr>
          <p:cNvSpPr/>
          <p:nvPr/>
        </p:nvSpPr>
        <p:spPr>
          <a:xfrm>
            <a:off x="198062" y="2953777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reverse-bias region the reverse current of a silicon diode doubles for every 10°C rise in temperature.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35AEA6-2702-DD46-A54F-D1B26158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61" y="980728"/>
            <a:ext cx="3678349" cy="147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forward-bias region the characteristics of a silicon diode shift to the left at a rate of 2.5 mV per centigrade degree increase in temperature.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E1309-4FA4-2844-990C-C86CCC8C164B}"/>
              </a:ext>
            </a:extLst>
          </p:cNvPr>
          <p:cNvSpPr/>
          <p:nvPr/>
        </p:nvSpPr>
        <p:spPr>
          <a:xfrm>
            <a:off x="198062" y="4557495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reverse breakdown voltage of a semiconductor diode will increase or decrease with temperature. </a:t>
            </a:r>
          </a:p>
        </p:txBody>
      </p:sp>
    </p:spTree>
    <p:extLst>
      <p:ext uri="{BB962C8B-B14F-4D97-AF65-F5344CB8AC3E}">
        <p14:creationId xmlns:p14="http://schemas.microsoft.com/office/powerpoint/2010/main" val="401394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49" y="908721"/>
            <a:ext cx="8583539" cy="216024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semiconductor diode behaves in a manner similar to a mechanical switch in that it can control whether current will flow between its two terminals.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semiconductor diode is different from a mechanical switch in the sense that when the switch is closed it will only permit current to flow in one direction.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5238" y="3290224"/>
            <a:ext cx="1712786" cy="1722952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Ideal vs Practical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DAE8-1105-AC47-AFB0-5AD47FB2C3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11"/>
          <a:stretch/>
        </p:blipFill>
        <p:spPr>
          <a:xfrm>
            <a:off x="4875438" y="3290224"/>
            <a:ext cx="1712786" cy="1722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32AB0-FA32-3144-81B0-E444D3760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864" y="5085184"/>
            <a:ext cx="2880320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6421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3146"/>
            <a:ext cx="8471654" cy="14552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Ideally, if the semiconductor diode is to behave like a closed switch in the forward-bias region, the resistance of the diode should be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</a:t>
            </a:r>
            <a:r>
              <a:rPr lang="el-GR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its resistance should be </a:t>
            </a:r>
            <a:r>
              <a:rPr lang="el-GR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to represent the open-circuit equivalent.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864" y="2455284"/>
            <a:ext cx="3485358" cy="342198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Ideal vs Practical Contd.</a:t>
            </a:r>
          </a:p>
        </p:txBody>
      </p:sp>
    </p:spTree>
    <p:extLst>
      <p:ext uri="{BB962C8B-B14F-4D97-AF65-F5344CB8AC3E}">
        <p14:creationId xmlns:p14="http://schemas.microsoft.com/office/powerpoint/2010/main" val="37802919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615451" cy="237626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Semiconductors react differently to DC and AC currents.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There are three types of resistance: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DC (static)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 (dynamic)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Average AC resistance</a:t>
            </a:r>
          </a:p>
          <a:p>
            <a:pPr marL="1426464" lvl="4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Resistance Levels</a:t>
            </a:r>
          </a:p>
        </p:txBody>
      </p:sp>
    </p:spTree>
    <p:extLst>
      <p:ext uri="{BB962C8B-B14F-4D97-AF65-F5344CB8AC3E}">
        <p14:creationId xmlns:p14="http://schemas.microsoft.com/office/powerpoint/2010/main" val="32511486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65937"/>
            <a:ext cx="4411639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For a specific applied DC voltage V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D,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the diode has a specific current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and a specific resistance R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the current through a diode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 is the dc resistance level</a:t>
            </a:r>
            <a:r>
              <a:rPr lang="en-US" sz="20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649" y="2300885"/>
            <a:ext cx="1024046" cy="704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5541" y="2149772"/>
            <a:ext cx="2961635" cy="2932882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DC or Static Resistance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4524F-DF58-0A3E-6A02-AABF9A9A613A}"/>
              </a:ext>
            </a:extLst>
          </p:cNvPr>
          <p:cNvSpPr txBox="1"/>
          <p:nvPr/>
        </p:nvSpPr>
        <p:spPr>
          <a:xfrm>
            <a:off x="1259632" y="4653136"/>
            <a:ext cx="44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dirty="0"/>
              <a:t>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44ABEB-E4C9-5C6E-8A45-7F1C04332816}"/>
              </a:ext>
            </a:extLst>
          </p:cNvPr>
          <p:cNvCxnSpPr/>
          <p:nvPr/>
        </p:nvCxnSpPr>
        <p:spPr>
          <a:xfrm flipV="1">
            <a:off x="1259632" y="4509120"/>
            <a:ext cx="0" cy="573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2BCCC5-61AB-1B1F-0AF9-E6F7CB4937A0}"/>
              </a:ext>
            </a:extLst>
          </p:cNvPr>
          <p:cNvSpPr txBox="1"/>
          <p:nvPr/>
        </p:nvSpPr>
        <p:spPr>
          <a:xfrm>
            <a:off x="2276028" y="4639784"/>
            <a:ext cx="44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</a:t>
            </a:r>
            <a:r>
              <a:rPr lang="en-US" dirty="0"/>
              <a:t>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7BD14-3FBD-63EB-E21E-0B18B4A4E17B}"/>
              </a:ext>
            </a:extLst>
          </p:cNvPr>
          <p:cNvCxnSpPr>
            <a:cxnSpLocks/>
          </p:cNvCxnSpPr>
          <p:nvPr/>
        </p:nvCxnSpPr>
        <p:spPr>
          <a:xfrm>
            <a:off x="2692784" y="4581128"/>
            <a:ext cx="0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CCF06-4E45-4F0A-28D6-340CCC88B20E}"/>
              </a:ext>
            </a:extLst>
          </p:cNvPr>
          <p:cNvSpPr/>
          <p:nvPr/>
        </p:nvSpPr>
        <p:spPr>
          <a:xfrm>
            <a:off x="611560" y="3429000"/>
            <a:ext cx="4608512" cy="1912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19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6805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Develop a clear understanding of the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basic operation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characteristics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of a diode in the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no-bias, forward-bias, and reverse-bias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regions.</a:t>
            </a: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Be able to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calculate the dc, ac, and average ac resistance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of a diode from the characteristics.</a:t>
            </a: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Understand the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impact of an equivalent circuit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whether it is ideal or practical.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Become familiar with the operation and characteristics of a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Zener diode and light- emitting diode.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9872" y="155674"/>
            <a:ext cx="2664296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Objectives</a:t>
            </a:r>
            <a:endParaRPr lang="en-US" sz="3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46EBF-6988-FD4E-A00E-EFEE0F63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35781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86" r="32432"/>
          <a:stretch/>
        </p:blipFill>
        <p:spPr>
          <a:xfrm>
            <a:off x="35496" y="4149080"/>
            <a:ext cx="3600400" cy="172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888" y="4437112"/>
            <a:ext cx="5544616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72008"/>
            <a:ext cx="5778243" cy="4293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D8B40-1BD4-617C-2017-F91E5D304946}"/>
              </a:ext>
            </a:extLst>
          </p:cNvPr>
          <p:cNvSpPr/>
          <p:nvPr/>
        </p:nvSpPr>
        <p:spPr>
          <a:xfrm>
            <a:off x="35496" y="4293096"/>
            <a:ext cx="907300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293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4392488" cy="503402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dc resistance of a diode is independent of the shape of the characteristic in the region surrounding the point of interest.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designation Q-point is derived from the word quiescent, which means “still or unvarying.”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the lower the Q-point of operation (smaller current or lower voltage), the higher is the ac resistance.</a:t>
            </a:r>
          </a:p>
          <a:p>
            <a:pPr algn="just"/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See Example 1.4.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619" y="1443145"/>
            <a:ext cx="2300756" cy="4080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2069" y="2686120"/>
            <a:ext cx="1657350" cy="201453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</a:t>
            </a:r>
          </a:p>
        </p:txBody>
      </p:sp>
    </p:spTree>
    <p:extLst>
      <p:ext uri="{BB962C8B-B14F-4D97-AF65-F5344CB8AC3E}">
        <p14:creationId xmlns:p14="http://schemas.microsoft.com/office/powerpoint/2010/main" val="18039646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615451" cy="408491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resistance depends on the amount of current (I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in the diode.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voltage across the diode is fairly constant (26 mV for 25°C).</a:t>
            </a:r>
          </a:p>
          <a:p>
            <a:pPr algn="just"/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ranges from a typical 0.1 Ω for high power devices to 2 Ω for low power, general purpose diodes. In some cases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can be ignored.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resistance is effectively infinite. The diode acts like an open.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061" y="1673607"/>
            <a:ext cx="2184630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800" y="4265895"/>
            <a:ext cx="729036" cy="409283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 Contd. </a:t>
            </a:r>
          </a:p>
        </p:txBody>
      </p:sp>
    </p:spTree>
    <p:extLst>
      <p:ext uri="{BB962C8B-B14F-4D97-AF65-F5344CB8AC3E}">
        <p14:creationId xmlns:p14="http://schemas.microsoft.com/office/powerpoint/2010/main" val="34193693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4002206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average ac resistance is, by definition, the resistance determined by a straight line drawn between the two intersections established by the maximum and minimum values of input voltage.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4106" y="3514984"/>
            <a:ext cx="1985066" cy="835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052736"/>
            <a:ext cx="3940979" cy="453650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Average AC or Resistance </a:t>
            </a:r>
          </a:p>
        </p:txBody>
      </p:sp>
    </p:spTree>
    <p:extLst>
      <p:ext uri="{BB962C8B-B14F-4D97-AF65-F5344CB8AC3E}">
        <p14:creationId xmlns:p14="http://schemas.microsoft.com/office/powerpoint/2010/main" val="34163573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544" y="1045488"/>
            <a:ext cx="1985066" cy="835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052736"/>
            <a:ext cx="3940979" cy="453650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Average AC or Resistance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CA97B-9414-DBF5-2B46-E40BE5BA752F}"/>
              </a:ext>
            </a:extLst>
          </p:cNvPr>
          <p:cNvSpPr txBox="1"/>
          <p:nvPr/>
        </p:nvSpPr>
        <p:spPr>
          <a:xfrm>
            <a:off x="539552" y="2204864"/>
            <a:ext cx="4032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Vmin</a:t>
            </a:r>
            <a:r>
              <a:rPr lang="en-US" dirty="0"/>
              <a:t> = 0.65v        </a:t>
            </a:r>
            <a:r>
              <a:rPr lang="en-US" dirty="0" err="1"/>
              <a:t>Imin</a:t>
            </a:r>
            <a:r>
              <a:rPr lang="en-US" dirty="0"/>
              <a:t> = 2mA</a:t>
            </a:r>
          </a:p>
          <a:p>
            <a:r>
              <a:rPr lang="en-US" dirty="0"/>
              <a:t>Vmax = 0.725v     Imax = 17mA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Vd</a:t>
            </a:r>
            <a:r>
              <a:rPr lang="en-US" dirty="0"/>
              <a:t> = 0.725 – 0.65 = 0.075V</a:t>
            </a:r>
          </a:p>
          <a:p>
            <a:endParaRPr lang="en-US" dirty="0"/>
          </a:p>
          <a:p>
            <a:r>
              <a:rPr lang="en-US" dirty="0"/>
              <a:t>    Id =   17 – 2 = 15mA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Rav</a:t>
            </a:r>
            <a:r>
              <a:rPr lang="en-US" dirty="0"/>
              <a:t>  = 0.075/15 = 5ohm</a:t>
            </a:r>
          </a:p>
          <a:p>
            <a:endParaRPr lang="en-US" dirty="0"/>
          </a:p>
          <a:p>
            <a:r>
              <a:rPr lang="en-US" dirty="0"/>
              <a:t>Rd  </a:t>
            </a:r>
            <a:r>
              <a:rPr lang="en-US" dirty="0" err="1"/>
              <a:t>Vd</a:t>
            </a:r>
            <a:r>
              <a:rPr lang="en-US" dirty="0"/>
              <a:t> = 0.65   &gt; 5 ohm</a:t>
            </a:r>
          </a:p>
          <a:p>
            <a:endParaRPr lang="en-US" dirty="0"/>
          </a:p>
          <a:p>
            <a:r>
              <a:rPr lang="en-US" dirty="0"/>
              <a:t>Rd  </a:t>
            </a:r>
            <a:r>
              <a:rPr lang="en-US" dirty="0" err="1"/>
              <a:t>Vd</a:t>
            </a:r>
            <a:r>
              <a:rPr lang="en-US" dirty="0"/>
              <a:t> = 0.725 &lt; 5 ohm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7EF2E1B-CFDE-9C47-27FF-45570A2DDA21}"/>
              </a:ext>
            </a:extLst>
          </p:cNvPr>
          <p:cNvSpPr/>
          <p:nvPr/>
        </p:nvSpPr>
        <p:spPr>
          <a:xfrm>
            <a:off x="631021" y="3040681"/>
            <a:ext cx="196563" cy="2443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3A8C12F-6FF7-63C5-971D-0B7835828B05}"/>
              </a:ext>
            </a:extLst>
          </p:cNvPr>
          <p:cNvSpPr/>
          <p:nvPr/>
        </p:nvSpPr>
        <p:spPr>
          <a:xfrm>
            <a:off x="631021" y="3573016"/>
            <a:ext cx="196563" cy="2443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92D77-BB2D-544B-A227-D5EF77E8DF7C}"/>
              </a:ext>
            </a:extLst>
          </p:cNvPr>
          <p:cNvCxnSpPr/>
          <p:nvPr/>
        </p:nvCxnSpPr>
        <p:spPr>
          <a:xfrm>
            <a:off x="899592" y="4976696"/>
            <a:ext cx="0" cy="3245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E0DDB-ACD7-DF84-F132-AFC9590E3067}"/>
              </a:ext>
            </a:extLst>
          </p:cNvPr>
          <p:cNvCxnSpPr/>
          <p:nvPr/>
        </p:nvCxnSpPr>
        <p:spPr>
          <a:xfrm>
            <a:off x="899592" y="5517232"/>
            <a:ext cx="0" cy="3245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F54B8-4641-D959-1234-2264A5E5937E}"/>
              </a:ext>
            </a:extLst>
          </p:cNvPr>
          <p:cNvSpPr/>
          <p:nvPr/>
        </p:nvSpPr>
        <p:spPr>
          <a:xfrm>
            <a:off x="1259632" y="3040681"/>
            <a:ext cx="2304256" cy="1756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E7DA2-5DEF-742E-A2CA-06F7941D46F6}"/>
              </a:ext>
            </a:extLst>
          </p:cNvPr>
          <p:cNvSpPr/>
          <p:nvPr/>
        </p:nvSpPr>
        <p:spPr>
          <a:xfrm>
            <a:off x="1977832" y="4422972"/>
            <a:ext cx="2304256" cy="1756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46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4709" y="764704"/>
            <a:ext cx="5961550" cy="5256584"/>
          </a:xfrm>
          <a:prstGeom prst="rect">
            <a:avLst/>
          </a:prstGeo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358264200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36712"/>
            <a:ext cx="7992888" cy="1044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 equivalent circuit is a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combination of elements properly chosen to best represent the actual terminal characteristics of a device or system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a particular operating region.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569" y="1911964"/>
            <a:ext cx="5401074" cy="385791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Diode Equivalent Circuits</a:t>
            </a:r>
          </a:p>
        </p:txBody>
      </p:sp>
    </p:spTree>
    <p:extLst>
      <p:ext uri="{BB962C8B-B14F-4D97-AF65-F5344CB8AC3E}">
        <p14:creationId xmlns:p14="http://schemas.microsoft.com/office/powerpoint/2010/main" val="6001769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31954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83" y="872568"/>
            <a:ext cx="8208912" cy="414060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Knowledge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Basic of PN Junction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Forward, reverse bias and zero bias voltage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Resistance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Principles of Semiconductor growth mechanism</a:t>
            </a:r>
          </a:p>
          <a:p>
            <a:pPr marL="457200" lvl="1" indent="0" algn="just"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Practical applications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Circuit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Working principle of Diode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Diodes can perform switching and digital logic operations.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5696" y="65619"/>
            <a:ext cx="573048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446367412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18" y="1052736"/>
            <a:ext cx="8645963" cy="295232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Now that both n – and p -type materials are available, we can construct our first solid-state electronic device: The semiconductor diode, with applications too numerous to mention, is created by simply joining an n -type and a p -type material together.</a:t>
            </a:r>
          </a:p>
          <a:p>
            <a:pPr algn="just"/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absence of an applied bias</a:t>
            </a:r>
            <a:r>
              <a:rPr lang="en-US" sz="2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across a semiconductor diode, </a:t>
            </a: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net flow of charge in one direction is zero.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07921"/>
            <a:ext cx="874786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Diode: </a:t>
            </a:r>
            <a:r>
              <a:rPr lang="en-US" sz="31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(V=0 V)</a:t>
            </a:r>
          </a:p>
        </p:txBody>
      </p:sp>
    </p:spTree>
    <p:extLst>
      <p:ext uri="{BB962C8B-B14F-4D97-AF65-F5344CB8AC3E}">
        <p14:creationId xmlns:p14="http://schemas.microsoft.com/office/powerpoint/2010/main" val="363478419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4204" y="74321"/>
            <a:ext cx="568863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=0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99" y="845613"/>
            <a:ext cx="4043648" cy="2390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3655" y="2934202"/>
            <a:ext cx="3589730" cy="22000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4168" y="891920"/>
            <a:ext cx="1872208" cy="2016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4204" y="5134217"/>
            <a:ext cx="6079188" cy="8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99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615451" cy="64807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current that exists under reverse-bias conditions is called the reverse saturation current and is represented by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Reverse-Bias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&lt;0 V)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3728" y="1700809"/>
            <a:ext cx="3960440" cy="3096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F4D40-A12B-054A-A500-9FEE2DFA7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0152" y="2204864"/>
            <a:ext cx="2448272" cy="273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3D50A-6C29-ED48-B10C-852C38D2CC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8" y="4941168"/>
            <a:ext cx="568863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49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2" y="1711987"/>
            <a:ext cx="4838276" cy="343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528" y="777478"/>
            <a:ext cx="84148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forward-bias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 “on” condition is established by applying the positive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and the negative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as shown in Fig. 1.14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42043-25BB-7F4E-86DF-CD6AC9A989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9668" y="2420888"/>
            <a:ext cx="1944215" cy="229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AF68E-6B09-A844-8585-92AACD969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3" y="5157190"/>
            <a:ext cx="6788908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013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32321"/>
            <a:ext cx="7920880" cy="40849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 can be demonstrated through the use of solid-state physics that the general characteristics of a semiconductor diode can be defined by the following equation, referred to as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Shockley’s equation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, for the forward- and reverse-bias regions: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Where,   I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reverse saturation current</a:t>
            </a: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V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applied forward-bias voltage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across the diode</a:t>
            </a:r>
          </a:p>
          <a:p>
            <a:pPr marL="917575" indent="-917575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n is an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ideality factor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, which is a function of the 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operating conditions and physical construction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; it has a range between 1 and 2 depending on a wide variety of factors (n = 1 will be assumed throughout this text unless otherwise noted).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636912"/>
            <a:ext cx="2151227" cy="49643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915D-8220-4345-ACFA-49811A91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25388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7"/>
            <a:ext cx="9080221" cy="208823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voltage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 Eq. (1.1) is called the thermal voltage and is determined by: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where 		k is Boltzmann’s constant = 1.38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-23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J/K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T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the absolute temperature in kelvins = 273 + the    temperature in °C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q is the magnitude of electronic charge = 1.6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-19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7431" y="1420180"/>
            <a:ext cx="1253876" cy="60764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5574" y="3140968"/>
            <a:ext cx="6771465" cy="28540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49DE42-584F-6D0F-91D8-9561008EFED8}"/>
              </a:ext>
            </a:extLst>
          </p:cNvPr>
          <p:cNvSpPr/>
          <p:nvPr/>
        </p:nvSpPr>
        <p:spPr>
          <a:xfrm>
            <a:off x="1547664" y="3933056"/>
            <a:ext cx="6579375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7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7" y="706194"/>
            <a:ext cx="5104595" cy="5315093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16632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251793464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5107</TotalTime>
  <Words>1580</Words>
  <Application>Microsoft Office PowerPoint</Application>
  <PresentationFormat>On-screen Show (4:3)</PresentationFormat>
  <Paragraphs>153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Apple Chancery</vt:lpstr>
      <vt:lpstr>TimesNewRomanPS</vt:lpstr>
      <vt:lpstr>Arial</vt:lpstr>
      <vt:lpstr>Arial</vt:lpstr>
      <vt:lpstr>Arial Narrow</vt:lpstr>
      <vt:lpstr>Calibri</vt:lpstr>
      <vt:lpstr>Cambria</vt:lpstr>
      <vt:lpstr>Times New Roman</vt:lpstr>
      <vt:lpstr>Wingdings</vt:lpstr>
      <vt:lpstr>プレゼンテーション1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331koho</dc:creator>
  <cp:lastModifiedBy>Mohammad Alif Arman</cp:lastModifiedBy>
  <cp:revision>1420</cp:revision>
  <dcterms:created xsi:type="dcterms:W3CDTF">2012-08-23T05:34:28Z</dcterms:created>
  <dcterms:modified xsi:type="dcterms:W3CDTF">2022-09-25T06:08:40Z</dcterms:modified>
</cp:coreProperties>
</file>