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08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5" r:id="rId10"/>
    <p:sldId id="282" r:id="rId11"/>
    <p:sldId id="286" r:id="rId12"/>
    <p:sldId id="287" r:id="rId13"/>
    <p:sldId id="292" r:id="rId14"/>
    <p:sldId id="291" r:id="rId1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57" d="100"/>
          <a:sy n="57" d="100"/>
        </p:scale>
        <p:origin x="1932" y="48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5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3480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8789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35403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183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2205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967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389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0655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9374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2508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2079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r.alifarman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0.wdp"/><Relationship Id="rId4" Type="http://schemas.openxmlformats.org/officeDocument/2006/relationships/image" Target="../media/image24.png"/><Relationship Id="rId9" Type="http://schemas.microsoft.com/office/2007/relationships/hdphoto" Target="../media/hdphoto2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07/relationships/hdphoto" Target="../media/hdphoto28.wdp"/><Relationship Id="rId3" Type="http://schemas.microsoft.com/office/2007/relationships/hdphoto" Target="../media/hdphoto23.wdp"/><Relationship Id="rId7" Type="http://schemas.microsoft.com/office/2007/relationships/hdphoto" Target="../media/hdphoto25.wdp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microsoft.com/office/2007/relationships/hdphoto" Target="../media/hdphoto27.wdp"/><Relationship Id="rId5" Type="http://schemas.microsoft.com/office/2007/relationships/hdphoto" Target="../media/hdphoto24.wdp"/><Relationship Id="rId15" Type="http://schemas.microsoft.com/office/2007/relationships/hdphoto" Target="../media/hdphoto29.wdp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microsoft.com/office/2007/relationships/hdphoto" Target="../media/hdphoto26.wdp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7.wdp"/><Relationship Id="rId4" Type="http://schemas.openxmlformats.org/officeDocument/2006/relationships/image" Target="../media/image11.png"/><Relationship Id="rId9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5.wdp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5" y="5509843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6B034-ACFC-6B4F-BF4D-654E9EE75C25}"/>
              </a:ext>
            </a:extLst>
          </p:cNvPr>
          <p:cNvSpPr txBox="1"/>
          <p:nvPr/>
        </p:nvSpPr>
        <p:spPr>
          <a:xfrm>
            <a:off x="2897309" y="3904361"/>
            <a:ext cx="3349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Mohammad Alif Arman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</a:t>
            </a:r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  <a:hlinkClick r:id="rId3"/>
              </a:rPr>
              <a:t>dr.alifarman@aiub.edu</a:t>
            </a:r>
            <a:endParaRPr lang="en-US" sz="1400" dirty="0">
              <a:solidFill>
                <a:srgbClr val="00B0F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Room: DN0526</a:t>
            </a:r>
          </a:p>
        </p:txBody>
      </p:sp>
    </p:spTree>
    <p:extLst>
      <p:ext uri="{BB962C8B-B14F-4D97-AF65-F5344CB8AC3E}">
        <p14:creationId xmlns:p14="http://schemas.microsoft.com/office/powerpoint/2010/main" val="1971679314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14" y="252682"/>
            <a:ext cx="469117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579" y="1019435"/>
            <a:ext cx="4691171" cy="2501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3898" y="1692499"/>
            <a:ext cx="2518523" cy="47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4510" y="4520426"/>
            <a:ext cx="2898239" cy="448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8587" y="3208054"/>
            <a:ext cx="2460698" cy="26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386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55" y="194809"/>
            <a:ext cx="648229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8F812-CF81-CE4A-9AB6-04128CF2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58" y="874431"/>
            <a:ext cx="3930529" cy="2612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7E5301-647A-2C4C-AD35-62A20C43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55" y="4065718"/>
            <a:ext cx="3898900" cy="1955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024EE6-B2EC-954E-9843-C93DFC97D09A}"/>
              </a:ext>
            </a:extLst>
          </p:cNvPr>
          <p:cNvSpPr/>
          <p:nvPr/>
        </p:nvSpPr>
        <p:spPr>
          <a:xfrm>
            <a:off x="2027072" y="3695117"/>
            <a:ext cx="5089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positive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DA590-D8E2-5F44-82B4-D9819E6ED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30" y="4351468"/>
            <a:ext cx="1397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04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280" y="298982"/>
            <a:ext cx="650544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94491-1CD5-9A4E-8E25-0B51A6359DDE}"/>
              </a:ext>
            </a:extLst>
          </p:cNvPr>
          <p:cNvSpPr/>
          <p:nvPr/>
        </p:nvSpPr>
        <p:spPr>
          <a:xfrm>
            <a:off x="253366" y="949839"/>
            <a:ext cx="5178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negative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7FBB-2176-A145-8AB1-9984BEAD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21" y="1654068"/>
            <a:ext cx="1397000" cy="1384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2A0EA-7DF2-7440-984D-BB5DF19F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" y="1465154"/>
            <a:ext cx="3962400" cy="187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97901B-3890-5748-AC61-095DBF5BF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28" y="1991179"/>
            <a:ext cx="2184400" cy="290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F3686-CF3F-4D46-BC9F-AA31BE9EA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45" y="4045846"/>
            <a:ext cx="3726661" cy="11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70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720" y="273825"/>
            <a:ext cx="7878560" cy="53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20" y="1065408"/>
            <a:ext cx="3144368" cy="1903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919" y="1037586"/>
            <a:ext cx="2890384" cy="1931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A80DD-7C76-DE45-9E3B-FD46FD97A8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595" y="3223319"/>
            <a:ext cx="2995244" cy="2217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7C14A-58C3-8242-9174-80F03E1857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2776" y="3240724"/>
            <a:ext cx="1963306" cy="1472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F92336-9C4F-CE41-A299-A3AAF60E8E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8019" y="4178354"/>
            <a:ext cx="2890385" cy="307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0FDFC-918E-8849-840F-23C8F3DC05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082" y="5122486"/>
            <a:ext cx="2995244" cy="3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18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76382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2"/>
            <a:ext cx="7886700" cy="119785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 of rectification to establish a dc level from a sinusoidal ac input.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FAB0B-58CB-C04D-968A-BF28AF9B6897}"/>
              </a:ext>
            </a:extLst>
          </p:cNvPr>
          <p:cNvSpPr txBox="1">
            <a:spLocks/>
          </p:cNvSpPr>
          <p:nvPr/>
        </p:nvSpPr>
        <p:spPr bwMode="auto">
          <a:xfrm>
            <a:off x="3396491" y="686346"/>
            <a:ext cx="2351017" cy="56169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3200" b="1" dirty="0">
                <a:latin typeface="Cambria" panose="02040503050406030204" pitchFamily="18" charset="0"/>
                <a:cs typeface="Times New Roman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97" y="308209"/>
            <a:ext cx="707600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SINUSOIDAL INPUTS; HALF-WAVE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310" y="1025109"/>
            <a:ext cx="3824297" cy="2082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9012" y="1221884"/>
            <a:ext cx="4886677" cy="154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057" y="3429000"/>
            <a:ext cx="5207794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4573" y="2947138"/>
            <a:ext cx="2407444" cy="2907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7954" y="5379369"/>
            <a:ext cx="2012296" cy="3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84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66" y="355951"/>
            <a:ext cx="5954267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948" y="1078973"/>
            <a:ext cx="7615451" cy="189572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process of removing one-half the input signal to establish a dc level is called </a:t>
            </a:r>
            <a:r>
              <a:rPr lang="en-US" sz="1800" b="1" i="1" u="sng" dirty="0" err="1">
                <a:latin typeface="Arial Narrow" panose="020B0606020202030204" pitchFamily="34" charset="0"/>
              </a:rPr>
              <a:t>halfwave</a:t>
            </a:r>
            <a:r>
              <a:rPr lang="en-US" sz="1800" b="1" i="1" u="sng" dirty="0">
                <a:latin typeface="Arial Narrow" panose="020B0606020202030204" pitchFamily="34" charset="0"/>
              </a:rPr>
              <a:t> rectification.</a:t>
            </a:r>
          </a:p>
          <a:p>
            <a:pPr marL="0" indent="0" algn="just">
              <a:buNone/>
            </a:pPr>
            <a:endParaRPr lang="en-US" sz="1800" b="1" i="1" u="sng" dirty="0">
              <a:latin typeface="Arial Narrow" panose="020B0606020202030204" pitchFamily="34" charset="0"/>
            </a:endParaRPr>
          </a:p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effect of using a silicon diode with V</a:t>
            </a:r>
            <a:r>
              <a:rPr lang="en-US" sz="1800" baseline="-25000" dirty="0">
                <a:latin typeface="Arial Narrow" panose="020B0606020202030204" pitchFamily="34" charset="0"/>
              </a:rPr>
              <a:t>K</a:t>
            </a:r>
            <a:r>
              <a:rPr lang="en-US" sz="1800" dirty="0">
                <a:latin typeface="Arial Narrow" panose="020B0606020202030204" pitchFamily="34" charset="0"/>
              </a:rPr>
              <a:t> = 0.7 V is demonstrated in below Figure for the forward-bias region. The applied signal must now be at least 0.7 V before the diode can turn “on.”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728" y="3196663"/>
            <a:ext cx="4397800" cy="18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7971" y="5246100"/>
            <a:ext cx="2188055" cy="453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45114A-FA56-D940-A3D6-54B95961116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5715" y="3196663"/>
            <a:ext cx="2188055" cy="1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99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925" y="117724"/>
            <a:ext cx="577215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89" y="773762"/>
            <a:ext cx="7337532" cy="1224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73" y="1998266"/>
            <a:ext cx="3705406" cy="2012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8578" y="2777440"/>
            <a:ext cx="4599870" cy="282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4CC13-4C4D-5349-9000-E405172C753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235" y="3894495"/>
            <a:ext cx="5943213" cy="20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1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393" y="214667"/>
            <a:ext cx="594321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6145" y="989676"/>
            <a:ext cx="2108886" cy="2268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C0E86-FDA2-9641-8E1D-9424D8DF98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8292"/>
          <a:stretch/>
        </p:blipFill>
        <p:spPr>
          <a:xfrm>
            <a:off x="358969" y="1426940"/>
            <a:ext cx="6134430" cy="924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B23980-3D8C-2045-8C22-3416C7D7B3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9108" b="-815"/>
          <a:stretch/>
        </p:blipFill>
        <p:spPr>
          <a:xfrm>
            <a:off x="509439" y="3257723"/>
            <a:ext cx="6134430" cy="9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83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718" y="264257"/>
            <a:ext cx="288256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PIV (PRV)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2308" y="1030405"/>
            <a:ext cx="7615451" cy="1287651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voltage rating that must not be exceeded in the reverse-bias region or the diode will enter the Zener avalanche region.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Kirchhoff’s voltage law, it is fairly obvious that the PIV rating of the diode must equal or exceed the peak value of the applied voltage.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6860" y="5054004"/>
            <a:ext cx="3880050" cy="592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860" y="2522512"/>
            <a:ext cx="3339053" cy="22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730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772" y="242635"/>
            <a:ext cx="6138456" cy="931024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FULL-WAVE RECTIFICATION:</a:t>
            </a:r>
            <a:b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</a:br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 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836" y="1436387"/>
            <a:ext cx="3992508" cy="2288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1335"/>
          <a:stretch/>
        </p:blipFill>
        <p:spPr>
          <a:xfrm>
            <a:off x="1502772" y="3817902"/>
            <a:ext cx="3992509" cy="2142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E0F94-C5E9-A941-9D6D-D9D87C07DB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7152" y="1436541"/>
            <a:ext cx="2245489" cy="228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88B8D-E625-654B-B75A-A5303C5DC8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8665" r="-521" b="37778"/>
          <a:stretch/>
        </p:blipFill>
        <p:spPr>
          <a:xfrm>
            <a:off x="5847152" y="4088627"/>
            <a:ext cx="1109233" cy="13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03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002" y="229533"/>
            <a:ext cx="434097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7056"/>
          <a:stretch/>
        </p:blipFill>
        <p:spPr>
          <a:xfrm>
            <a:off x="834493" y="1082320"/>
            <a:ext cx="4744506" cy="234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932" y="4039318"/>
            <a:ext cx="4191307" cy="1834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89D36-534D-BC40-806A-1BC801A3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2736" r="37" b="21816"/>
          <a:stretch/>
        </p:blipFill>
        <p:spPr>
          <a:xfrm>
            <a:off x="6306239" y="1338302"/>
            <a:ext cx="1770926" cy="1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04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802</TotalTime>
  <Words>227</Words>
  <Application>Microsoft Office PowerPoint</Application>
  <PresentationFormat>On-screen Show (4:3)</PresentationFormat>
  <Paragraphs>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Apple Chancery</vt:lpstr>
      <vt:lpstr>TimesNewRomanPS</vt:lpstr>
      <vt:lpstr>Arial</vt:lpstr>
      <vt:lpstr>Arial Narrow</vt:lpstr>
      <vt:lpstr>Calibri</vt:lpstr>
      <vt:lpstr>Cambria</vt:lpstr>
      <vt:lpstr>Times</vt:lpstr>
      <vt:lpstr>Times New Roman</vt:lpstr>
      <vt:lpstr>AIUB</vt:lpstr>
      <vt:lpstr>PowerPoint Presentation</vt:lpstr>
      <vt:lpstr>PowerPoint Presentation</vt:lpstr>
      <vt:lpstr>SINUSOIDAL INPUTS; HALF-WAVE</vt:lpstr>
      <vt:lpstr>HALF-WAVE RECTIFICATION</vt:lpstr>
      <vt:lpstr>HALF-WAVE RECTIFICATION</vt:lpstr>
      <vt:lpstr>HALF-WAVE RECTIFICATION</vt:lpstr>
      <vt:lpstr>PIV (PRV)</vt:lpstr>
      <vt:lpstr>FULL-WAVE RECTIFICATION:  BRIDGE NETWORK</vt:lpstr>
      <vt:lpstr>BRIDGE NETWORK</vt:lpstr>
      <vt:lpstr>BRIDGE NETWORK</vt:lpstr>
      <vt:lpstr>CENTER-TAPPED TRANSFORMER</vt:lpstr>
      <vt:lpstr>CENTER-TAPPED TRANSFORMER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Mohammad Alif Arman</cp:lastModifiedBy>
  <cp:revision>121</cp:revision>
  <dcterms:created xsi:type="dcterms:W3CDTF">2018-09-21T15:35:45Z</dcterms:created>
  <dcterms:modified xsi:type="dcterms:W3CDTF">2022-09-25T06:06:39Z</dcterms:modified>
</cp:coreProperties>
</file>