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308" r:id="rId2"/>
    <p:sldId id="257" r:id="rId3"/>
    <p:sldId id="294" r:id="rId4"/>
    <p:sldId id="293" r:id="rId5"/>
    <p:sldId id="309" r:id="rId6"/>
    <p:sldId id="290" r:id="rId7"/>
    <p:sldId id="296" r:id="rId8"/>
    <p:sldId id="295" r:id="rId9"/>
    <p:sldId id="310" r:id="rId10"/>
    <p:sldId id="288" r:id="rId11"/>
    <p:sldId id="297" r:id="rId12"/>
    <p:sldId id="311" r:id="rId13"/>
    <p:sldId id="298" r:id="rId14"/>
    <p:sldId id="312" r:id="rId15"/>
    <p:sldId id="299" r:id="rId16"/>
    <p:sldId id="313" r:id="rId17"/>
    <p:sldId id="301" r:id="rId18"/>
    <p:sldId id="314" r:id="rId19"/>
    <p:sldId id="315" r:id="rId20"/>
    <p:sldId id="303" r:id="rId21"/>
    <p:sldId id="316" r:id="rId22"/>
    <p:sldId id="305" r:id="rId23"/>
    <p:sldId id="291" r:id="rId24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941100"/>
    <a:srgbClr val="FFD579"/>
    <a:srgbClr val="7A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831"/>
    <p:restoredTop sz="96296"/>
  </p:normalViewPr>
  <p:slideViewPr>
    <p:cSldViewPr snapToGrid="0" snapToObjects="1">
      <p:cViewPr varScale="1">
        <p:scale>
          <a:sx n="82" d="100"/>
          <a:sy n="82" d="100"/>
        </p:scale>
        <p:origin x="1277" y="72"/>
      </p:cViewPr>
      <p:guideLst/>
    </p:cSldViewPr>
  </p:slideViewPr>
  <p:outlineViewPr>
    <p:cViewPr>
      <p:scale>
        <a:sx n="33" d="100"/>
        <a:sy n="33" d="100"/>
      </p:scale>
      <p:origin x="0" y="-5776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1209-5ADF-FA44-870B-946E2EC490F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43467-C83D-5348-9730-6373F56A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24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43467-C83D-5348-9730-6373F56AAA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9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84347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79314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83481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99940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4"/>
            <a:ext cx="7772400" cy="1362075"/>
          </a:xfrm>
        </p:spPr>
        <p:txBody>
          <a:bodyPr anchor="t"/>
          <a:lstStyle>
            <a:lvl1pPr algn="l">
              <a:defRPr sz="300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52401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28389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5134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01899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62357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68766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0" y="719706"/>
            <a:ext cx="2287588" cy="1337695"/>
          </a:xfrm>
        </p:spPr>
        <p:txBody>
          <a:bodyPr anchor="b"/>
          <a:lstStyle>
            <a:lvl1pPr algn="l">
              <a:defRPr sz="15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2319053"/>
            <a:ext cx="2318657" cy="302039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27351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7DA8EC4-D239-7342-8656-FEC63AD4F3F0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141601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7" y="6057877"/>
            <a:ext cx="3476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2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2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2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2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19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r.alifarman@aiub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3.wdp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6.wdp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microsoft.com/office/2007/relationships/hdphoto" Target="../media/hdphoto8.wdp"/><Relationship Id="rId7" Type="http://schemas.microsoft.com/office/2007/relationships/hdphoto" Target="../media/hdphoto9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6.wdp"/><Relationship Id="rId4" Type="http://schemas.openxmlformats.org/officeDocument/2006/relationships/image" Target="../media/image26.png"/><Relationship Id="rId9" Type="http://schemas.microsoft.com/office/2007/relationships/hdphoto" Target="../media/hdphoto10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microsoft.com/office/2007/relationships/hdphoto" Target="../media/hdphoto12.wdp"/><Relationship Id="rId7" Type="http://schemas.microsoft.com/office/2007/relationships/hdphoto" Target="../media/hdphoto14.wdp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microsoft.com/office/2007/relationships/hdphoto" Target="../media/hdphoto13.wdp"/><Relationship Id="rId4" Type="http://schemas.openxmlformats.org/officeDocument/2006/relationships/image" Target="../media/image63.png"/><Relationship Id="rId9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2611176" y="1306732"/>
            <a:ext cx="3921645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3015824" y="5404200"/>
            <a:ext cx="3112345" cy="522741"/>
          </a:xfrm>
          <a:prstGeom prst="rect">
            <a:avLst/>
          </a:prstGeom>
        </p:spPr>
        <p:txBody>
          <a:bodyPr vert="horz" lIns="51435" tIns="25718" rIns="51435" bIns="25718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825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825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105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(Chapter-2)</a:t>
            </a:r>
            <a:r>
              <a:rPr kumimoji="0" lang="en-US" altLang="en-US" sz="105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825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82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3591729" y="2294877"/>
            <a:ext cx="1960539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Term</a:t>
            </a:r>
            <a:b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A7D6B-8553-9F44-92C9-FF081988309D}"/>
              </a:ext>
            </a:extLst>
          </p:cNvPr>
          <p:cNvSpPr txBox="1"/>
          <p:nvPr/>
        </p:nvSpPr>
        <p:spPr>
          <a:xfrm>
            <a:off x="2897309" y="3904361"/>
            <a:ext cx="33493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Name: Dr. Mohammad Alif Arman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Email : </a:t>
            </a:r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  <a:hlinkClick r:id="rId3"/>
              </a:rPr>
              <a:t>dr.alifarman@aiub.edu</a:t>
            </a:r>
            <a:endParaRPr lang="en-US" sz="1400" dirty="0">
              <a:solidFill>
                <a:srgbClr val="00B0F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Room: DN0526</a:t>
            </a:r>
          </a:p>
        </p:txBody>
      </p:sp>
    </p:spTree>
    <p:extLst>
      <p:ext uri="{BB962C8B-B14F-4D97-AF65-F5344CB8AC3E}">
        <p14:creationId xmlns:p14="http://schemas.microsoft.com/office/powerpoint/2010/main" val="3765115634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5719" y="403153"/>
            <a:ext cx="4992562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CLIPPERS: PARALLEL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48113" y="1278666"/>
            <a:ext cx="2363744" cy="1572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1117" y="3589148"/>
            <a:ext cx="4120883" cy="1572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9CACD4-4466-EF43-A36F-AA551F9E11B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6174" y="3589148"/>
            <a:ext cx="4157535" cy="15246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3F4894-A69D-4640-ADC2-245740C8BC75}"/>
              </a:ext>
            </a:extLst>
          </p:cNvPr>
          <p:cNvSpPr/>
          <p:nvPr/>
        </p:nvSpPr>
        <p:spPr>
          <a:xfrm>
            <a:off x="4567158" y="1712401"/>
            <a:ext cx="4375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in a branch parallel to the load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88398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387" y="242481"/>
            <a:ext cx="4693226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CLIPPERS: PARALLEL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574" y="922506"/>
            <a:ext cx="5157790" cy="2603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192" y="1358868"/>
            <a:ext cx="4262808" cy="21833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32627C-8BF6-2544-A837-2F2E06B3CDA1}"/>
              </a:ext>
            </a:extLst>
          </p:cNvPr>
          <p:cNvSpPr/>
          <p:nvPr/>
        </p:nvSpPr>
        <p:spPr>
          <a:xfrm>
            <a:off x="5000252" y="1679743"/>
            <a:ext cx="3836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output across the series combination of the diode and the 4-V supply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754D84-329D-B346-9E68-B040E85B2B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7707" y="3198291"/>
            <a:ext cx="2441122" cy="25696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68788A9-6B6C-3447-8B37-C7503F6123F3}"/>
              </a:ext>
            </a:extLst>
          </p:cNvPr>
          <p:cNvSpPr/>
          <p:nvPr/>
        </p:nvSpPr>
        <p:spPr>
          <a:xfrm>
            <a:off x="278574" y="3669595"/>
            <a:ext cx="4721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transition level of input voltage.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5769E-DB44-5C43-99A7-9DE9D86686A4}"/>
              </a:ext>
            </a:extLst>
          </p:cNvPr>
          <p:cNvSpPr/>
          <p:nvPr/>
        </p:nvSpPr>
        <p:spPr>
          <a:xfrm>
            <a:off x="440345" y="4382174"/>
            <a:ext cx="35089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circuit with short-circuit equivalent.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current is 0 mA.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60AA0-C0CB-3542-B57E-063A90B4B42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1130" y="4219487"/>
            <a:ext cx="1611222" cy="55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924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6DD922-3CAD-C847-B86E-21F4214C3C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5085" y="446282"/>
            <a:ext cx="2031317" cy="21724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6ADE0E-1D82-EE4B-96EE-B112C4CAA3C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9060" y="732822"/>
            <a:ext cx="3256703" cy="4337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1165FAD-811E-3947-B7C7-22A46833CCE6}"/>
                  </a:ext>
                </a:extLst>
              </p:cNvPr>
              <p:cNvSpPr/>
              <p:nvPr/>
            </p:nvSpPr>
            <p:spPr>
              <a:xfrm>
                <a:off x="872570" y="3013501"/>
                <a:ext cx="332430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≥4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diode is </a:t>
                </a:r>
                <a:r>
                  <a:rPr lang="en-US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1165FAD-811E-3947-B7C7-22A46833C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70" y="3013501"/>
                <a:ext cx="3324308" cy="830997"/>
              </a:xfrm>
              <a:prstGeom prst="rect">
                <a:avLst/>
              </a:prstGeom>
              <a:blipFill>
                <a:blip r:embed="rId5"/>
                <a:stretch>
                  <a:fillRect l="-3053" t="-4478" r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D9B8515-FBA3-4245-9E3F-58B9828317B1}"/>
                  </a:ext>
                </a:extLst>
              </p:cNvPr>
              <p:cNvSpPr/>
              <p:nvPr/>
            </p:nvSpPr>
            <p:spPr>
              <a:xfrm>
                <a:off x="713503" y="4239227"/>
                <a:ext cx="335797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diode is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D9B8515-FBA3-4245-9E3F-58B982831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03" y="4239227"/>
                <a:ext cx="3357971" cy="830997"/>
              </a:xfrm>
              <a:prstGeom prst="rect">
                <a:avLst/>
              </a:prstGeom>
              <a:blipFill>
                <a:blip r:embed="rId6"/>
                <a:stretch>
                  <a:fillRect l="-2632" t="-6061" r="-1504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51059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407" y="250215"/>
            <a:ext cx="4653490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CLIPPERS: PARALLEL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794" y="968715"/>
            <a:ext cx="7442907" cy="26039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37739FA-91D6-EF4C-88C6-A261198FB96A}"/>
              </a:ext>
            </a:extLst>
          </p:cNvPr>
          <p:cNvGrpSpPr/>
          <p:nvPr/>
        </p:nvGrpSpPr>
        <p:grpSpPr>
          <a:xfrm>
            <a:off x="374506" y="1568766"/>
            <a:ext cx="4262808" cy="1728002"/>
            <a:chOff x="374506" y="1568766"/>
            <a:chExt cx="4262808" cy="172800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254E3F8-AFA4-D54B-9094-9EE2E645D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b="20857"/>
            <a:stretch/>
          </p:blipFill>
          <p:spPr>
            <a:xfrm>
              <a:off x="374506" y="1568766"/>
              <a:ext cx="4262808" cy="172800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B807A8A-3CEE-2545-800B-6526652369D3}"/>
                </a:ext>
              </a:extLst>
            </p:cNvPr>
            <p:cNvSpPr txBox="1"/>
            <p:nvPr/>
          </p:nvSpPr>
          <p:spPr>
            <a:xfrm>
              <a:off x="4058537" y="2124990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</a:t>
              </a:r>
              <a:endPara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C3007E0-937A-DE47-BC24-3E945598A43F}"/>
              </a:ext>
            </a:extLst>
          </p:cNvPr>
          <p:cNvSpPr/>
          <p:nvPr/>
        </p:nvSpPr>
        <p:spPr>
          <a:xfrm>
            <a:off x="278574" y="3669595"/>
            <a:ext cx="4721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transition level of input voltage.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03F6E1-0469-A245-959F-2340C646AFE0}"/>
              </a:ext>
            </a:extLst>
          </p:cNvPr>
          <p:cNvSpPr/>
          <p:nvPr/>
        </p:nvSpPr>
        <p:spPr>
          <a:xfrm>
            <a:off x="440345" y="4382174"/>
            <a:ext cx="35089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circuit with diode equivalent circuit.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current is 0 mA.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3715B4-F3A6-D849-AEA1-FE035C56350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3021" y="1966742"/>
            <a:ext cx="2684751" cy="26020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3DAFA3-CCC8-5342-A5D7-F24087344E50}"/>
              </a:ext>
            </a:extLst>
          </p:cNvPr>
          <p:cNvSpPr txBox="1"/>
          <p:nvPr/>
        </p:nvSpPr>
        <p:spPr>
          <a:xfrm>
            <a:off x="4500802" y="4652430"/>
            <a:ext cx="4402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Applying KVL around output loop in clockwise direction,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809889F-5EE0-AC40-A6C2-31FC8615FA8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4716" y="5043893"/>
            <a:ext cx="3167342" cy="60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7959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/>
      <p:bldP spid="14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2E2BF9-4551-3044-9017-F586E158641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584" y="2682578"/>
            <a:ext cx="2746374" cy="26331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D53F885-9E63-774A-A0E5-40BE71E7A0CB}"/>
                  </a:ext>
                </a:extLst>
              </p:cNvPr>
              <p:cNvSpPr/>
              <p:nvPr/>
            </p:nvSpPr>
            <p:spPr>
              <a:xfrm>
                <a:off x="3497557" y="444600"/>
                <a:ext cx="5212609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&gt;3.3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 is counter-clockwise.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ode is </a:t>
                </a:r>
                <a:r>
                  <a:rPr 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D53F885-9E63-774A-A0E5-40BE71E7A0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557" y="444600"/>
                <a:ext cx="5212609" cy="1015663"/>
              </a:xfrm>
              <a:prstGeom prst="rect">
                <a:avLst/>
              </a:prstGeom>
              <a:blipFill>
                <a:blip r:embed="rId4"/>
                <a:stretch>
                  <a:fillRect l="-243" t="-2469" r="-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9028AD-2FF2-8E43-A0CF-6613ADB6554C}"/>
                  </a:ext>
                </a:extLst>
              </p:cNvPr>
              <p:cNvSpPr/>
              <p:nvPr/>
            </p:nvSpPr>
            <p:spPr>
              <a:xfrm>
                <a:off x="3543775" y="1782861"/>
                <a:ext cx="5188985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3.3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 is counter-clockwise 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Diode is </a:t>
                </a:r>
                <a:r>
                  <a:rPr lang="en-US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9028AD-2FF2-8E43-A0CF-6613ADB655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775" y="1782861"/>
                <a:ext cx="5188985" cy="1015663"/>
              </a:xfrm>
              <a:prstGeom prst="rect">
                <a:avLst/>
              </a:prstGeom>
              <a:blipFill>
                <a:blip r:embed="rId5"/>
                <a:stretch>
                  <a:fillRect l="-976" t="-2469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A609F2A-9D28-EE4B-A763-1AE6B37691E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240" y="124855"/>
            <a:ext cx="2628900" cy="203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2972FE-6DAE-104A-B7EC-D1FEA8D6558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9356" y="3043454"/>
            <a:ext cx="3101231" cy="263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0194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8179" y="183234"/>
            <a:ext cx="3487642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CLIPPERS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0AC293-057B-AF42-B53E-5EE7D41D9084}"/>
              </a:ext>
            </a:extLst>
          </p:cNvPr>
          <p:cNvSpPr/>
          <p:nvPr/>
        </p:nvSpPr>
        <p:spPr>
          <a:xfrm>
            <a:off x="310243" y="827691"/>
            <a:ext cx="8523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" pitchFamily="2" charset="0"/>
              </a:rPr>
              <a:t>Simple Series clippers (Ideal Diodes) for the sinusoidal input</a:t>
            </a:r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D295A6-0732-074D-A7C2-97268DF1BD3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13" y="1286096"/>
            <a:ext cx="4025900" cy="1562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E25E6A-5CBC-EB44-BCB6-D2F6297EF0D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7496" y="1294640"/>
            <a:ext cx="3009900" cy="156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D9D2DF-4977-E24C-87D3-0070A0FC02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300" y="3369510"/>
            <a:ext cx="4076700" cy="12482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34F1DF-FAFE-584A-8706-405C208C5F90}"/>
              </a:ext>
            </a:extLst>
          </p:cNvPr>
          <p:cNvSpPr txBox="1"/>
          <p:nvPr/>
        </p:nvSpPr>
        <p:spPr>
          <a:xfrm>
            <a:off x="235703" y="2911425"/>
            <a:ext cx="5040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" pitchFamily="2" charset="0"/>
              </a:rPr>
              <a:t>Biased Series Clippers (Ideal Diodes)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43FDFF-78A4-F244-9872-7FE9C1BA951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7496" y="3311635"/>
            <a:ext cx="3009900" cy="13061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65ABE6-8F07-7C4C-8B48-B93B830EA2A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0572" y="4645771"/>
            <a:ext cx="4076700" cy="13425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CF0AD5-FDB2-E24A-AFA7-ECE60ADCAC9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7496" y="4682219"/>
            <a:ext cx="3009900" cy="13061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FF7412-5C57-94A4-4947-F488CBCADABC}"/>
              </a:ext>
            </a:extLst>
          </p:cNvPr>
          <p:cNvSpPr/>
          <p:nvPr/>
        </p:nvSpPr>
        <p:spPr>
          <a:xfrm>
            <a:off x="3247053" y="1651518"/>
            <a:ext cx="1235260" cy="1119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F0ECF-3CD3-34E1-C5E8-BCCA306B6C67}"/>
              </a:ext>
            </a:extLst>
          </p:cNvPr>
          <p:cNvSpPr/>
          <p:nvPr/>
        </p:nvSpPr>
        <p:spPr>
          <a:xfrm>
            <a:off x="6834495" y="1615944"/>
            <a:ext cx="1235260" cy="1119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EC96FA-0D13-8B40-1A6B-01329DDC48B6}"/>
              </a:ext>
            </a:extLst>
          </p:cNvPr>
          <p:cNvSpPr/>
          <p:nvPr/>
        </p:nvSpPr>
        <p:spPr>
          <a:xfrm>
            <a:off x="3247053" y="3435581"/>
            <a:ext cx="1235260" cy="1210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FFB625-8A0F-0234-C9D0-4ED471547F5D}"/>
              </a:ext>
            </a:extLst>
          </p:cNvPr>
          <p:cNvSpPr/>
          <p:nvPr/>
        </p:nvSpPr>
        <p:spPr>
          <a:xfrm>
            <a:off x="6720851" y="3361808"/>
            <a:ext cx="1235260" cy="1210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3B0DBA-2A4F-06BB-C3F5-59AF565FDD1E}"/>
              </a:ext>
            </a:extLst>
          </p:cNvPr>
          <p:cNvSpPr/>
          <p:nvPr/>
        </p:nvSpPr>
        <p:spPr>
          <a:xfrm>
            <a:off x="3243434" y="4730180"/>
            <a:ext cx="1235260" cy="1210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C61B0F-03A7-D040-89EB-D61C321D92DB}"/>
              </a:ext>
            </a:extLst>
          </p:cNvPr>
          <p:cNvSpPr/>
          <p:nvPr/>
        </p:nvSpPr>
        <p:spPr>
          <a:xfrm>
            <a:off x="6726788" y="4730180"/>
            <a:ext cx="1235260" cy="1210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461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8179" y="183234"/>
            <a:ext cx="3487642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CLIPPERS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0AC293-057B-AF42-B53E-5EE7D41D9084}"/>
              </a:ext>
            </a:extLst>
          </p:cNvPr>
          <p:cNvSpPr/>
          <p:nvPr/>
        </p:nvSpPr>
        <p:spPr>
          <a:xfrm>
            <a:off x="310243" y="827691"/>
            <a:ext cx="8523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" pitchFamily="2" charset="0"/>
              </a:rPr>
              <a:t>Simple Parallel clippers (Ideal Diodes) for the sinusoidal input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34F1DF-FAFE-584A-8706-405C208C5F90}"/>
              </a:ext>
            </a:extLst>
          </p:cNvPr>
          <p:cNvSpPr txBox="1"/>
          <p:nvPr/>
        </p:nvSpPr>
        <p:spPr>
          <a:xfrm>
            <a:off x="235703" y="2911425"/>
            <a:ext cx="5277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" pitchFamily="2" charset="0"/>
              </a:rPr>
              <a:t>Biased Parallel Clippers (Ideal Diodes)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C856CB7-4E4F-2F4F-9E45-13C247E3D884}"/>
              </a:ext>
            </a:extLst>
          </p:cNvPr>
          <p:cNvGrpSpPr/>
          <p:nvPr/>
        </p:nvGrpSpPr>
        <p:grpSpPr>
          <a:xfrm>
            <a:off x="456413" y="1286096"/>
            <a:ext cx="3937000" cy="1489448"/>
            <a:chOff x="456413" y="1286096"/>
            <a:chExt cx="3937000" cy="148944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AD295A6-0732-074D-A7C2-97268DF1BD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56414" y="1286096"/>
              <a:ext cx="1152468" cy="23214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E20BADC-E3B6-8E41-9072-8B4359246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6413" y="1518244"/>
              <a:ext cx="3937000" cy="12573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C2390B9-2D4E-354C-B1E2-A668A7B73CB7}"/>
              </a:ext>
            </a:extLst>
          </p:cNvPr>
          <p:cNvGrpSpPr/>
          <p:nvPr/>
        </p:nvGrpSpPr>
        <p:grpSpPr>
          <a:xfrm>
            <a:off x="5027496" y="1315733"/>
            <a:ext cx="2997200" cy="1459811"/>
            <a:chOff x="5008650" y="1294640"/>
            <a:chExt cx="2997200" cy="145981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3447642-8A32-A945-BA43-6DD5DB5F3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8650" y="1497151"/>
              <a:ext cx="2997200" cy="12573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EE25E6A-5CBC-EB44-BCB6-D2F6297EF0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027496" y="1294640"/>
              <a:ext cx="1049213" cy="313274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404C5B3-6CF3-7A43-AEFC-E570F20819E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648" y="3399830"/>
            <a:ext cx="3073400" cy="1219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CAA6B2-A360-9A41-A947-6ADF071D8D6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604" y="4757550"/>
            <a:ext cx="3073400" cy="116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614E49-1F8D-8048-847C-000511DA6E1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6342" y="3399830"/>
            <a:ext cx="3073400" cy="1168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01A362-5FDB-BD4C-BABB-21ABD9A1AC8C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6342" y="4755556"/>
            <a:ext cx="3073400" cy="1168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383E1A-8B43-5D07-58EB-BD05D47520AC}"/>
              </a:ext>
            </a:extLst>
          </p:cNvPr>
          <p:cNvSpPr/>
          <p:nvPr/>
        </p:nvSpPr>
        <p:spPr>
          <a:xfrm>
            <a:off x="3247053" y="1586201"/>
            <a:ext cx="1235260" cy="1119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7F82C2-C48D-D72E-4A85-299429EFED2B}"/>
              </a:ext>
            </a:extLst>
          </p:cNvPr>
          <p:cNvSpPr/>
          <p:nvPr/>
        </p:nvSpPr>
        <p:spPr>
          <a:xfrm>
            <a:off x="6834495" y="1615944"/>
            <a:ext cx="1235260" cy="1119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C099B1-3A4F-5C4D-37F4-B17A3324090F}"/>
              </a:ext>
            </a:extLst>
          </p:cNvPr>
          <p:cNvSpPr/>
          <p:nvPr/>
        </p:nvSpPr>
        <p:spPr>
          <a:xfrm>
            <a:off x="2860590" y="3435581"/>
            <a:ext cx="1235260" cy="1210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E46E0B-A5A0-0D50-CDAC-379A02165C1A}"/>
              </a:ext>
            </a:extLst>
          </p:cNvPr>
          <p:cNvSpPr/>
          <p:nvPr/>
        </p:nvSpPr>
        <p:spPr>
          <a:xfrm>
            <a:off x="6720851" y="3361808"/>
            <a:ext cx="1235260" cy="1210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905099-7CF1-A8FC-66DB-2471BCE40952}"/>
              </a:ext>
            </a:extLst>
          </p:cNvPr>
          <p:cNvSpPr/>
          <p:nvPr/>
        </p:nvSpPr>
        <p:spPr>
          <a:xfrm>
            <a:off x="2760283" y="4730180"/>
            <a:ext cx="1235260" cy="1210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76F862-544C-0894-102D-290F9A8E0880}"/>
              </a:ext>
            </a:extLst>
          </p:cNvPr>
          <p:cNvSpPr/>
          <p:nvPr/>
        </p:nvSpPr>
        <p:spPr>
          <a:xfrm>
            <a:off x="6726788" y="4730180"/>
            <a:ext cx="1235260" cy="1210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0972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630" y="236000"/>
            <a:ext cx="2920740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CLAMPERS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907FB9-E117-3D49-8B0A-1F9CEC9A9BFD}"/>
              </a:ext>
            </a:extLst>
          </p:cNvPr>
          <p:cNvSpPr/>
          <p:nvPr/>
        </p:nvSpPr>
        <p:spPr>
          <a:xfrm>
            <a:off x="380071" y="1042316"/>
            <a:ext cx="8554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  <a:latin typeface="Times" pitchFamily="2" charset="0"/>
              </a:rPr>
              <a:t>A clamper is a network constructed of a diode, a resistor, and a capacitor that shifts a waveform to a different dc level without changing the appearance of the applied signal.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0AFC72-E271-9C48-9C0E-00F119E72B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2182" y="2205227"/>
            <a:ext cx="4443114" cy="16904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D734045-44BB-CF47-A28E-84439A9F4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842" y="1977298"/>
            <a:ext cx="2298700" cy="21463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367D1B2-A0AF-0644-A3F9-A9BFF9C9B4ED}"/>
              </a:ext>
            </a:extLst>
          </p:cNvPr>
          <p:cNvSpPr/>
          <p:nvPr/>
        </p:nvSpPr>
        <p:spPr>
          <a:xfrm>
            <a:off x="1235504" y="4786625"/>
            <a:ext cx="71108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signal is clamped to 0 V for the interval 0 to 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T/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but maintains the same total swing (2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the input. </a:t>
            </a:r>
          </a:p>
        </p:txBody>
      </p:sp>
    </p:spTree>
    <p:extLst>
      <p:ext uri="{BB962C8B-B14F-4D97-AF65-F5344CB8AC3E}">
        <p14:creationId xmlns:p14="http://schemas.microsoft.com/office/powerpoint/2010/main" val="8935638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1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6B5E15-BABF-DF4E-82E1-D0C3B80AC497}"/>
              </a:ext>
            </a:extLst>
          </p:cNvPr>
          <p:cNvSpPr/>
          <p:nvPr/>
        </p:nvSpPr>
        <p:spPr>
          <a:xfrm>
            <a:off x="416051" y="632621"/>
            <a:ext cx="84666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Start the analysis by examining the response of the portion of the input signal that will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bias the diode</a:t>
            </a:r>
            <a:r>
              <a:rPr lang="en-US" b="1" dirty="0">
                <a:latin typeface="Times" pitchFamily="2" charset="0"/>
              </a:rPr>
              <a:t>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7D12AF-592E-9B4E-A340-F6CBC8EA9D4B}"/>
              </a:ext>
            </a:extLst>
          </p:cNvPr>
          <p:cNvSpPr/>
          <p:nvPr/>
        </p:nvSpPr>
        <p:spPr>
          <a:xfrm>
            <a:off x="416050" y="1488965"/>
            <a:ext cx="83360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During the period that the diode is in the </a:t>
            </a:r>
            <a:r>
              <a:rPr lang="en-US" sz="2000" b="1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“on” state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assume that the </a:t>
            </a:r>
            <a:r>
              <a:rPr lang="en-US" sz="2000" b="1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capacitor will charge up instantaneously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voltage level determined by the surrounding network.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053973-97C4-D94A-914C-26450F0C7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049" y="3616038"/>
            <a:ext cx="2659036" cy="18334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F73915-61A5-2B4C-ABB3-8EEB135723FE}"/>
              </a:ext>
            </a:extLst>
          </p:cNvPr>
          <p:cNvSpPr/>
          <p:nvPr/>
        </p:nvSpPr>
        <p:spPr>
          <a:xfrm>
            <a:off x="416049" y="2560204"/>
            <a:ext cx="83360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Assume that during the period when the diode is in the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“off” state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capacitor holds on to its established voltage level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D77EF8-C94A-B24C-84DD-3E3C4A152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844" y="3612279"/>
            <a:ext cx="2659036" cy="17502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D9CA41-AFFD-C34F-AC3F-3E92BD8417C7}"/>
                  </a:ext>
                </a:extLst>
              </p:cNvPr>
              <p:cNvSpPr/>
              <p:nvPr/>
            </p:nvSpPr>
            <p:spPr>
              <a:xfrm>
                <a:off x="2619398" y="4263748"/>
                <a:ext cx="195260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D9CA41-AFFD-C34F-AC3F-3E92BD8417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398" y="4263748"/>
                <a:ext cx="195260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0AFFE31-2DE2-574B-8BC3-88194C77EB49}"/>
              </a:ext>
            </a:extLst>
          </p:cNvPr>
          <p:cNvSpPr/>
          <p:nvPr/>
        </p:nvSpPr>
        <p:spPr>
          <a:xfrm>
            <a:off x="582095" y="3354993"/>
            <a:ext cx="2616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pitchFamily="2" charset="0"/>
              </a:rPr>
              <a:t>For the interval 0 -&gt; </a:t>
            </a:r>
            <a:r>
              <a:rPr lang="en-US" i="1" dirty="0">
                <a:latin typeface="Times" pitchFamily="2" charset="0"/>
              </a:rPr>
              <a:t>T</a:t>
            </a:r>
            <a:r>
              <a:rPr lang="en-US" dirty="0">
                <a:latin typeface="PearsonMATH18"/>
              </a:rPr>
              <a:t>/</a:t>
            </a:r>
            <a:r>
              <a:rPr lang="en-US" dirty="0">
                <a:latin typeface="Times" pitchFamily="2" charset="0"/>
              </a:rPr>
              <a:t>2 :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BBF927-D459-E343-AF33-8E36A7F3343E}"/>
              </a:ext>
            </a:extLst>
          </p:cNvPr>
          <p:cNvSpPr/>
          <p:nvPr/>
        </p:nvSpPr>
        <p:spPr>
          <a:xfrm>
            <a:off x="5121543" y="3323666"/>
            <a:ext cx="255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pitchFamily="2" charset="0"/>
              </a:rPr>
              <a:t>For the interval T/2 -&gt; T 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FE8CA1-9910-9F44-84A1-FCD0E9C04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993" y="5282844"/>
            <a:ext cx="2057400" cy="736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8FB25655-B467-734A-B126-426EABB94A71}"/>
              </a:ext>
            </a:extLst>
          </p:cNvPr>
          <p:cNvSpPr txBox="1">
            <a:spLocks/>
          </p:cNvSpPr>
          <p:nvPr/>
        </p:nvSpPr>
        <p:spPr>
          <a:xfrm>
            <a:off x="3617932" y="132483"/>
            <a:ext cx="1932296" cy="444562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2400" b="1">
                <a:latin typeface="Cambria" panose="02040503050406030204" pitchFamily="18" charset="0"/>
              </a:rPr>
              <a:t>CLAMPERS</a:t>
            </a:r>
            <a:endParaRPr lang="en-US" sz="2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2325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51C85-ED43-C94F-980B-68401D2D4601}"/>
              </a:ext>
            </a:extLst>
          </p:cNvPr>
          <p:cNvSpPr/>
          <p:nvPr/>
        </p:nvSpPr>
        <p:spPr>
          <a:xfrm>
            <a:off x="176646" y="553226"/>
            <a:ext cx="59967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Throughout the analysis, maintain a continual awareness of the location and defined polarity for </a:t>
            </a:r>
            <a:r>
              <a:rPr lang="en-US" sz="2000" b="1" i="1" dirty="0" err="1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 err="1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ensure that the proper levels are obtained.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F4F7A6-29D3-EC43-8956-6F06A4D66E4B}"/>
              </a:ext>
            </a:extLst>
          </p:cNvPr>
          <p:cNvSpPr/>
          <p:nvPr/>
        </p:nvSpPr>
        <p:spPr>
          <a:xfrm>
            <a:off x="176645" y="2433120"/>
            <a:ext cx="51742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Check that the total swing of the output matches that of the input.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15884-417B-F445-BFCF-B217968AC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354" y="143934"/>
            <a:ext cx="2794000" cy="5689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6F8CD0-5293-F344-A1AE-D81A54851939}"/>
              </a:ext>
            </a:extLst>
          </p:cNvPr>
          <p:cNvSpPr/>
          <p:nvPr/>
        </p:nvSpPr>
        <p:spPr>
          <a:xfrm>
            <a:off x="176645" y="4005237"/>
            <a:ext cx="57877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signal maintains the same total swing (2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the input. </a:t>
            </a:r>
          </a:p>
        </p:txBody>
      </p:sp>
    </p:spTree>
    <p:extLst>
      <p:ext uri="{BB962C8B-B14F-4D97-AF65-F5344CB8AC3E}">
        <p14:creationId xmlns:p14="http://schemas.microsoft.com/office/powerpoint/2010/main" val="6718282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4298-503E-1047-89FB-A72E214E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0367" y="647907"/>
            <a:ext cx="3083265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Objectives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B26E64-DBCA-424B-B3B5-1B152A37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34" y="1834713"/>
            <a:ext cx="7886700" cy="908488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predict the output response of a clipper and clamper diode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19320414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652" y="178235"/>
            <a:ext cx="3029987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CLAMPERS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30400"/>
          <a:stretch/>
        </p:blipFill>
        <p:spPr>
          <a:xfrm>
            <a:off x="5792378" y="3871480"/>
            <a:ext cx="2927533" cy="1677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088" y="891158"/>
            <a:ext cx="7090057" cy="2500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827" y="1385668"/>
            <a:ext cx="5653551" cy="24103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9D0B35-8F03-E647-A0F1-EE5264DDCCC3}"/>
              </a:ext>
            </a:extLst>
          </p:cNvPr>
          <p:cNvSpPr/>
          <p:nvPr/>
        </p:nvSpPr>
        <p:spPr>
          <a:xfrm>
            <a:off x="138827" y="3852905"/>
            <a:ext cx="53983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11893"/>
                </a:solidFill>
                <a:latin typeface="Times" pitchFamily="2" charset="0"/>
              </a:rPr>
              <a:t>From </a:t>
            </a:r>
            <a:r>
              <a:rPr lang="en-US" b="1" i="1" dirty="0">
                <a:solidFill>
                  <a:srgbClr val="011893"/>
                </a:solidFill>
                <a:latin typeface="Times" pitchFamily="2" charset="0"/>
              </a:rPr>
              <a:t>t</a:t>
            </a:r>
            <a:r>
              <a:rPr lang="en-US" b="1" baseline="-25000" dirty="0">
                <a:solidFill>
                  <a:srgbClr val="011893"/>
                </a:solidFill>
                <a:latin typeface="Times" pitchFamily="2" charset="0"/>
              </a:rPr>
              <a:t>1</a:t>
            </a:r>
            <a:r>
              <a:rPr lang="en-US" b="1" dirty="0">
                <a:solidFill>
                  <a:srgbClr val="011893"/>
                </a:solidFill>
                <a:latin typeface="Times" pitchFamily="2" charset="0"/>
              </a:rPr>
              <a:t> to </a:t>
            </a:r>
            <a:r>
              <a:rPr lang="en-US" b="1" i="1" dirty="0">
                <a:solidFill>
                  <a:srgbClr val="011893"/>
                </a:solidFill>
                <a:latin typeface="Times" pitchFamily="2" charset="0"/>
              </a:rPr>
              <a:t>t</a:t>
            </a:r>
            <a:r>
              <a:rPr lang="en-US" b="1" baseline="-25000" dirty="0">
                <a:solidFill>
                  <a:srgbClr val="011893"/>
                </a:solidFill>
                <a:latin typeface="Times" pitchFamily="2" charset="0"/>
              </a:rPr>
              <a:t>2</a:t>
            </a:r>
            <a:r>
              <a:rPr lang="en-US" b="1" dirty="0">
                <a:solidFill>
                  <a:srgbClr val="011893"/>
                </a:solidFill>
                <a:latin typeface="Times" pitchFamily="2" charset="0"/>
              </a:rPr>
              <a:t> period of the input signal the diode will be forward biased. </a:t>
            </a:r>
            <a:endParaRPr lang="en-US" b="1" dirty="0">
              <a:solidFill>
                <a:srgbClr val="01189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C07A2-156B-F949-BDFD-94FB61A39A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5348" y="5097682"/>
            <a:ext cx="2476500" cy="749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461772-30FD-904C-A878-133309075C86}"/>
                  </a:ext>
                </a:extLst>
              </p:cNvPr>
              <p:cNvSpPr/>
              <p:nvPr/>
            </p:nvSpPr>
            <p:spPr>
              <a:xfrm>
                <a:off x="2373282" y="4661495"/>
                <a:ext cx="13487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461772-30FD-904C-A878-133309075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282" y="4661495"/>
                <a:ext cx="134874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16794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C88026-E822-2749-BF78-758DF7A2DC29}"/>
              </a:ext>
            </a:extLst>
          </p:cNvPr>
          <p:cNvSpPr/>
          <p:nvPr/>
        </p:nvSpPr>
        <p:spPr>
          <a:xfrm>
            <a:off x="274294" y="330772"/>
            <a:ext cx="7413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11893"/>
                </a:solidFill>
                <a:latin typeface="Times" pitchFamily="2" charset="0"/>
              </a:rPr>
              <a:t>From </a:t>
            </a:r>
            <a:r>
              <a:rPr lang="en-US" b="1" i="1" dirty="0">
                <a:solidFill>
                  <a:srgbClr val="011893"/>
                </a:solidFill>
                <a:latin typeface="Times" pitchFamily="2" charset="0"/>
              </a:rPr>
              <a:t>t</a:t>
            </a:r>
            <a:r>
              <a:rPr lang="en-US" b="1" baseline="-25000" dirty="0">
                <a:solidFill>
                  <a:srgbClr val="011893"/>
                </a:solidFill>
                <a:latin typeface="Times" pitchFamily="2" charset="0"/>
              </a:rPr>
              <a:t>2</a:t>
            </a:r>
            <a:r>
              <a:rPr lang="en-US" b="1" dirty="0">
                <a:solidFill>
                  <a:srgbClr val="011893"/>
                </a:solidFill>
                <a:latin typeface="Times" pitchFamily="2" charset="0"/>
              </a:rPr>
              <a:t> to </a:t>
            </a:r>
            <a:r>
              <a:rPr lang="en-US" b="1" i="1" dirty="0">
                <a:solidFill>
                  <a:srgbClr val="011893"/>
                </a:solidFill>
                <a:latin typeface="Times" pitchFamily="2" charset="0"/>
              </a:rPr>
              <a:t>t</a:t>
            </a:r>
            <a:r>
              <a:rPr lang="en-US" b="1" baseline="-25000" dirty="0">
                <a:solidFill>
                  <a:srgbClr val="011893"/>
                </a:solidFill>
                <a:latin typeface="Times" pitchFamily="2" charset="0"/>
              </a:rPr>
              <a:t>3</a:t>
            </a:r>
            <a:r>
              <a:rPr lang="en-US" b="1" dirty="0">
                <a:solidFill>
                  <a:srgbClr val="011893"/>
                </a:solidFill>
                <a:latin typeface="Times" pitchFamily="2" charset="0"/>
              </a:rPr>
              <a:t> period of the input signal the diode will be reverse biased </a:t>
            </a:r>
            <a:endParaRPr lang="en-US" b="1" dirty="0">
              <a:solidFill>
                <a:srgbClr val="01189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8E61C-76A8-F347-BC1D-C90BBE877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66" y="836084"/>
            <a:ext cx="2489200" cy="176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214FEF-BA42-1C4D-9261-9EFFC8D41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000" y="1089050"/>
            <a:ext cx="2475999" cy="7746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64EB95-AF7B-7741-A92D-43AB346AF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200" y="2601384"/>
            <a:ext cx="2895600" cy="226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4778BB-E501-D14C-BB59-CAD6300E6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538" y="2601384"/>
            <a:ext cx="2895600" cy="2260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D12C4B-B7E3-524B-8401-9F72CB73A0BF}"/>
              </a:ext>
            </a:extLst>
          </p:cNvPr>
          <p:cNvSpPr/>
          <p:nvPr/>
        </p:nvSpPr>
        <p:spPr>
          <a:xfrm>
            <a:off x="1727201" y="4997382"/>
            <a:ext cx="59605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swing of 30 V matches the input swing.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99E5F-7A69-614F-8AFA-A3727898B0B6}"/>
              </a:ext>
            </a:extLst>
          </p:cNvPr>
          <p:cNvSpPr txBox="1"/>
          <p:nvPr/>
        </p:nvSpPr>
        <p:spPr>
          <a:xfrm>
            <a:off x="6242604" y="5567365"/>
            <a:ext cx="223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b="1" i="1" u="sng" dirty="0">
                <a:solidFill>
                  <a:srgbClr val="FF0000"/>
                </a:solidFill>
                <a:latin typeface="Franklin Gothic Book" panose="020B0503020102020204"/>
                <a:ea typeface="+mn-ea"/>
              </a:rPr>
              <a:t>See Example 2.23</a:t>
            </a:r>
          </a:p>
        </p:txBody>
      </p:sp>
    </p:spTree>
    <p:extLst>
      <p:ext uri="{BB962C8B-B14F-4D97-AF65-F5344CB8AC3E}">
        <p14:creationId xmlns:p14="http://schemas.microsoft.com/office/powerpoint/2010/main" val="128901977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9DD3ACF-46DE-8A49-A7E7-15EEC666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292" y="256054"/>
            <a:ext cx="4047415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Clamping Networks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32213C-2944-7C42-9A12-BD8830415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434" y="1433035"/>
            <a:ext cx="3378200" cy="1295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FB29C5-5984-0C46-A1FA-190AB2716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96" y="1433035"/>
            <a:ext cx="4432300" cy="1485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C40816-1502-764E-B76E-487CED9E4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396" y="2982261"/>
            <a:ext cx="3416300" cy="1320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D7646C-9C9F-764B-8E3D-DC095ABA2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7434" y="3021842"/>
            <a:ext cx="3416300" cy="1320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365318-4F07-5B43-BEBA-4A8BAE46A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396" y="4532493"/>
            <a:ext cx="3416300" cy="1409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28AF9C-480D-7247-9449-290EA2F177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9334" y="4532493"/>
            <a:ext cx="3416300" cy="1409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490B9F-E8D3-D549-964A-5C93F206FE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5146" y="915807"/>
            <a:ext cx="60579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0078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715B08C8-F409-B94E-8C51-08B3B066C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2152612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52787" y="1237770"/>
            <a:ext cx="7615451" cy="4084911"/>
          </a:xfrm>
        </p:spPr>
        <p:txBody>
          <a:bodyPr>
            <a:noAutofit/>
          </a:bodyPr>
          <a:lstStyle/>
          <a:p>
            <a:pPr algn="just">
              <a:buFont typeface="Zapf Dingbats"/>
              <a:buChar char="❊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Clippers are networks that employ diodes </a:t>
            </a:r>
            <a:r>
              <a:rPr lang="en-US" sz="18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“clip” away a portion of an input signal  without distorting the remaining part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applied waveform. </a:t>
            </a:r>
          </a:p>
          <a:p>
            <a:pPr algn="just">
              <a:buFont typeface="Zapf Dingbats"/>
              <a:buChar char="❊"/>
            </a:pPr>
            <a:endParaRPr lang="en-US" sz="1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Zapf Dingbats"/>
              <a:buChar char="❊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800" b="1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half-wave rectifier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example of the simplest form of diode clipper- one resistor and a diode. Depending on the orientation of the diode, the positive or negative region of the applied signal is “clipped” off. </a:t>
            </a:r>
          </a:p>
          <a:p>
            <a:pPr algn="just">
              <a:buFont typeface="Zapf Dingbats"/>
              <a:buChar char="❊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Zapf Dingbats"/>
              <a:buChar char="❊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are two general categories of clippers: </a:t>
            </a:r>
            <a:r>
              <a:rPr lang="en-US" sz="1800" b="1" i="1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 and parallel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>
              <a:buFont typeface="Zapf Dingbats"/>
              <a:buChar char="❊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Zapf Dingbats"/>
              <a:buChar char="❊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series configuration is defined as one where the </a:t>
            </a:r>
            <a:r>
              <a:rPr lang="en-US" sz="18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is in series with the load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whereas the parallel variety has the </a:t>
            </a:r>
            <a:r>
              <a:rPr lang="en-US" sz="18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in a branch parallel to the load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9A5917-FCC9-994D-9712-D16C38FD4825}"/>
              </a:ext>
            </a:extLst>
          </p:cNvPr>
          <p:cNvSpPr txBox="1">
            <a:spLocks/>
          </p:cNvSpPr>
          <p:nvPr/>
        </p:nvSpPr>
        <p:spPr bwMode="auto">
          <a:xfrm>
            <a:off x="3030367" y="385471"/>
            <a:ext cx="3083265" cy="561692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3200" b="1" dirty="0">
                <a:latin typeface="Cambria" panose="02040503050406030204" pitchFamily="18" charset="0"/>
              </a:rPr>
              <a:t>CLIPPERS</a:t>
            </a:r>
          </a:p>
        </p:txBody>
      </p:sp>
    </p:spTree>
    <p:extLst>
      <p:ext uri="{BB962C8B-B14F-4D97-AF65-F5344CB8AC3E}">
        <p14:creationId xmlns:p14="http://schemas.microsoft.com/office/powerpoint/2010/main" val="267939509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762" y="466202"/>
            <a:ext cx="4248376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CLIPPERS: SERIES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2E597-D09E-BD40-8C82-62487B692D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8052" y="3655198"/>
            <a:ext cx="3797300" cy="170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D6D4CF-B272-1840-9841-C2D30EC485F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3655198"/>
            <a:ext cx="3797300" cy="1701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B06A41-6D12-584F-A0A8-FD8EE3B4294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" y="1290060"/>
            <a:ext cx="3505200" cy="1752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555D22-DE92-FC4A-B25F-1A3FB9447DDD}"/>
              </a:ext>
            </a:extLst>
          </p:cNvPr>
          <p:cNvSpPr/>
          <p:nvPr/>
        </p:nvSpPr>
        <p:spPr>
          <a:xfrm>
            <a:off x="5089246" y="1966305"/>
            <a:ext cx="3591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is in series with the load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44620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366" y="206382"/>
            <a:ext cx="6763406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Series Clipper with a dc supply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5E350-76A8-B347-BBE4-A396356D2C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407" y="898634"/>
            <a:ext cx="4694012" cy="25303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A8C1DC-EA24-274D-B995-5278010A731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5917" y="3429000"/>
            <a:ext cx="47752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832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699" y="218293"/>
            <a:ext cx="4740602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CLIPPERS: SERIES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327E2-CBF1-EF4A-BEA3-DEAB17CC1C63}"/>
              </a:ext>
            </a:extLst>
          </p:cNvPr>
          <p:cNvSpPr txBox="1"/>
          <p:nvPr/>
        </p:nvSpPr>
        <p:spPr>
          <a:xfrm>
            <a:off x="290502" y="1148544"/>
            <a:ext cx="304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transition voltage to define “on” and “off” regions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491B5-C9BE-984D-B375-EE41AD349EE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991" y="2163435"/>
            <a:ext cx="3284937" cy="3163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0AA30F-76B9-9549-8171-423FC6D7FE95}"/>
              </a:ext>
            </a:extLst>
          </p:cNvPr>
          <p:cNvSpPr/>
          <p:nvPr/>
        </p:nvSpPr>
        <p:spPr>
          <a:xfrm>
            <a:off x="4572000" y="1037026"/>
            <a:ext cx="43220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the output waveform directly below the applied voltage using the same scales for the horizontal axis and the vertical axis.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3BEDB4-0BF2-404B-9FCD-44062255A8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1864" y="2073599"/>
            <a:ext cx="3082279" cy="3253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E575BB-D09F-734E-B34B-3DDA60946383}"/>
              </a:ext>
            </a:extLst>
          </p:cNvPr>
          <p:cNvSpPr txBox="1"/>
          <p:nvPr/>
        </p:nvSpPr>
        <p:spPr>
          <a:xfrm>
            <a:off x="3334645" y="5532692"/>
            <a:ext cx="550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Negative half cycle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clipped away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in output waveform  </a:t>
            </a:r>
          </a:p>
        </p:txBody>
      </p:sp>
    </p:spTree>
    <p:extLst>
      <p:ext uri="{BB962C8B-B14F-4D97-AF65-F5344CB8AC3E}">
        <p14:creationId xmlns:p14="http://schemas.microsoft.com/office/powerpoint/2010/main" val="188119811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4370" y="201463"/>
            <a:ext cx="4259951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CLIPPERS: SERIES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C0F1C7-2269-234A-B732-E41C64CC41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922" y="892913"/>
            <a:ext cx="7912100" cy="279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12979C-00F3-2043-B007-923DA68D931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793" y="1286572"/>
            <a:ext cx="3786753" cy="20708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18C217-7694-6B4C-A8C1-EA659F5EAFC9}"/>
              </a:ext>
            </a:extLst>
          </p:cNvPr>
          <p:cNvSpPr/>
          <p:nvPr/>
        </p:nvSpPr>
        <p:spPr>
          <a:xfrm>
            <a:off x="533922" y="3401699"/>
            <a:ext cx="3028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" pitchFamily="2" charset="0"/>
              </a:rPr>
              <a:t>Determine transition level</a:t>
            </a:r>
            <a:endParaRPr lang="en-US" sz="2000" b="1" dirty="0">
              <a:solidFill>
                <a:srgbClr val="00206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4CCEFE-1C52-634D-90C5-A2E6AA10D31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901" y="4058797"/>
            <a:ext cx="46736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4EB597-C3D2-C041-82E4-F2E723D10C3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4786" y="3846055"/>
            <a:ext cx="2091882" cy="8435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EAEA6B-C19C-8546-B00E-DC5F2810689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668" y="1302071"/>
            <a:ext cx="2672167" cy="22392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2601FE-F581-764B-98B2-C4DAF6C1AA9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6482" y="3507294"/>
            <a:ext cx="3893581" cy="23645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D09CC0-6D51-0948-91EA-DBD9FF0985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751" y="1286572"/>
            <a:ext cx="2600573" cy="59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4796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706" y="179049"/>
            <a:ext cx="4541851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CLIPPERS: SERIES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7881" y="901535"/>
            <a:ext cx="7429499" cy="519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B566AA-CCDB-764C-950B-5551CEDBB5F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1363" y="1487904"/>
            <a:ext cx="2450306" cy="18428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FE3611-2895-9940-8A5C-1926CD517C3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881" y="1421215"/>
            <a:ext cx="2349500" cy="218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04093A-A550-9C4A-AD78-A2FA9842B5CF}"/>
              </a:ext>
            </a:extLst>
          </p:cNvPr>
          <p:cNvSpPr/>
          <p:nvPr/>
        </p:nvSpPr>
        <p:spPr>
          <a:xfrm>
            <a:off x="318075" y="3527220"/>
            <a:ext cx="5862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" pitchFamily="2" charset="0"/>
              </a:rPr>
              <a:t>For </a:t>
            </a:r>
            <a:r>
              <a:rPr lang="en-US" sz="2400" b="1" i="1" dirty="0">
                <a:solidFill>
                  <a:srgbClr val="FF0000"/>
                </a:solidFill>
                <a:latin typeface="Times" pitchFamily="2" charset="0"/>
              </a:rPr>
              <a:t>v</a:t>
            </a:r>
            <a:r>
              <a:rPr lang="en-US" b="1" i="1" baseline="-25000" dirty="0">
                <a:solidFill>
                  <a:srgbClr val="FF0000"/>
                </a:solidFill>
                <a:latin typeface="Times" pitchFamily="2" charset="0"/>
              </a:rPr>
              <a:t>i</a:t>
            </a:r>
            <a:r>
              <a:rPr lang="en-US" b="1" i="1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PearsonMATH08"/>
              </a:rPr>
              <a:t>= </a:t>
            </a:r>
            <a:r>
              <a:rPr lang="en-US" sz="2400" b="1" dirty="0">
                <a:solidFill>
                  <a:srgbClr val="FF0000"/>
                </a:solidFill>
                <a:latin typeface="Times" pitchFamily="2" charset="0"/>
              </a:rPr>
              <a:t>20 V (0 </a:t>
            </a:r>
            <a:r>
              <a:rPr lang="en-US" sz="2400" b="1" dirty="0">
                <a:solidFill>
                  <a:srgbClr val="FF0000"/>
                </a:solidFill>
                <a:latin typeface="PearsonMATH02"/>
              </a:rPr>
              <a:t>--&gt; </a:t>
            </a:r>
            <a:r>
              <a:rPr lang="en-US" sz="2400" b="1" i="1" dirty="0">
                <a:solidFill>
                  <a:srgbClr val="FF0000"/>
                </a:solidFill>
                <a:latin typeface="Times" pitchFamily="2" charset="0"/>
              </a:rPr>
              <a:t>T</a:t>
            </a:r>
            <a:r>
              <a:rPr lang="en-US" sz="2400" b="1" i="1" dirty="0">
                <a:solidFill>
                  <a:srgbClr val="FF0000"/>
                </a:solidFill>
                <a:latin typeface="PearsonMATH18"/>
              </a:rPr>
              <a:t>/</a:t>
            </a:r>
            <a:r>
              <a:rPr lang="en-US" sz="2400" b="1" dirty="0">
                <a:solidFill>
                  <a:srgbClr val="FF0000"/>
                </a:solidFill>
                <a:latin typeface="Times" pitchFamily="2" charset="0"/>
              </a:rPr>
              <a:t>2) </a:t>
            </a:r>
            <a:r>
              <a:rPr lang="en-US" sz="2400" dirty="0">
                <a:latin typeface="Times" pitchFamily="2" charset="0"/>
              </a:rPr>
              <a:t>the network results,  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40A2C9-21A0-D840-9E36-C4FE6016B98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4707" y="3988885"/>
            <a:ext cx="2705100" cy="1968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9E06CA-C14D-AA4E-8376-4EC4E2D3B8F6}"/>
              </a:ext>
            </a:extLst>
          </p:cNvPr>
          <p:cNvSpPr txBox="1"/>
          <p:nvPr/>
        </p:nvSpPr>
        <p:spPr>
          <a:xfrm>
            <a:off x="3899807" y="4012889"/>
            <a:ext cx="5076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diode is in the short-circuit state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B95047-6D5B-8E44-B586-C694EA0885C0}"/>
              </a:ext>
            </a:extLst>
          </p:cNvPr>
          <p:cNvSpPr/>
          <p:nvPr/>
        </p:nvSpPr>
        <p:spPr>
          <a:xfrm>
            <a:off x="4866516" y="4846876"/>
            <a:ext cx="32467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" sz="2800" b="1" i="1" dirty="0" err="1">
                <a:solidFill>
                  <a:srgbClr val="FF0000"/>
                </a:solidFill>
                <a:latin typeface="Times" pitchFamily="2" charset="0"/>
              </a:rPr>
              <a:t>v</a:t>
            </a:r>
            <a:r>
              <a:rPr lang="pt" sz="2800" b="1" i="1" baseline="-25000" dirty="0" err="1">
                <a:solidFill>
                  <a:srgbClr val="FF0000"/>
                </a:solidFill>
                <a:latin typeface="Times" pitchFamily="2" charset="0"/>
              </a:rPr>
              <a:t>o</a:t>
            </a:r>
            <a:r>
              <a:rPr lang="pt" sz="2800" b="1" i="1" baseline="-25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PearsonMATH08"/>
              </a:rPr>
              <a:t>= </a:t>
            </a: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20V </a:t>
            </a:r>
            <a:r>
              <a:rPr lang="en-US" sz="2800" b="1" dirty="0">
                <a:solidFill>
                  <a:srgbClr val="FF0000"/>
                </a:solidFill>
                <a:latin typeface="PearsonMATH02"/>
              </a:rPr>
              <a:t>+ </a:t>
            </a: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5V </a:t>
            </a:r>
            <a:r>
              <a:rPr lang="en-US" sz="2800" b="1" dirty="0">
                <a:solidFill>
                  <a:srgbClr val="FF0000"/>
                </a:solidFill>
                <a:latin typeface="PearsonMATH08"/>
              </a:rPr>
              <a:t>= </a:t>
            </a: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25V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41200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B778E3-34F6-5C4C-BCDC-884BE6E957FF}"/>
              </a:ext>
            </a:extLst>
          </p:cNvPr>
          <p:cNvSpPr/>
          <p:nvPr/>
        </p:nvSpPr>
        <p:spPr>
          <a:xfrm>
            <a:off x="546675" y="179858"/>
            <a:ext cx="5960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" pitchFamily="2" charset="0"/>
              </a:rPr>
              <a:t>For </a:t>
            </a:r>
            <a:r>
              <a:rPr lang="en-US" sz="2400" b="1" i="1" dirty="0">
                <a:solidFill>
                  <a:srgbClr val="FF0000"/>
                </a:solidFill>
                <a:latin typeface="Times" pitchFamily="2" charset="0"/>
              </a:rPr>
              <a:t>v</a:t>
            </a:r>
            <a:r>
              <a:rPr lang="en-US" b="1" i="1" baseline="-25000" dirty="0">
                <a:solidFill>
                  <a:srgbClr val="FF0000"/>
                </a:solidFill>
                <a:latin typeface="Times" pitchFamily="2" charset="0"/>
              </a:rPr>
              <a:t>i</a:t>
            </a:r>
            <a:r>
              <a:rPr lang="en-US" b="1" i="1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PearsonMATH08"/>
              </a:rPr>
              <a:t>= -</a:t>
            </a:r>
            <a:r>
              <a:rPr lang="en-US" sz="2400" b="1" dirty="0">
                <a:solidFill>
                  <a:srgbClr val="FF0000"/>
                </a:solidFill>
                <a:latin typeface="Times" pitchFamily="2" charset="0"/>
              </a:rPr>
              <a:t>10 V (T/2 </a:t>
            </a:r>
            <a:r>
              <a:rPr lang="en-US" sz="2400" b="1" dirty="0">
                <a:solidFill>
                  <a:srgbClr val="FF0000"/>
                </a:solidFill>
                <a:latin typeface="PearsonMATH02"/>
              </a:rPr>
              <a:t>--&gt; </a:t>
            </a:r>
            <a:r>
              <a:rPr lang="en-US" sz="2400" b="1" i="1" dirty="0">
                <a:solidFill>
                  <a:srgbClr val="FF0000"/>
                </a:solidFill>
                <a:latin typeface="Times" pitchFamily="2" charset="0"/>
              </a:rPr>
              <a:t>T</a:t>
            </a:r>
            <a:r>
              <a:rPr lang="en-US" sz="2400" b="1" dirty="0">
                <a:solidFill>
                  <a:srgbClr val="FF0000"/>
                </a:solidFill>
                <a:latin typeface="Times" pitchFamily="2" charset="0"/>
              </a:rPr>
              <a:t>) </a:t>
            </a:r>
            <a:r>
              <a:rPr lang="en-US" sz="2400" dirty="0">
                <a:latin typeface="Times" pitchFamily="2" charset="0"/>
              </a:rPr>
              <a:t>the network results,  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DED3AD-3A8E-3C47-B018-478DE357D62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661" y="893531"/>
            <a:ext cx="2889960" cy="2054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038194-F5CF-964E-A29B-75362AD42C82}"/>
              </a:ext>
            </a:extLst>
          </p:cNvPr>
          <p:cNvSpPr txBox="1"/>
          <p:nvPr/>
        </p:nvSpPr>
        <p:spPr>
          <a:xfrm>
            <a:off x="3527042" y="643202"/>
            <a:ext cx="4126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diode is in the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“off”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65E3F9-BFDB-E04A-A334-D0B7A06D8006}"/>
              </a:ext>
            </a:extLst>
          </p:cNvPr>
          <p:cNvSpPr/>
          <p:nvPr/>
        </p:nvSpPr>
        <p:spPr>
          <a:xfrm>
            <a:off x="4202460" y="1169643"/>
            <a:ext cx="3366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" sz="2800" b="1" i="1" dirty="0" err="1">
                <a:solidFill>
                  <a:srgbClr val="FF0000"/>
                </a:solidFill>
                <a:latin typeface="Times" pitchFamily="2" charset="0"/>
              </a:rPr>
              <a:t>v</a:t>
            </a:r>
            <a:r>
              <a:rPr lang="pt" sz="2800" b="1" i="1" baseline="-25000" dirty="0" err="1">
                <a:solidFill>
                  <a:srgbClr val="FF0000"/>
                </a:solidFill>
                <a:latin typeface="Times" pitchFamily="2" charset="0"/>
              </a:rPr>
              <a:t>o</a:t>
            </a:r>
            <a:r>
              <a:rPr lang="pt" sz="2800" b="1" i="1" dirty="0">
                <a:solidFill>
                  <a:srgbClr val="FF0000"/>
                </a:solidFill>
                <a:latin typeface="Times" pitchFamily="2" charset="0"/>
              </a:rPr>
              <a:t> = </a:t>
            </a:r>
            <a:r>
              <a:rPr lang="pt" sz="2800" b="1" i="1" dirty="0" err="1">
                <a:solidFill>
                  <a:srgbClr val="FF0000"/>
                </a:solidFill>
                <a:latin typeface="Times" pitchFamily="2" charset="0"/>
              </a:rPr>
              <a:t>i</a:t>
            </a:r>
            <a:r>
              <a:rPr lang="pt" sz="2800" b="1" i="1" baseline="-25000" dirty="0" err="1">
                <a:solidFill>
                  <a:srgbClr val="FF0000"/>
                </a:solidFill>
                <a:latin typeface="Times" pitchFamily="2" charset="0"/>
              </a:rPr>
              <a:t>R</a:t>
            </a:r>
            <a:r>
              <a:rPr lang="pt" sz="2800" b="1" i="1" dirty="0" err="1">
                <a:solidFill>
                  <a:srgbClr val="FF0000"/>
                </a:solidFill>
                <a:latin typeface="Times" pitchFamily="2" charset="0"/>
              </a:rPr>
              <a:t>R</a:t>
            </a:r>
            <a:r>
              <a:rPr lang="pt" sz="2800" b="1" i="1" dirty="0">
                <a:solidFill>
                  <a:srgbClr val="FF0000"/>
                </a:solidFill>
                <a:latin typeface="Times" pitchFamily="2" charset="0"/>
              </a:rPr>
              <a:t> = (0)</a:t>
            </a:r>
            <a:r>
              <a:rPr lang="pt" sz="2800" b="1" i="1" dirty="0" err="1">
                <a:solidFill>
                  <a:srgbClr val="FF0000"/>
                </a:solidFill>
                <a:latin typeface="Times" pitchFamily="2" charset="0"/>
              </a:rPr>
              <a:t>R</a:t>
            </a:r>
            <a:r>
              <a:rPr lang="pt" sz="2800" b="1" i="1" dirty="0">
                <a:solidFill>
                  <a:srgbClr val="FF0000"/>
                </a:solidFill>
                <a:latin typeface="Times" pitchFamily="2" charset="0"/>
              </a:rPr>
              <a:t> = 0 V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B82C9F-8229-CD4E-BF98-FDB0737EDB22}"/>
              </a:ext>
            </a:extLst>
          </p:cNvPr>
          <p:cNvSpPr txBox="1"/>
          <p:nvPr/>
        </p:nvSpPr>
        <p:spPr>
          <a:xfrm>
            <a:off x="148040" y="3304358"/>
            <a:ext cx="5546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The resulting output voltage corresponds to input voltage appears as: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372FBE-F87E-4049-AA24-14A5D599CBB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256" y="3719857"/>
            <a:ext cx="2602625" cy="1968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877194-F32A-7545-BE5F-5431A2EC8B6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7381" y="1692863"/>
            <a:ext cx="23495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3061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AIU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UB" id="{C3691B3F-AFB3-1043-B2CE-519162D2B4F9}" vid="{172FF336-25F7-BF41-8D49-49B49C7BC2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AIUB</Template>
  <TotalTime>1071</TotalTime>
  <Words>823</Words>
  <Application>Microsoft Office PowerPoint</Application>
  <PresentationFormat>On-screen Show (4:3)</PresentationFormat>
  <Paragraphs>90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Apple Chancery</vt:lpstr>
      <vt:lpstr>PearsonMATH02</vt:lpstr>
      <vt:lpstr>PearsonMATH08</vt:lpstr>
      <vt:lpstr>PearsonMATH18</vt:lpstr>
      <vt:lpstr>TimesNewRomanPS</vt:lpstr>
      <vt:lpstr>Zapf Dingbats</vt:lpstr>
      <vt:lpstr>Arial</vt:lpstr>
      <vt:lpstr>Calibri</vt:lpstr>
      <vt:lpstr>Cambria</vt:lpstr>
      <vt:lpstr>Cambria Math</vt:lpstr>
      <vt:lpstr>Franklin Gothic Book</vt:lpstr>
      <vt:lpstr>Times</vt:lpstr>
      <vt:lpstr>Times New Roman</vt:lpstr>
      <vt:lpstr>Wingdings</vt:lpstr>
      <vt:lpstr>AIUB</vt:lpstr>
      <vt:lpstr>PowerPoint Presentation</vt:lpstr>
      <vt:lpstr>Objectives</vt:lpstr>
      <vt:lpstr>PowerPoint Presentation</vt:lpstr>
      <vt:lpstr>CLIPPERS: SERIES</vt:lpstr>
      <vt:lpstr>Series Clipper with a dc supply</vt:lpstr>
      <vt:lpstr>CLIPPERS: SERIES</vt:lpstr>
      <vt:lpstr>CLIPPERS: SERIES</vt:lpstr>
      <vt:lpstr>CLIPPERS: SERIES</vt:lpstr>
      <vt:lpstr>PowerPoint Presentation</vt:lpstr>
      <vt:lpstr>CLIPPERS: PARALLEL</vt:lpstr>
      <vt:lpstr>CLIPPERS: PARALLEL</vt:lpstr>
      <vt:lpstr>PowerPoint Presentation</vt:lpstr>
      <vt:lpstr>CLIPPERS: PARALLEL</vt:lpstr>
      <vt:lpstr>PowerPoint Presentation</vt:lpstr>
      <vt:lpstr>CLIPPERS</vt:lpstr>
      <vt:lpstr>CLIPPERS</vt:lpstr>
      <vt:lpstr>CLAMPERS</vt:lpstr>
      <vt:lpstr>PowerPoint Presentation</vt:lpstr>
      <vt:lpstr>PowerPoint Presentation</vt:lpstr>
      <vt:lpstr>CLAMPERS</vt:lpstr>
      <vt:lpstr>PowerPoint Presentation</vt:lpstr>
      <vt:lpstr>Clamping Networks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Chapter-1: Semiconductor Diodes</dc:title>
  <dc:creator>A N M Shahebul Hasan</dc:creator>
  <cp:lastModifiedBy>Mohammad Alif Arman</cp:lastModifiedBy>
  <cp:revision>194</cp:revision>
  <dcterms:created xsi:type="dcterms:W3CDTF">2018-09-21T15:35:45Z</dcterms:created>
  <dcterms:modified xsi:type="dcterms:W3CDTF">2022-10-02T03:37:20Z</dcterms:modified>
</cp:coreProperties>
</file>