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320" r:id="rId2"/>
    <p:sldId id="257" r:id="rId3"/>
    <p:sldId id="322" r:id="rId4"/>
    <p:sldId id="323" r:id="rId5"/>
    <p:sldId id="289" r:id="rId6"/>
    <p:sldId id="290" r:id="rId7"/>
    <p:sldId id="291" r:id="rId8"/>
    <p:sldId id="325" r:id="rId9"/>
    <p:sldId id="324" r:id="rId10"/>
    <p:sldId id="292" r:id="rId11"/>
    <p:sldId id="326" r:id="rId12"/>
    <p:sldId id="293" r:id="rId13"/>
    <p:sldId id="294" r:id="rId14"/>
    <p:sldId id="327" r:id="rId15"/>
    <p:sldId id="295" r:id="rId16"/>
    <p:sldId id="296" r:id="rId17"/>
    <p:sldId id="297" r:id="rId18"/>
    <p:sldId id="321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>
        <p:scale>
          <a:sx n="60" d="100"/>
          <a:sy n="60" d="100"/>
        </p:scale>
        <p:origin x="1800" y="60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0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43467-C83D-5348-9730-6373F56AAA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7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EF6BB9-656D-5041-B079-17C40F5B3A18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7409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DBA207-3E60-6C47-B3E9-80F64B99587C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9515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71C258-ACE0-E649-AE84-C72A69149E08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1477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1F9BAF-A09C-7143-8F5B-7B7379748D5F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215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843BA-F9BE-B44E-9848-7B87A37CFE06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1527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1CBBB0-8527-C34C-BA6A-CF4548361E8F}" type="datetime1">
              <a:rPr lang="en-US" smtClean="0"/>
              <a:t>10/15/2022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1589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BAC7F-3B70-CD45-98AE-383F03311451}" type="datetime1">
              <a:rPr lang="en-US" smtClean="0"/>
              <a:t>10/15/2022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1513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C1F848-02DB-CE4F-9B69-9CDC8DBBB6CB}" type="datetime1">
              <a:rPr lang="en-US" smtClean="0"/>
              <a:t>10/15/2022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5504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03FC03-081E-2E45-AE89-C35FAF9303A3}" type="datetime1">
              <a:rPr lang="en-US" smtClean="0"/>
              <a:t>10/15/2022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96782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04066C-6883-5040-B82F-F3BDDE9BC711}" type="datetime1">
              <a:rPr lang="en-US" smtClean="0"/>
              <a:t>10/15/2022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15382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3A195-0A17-9F4D-B07F-7F43237E8444}" type="datetime1">
              <a:rPr lang="en-US" smtClean="0"/>
              <a:t>10/15/2022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9867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69CD697-B631-AB4F-83A6-AF676B7686F2}" type="datetime1">
              <a:rPr lang="en-US" smtClean="0"/>
              <a:t>10/15/2022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4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r.alifarman@aiub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36854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(Chapter-3)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09D03-EADE-746F-4DB4-C9D4AE19863B}"/>
              </a:ext>
            </a:extLst>
          </p:cNvPr>
          <p:cNvSpPr txBox="1"/>
          <p:nvPr/>
        </p:nvSpPr>
        <p:spPr>
          <a:xfrm>
            <a:off x="2897309" y="3817750"/>
            <a:ext cx="3349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Mohammad Alif Arman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</a:t>
            </a:r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  <a:hlinkClick r:id="rId3"/>
              </a:rPr>
              <a:t>dr.alifarman@aiub.edu</a:t>
            </a:r>
            <a:endParaRPr lang="en-US" sz="1400" dirty="0">
              <a:solidFill>
                <a:srgbClr val="00B0F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Room: DN0526</a:t>
            </a:r>
          </a:p>
        </p:txBody>
      </p:sp>
    </p:spTree>
    <p:extLst>
      <p:ext uri="{BB962C8B-B14F-4D97-AF65-F5344CB8AC3E}">
        <p14:creationId xmlns:p14="http://schemas.microsoft.com/office/powerpoint/2010/main" val="2416506463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973" y="199821"/>
            <a:ext cx="536805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28" y="967901"/>
            <a:ext cx="4284777" cy="4701003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Common-base terminology is derived from the fact that the :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base is common to both input and output of the   configuration.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base is usually the terminal closest to or at ground potential.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current directions will refer to conventional (hole) flow and the arrows in all electronic symbols have a direction defined by this convention.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applied biasing (voltage sources) are such as to establish current in the direction indicated for each branch.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0224" y="1283894"/>
            <a:ext cx="2115200" cy="3860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5424" y="1263420"/>
            <a:ext cx="2103718" cy="38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272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775" y="93496"/>
            <a:ext cx="536805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46579"/>
          <a:stretch/>
        </p:blipFill>
        <p:spPr>
          <a:xfrm>
            <a:off x="178057" y="1"/>
            <a:ext cx="1674294" cy="1650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039F10-2DCB-C129-726C-CA6A6E096B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7" r="6623"/>
          <a:stretch/>
        </p:blipFill>
        <p:spPr>
          <a:xfrm>
            <a:off x="252248" y="1674407"/>
            <a:ext cx="2711669" cy="12320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C28774-8B33-BE8D-D579-B366E9434215}"/>
              </a:ext>
            </a:extLst>
          </p:cNvPr>
          <p:cNvSpPr txBox="1"/>
          <p:nvPr/>
        </p:nvSpPr>
        <p:spPr>
          <a:xfrm>
            <a:off x="36196" y="3662361"/>
            <a:ext cx="91078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The free electrons which are flowing from emitter to base.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The holes which are flowing from base to emitter. </a:t>
            </a:r>
            <a:br>
              <a:rPr lang="en-US" b="0" i="0" dirty="0">
                <a:effectLst/>
                <a:latin typeface="+mj-lt"/>
              </a:rPr>
            </a:br>
            <a:r>
              <a:rPr lang="en-US" b="0" i="0" dirty="0">
                <a:effectLst/>
                <a:latin typeface="+mj-lt"/>
              </a:rPr>
              <a:t>The width of the base region is very thin. A small percentage of free electrons from emitter region will combine with the holes in the base region and the remaining large number of free electrons enters to the collector region. </a:t>
            </a:r>
            <a:endParaRPr lang="en-US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Free electrons of the collector region will experience an attractive force and will flow towards the positive terminal of the battery. Thus, electric current is produced in the collector region.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5E385C-84D0-CF1B-9C69-B14C3B440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553" y="616333"/>
            <a:ext cx="5772451" cy="3046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FA1F8F-67A0-CE85-B7A5-2A575A5E7A74}"/>
              </a:ext>
            </a:extLst>
          </p:cNvPr>
          <p:cNvSpPr txBox="1"/>
          <p:nvPr/>
        </p:nvSpPr>
        <p:spPr>
          <a:xfrm>
            <a:off x="1889708" y="1996722"/>
            <a:ext cx="47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CB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1DDB08-D1D4-2253-9B35-22E4F4183B9E}"/>
              </a:ext>
            </a:extLst>
          </p:cNvPr>
          <p:cNvSpPr txBox="1"/>
          <p:nvPr/>
        </p:nvSpPr>
        <p:spPr>
          <a:xfrm>
            <a:off x="933620" y="199794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BE</a:t>
            </a:r>
          </a:p>
        </p:txBody>
      </p:sp>
    </p:spTree>
    <p:extLst>
      <p:ext uri="{BB962C8B-B14F-4D97-AF65-F5344CB8AC3E}">
        <p14:creationId xmlns:p14="http://schemas.microsoft.com/office/powerpoint/2010/main" val="1499205589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060" y="188246"/>
            <a:ext cx="5263880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1841"/>
            <a:ext cx="4388686" cy="11207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the behavior of common-base amplifiers requires two set of characteristics:</a:t>
            </a:r>
          </a:p>
          <a:p>
            <a:pPr lvl="2"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or driving point characteristics.</a:t>
            </a:r>
          </a:p>
          <a:p>
            <a:pPr lvl="2"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or collector characteristics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3" y="1954925"/>
            <a:ext cx="2822645" cy="3434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3603BC-A4CA-6743-EA1A-49BF0F29255E}"/>
              </a:ext>
            </a:extLst>
          </p:cNvPr>
          <p:cNvSpPr txBox="1"/>
          <p:nvPr/>
        </p:nvSpPr>
        <p:spPr>
          <a:xfrm>
            <a:off x="3512476" y="1751078"/>
            <a:ext cx="547125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+mj-lt"/>
              </a:rPr>
              <a:t>The output voltage V</a:t>
            </a:r>
            <a:r>
              <a:rPr lang="en-US" sz="1600" b="0" i="0" baseline="-25000" dirty="0">
                <a:effectLst/>
                <a:latin typeface="+mj-lt"/>
              </a:rPr>
              <a:t>CB</a:t>
            </a:r>
            <a:r>
              <a:rPr lang="en-US" sz="1600" b="0" i="0" dirty="0">
                <a:effectLst/>
                <a:latin typeface="+mj-lt"/>
              </a:rPr>
              <a:t> (collector-base voltage) is kept constant at zero volts and the input voltage V</a:t>
            </a:r>
            <a:r>
              <a:rPr lang="en-US" sz="1600" b="0" i="0" baseline="-25000" dirty="0">
                <a:effectLst/>
                <a:latin typeface="+mj-lt"/>
              </a:rPr>
              <a:t>BE</a:t>
            </a:r>
            <a:r>
              <a:rPr lang="en-US" sz="1600" b="0" i="0" dirty="0">
                <a:effectLst/>
                <a:latin typeface="+mj-lt"/>
              </a:rPr>
              <a:t> is increased from zero volts to different voltage levels. </a:t>
            </a:r>
          </a:p>
          <a:p>
            <a:pPr algn="l"/>
            <a:r>
              <a:rPr lang="en-US" sz="1600" b="0" i="0" dirty="0">
                <a:effectLst/>
                <a:latin typeface="+mj-lt"/>
              </a:rPr>
              <a:t>Output voltage (V</a:t>
            </a:r>
            <a:r>
              <a:rPr lang="en-US" sz="1600" b="0" i="0" baseline="-25000" dirty="0">
                <a:effectLst/>
                <a:latin typeface="+mj-lt"/>
              </a:rPr>
              <a:t>CB</a:t>
            </a:r>
            <a:r>
              <a:rPr lang="en-US" sz="1600" b="0" i="0" dirty="0">
                <a:effectLst/>
                <a:latin typeface="+mj-lt"/>
              </a:rPr>
              <a:t>) is increased to 10 volts. Input voltage V</a:t>
            </a:r>
            <a:r>
              <a:rPr lang="en-US" sz="1600" b="0" i="0" baseline="-25000" dirty="0">
                <a:effectLst/>
                <a:latin typeface="+mj-lt"/>
              </a:rPr>
              <a:t>BE</a:t>
            </a:r>
            <a:r>
              <a:rPr lang="en-US" sz="1600" b="0" i="0" dirty="0">
                <a:effectLst/>
                <a:latin typeface="+mj-lt"/>
              </a:rPr>
              <a:t> is increased from 0 to different voltage levels. </a:t>
            </a:r>
          </a:p>
          <a:p>
            <a:pPr algn="l"/>
            <a:r>
              <a:rPr lang="en-US" sz="1600" b="0" i="0" dirty="0">
                <a:effectLst/>
                <a:latin typeface="+mj-lt"/>
              </a:rPr>
              <a:t>When output voltage (V</a:t>
            </a:r>
            <a:r>
              <a:rPr lang="en-US" sz="1600" b="0" i="0" baseline="-25000" dirty="0">
                <a:effectLst/>
                <a:latin typeface="+mj-lt"/>
              </a:rPr>
              <a:t>CB</a:t>
            </a:r>
            <a:r>
              <a:rPr lang="en-US" sz="1600" b="0" i="0" dirty="0">
                <a:effectLst/>
                <a:latin typeface="+mj-lt"/>
              </a:rPr>
              <a:t>) is at 0 volts and emitter-base junction is forward biased, the emitter-base junction acts like a normal p-n junction diode. So the input characteristics are same as the forward characteristics of a normal </a:t>
            </a:r>
            <a:r>
              <a:rPr lang="en-US" sz="1600" b="0" i="0" dirty="0" err="1">
                <a:effectLst/>
                <a:latin typeface="+mj-lt"/>
              </a:rPr>
              <a:t>pn</a:t>
            </a:r>
            <a:r>
              <a:rPr lang="en-US" sz="1600" b="0" i="0" dirty="0">
                <a:effectLst/>
                <a:latin typeface="+mj-lt"/>
              </a:rPr>
              <a:t> junction diode.</a:t>
            </a:r>
            <a:r>
              <a:rPr lang="en-US" sz="1600" dirty="0">
                <a:latin typeface="+mj-lt"/>
              </a:rPr>
              <a:t> </a:t>
            </a:r>
            <a:r>
              <a:rPr lang="en-US" sz="1600" b="0" i="0" dirty="0">
                <a:effectLst/>
                <a:latin typeface="+mj-lt"/>
              </a:rPr>
              <a:t>The cut in voltage of a silicon transistor is 0.7 volts.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C983F-4BA2-B680-6373-EBA07CECBC41}"/>
              </a:ext>
            </a:extLst>
          </p:cNvPr>
          <p:cNvSpPr txBox="1"/>
          <p:nvPr/>
        </p:nvSpPr>
        <p:spPr>
          <a:xfrm>
            <a:off x="3512476" y="4448618"/>
            <a:ext cx="547125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  <a:latin typeface="+mj-lt"/>
              </a:rPr>
              <a:t>When the output voltage (V</a:t>
            </a:r>
            <a:r>
              <a:rPr lang="en-US" sz="1600" b="0" i="0" baseline="-25000" dirty="0">
                <a:effectLst/>
                <a:latin typeface="+mj-lt"/>
              </a:rPr>
              <a:t>CB</a:t>
            </a:r>
            <a:r>
              <a:rPr lang="en-US" sz="1600" b="0" i="0" dirty="0">
                <a:effectLst/>
                <a:latin typeface="+mj-lt"/>
              </a:rPr>
              <a:t>) is increased to 10 volts, the emitter current flow will be increased (reduces the depletion region width at emitter-base junction). As a result, the turn on voltage will be reduced. Therefore, the curves shifted towards the left side for higher values of output voltage V</a:t>
            </a:r>
            <a:r>
              <a:rPr lang="en-US" sz="1600" b="0" i="0" baseline="-25000" dirty="0">
                <a:effectLst/>
                <a:latin typeface="+mj-lt"/>
              </a:rPr>
              <a:t>CB</a:t>
            </a:r>
            <a:r>
              <a:rPr lang="en-US" sz="1600" b="0" i="0" dirty="0"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59398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041"/>
            <a:ext cx="4016375" cy="2950622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characteristics has 3 basic regions: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region – defined by the biasing arrangements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Cutoff region – region where the collector current is 0A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 region- region of the characteristics to the left of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0V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A713D-7CB4-CCFE-4725-CEE0C3769D76}"/>
              </a:ext>
            </a:extLst>
          </p:cNvPr>
          <p:cNvSpPr txBox="1"/>
          <p:nvPr/>
        </p:nvSpPr>
        <p:spPr>
          <a:xfrm>
            <a:off x="4519055" y="874733"/>
            <a:ext cx="46140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i="0" u="sng" dirty="0">
                <a:effectLst/>
                <a:latin typeface="+mj-lt"/>
              </a:rPr>
              <a:t>Active Region:</a:t>
            </a:r>
            <a:r>
              <a:rPr lang="en-US" b="0" i="0" dirty="0">
                <a:effectLst/>
                <a:latin typeface="+mj-lt"/>
              </a:rPr>
              <a:t> For a constant input current I</a:t>
            </a:r>
            <a:r>
              <a:rPr lang="en-US" b="0" i="0" baseline="-25000" dirty="0">
                <a:effectLst/>
                <a:latin typeface="+mj-lt"/>
              </a:rPr>
              <a:t>E</a:t>
            </a:r>
            <a:r>
              <a:rPr lang="en-US" b="0" i="0" dirty="0">
                <a:effectLst/>
                <a:latin typeface="+mj-lt"/>
              </a:rPr>
              <a:t>, when the output voltage V</a:t>
            </a:r>
            <a:r>
              <a:rPr lang="en-US" b="0" i="0" baseline="-25000" dirty="0">
                <a:effectLst/>
                <a:latin typeface="+mj-lt"/>
              </a:rPr>
              <a:t>CB</a:t>
            </a:r>
            <a:r>
              <a:rPr lang="en-US" b="0" i="0" dirty="0">
                <a:effectLst/>
                <a:latin typeface="+mj-lt"/>
              </a:rPr>
              <a:t> is increased, the output current I</a:t>
            </a:r>
            <a:r>
              <a:rPr lang="en-US" b="0" i="0" baseline="-25000" dirty="0">
                <a:effectLst/>
                <a:latin typeface="+mj-lt"/>
              </a:rPr>
              <a:t>C</a:t>
            </a:r>
            <a:r>
              <a:rPr lang="en-US" b="0" i="0" dirty="0">
                <a:effectLst/>
                <a:latin typeface="+mj-lt"/>
              </a:rPr>
              <a:t> remains constant.</a:t>
            </a: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45BE8-91AF-F378-D481-A14484E7E61F}"/>
              </a:ext>
            </a:extLst>
          </p:cNvPr>
          <p:cNvSpPr txBox="1"/>
          <p:nvPr/>
        </p:nvSpPr>
        <p:spPr>
          <a:xfrm>
            <a:off x="4519055" y="2413337"/>
            <a:ext cx="45930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u="sng" dirty="0">
                <a:latin typeface="+mj-lt"/>
              </a:rPr>
              <a:t>Saturation region: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Both emitter-base junction and collector-base junction are forward biased. </a:t>
            </a:r>
          </a:p>
          <a:p>
            <a:r>
              <a:rPr lang="en-US" dirty="0">
                <a:latin typeface="+mj-lt"/>
              </a:rPr>
              <a:t>A small increase in the collector voltage V</a:t>
            </a:r>
            <a:r>
              <a:rPr lang="en-US" baseline="-25000" dirty="0">
                <a:latin typeface="+mj-lt"/>
              </a:rPr>
              <a:t>CB</a:t>
            </a:r>
            <a:r>
              <a:rPr lang="en-US" dirty="0">
                <a:latin typeface="+mj-lt"/>
              </a:rPr>
              <a:t> there will be higher I</a:t>
            </a:r>
            <a:r>
              <a:rPr lang="en-US" baseline="-25000" dirty="0">
                <a:latin typeface="+mj-lt"/>
              </a:rPr>
              <a:t>C</a:t>
            </a:r>
            <a:r>
              <a:rPr lang="en-US" dirty="0">
                <a:latin typeface="+mj-lt"/>
              </a:rPr>
              <a:t>. Same as PN junction.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DF045A-86E0-CB3D-F2EF-AC1C72A6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8737"/>
            <a:ext cx="4115273" cy="3299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D332BC-9630-D526-4DD9-33714BF7171E}"/>
              </a:ext>
            </a:extLst>
          </p:cNvPr>
          <p:cNvSpPr txBox="1"/>
          <p:nvPr/>
        </p:nvSpPr>
        <p:spPr>
          <a:xfrm>
            <a:off x="4519055" y="4384026"/>
            <a:ext cx="45930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u="sng" dirty="0">
                <a:latin typeface="+mj-lt"/>
              </a:rPr>
              <a:t>Cutoff region: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Both are Reverse biased and so flow of current. </a:t>
            </a:r>
          </a:p>
        </p:txBody>
      </p:sp>
    </p:spTree>
    <p:extLst>
      <p:ext uri="{BB962C8B-B14F-4D97-AF65-F5344CB8AC3E}">
        <p14:creationId xmlns:p14="http://schemas.microsoft.com/office/powerpoint/2010/main" val="2276179179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D78BA-5D4C-9AAC-BC70-984F4F808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7" t="20071" r="10344" b="69667"/>
          <a:stretch/>
        </p:blipFill>
        <p:spPr>
          <a:xfrm>
            <a:off x="199696" y="1300987"/>
            <a:ext cx="7777655" cy="527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96D1D-C784-BA51-8542-836E7F4E2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163" y="2155769"/>
            <a:ext cx="4862396" cy="389824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87EA3E2-BC9F-7A88-6477-66FE57643E4D}"/>
              </a:ext>
            </a:extLst>
          </p:cNvPr>
          <p:cNvGrpSpPr/>
          <p:nvPr/>
        </p:nvGrpSpPr>
        <p:grpSpPr>
          <a:xfrm>
            <a:off x="1964828" y="1890233"/>
            <a:ext cx="1240828" cy="3848417"/>
            <a:chOff x="1964828" y="1953293"/>
            <a:chExt cx="1240828" cy="384841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679D66-D62F-8AA5-137D-3B411CBDA41A}"/>
                </a:ext>
              </a:extLst>
            </p:cNvPr>
            <p:cNvCxnSpPr/>
            <p:nvPr/>
          </p:nvCxnSpPr>
          <p:spPr>
            <a:xfrm>
              <a:off x="2417379" y="2291256"/>
              <a:ext cx="441435" cy="5675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DEC6D3-8624-58C9-5058-F187D72EE732}"/>
                </a:ext>
              </a:extLst>
            </p:cNvPr>
            <p:cNvSpPr/>
            <p:nvPr/>
          </p:nvSpPr>
          <p:spPr>
            <a:xfrm>
              <a:off x="2764221" y="2858814"/>
              <a:ext cx="441435" cy="29428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1C1B34-F523-85E2-CE4A-DB3B3472D05E}"/>
                </a:ext>
              </a:extLst>
            </p:cNvPr>
            <p:cNvSpPr txBox="1"/>
            <p:nvPr/>
          </p:nvSpPr>
          <p:spPr>
            <a:xfrm>
              <a:off x="1964828" y="1953293"/>
              <a:ext cx="7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  <a:r>
                <a:rPr lang="en-US" b="1" baseline="-25000" dirty="0"/>
                <a:t>CB</a:t>
              </a:r>
              <a:r>
                <a:rPr lang="en-US" b="1" dirty="0"/>
                <a:t>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25730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723512"/>
              </p:ext>
            </p:extLst>
          </p:nvPr>
        </p:nvGraphicFramePr>
        <p:xfrm>
          <a:off x="931069" y="972273"/>
          <a:ext cx="7564749" cy="455308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75598">
                  <a:extLst>
                    <a:ext uri="{9D8B030D-6E8A-4147-A177-3AD203B41FA5}">
                      <a16:colId xmlns:a16="http://schemas.microsoft.com/office/drawing/2014/main" val="62374447"/>
                    </a:ext>
                  </a:extLst>
                </a:gridCol>
                <a:gridCol w="2575598">
                  <a:extLst>
                    <a:ext uri="{9D8B030D-6E8A-4147-A177-3AD203B41FA5}">
                      <a16:colId xmlns:a16="http://schemas.microsoft.com/office/drawing/2014/main" val="2278922836"/>
                    </a:ext>
                  </a:extLst>
                </a:gridCol>
                <a:gridCol w="2413553">
                  <a:extLst>
                    <a:ext uri="{9D8B030D-6E8A-4147-A177-3AD203B41FA5}">
                      <a16:colId xmlns:a16="http://schemas.microsoft.com/office/drawing/2014/main" val="2880251058"/>
                    </a:ext>
                  </a:extLst>
                </a:gridCol>
              </a:tblGrid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SATURATION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REGION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CUTOFF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098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increased,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increased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51042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junction reverse biased and CB junction reverse biased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and CB junctions are forward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and CB junction are reverse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18146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≈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current flow at collector, only leakage current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44992"/>
                  </a:ext>
                </a:extLst>
              </a:tr>
              <a:tr h="73634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does not depend on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change in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will cause big difference in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52580"/>
                  </a:ext>
                </a:extLst>
              </a:tr>
              <a:tr h="87136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region for the transistor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work as an amplifier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allocation for this region is to the left of the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 V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below the line of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6365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B7EDB0E1-E0FB-7048-9046-BE25AC19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464836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346" y="1028408"/>
                <a:ext cx="5071928" cy="473578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curves (output characteristics) clearly indicate that a first approximation to the relationship between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active region is given by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I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Once a transistor is in the ‘on’ state, the base-emitter voltage will be assumed to be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0.7V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dc mode the level of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due to the majority carriers are related by a quantity called alpha</a:t>
                </a:r>
              </a:p>
              <a:p>
                <a:pPr marL="0" indent="0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𝐶𝐵𝑂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346" y="1028408"/>
                <a:ext cx="5071928" cy="4735784"/>
              </a:xfrm>
              <a:blipFill>
                <a:blip r:embed="rId2"/>
                <a:stretch>
                  <a:fillRect l="-499" t="-535" r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64" y="2035042"/>
            <a:ext cx="3181545" cy="17938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9786F8-F8E1-7342-97CB-9CC586FF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972F6-849E-E61E-728B-93058D062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629" y="4146804"/>
            <a:ext cx="2445152" cy="151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8016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4274" y="1271476"/>
                <a:ext cx="7615451" cy="4084911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then be summarized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(ignore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CBO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due to small value)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ac situations where the point of operation moves on the characteristics curve, an ac alpha defined by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Alpha a common base current gain factor that shows the efficiency by calculating the current percent from current flow from emitter to collector. The value of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typical from 0.9 ~ 0.998.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274" y="1271476"/>
                <a:ext cx="7615451" cy="4084911"/>
              </a:xfrm>
              <a:blipFill>
                <a:blip r:embed="rId2"/>
                <a:stretch>
                  <a:fillRect l="-500" t="-619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0AEF987C-F1B2-BA47-AE0A-0A84DEF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COMMON-BASE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9632827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687483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F40584-E07A-7F49-06F1-62F91A31040A}"/>
              </a:ext>
            </a:extLst>
          </p:cNvPr>
          <p:cNvSpPr/>
          <p:nvPr/>
        </p:nvSpPr>
        <p:spPr>
          <a:xfrm>
            <a:off x="3216921" y="727113"/>
            <a:ext cx="1057619" cy="714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986DF-B72B-F723-E729-09FA0DBC10CB}"/>
              </a:ext>
            </a:extLst>
          </p:cNvPr>
          <p:cNvSpPr/>
          <p:nvPr/>
        </p:nvSpPr>
        <p:spPr>
          <a:xfrm>
            <a:off x="4274540" y="727113"/>
            <a:ext cx="594911" cy="714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9C7F5-E490-0EDA-7129-39536B8D3350}"/>
              </a:ext>
            </a:extLst>
          </p:cNvPr>
          <p:cNvSpPr/>
          <p:nvPr/>
        </p:nvSpPr>
        <p:spPr>
          <a:xfrm>
            <a:off x="4869852" y="727113"/>
            <a:ext cx="1057619" cy="714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060DA4-ABF8-67A6-34CB-39786472AA2D}"/>
              </a:ext>
            </a:extLst>
          </p:cNvPr>
          <p:cNvCxnSpPr>
            <a:stCxn id="8" idx="3"/>
          </p:cNvCxnSpPr>
          <p:nvPr/>
        </p:nvCxnSpPr>
        <p:spPr>
          <a:xfrm>
            <a:off x="5927471" y="1084246"/>
            <a:ext cx="31468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D8BD53-2EFD-B930-89DD-5C28CA73112A}"/>
              </a:ext>
            </a:extLst>
          </p:cNvPr>
          <p:cNvCxnSpPr/>
          <p:nvPr/>
        </p:nvCxnSpPr>
        <p:spPr>
          <a:xfrm>
            <a:off x="2893347" y="1075986"/>
            <a:ext cx="31468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55B877-6A15-1A94-C87D-1B5749208E7F}"/>
              </a:ext>
            </a:extLst>
          </p:cNvPr>
          <p:cNvCxnSpPr>
            <a:cxnSpLocks/>
          </p:cNvCxnSpPr>
          <p:nvPr/>
        </p:nvCxnSpPr>
        <p:spPr>
          <a:xfrm>
            <a:off x="4569524" y="1430482"/>
            <a:ext cx="4943" cy="3608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34F0B2-B526-CF6C-CFC8-2C40AAE06FC7}"/>
              </a:ext>
            </a:extLst>
          </p:cNvPr>
          <p:cNvSpPr txBox="1"/>
          <p:nvPr/>
        </p:nvSpPr>
        <p:spPr>
          <a:xfrm>
            <a:off x="6282704" y="891320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Collector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1B4A6F-80C7-1072-21F8-22E52CF09568}"/>
              </a:ext>
            </a:extLst>
          </p:cNvPr>
          <p:cNvSpPr txBox="1"/>
          <p:nvPr/>
        </p:nvSpPr>
        <p:spPr>
          <a:xfrm>
            <a:off x="1969569" y="899580"/>
            <a:ext cx="89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Emitter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B7EA6F-CA08-EBAC-BC38-1FA4ADE0A8EF}"/>
              </a:ext>
            </a:extLst>
          </p:cNvPr>
          <p:cNvSpPr txBox="1"/>
          <p:nvPr/>
        </p:nvSpPr>
        <p:spPr>
          <a:xfrm>
            <a:off x="4277011" y="17754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91184-5D50-21F5-346C-E2AA43109C90}"/>
              </a:ext>
            </a:extLst>
          </p:cNvPr>
          <p:cNvSpPr txBox="1"/>
          <p:nvPr/>
        </p:nvSpPr>
        <p:spPr>
          <a:xfrm>
            <a:off x="437020" y="2149587"/>
            <a:ext cx="82699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egoe UI Historic" panose="020B0502040204020203" pitchFamily="34" charset="0"/>
              </a:rPr>
              <a:t>The term bipolar indicates that, both electrons and holes contributes to the flow of current.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egoe UI Historic" panose="020B0502040204020203" pitchFamily="34" charset="0"/>
              </a:rPr>
              <a:t>Three doped regions. The Emitter, the Base and the Collector.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egoe UI Historic" panose="020B0502040204020203" pitchFamily="34" charset="0"/>
              </a:rPr>
              <a:t>Based on the doping of these three regions, it is known as either NPN or PNP transistor.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 Historic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Historic" panose="020B0502040204020203" pitchFamily="34" charset="0"/>
              </a:rPr>
              <a:t>There are two PN junctions.</a:t>
            </a: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68A1BB-0447-919B-A134-AECA7C46EE37}"/>
              </a:ext>
            </a:extLst>
          </p:cNvPr>
          <p:cNvSpPr/>
          <p:nvPr/>
        </p:nvSpPr>
        <p:spPr>
          <a:xfrm>
            <a:off x="1991149" y="2198786"/>
            <a:ext cx="1919052" cy="176013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578CD9-65DA-A6B9-E138-E1C75E2BB71D}"/>
              </a:ext>
            </a:extLst>
          </p:cNvPr>
          <p:cNvSpPr/>
          <p:nvPr/>
        </p:nvSpPr>
        <p:spPr>
          <a:xfrm>
            <a:off x="3910201" y="2198786"/>
            <a:ext cx="1079467" cy="176013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A6706-811B-C004-D081-458CC68A4E8E}"/>
              </a:ext>
            </a:extLst>
          </p:cNvPr>
          <p:cNvSpPr/>
          <p:nvPr/>
        </p:nvSpPr>
        <p:spPr>
          <a:xfrm>
            <a:off x="4990396" y="2198786"/>
            <a:ext cx="1919052" cy="176013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</a:t>
            </a:r>
            <a:endParaRPr lang="en-US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EDC2FD-1440-A7EE-3BAD-CD791ED704CF}"/>
              </a:ext>
            </a:extLst>
          </p:cNvPr>
          <p:cNvCxnSpPr>
            <a:stCxn id="15" idx="3"/>
          </p:cNvCxnSpPr>
          <p:nvPr/>
        </p:nvCxnSpPr>
        <p:spPr>
          <a:xfrm>
            <a:off x="6909449" y="3078855"/>
            <a:ext cx="571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6B3EBA-3019-2B39-996F-FC69041AB260}"/>
              </a:ext>
            </a:extLst>
          </p:cNvPr>
          <p:cNvCxnSpPr/>
          <p:nvPr/>
        </p:nvCxnSpPr>
        <p:spPr>
          <a:xfrm>
            <a:off x="1417086" y="3058500"/>
            <a:ext cx="571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BB9B16-8E38-96E2-9635-C53EC59DA2D4}"/>
              </a:ext>
            </a:extLst>
          </p:cNvPr>
          <p:cNvCxnSpPr>
            <a:cxnSpLocks/>
          </p:cNvCxnSpPr>
          <p:nvPr/>
        </p:nvCxnSpPr>
        <p:spPr>
          <a:xfrm>
            <a:off x="4445451" y="3942581"/>
            <a:ext cx="8969" cy="8891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810D04-E333-EDDE-55C3-EB670F624008}"/>
              </a:ext>
            </a:extLst>
          </p:cNvPr>
          <p:cNvSpPr txBox="1"/>
          <p:nvPr/>
        </p:nvSpPr>
        <p:spPr>
          <a:xfrm>
            <a:off x="7194949" y="2473034"/>
            <a:ext cx="113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Collector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C16F5-E4BE-5CC7-2207-64AF5C2BF7D4}"/>
              </a:ext>
            </a:extLst>
          </p:cNvPr>
          <p:cNvSpPr txBox="1"/>
          <p:nvPr/>
        </p:nvSpPr>
        <p:spPr>
          <a:xfrm>
            <a:off x="757670" y="2463063"/>
            <a:ext cx="971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Emitter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AC096-F610-98CC-FF4B-846D34262215}"/>
              </a:ext>
            </a:extLst>
          </p:cNvPr>
          <p:cNvSpPr txBox="1"/>
          <p:nvPr/>
        </p:nvSpPr>
        <p:spPr>
          <a:xfrm>
            <a:off x="4136865" y="4844910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F4CD0B-87D6-7BBB-14F6-36AF829ACC56}"/>
              </a:ext>
            </a:extLst>
          </p:cNvPr>
          <p:cNvSpPr/>
          <p:nvPr/>
        </p:nvSpPr>
        <p:spPr>
          <a:xfrm>
            <a:off x="4739921" y="2198786"/>
            <a:ext cx="493880" cy="1760138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1A184B-A450-0010-E214-605E641C1ED6}"/>
              </a:ext>
            </a:extLst>
          </p:cNvPr>
          <p:cNvSpPr/>
          <p:nvPr/>
        </p:nvSpPr>
        <p:spPr>
          <a:xfrm>
            <a:off x="3660198" y="2198786"/>
            <a:ext cx="493880" cy="1760138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5A76B3-A1C8-853F-4B1A-92F1ED591396}"/>
              </a:ext>
            </a:extLst>
          </p:cNvPr>
          <p:cNvCxnSpPr/>
          <p:nvPr/>
        </p:nvCxnSpPr>
        <p:spPr>
          <a:xfrm>
            <a:off x="3331779" y="1166648"/>
            <a:ext cx="232278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61C5DF-EDF3-289F-2B6F-0F7239FA8122}"/>
              </a:ext>
            </a:extLst>
          </p:cNvPr>
          <p:cNvCxnSpPr>
            <a:cxnSpLocks/>
          </p:cNvCxnSpPr>
          <p:nvPr/>
        </p:nvCxnSpPr>
        <p:spPr>
          <a:xfrm flipH="1">
            <a:off x="3331779" y="1613338"/>
            <a:ext cx="22124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15423BF-B5D0-0009-CC3B-FF0C80C2A1EE}"/>
              </a:ext>
            </a:extLst>
          </p:cNvPr>
          <p:cNvSpPr txBox="1"/>
          <p:nvPr/>
        </p:nvSpPr>
        <p:spPr>
          <a:xfrm>
            <a:off x="3910201" y="641131"/>
            <a:ext cx="101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E3E0D1-9AEA-B118-838B-FB77BFB68086}"/>
              </a:ext>
            </a:extLst>
          </p:cNvPr>
          <p:cNvSpPr txBox="1"/>
          <p:nvPr/>
        </p:nvSpPr>
        <p:spPr>
          <a:xfrm>
            <a:off x="3747126" y="1688243"/>
            <a:ext cx="1649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ELECTORNS</a:t>
            </a:r>
          </a:p>
        </p:txBody>
      </p:sp>
    </p:spTree>
    <p:extLst>
      <p:ext uri="{BB962C8B-B14F-4D97-AF65-F5344CB8AC3E}">
        <p14:creationId xmlns:p14="http://schemas.microsoft.com/office/powerpoint/2010/main" val="52376495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5C97-050A-F670-017F-5249C78B69B1}"/>
              </a:ext>
            </a:extLst>
          </p:cNvPr>
          <p:cNvSpPr/>
          <p:nvPr/>
        </p:nvSpPr>
        <p:spPr>
          <a:xfrm>
            <a:off x="1440673" y="370893"/>
            <a:ext cx="1057619" cy="714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151EB0-A3D8-CDD0-B70A-422685C0EA7C}"/>
              </a:ext>
            </a:extLst>
          </p:cNvPr>
          <p:cNvSpPr/>
          <p:nvPr/>
        </p:nvSpPr>
        <p:spPr>
          <a:xfrm>
            <a:off x="2498292" y="370893"/>
            <a:ext cx="594911" cy="714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95012-7B31-D0C6-3259-CF7A4ED47380}"/>
              </a:ext>
            </a:extLst>
          </p:cNvPr>
          <p:cNvSpPr/>
          <p:nvPr/>
        </p:nvSpPr>
        <p:spPr>
          <a:xfrm>
            <a:off x="3093604" y="370893"/>
            <a:ext cx="1057619" cy="714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F5713C-2C98-5564-365F-9EB0F8126445}"/>
              </a:ext>
            </a:extLst>
          </p:cNvPr>
          <p:cNvCxnSpPr>
            <a:stCxn id="5" idx="3"/>
          </p:cNvCxnSpPr>
          <p:nvPr/>
        </p:nvCxnSpPr>
        <p:spPr>
          <a:xfrm>
            <a:off x="4151223" y="728026"/>
            <a:ext cx="31468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0FBA5D-179D-E3B2-991D-067C31D863F7}"/>
              </a:ext>
            </a:extLst>
          </p:cNvPr>
          <p:cNvCxnSpPr/>
          <p:nvPr/>
        </p:nvCxnSpPr>
        <p:spPr>
          <a:xfrm>
            <a:off x="1117099" y="719766"/>
            <a:ext cx="31468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9A67F4-F3B4-25C8-D6D6-27F34291E3D7}"/>
              </a:ext>
            </a:extLst>
          </p:cNvPr>
          <p:cNvCxnSpPr>
            <a:cxnSpLocks/>
          </p:cNvCxnSpPr>
          <p:nvPr/>
        </p:nvCxnSpPr>
        <p:spPr>
          <a:xfrm>
            <a:off x="2793276" y="1074262"/>
            <a:ext cx="4943" cy="3608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A83536-9B20-53A8-5CFB-F6BB1B00E4D6}"/>
              </a:ext>
            </a:extLst>
          </p:cNvPr>
          <p:cNvSpPr txBox="1"/>
          <p:nvPr/>
        </p:nvSpPr>
        <p:spPr>
          <a:xfrm>
            <a:off x="4506456" y="535100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Collector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B6EE5-CF86-F640-1B52-3B3C02FE4316}"/>
              </a:ext>
            </a:extLst>
          </p:cNvPr>
          <p:cNvSpPr txBox="1"/>
          <p:nvPr/>
        </p:nvSpPr>
        <p:spPr>
          <a:xfrm>
            <a:off x="193321" y="543360"/>
            <a:ext cx="89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Emitter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21949-6DE2-F92C-A816-9960A3F6A8B9}"/>
              </a:ext>
            </a:extLst>
          </p:cNvPr>
          <p:cNvSpPr txBox="1"/>
          <p:nvPr/>
        </p:nvSpPr>
        <p:spPr>
          <a:xfrm>
            <a:off x="2500763" y="141919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E9D04-1BEE-7807-BA0D-DF59A6817CFF}"/>
              </a:ext>
            </a:extLst>
          </p:cNvPr>
          <p:cNvSpPr txBox="1"/>
          <p:nvPr/>
        </p:nvSpPr>
        <p:spPr>
          <a:xfrm>
            <a:off x="4506456" y="973397"/>
            <a:ext cx="3899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Emitter</a:t>
            </a:r>
            <a:r>
              <a:rPr lang="en-US" dirty="0"/>
              <a:t>	   Heavily Doped</a:t>
            </a:r>
          </a:p>
          <a:p>
            <a:r>
              <a:rPr lang="en-US" b="1" dirty="0"/>
              <a:t>Base</a:t>
            </a:r>
            <a:r>
              <a:rPr lang="en-US" dirty="0"/>
              <a:t>	   Lightly Doped and Very Thin</a:t>
            </a:r>
          </a:p>
          <a:p>
            <a:r>
              <a:rPr lang="en-US" b="1" dirty="0"/>
              <a:t>Collector</a:t>
            </a:r>
            <a:r>
              <a:rPr lang="en-US" dirty="0"/>
              <a:t>	   Moderately Doped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AA302-653A-F190-C03E-270DBD33CF8E}"/>
              </a:ext>
            </a:extLst>
          </p:cNvPr>
          <p:cNvSpPr txBox="1"/>
          <p:nvPr/>
        </p:nvSpPr>
        <p:spPr>
          <a:xfrm>
            <a:off x="5370786" y="2669149"/>
            <a:ext cx="35419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I</a:t>
            </a:r>
            <a:r>
              <a:rPr lang="en-US" sz="2000" b="0" i="0" dirty="0">
                <a:effectLst/>
                <a:latin typeface="+mj-lt"/>
              </a:rPr>
              <a:t>n case of the NPN transistor, the current will flow from the Base towards the Emitter. </a:t>
            </a:r>
          </a:p>
          <a:p>
            <a:endParaRPr lang="en-US" sz="2000" dirty="0">
              <a:latin typeface="+mj-lt"/>
            </a:endParaRPr>
          </a:p>
          <a:p>
            <a:endParaRPr lang="en-US" sz="2000" b="0" i="0" dirty="0">
              <a:effectLst/>
              <a:latin typeface="+mj-lt"/>
            </a:endParaRPr>
          </a:p>
          <a:p>
            <a:endParaRPr lang="en-US" sz="2000" b="0" i="0" dirty="0">
              <a:effectLst/>
              <a:latin typeface="+mj-lt"/>
            </a:endParaRPr>
          </a:p>
          <a:p>
            <a:r>
              <a:rPr lang="en-US" sz="2000" b="0" i="0" dirty="0">
                <a:effectLst/>
                <a:latin typeface="+mj-lt"/>
              </a:rPr>
              <a:t>PNP transistor, then the current will flow from the Emitter towards the Base region. </a:t>
            </a:r>
            <a:endParaRPr lang="en-US" sz="2000" dirty="0">
              <a:latin typeface="+mj-lt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66C0CA6-4176-408E-AA22-1E7BC9B3A9F3}"/>
              </a:ext>
            </a:extLst>
          </p:cNvPr>
          <p:cNvGrpSpPr/>
          <p:nvPr/>
        </p:nvGrpSpPr>
        <p:grpSpPr>
          <a:xfrm>
            <a:off x="3575008" y="2318600"/>
            <a:ext cx="1069170" cy="1578830"/>
            <a:chOff x="3575008" y="2318600"/>
            <a:chExt cx="1069170" cy="157883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63B46B-134F-AE2E-F95B-1E881B91E62A}"/>
                </a:ext>
              </a:extLst>
            </p:cNvPr>
            <p:cNvCxnSpPr>
              <a:cxnSpLocks/>
            </p:cNvCxnSpPr>
            <p:nvPr/>
          </p:nvCxnSpPr>
          <p:spPr>
            <a:xfrm>
              <a:off x="4403745" y="2655094"/>
              <a:ext cx="2984" cy="2732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CC8973-19D5-5FD8-D872-64B9A3943336}"/>
                </a:ext>
              </a:extLst>
            </p:cNvPr>
            <p:cNvCxnSpPr>
              <a:cxnSpLocks/>
            </p:cNvCxnSpPr>
            <p:nvPr/>
          </p:nvCxnSpPr>
          <p:spPr>
            <a:xfrm>
              <a:off x="4406729" y="3320388"/>
              <a:ext cx="0" cy="2659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E4328-B466-3C26-897D-30F4DE0818E8}"/>
                </a:ext>
              </a:extLst>
            </p:cNvPr>
            <p:cNvCxnSpPr>
              <a:cxnSpLocks/>
            </p:cNvCxnSpPr>
            <p:nvPr/>
          </p:nvCxnSpPr>
          <p:spPr>
            <a:xfrm>
              <a:off x="4195915" y="2893990"/>
              <a:ext cx="0" cy="4583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AD90EC-BD98-AF3C-CE10-CB27F86780B7}"/>
                </a:ext>
              </a:extLst>
            </p:cNvPr>
            <p:cNvCxnSpPr/>
            <p:nvPr/>
          </p:nvCxnSpPr>
          <p:spPr>
            <a:xfrm flipH="1">
              <a:off x="4195915" y="2928363"/>
              <a:ext cx="210813" cy="11785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1A821AB-A346-979D-71B7-B5039F2A142D}"/>
                </a:ext>
              </a:extLst>
            </p:cNvPr>
            <p:cNvCxnSpPr/>
            <p:nvPr/>
          </p:nvCxnSpPr>
          <p:spPr>
            <a:xfrm>
              <a:off x="4195915" y="3212393"/>
              <a:ext cx="210813" cy="1251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B7906-56DE-07F1-1D73-0A08DC2CA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2466" y="3137378"/>
              <a:ext cx="32344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FD5F850-F8DF-4FF5-5E02-C4F18FFA88BF}"/>
                </a:ext>
              </a:extLst>
            </p:cNvPr>
            <p:cNvSpPr/>
            <p:nvPr/>
          </p:nvSpPr>
          <p:spPr>
            <a:xfrm>
              <a:off x="4027722" y="2805601"/>
              <a:ext cx="616456" cy="6481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D9FDDF-85BE-036A-9D9E-4A2CEB2E4759}"/>
                </a:ext>
              </a:extLst>
            </p:cNvPr>
            <p:cNvSpPr txBox="1"/>
            <p:nvPr/>
          </p:nvSpPr>
          <p:spPr>
            <a:xfrm>
              <a:off x="3575008" y="2955344"/>
              <a:ext cx="261834" cy="299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078AC3-B53B-3DAA-A11C-12533F5E3DA8}"/>
                </a:ext>
              </a:extLst>
            </p:cNvPr>
            <p:cNvSpPr txBox="1"/>
            <p:nvPr/>
          </p:nvSpPr>
          <p:spPr>
            <a:xfrm>
              <a:off x="4275497" y="3597766"/>
              <a:ext cx="256496" cy="299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962D0F-77E9-4542-5AD0-9B513DA35A1A}"/>
                </a:ext>
              </a:extLst>
            </p:cNvPr>
            <p:cNvSpPr txBox="1"/>
            <p:nvPr/>
          </p:nvSpPr>
          <p:spPr>
            <a:xfrm>
              <a:off x="4301321" y="2318600"/>
              <a:ext cx="256496" cy="299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D8EAC3-A124-199A-587A-2682EA89A76E}"/>
              </a:ext>
            </a:extLst>
          </p:cNvPr>
          <p:cNvGrpSpPr/>
          <p:nvPr/>
        </p:nvGrpSpPr>
        <p:grpSpPr>
          <a:xfrm>
            <a:off x="586441" y="2928363"/>
            <a:ext cx="2206835" cy="670478"/>
            <a:chOff x="287961" y="2618263"/>
            <a:chExt cx="3348811" cy="106416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60C3CFB-09BD-E108-A0C1-A40C815521E0}"/>
                </a:ext>
              </a:extLst>
            </p:cNvPr>
            <p:cNvSpPr/>
            <p:nvPr/>
          </p:nvSpPr>
          <p:spPr>
            <a:xfrm>
              <a:off x="611535" y="2618263"/>
              <a:ext cx="1057619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D33E87-5495-764E-29BC-0FE510F323C3}"/>
                </a:ext>
              </a:extLst>
            </p:cNvPr>
            <p:cNvSpPr/>
            <p:nvPr/>
          </p:nvSpPr>
          <p:spPr>
            <a:xfrm>
              <a:off x="1669154" y="2618263"/>
              <a:ext cx="594911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0A9F6F-CDEA-3BB9-EB12-E0B1DFBE25E2}"/>
                </a:ext>
              </a:extLst>
            </p:cNvPr>
            <p:cNvSpPr/>
            <p:nvPr/>
          </p:nvSpPr>
          <p:spPr>
            <a:xfrm>
              <a:off x="2264466" y="2618263"/>
              <a:ext cx="1057619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4EF1B69-2799-28A7-6C34-082701E47B77}"/>
                </a:ext>
              </a:extLst>
            </p:cNvPr>
            <p:cNvCxnSpPr>
              <a:stCxn id="41" idx="3"/>
            </p:cNvCxnSpPr>
            <p:nvPr/>
          </p:nvCxnSpPr>
          <p:spPr>
            <a:xfrm>
              <a:off x="3322085" y="2975396"/>
              <a:ext cx="31468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4EBF9E8-3856-B41F-324F-B7544F1F307D}"/>
                </a:ext>
              </a:extLst>
            </p:cNvPr>
            <p:cNvCxnSpPr/>
            <p:nvPr/>
          </p:nvCxnSpPr>
          <p:spPr>
            <a:xfrm>
              <a:off x="287961" y="2967136"/>
              <a:ext cx="31468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A9D133-95B0-F10C-86C5-05438B77B8DD}"/>
                </a:ext>
              </a:extLst>
            </p:cNvPr>
            <p:cNvCxnSpPr>
              <a:cxnSpLocks/>
            </p:cNvCxnSpPr>
            <p:nvPr/>
          </p:nvCxnSpPr>
          <p:spPr>
            <a:xfrm>
              <a:off x="1964138" y="3321632"/>
              <a:ext cx="4943" cy="36080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A894BA-1686-0AEB-9508-528F2FD75399}"/>
              </a:ext>
            </a:extLst>
          </p:cNvPr>
          <p:cNvGrpSpPr/>
          <p:nvPr/>
        </p:nvGrpSpPr>
        <p:grpSpPr>
          <a:xfrm>
            <a:off x="582900" y="4943385"/>
            <a:ext cx="2206835" cy="670478"/>
            <a:chOff x="287961" y="2618263"/>
            <a:chExt cx="3348811" cy="106416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E8E86A9-D11D-4ADF-A914-E50B562402EC}"/>
                </a:ext>
              </a:extLst>
            </p:cNvPr>
            <p:cNvSpPr/>
            <p:nvPr/>
          </p:nvSpPr>
          <p:spPr>
            <a:xfrm>
              <a:off x="611535" y="2618263"/>
              <a:ext cx="1057619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3B2C58-4DA0-9969-07D3-EDD339EE8DFF}"/>
                </a:ext>
              </a:extLst>
            </p:cNvPr>
            <p:cNvSpPr/>
            <p:nvPr/>
          </p:nvSpPr>
          <p:spPr>
            <a:xfrm>
              <a:off x="1669154" y="2618263"/>
              <a:ext cx="594911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4BB9C20-3892-F485-336F-2D6E05649E1E}"/>
                </a:ext>
              </a:extLst>
            </p:cNvPr>
            <p:cNvSpPr/>
            <p:nvPr/>
          </p:nvSpPr>
          <p:spPr>
            <a:xfrm>
              <a:off x="2264466" y="2618263"/>
              <a:ext cx="1057619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6F1D65-C504-A6C5-C7AE-835B9511B1A0}"/>
                </a:ext>
              </a:extLst>
            </p:cNvPr>
            <p:cNvCxnSpPr>
              <a:stCxn id="51" idx="3"/>
            </p:cNvCxnSpPr>
            <p:nvPr/>
          </p:nvCxnSpPr>
          <p:spPr>
            <a:xfrm>
              <a:off x="3322085" y="2975396"/>
              <a:ext cx="31468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4D9DB6C-CA19-2264-8123-3D9027225F92}"/>
                </a:ext>
              </a:extLst>
            </p:cNvPr>
            <p:cNvCxnSpPr/>
            <p:nvPr/>
          </p:nvCxnSpPr>
          <p:spPr>
            <a:xfrm>
              <a:off x="287961" y="2967136"/>
              <a:ext cx="31468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2015285-28F4-6B9D-8853-E55CA9B7C930}"/>
                </a:ext>
              </a:extLst>
            </p:cNvPr>
            <p:cNvCxnSpPr>
              <a:cxnSpLocks/>
            </p:cNvCxnSpPr>
            <p:nvPr/>
          </p:nvCxnSpPr>
          <p:spPr>
            <a:xfrm>
              <a:off x="1964138" y="3321632"/>
              <a:ext cx="4943" cy="36080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B088137-2821-A358-48AB-328D7906A792}"/>
              </a:ext>
            </a:extLst>
          </p:cNvPr>
          <p:cNvCxnSpPr>
            <a:cxnSpLocks/>
          </p:cNvCxnSpPr>
          <p:nvPr/>
        </p:nvCxnSpPr>
        <p:spPr>
          <a:xfrm>
            <a:off x="4374412" y="4632343"/>
            <a:ext cx="2984" cy="273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3B1F02-47E5-A3CA-F1E5-E4DC85D63CDF}"/>
              </a:ext>
            </a:extLst>
          </p:cNvPr>
          <p:cNvCxnSpPr>
            <a:cxnSpLocks/>
          </p:cNvCxnSpPr>
          <p:nvPr/>
        </p:nvCxnSpPr>
        <p:spPr>
          <a:xfrm>
            <a:off x="4385145" y="5344131"/>
            <a:ext cx="0" cy="265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7524A1-C2FD-DD0F-0A92-864AD851ADA6}"/>
              </a:ext>
            </a:extLst>
          </p:cNvPr>
          <p:cNvCxnSpPr>
            <a:cxnSpLocks/>
          </p:cNvCxnSpPr>
          <p:nvPr/>
        </p:nvCxnSpPr>
        <p:spPr>
          <a:xfrm>
            <a:off x="4166582" y="4902235"/>
            <a:ext cx="0" cy="4583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6F68F2-7B2A-4EB9-8591-4EECDF236BCE}"/>
              </a:ext>
            </a:extLst>
          </p:cNvPr>
          <p:cNvCxnSpPr/>
          <p:nvPr/>
        </p:nvCxnSpPr>
        <p:spPr>
          <a:xfrm flipH="1">
            <a:off x="4166582" y="4905612"/>
            <a:ext cx="210813" cy="117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CD93A1-7D65-5CFD-00C3-8A8FE46203E1}"/>
              </a:ext>
            </a:extLst>
          </p:cNvPr>
          <p:cNvCxnSpPr>
            <a:cxnSpLocks/>
          </p:cNvCxnSpPr>
          <p:nvPr/>
        </p:nvCxnSpPr>
        <p:spPr>
          <a:xfrm flipH="1">
            <a:off x="3843133" y="5114627"/>
            <a:ext cx="3234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2B31C95-93AA-4382-4025-4230E28D6D01}"/>
              </a:ext>
            </a:extLst>
          </p:cNvPr>
          <p:cNvSpPr/>
          <p:nvPr/>
        </p:nvSpPr>
        <p:spPr>
          <a:xfrm>
            <a:off x="3999695" y="4797133"/>
            <a:ext cx="616456" cy="6481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B87348-534D-648E-6CAB-A27C3CEA1E11}"/>
              </a:ext>
            </a:extLst>
          </p:cNvPr>
          <p:cNvSpPr txBox="1"/>
          <p:nvPr/>
        </p:nvSpPr>
        <p:spPr>
          <a:xfrm>
            <a:off x="3545675" y="4932593"/>
            <a:ext cx="261834" cy="299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90C845-5A6C-07CF-B6A7-018541C221A2}"/>
              </a:ext>
            </a:extLst>
          </p:cNvPr>
          <p:cNvSpPr txBox="1"/>
          <p:nvPr/>
        </p:nvSpPr>
        <p:spPr>
          <a:xfrm>
            <a:off x="4246164" y="5575015"/>
            <a:ext cx="256496" cy="299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61B81F-DADF-B08E-800B-A0837B80FC5C}"/>
              </a:ext>
            </a:extLst>
          </p:cNvPr>
          <p:cNvSpPr txBox="1"/>
          <p:nvPr/>
        </p:nvSpPr>
        <p:spPr>
          <a:xfrm>
            <a:off x="4271988" y="4295849"/>
            <a:ext cx="256496" cy="299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2503D3-E153-5081-98FA-B57417931EF4}"/>
              </a:ext>
            </a:extLst>
          </p:cNvPr>
          <p:cNvCxnSpPr>
            <a:cxnSpLocks/>
          </p:cNvCxnSpPr>
          <p:nvPr/>
        </p:nvCxnSpPr>
        <p:spPr>
          <a:xfrm flipH="1" flipV="1">
            <a:off x="4143474" y="5216759"/>
            <a:ext cx="249013" cy="154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45731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526" y="299259"/>
            <a:ext cx="4182948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78" y="993685"/>
            <a:ext cx="7615451" cy="1610620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operation will be described using the p-n-p transistor.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of the n-p-n transistor is exactly the same if the roles played by the electron and hole are interchanged.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p-n junction of a transistor is reverse-biased, whereas the other is forward-biased.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018" y="2729347"/>
            <a:ext cx="5855369" cy="26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425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926" y="315568"/>
            <a:ext cx="5636147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44" y="1038644"/>
            <a:ext cx="4604081" cy="4528779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biasing potentials have been applied to a p-n-p transistor and resulting majority and minority carrier flows indicated.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carriers (+) will diffuse across the forward-biased p-n junction into the n-type material.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very small number of carriers (+) will go through n-type material to the base terminal. Resulting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typically in order of microamperes.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 number of majority carriers will diffuse across the reverse-biased junction into the p-type material connected to the collector terminal.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2942" y="1607619"/>
            <a:ext cx="3444841" cy="32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12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09" y="247784"/>
            <a:ext cx="529078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TRANSISTOR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43" y="1109431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carriers can cross the reverse-biased junction because the injected majority carriers will appear as minority carriers in the n-type material.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KCL to the transistor :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collector current comprises of two components – the majority and minority carriers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with emitter terminal open and is called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leakage current.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5275" y="2238621"/>
            <a:ext cx="1559287" cy="509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0923" y="3591053"/>
            <a:ext cx="2702153" cy="5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155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F5435301-EF43-7303-A165-404EDDD4E6D6}"/>
              </a:ext>
            </a:extLst>
          </p:cNvPr>
          <p:cNvSpPr/>
          <p:nvPr/>
        </p:nvSpPr>
        <p:spPr>
          <a:xfrm>
            <a:off x="2832730" y="4987420"/>
            <a:ext cx="5706197" cy="17555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E2E6BDD-9B6E-BEE3-E62C-EC78B2FA30D0}"/>
              </a:ext>
            </a:extLst>
          </p:cNvPr>
          <p:cNvSpPr/>
          <p:nvPr/>
        </p:nvSpPr>
        <p:spPr>
          <a:xfrm>
            <a:off x="2629567" y="3125795"/>
            <a:ext cx="5727233" cy="17943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257B5E3-55C3-1DBD-EC34-A80DEB190DF3}"/>
              </a:ext>
            </a:extLst>
          </p:cNvPr>
          <p:cNvSpPr/>
          <p:nvPr/>
        </p:nvSpPr>
        <p:spPr>
          <a:xfrm>
            <a:off x="3869079" y="0"/>
            <a:ext cx="5274922" cy="1669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2E5CB79-0B6F-3F0C-627C-8E7B890277DB}"/>
              </a:ext>
            </a:extLst>
          </p:cNvPr>
          <p:cNvSpPr/>
          <p:nvPr/>
        </p:nvSpPr>
        <p:spPr>
          <a:xfrm>
            <a:off x="2404599" y="1669985"/>
            <a:ext cx="5706197" cy="14293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C8220-A5DF-E74C-8EB2-9CB60DFA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084"/>
            <a:ext cx="2715271" cy="79060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Different Region of OPERATION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9E2D4-DA70-323C-E413-2FF3304211C8}"/>
              </a:ext>
            </a:extLst>
          </p:cNvPr>
          <p:cNvSpPr txBox="1"/>
          <p:nvPr/>
        </p:nvSpPr>
        <p:spPr>
          <a:xfrm>
            <a:off x="2889579" y="52920"/>
            <a:ext cx="83849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Active </a:t>
            </a:r>
          </a:p>
          <a:p>
            <a:r>
              <a:rPr lang="en-US" b="1" dirty="0"/>
              <a:t>Region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73BEA-0BF6-8A04-EDD2-E8D4CCFFA3EB}"/>
              </a:ext>
            </a:extLst>
          </p:cNvPr>
          <p:cNvSpPr txBox="1"/>
          <p:nvPr/>
        </p:nvSpPr>
        <p:spPr>
          <a:xfrm>
            <a:off x="664440" y="1828863"/>
            <a:ext cx="148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Reverse </a:t>
            </a:r>
          </a:p>
          <a:p>
            <a:pPr algn="ctr"/>
            <a:r>
              <a:rPr lang="en-US" b="1" dirty="0"/>
              <a:t>Active Region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95015-F080-EE7D-2942-998DE412D975}"/>
              </a:ext>
            </a:extLst>
          </p:cNvPr>
          <p:cNvSpPr txBox="1"/>
          <p:nvPr/>
        </p:nvSpPr>
        <p:spPr>
          <a:xfrm>
            <a:off x="556437" y="3668116"/>
            <a:ext cx="188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Saturation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B7C7A-9629-A14D-70D8-4561BCFA2165}"/>
              </a:ext>
            </a:extLst>
          </p:cNvPr>
          <p:cNvSpPr txBox="1"/>
          <p:nvPr/>
        </p:nvSpPr>
        <p:spPr>
          <a:xfrm>
            <a:off x="575333" y="5230370"/>
            <a:ext cx="14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Cutoff Region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DF100F0-F929-4DDB-FF71-43346CB1D553}"/>
              </a:ext>
            </a:extLst>
          </p:cNvPr>
          <p:cNvGrpSpPr/>
          <p:nvPr/>
        </p:nvGrpSpPr>
        <p:grpSpPr>
          <a:xfrm>
            <a:off x="3889491" y="-13710"/>
            <a:ext cx="5263881" cy="1633827"/>
            <a:chOff x="2757188" y="573057"/>
            <a:chExt cx="5349957" cy="2401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C9C00F-32DD-13F2-6AD5-4FCBAB9BB71E}"/>
                </a:ext>
              </a:extLst>
            </p:cNvPr>
            <p:cNvSpPr/>
            <p:nvPr/>
          </p:nvSpPr>
          <p:spPr>
            <a:xfrm>
              <a:off x="4004540" y="1072865"/>
              <a:ext cx="1057619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8DB066-24FF-AEF1-1E42-BF93DD354D15}"/>
                </a:ext>
              </a:extLst>
            </p:cNvPr>
            <p:cNvSpPr/>
            <p:nvPr/>
          </p:nvSpPr>
          <p:spPr>
            <a:xfrm>
              <a:off x="5062159" y="1072865"/>
              <a:ext cx="594911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C26EA8-5F4C-984A-123F-EB96FCF59790}"/>
                </a:ext>
              </a:extLst>
            </p:cNvPr>
            <p:cNvSpPr/>
            <p:nvPr/>
          </p:nvSpPr>
          <p:spPr>
            <a:xfrm>
              <a:off x="5657471" y="1072865"/>
              <a:ext cx="1057619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BC6F5C-43F1-243D-A40E-43E4271134CA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6715090" y="1429998"/>
              <a:ext cx="31468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48A394-E313-E9C4-F238-A791BA537A1A}"/>
                </a:ext>
              </a:extLst>
            </p:cNvPr>
            <p:cNvCxnSpPr/>
            <p:nvPr/>
          </p:nvCxnSpPr>
          <p:spPr>
            <a:xfrm>
              <a:off x="3680966" y="1421738"/>
              <a:ext cx="31468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ECDDED-93A8-F98C-740A-5B2A76844D70}"/>
                </a:ext>
              </a:extLst>
            </p:cNvPr>
            <p:cNvCxnSpPr>
              <a:cxnSpLocks/>
            </p:cNvCxnSpPr>
            <p:nvPr/>
          </p:nvCxnSpPr>
          <p:spPr>
            <a:xfrm>
              <a:off x="5357143" y="1776234"/>
              <a:ext cx="4943" cy="594607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FBF763-DCF4-C95A-2F16-26809D3F5A37}"/>
                </a:ext>
              </a:extLst>
            </p:cNvPr>
            <p:cNvSpPr txBox="1"/>
            <p:nvPr/>
          </p:nvSpPr>
          <p:spPr>
            <a:xfrm>
              <a:off x="7070323" y="1237072"/>
              <a:ext cx="1036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Collector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E83DF4-4818-4F10-FBFB-DD6B9C209CFF}"/>
                </a:ext>
              </a:extLst>
            </p:cNvPr>
            <p:cNvSpPr txBox="1"/>
            <p:nvPr/>
          </p:nvSpPr>
          <p:spPr>
            <a:xfrm>
              <a:off x="2757188" y="1245332"/>
              <a:ext cx="892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Emitter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619B33-7558-7498-288A-FF2CD07F0348}"/>
                </a:ext>
              </a:extLst>
            </p:cNvPr>
            <p:cNvSpPr txBox="1"/>
            <p:nvPr/>
          </p:nvSpPr>
          <p:spPr>
            <a:xfrm>
              <a:off x="5064630" y="2355531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4C8429-4CC3-CFE7-C013-3076D631810E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80" y="1399306"/>
              <a:ext cx="0" cy="100453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A1E3FF-6820-FB87-BE2B-1BA9EEBCF308}"/>
                </a:ext>
              </a:extLst>
            </p:cNvPr>
            <p:cNvCxnSpPr>
              <a:cxnSpLocks/>
            </p:cNvCxnSpPr>
            <p:nvPr/>
          </p:nvCxnSpPr>
          <p:spPr>
            <a:xfrm>
              <a:off x="6993165" y="1408732"/>
              <a:ext cx="0" cy="9621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E8168C9-E8B4-AEF6-6D8D-B771C053950B}"/>
                </a:ext>
              </a:extLst>
            </p:cNvPr>
            <p:cNvCxnSpPr/>
            <p:nvPr/>
          </p:nvCxnSpPr>
          <p:spPr>
            <a:xfrm>
              <a:off x="6131049" y="2124261"/>
              <a:ext cx="0" cy="4867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6A029E-DEE8-9F4A-42FC-000C9B0B6FE4}"/>
                </a:ext>
              </a:extLst>
            </p:cNvPr>
            <p:cNvCxnSpPr/>
            <p:nvPr/>
          </p:nvCxnSpPr>
          <p:spPr>
            <a:xfrm>
              <a:off x="4394596" y="2118203"/>
              <a:ext cx="0" cy="486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239244-FFE5-1AAC-AB40-F65BDDC768A5}"/>
                </a:ext>
              </a:extLst>
            </p:cNvPr>
            <p:cNvCxnSpPr>
              <a:cxnSpLocks/>
            </p:cNvCxnSpPr>
            <p:nvPr/>
          </p:nvCxnSpPr>
          <p:spPr>
            <a:xfrm>
              <a:off x="4525110" y="2236763"/>
              <a:ext cx="3707" cy="2250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5DDD1F-529E-C8C6-8967-B083F3133AB9}"/>
                </a:ext>
              </a:extLst>
            </p:cNvPr>
            <p:cNvCxnSpPr>
              <a:cxnSpLocks/>
            </p:cNvCxnSpPr>
            <p:nvPr/>
          </p:nvCxnSpPr>
          <p:spPr>
            <a:xfrm>
              <a:off x="6273983" y="2249046"/>
              <a:ext cx="3707" cy="2250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B512B36-1053-5F02-AF45-AF574A52789C}"/>
                </a:ext>
              </a:extLst>
            </p:cNvPr>
            <p:cNvCxnSpPr/>
            <p:nvPr/>
          </p:nvCxnSpPr>
          <p:spPr>
            <a:xfrm flipH="1">
              <a:off x="3702841" y="2370841"/>
              <a:ext cx="67357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26A8393-344F-210A-20C2-4376B42B5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8435" y="2362985"/>
              <a:ext cx="156866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6BA4FA-A0B4-3451-BF46-6D3B4A5FE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4184" y="2362985"/>
              <a:ext cx="7403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D1A501-CA60-8CBF-4F09-2D8EC382C2A3}"/>
                </a:ext>
              </a:extLst>
            </p:cNvPr>
            <p:cNvSpPr txBox="1"/>
            <p:nvPr/>
          </p:nvSpPr>
          <p:spPr>
            <a:xfrm>
              <a:off x="3770215" y="2566716"/>
              <a:ext cx="97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Forward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1E7936-B719-8584-DC56-54E69BFB086E}"/>
                </a:ext>
              </a:extLst>
            </p:cNvPr>
            <p:cNvSpPr txBox="1"/>
            <p:nvPr/>
          </p:nvSpPr>
          <p:spPr>
            <a:xfrm>
              <a:off x="6145518" y="2604977"/>
              <a:ext cx="933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Reverse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8F0BF9-E0EC-17EC-1E6C-65F63560030E}"/>
                </a:ext>
              </a:extLst>
            </p:cNvPr>
            <p:cNvSpPr txBox="1"/>
            <p:nvPr/>
          </p:nvSpPr>
          <p:spPr>
            <a:xfrm>
              <a:off x="3003954" y="936180"/>
              <a:ext cx="398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  <a:r>
                <a:rPr lang="en-US" b="1" baseline="-25000" dirty="0"/>
                <a:t>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FBFCCF-983E-7BA2-C493-5261DBB72DA1}"/>
                </a:ext>
              </a:extLst>
            </p:cNvPr>
            <p:cNvSpPr txBox="1"/>
            <p:nvPr/>
          </p:nvSpPr>
          <p:spPr>
            <a:xfrm>
              <a:off x="7388414" y="936180"/>
              <a:ext cx="494266" cy="542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V</a:t>
              </a:r>
              <a:r>
                <a:rPr lang="en-US" b="1" baseline="-25000" dirty="0"/>
                <a:t>C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375C61-F3A0-7C0F-71CB-3DF3FBB3F33D}"/>
                </a:ext>
              </a:extLst>
            </p:cNvPr>
            <p:cNvSpPr txBox="1"/>
            <p:nvPr/>
          </p:nvSpPr>
          <p:spPr>
            <a:xfrm>
              <a:off x="5583947" y="2386483"/>
              <a:ext cx="745422" cy="542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V</a:t>
              </a:r>
              <a:r>
                <a:rPr lang="en-US" b="1" baseline="-25000" dirty="0"/>
                <a:t>B</a:t>
              </a:r>
              <a:endParaRPr lang="en-US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C3707EC-AD59-E6D7-8C7A-96CDABCDC67D}"/>
                </a:ext>
              </a:extLst>
            </p:cNvPr>
            <p:cNvCxnSpPr/>
            <p:nvPr/>
          </p:nvCxnSpPr>
          <p:spPr>
            <a:xfrm>
              <a:off x="4091233" y="936180"/>
              <a:ext cx="5514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C4C648B-E075-0A38-2064-F0FB9F9BE4F9}"/>
                </a:ext>
              </a:extLst>
            </p:cNvPr>
            <p:cNvCxnSpPr/>
            <p:nvPr/>
          </p:nvCxnSpPr>
          <p:spPr>
            <a:xfrm>
              <a:off x="6131049" y="921824"/>
              <a:ext cx="5514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36241E4-DD2B-6910-8D62-087C7078D526}"/>
                </a:ext>
              </a:extLst>
            </p:cNvPr>
            <p:cNvCxnSpPr>
              <a:cxnSpLocks/>
            </p:cNvCxnSpPr>
            <p:nvPr/>
          </p:nvCxnSpPr>
          <p:spPr>
            <a:xfrm>
              <a:off x="5226098" y="1614665"/>
              <a:ext cx="0" cy="4486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815F54-629E-B7E3-6345-FBE3361E9D82}"/>
                </a:ext>
              </a:extLst>
            </p:cNvPr>
            <p:cNvSpPr txBox="1"/>
            <p:nvPr/>
          </p:nvSpPr>
          <p:spPr>
            <a:xfrm>
              <a:off x="3692278" y="677488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</a:t>
              </a:r>
              <a:r>
                <a:rPr lang="en-US" b="1" baseline="-25000" dirty="0"/>
                <a:t>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C26F-2E7D-9BF8-63FC-ECA5F743B137}"/>
                </a:ext>
              </a:extLst>
            </p:cNvPr>
            <p:cNvSpPr txBox="1"/>
            <p:nvPr/>
          </p:nvSpPr>
          <p:spPr>
            <a:xfrm>
              <a:off x="5796179" y="57305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</a:t>
              </a:r>
              <a:r>
                <a:rPr lang="en-US" b="1" baseline="-25000" dirty="0"/>
                <a:t>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F8DB6B8-A809-ACBE-ED8F-F37DC9D4C434}"/>
                </a:ext>
              </a:extLst>
            </p:cNvPr>
            <p:cNvSpPr txBox="1"/>
            <p:nvPr/>
          </p:nvSpPr>
          <p:spPr>
            <a:xfrm>
              <a:off x="4919226" y="1744378"/>
              <a:ext cx="337573" cy="54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</a:t>
              </a:r>
              <a:r>
                <a:rPr lang="en-US" b="1" baseline="-25000" dirty="0"/>
                <a:t>B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6F70D0F-E37B-07A6-17B5-1AA26CAE3FF2}"/>
              </a:ext>
            </a:extLst>
          </p:cNvPr>
          <p:cNvGrpSpPr/>
          <p:nvPr/>
        </p:nvGrpSpPr>
        <p:grpSpPr>
          <a:xfrm>
            <a:off x="2794454" y="3084927"/>
            <a:ext cx="5263881" cy="1730928"/>
            <a:chOff x="2794454" y="2957331"/>
            <a:chExt cx="5263881" cy="173092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AB930C2-5C06-5D05-1310-779D92D4A9A7}"/>
                </a:ext>
              </a:extLst>
            </p:cNvPr>
            <p:cNvGrpSpPr/>
            <p:nvPr/>
          </p:nvGrpSpPr>
          <p:grpSpPr>
            <a:xfrm>
              <a:off x="2794454" y="2957331"/>
              <a:ext cx="5263881" cy="1730928"/>
              <a:chOff x="2757188" y="515139"/>
              <a:chExt cx="5349957" cy="254396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CF5A271-E85C-3027-31CD-030343DF1DFA}"/>
                  </a:ext>
                </a:extLst>
              </p:cNvPr>
              <p:cNvSpPr/>
              <p:nvPr/>
            </p:nvSpPr>
            <p:spPr>
              <a:xfrm>
                <a:off x="4004540" y="1072865"/>
                <a:ext cx="1057619" cy="71426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34B465B-D8C8-CD6F-7921-4627C02A3133}"/>
                  </a:ext>
                </a:extLst>
              </p:cNvPr>
              <p:cNvSpPr/>
              <p:nvPr/>
            </p:nvSpPr>
            <p:spPr>
              <a:xfrm>
                <a:off x="5062159" y="1072865"/>
                <a:ext cx="594911" cy="71426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N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ADFA7A7-2205-46EA-2F1E-5A42FD0A2957}"/>
                  </a:ext>
                </a:extLst>
              </p:cNvPr>
              <p:cNvSpPr/>
              <p:nvPr/>
            </p:nvSpPr>
            <p:spPr>
              <a:xfrm>
                <a:off x="5657471" y="1072865"/>
                <a:ext cx="1057619" cy="71426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84982B4-066B-955A-0097-05BC073F4D90}"/>
                  </a:ext>
                </a:extLst>
              </p:cNvPr>
              <p:cNvCxnSpPr>
                <a:stCxn id="63" idx="3"/>
              </p:cNvCxnSpPr>
              <p:nvPr/>
            </p:nvCxnSpPr>
            <p:spPr>
              <a:xfrm>
                <a:off x="6715090" y="1429998"/>
                <a:ext cx="314687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08FE658-5646-2117-0029-AD845286EA57}"/>
                  </a:ext>
                </a:extLst>
              </p:cNvPr>
              <p:cNvCxnSpPr/>
              <p:nvPr/>
            </p:nvCxnSpPr>
            <p:spPr>
              <a:xfrm>
                <a:off x="3680966" y="1421738"/>
                <a:ext cx="314687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D68D4C5-920F-7B2A-66C9-1877DCA45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7143" y="1776234"/>
                <a:ext cx="4943" cy="59460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68A9433-982C-8688-C075-6A1FBC9A9DC2}"/>
                  </a:ext>
                </a:extLst>
              </p:cNvPr>
              <p:cNvSpPr txBox="1"/>
              <p:nvPr/>
            </p:nvSpPr>
            <p:spPr>
              <a:xfrm>
                <a:off x="7070323" y="1237072"/>
                <a:ext cx="1036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Collector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83FD25D-640A-2AB6-0791-C4FDFA4F69AD}"/>
                  </a:ext>
                </a:extLst>
              </p:cNvPr>
              <p:cNvSpPr txBox="1"/>
              <p:nvPr/>
            </p:nvSpPr>
            <p:spPr>
              <a:xfrm>
                <a:off x="2757188" y="1245332"/>
                <a:ext cx="892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Emitter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92341CA-0ECC-FFC5-1172-3D176AC2326B}"/>
                  </a:ext>
                </a:extLst>
              </p:cNvPr>
              <p:cNvSpPr txBox="1"/>
              <p:nvPr/>
            </p:nvSpPr>
            <p:spPr>
              <a:xfrm>
                <a:off x="5064630" y="2355531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Base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188F6C7-574A-7F68-5468-113ABF0D4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6980" y="1399306"/>
                <a:ext cx="0" cy="100453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9B25167-04C3-8342-A8A7-4113AEFB9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3165" y="1408732"/>
                <a:ext cx="0" cy="9621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9335CF4-8640-40C6-78B4-34B0964C122F}"/>
                  </a:ext>
                </a:extLst>
              </p:cNvPr>
              <p:cNvCxnSpPr/>
              <p:nvPr/>
            </p:nvCxnSpPr>
            <p:spPr>
              <a:xfrm>
                <a:off x="6279565" y="2119599"/>
                <a:ext cx="0" cy="48677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336CD5C-EB5A-13A9-2B45-E56F737561E0}"/>
                  </a:ext>
                </a:extLst>
              </p:cNvPr>
              <p:cNvCxnSpPr/>
              <p:nvPr/>
            </p:nvCxnSpPr>
            <p:spPr>
              <a:xfrm>
                <a:off x="4413548" y="2118203"/>
                <a:ext cx="0" cy="48677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6481F55-92A3-5C51-67A4-6142DC43B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5110" y="2236763"/>
                <a:ext cx="3707" cy="2250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010B4E7-C624-46FF-19FF-493B8343A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5872" y="2249045"/>
                <a:ext cx="3707" cy="2250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168835A-E805-AFBD-AC49-DCC9FFFF553B}"/>
                  </a:ext>
                </a:extLst>
              </p:cNvPr>
              <p:cNvCxnSpPr/>
              <p:nvPr/>
            </p:nvCxnSpPr>
            <p:spPr>
              <a:xfrm flipH="1">
                <a:off x="3702841" y="2370841"/>
                <a:ext cx="673574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1F09BB8-40B6-9B40-70E8-97781C134F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8435" y="2362986"/>
                <a:ext cx="156866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334D789-AED7-94CD-69B7-E20C64E628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94184" y="2362986"/>
                <a:ext cx="74030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98F9B7-4C15-486F-E502-17F8F1413E0B}"/>
                  </a:ext>
                </a:extLst>
              </p:cNvPr>
              <p:cNvSpPr txBox="1"/>
              <p:nvPr/>
            </p:nvSpPr>
            <p:spPr>
              <a:xfrm>
                <a:off x="3770215" y="2566716"/>
                <a:ext cx="979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Forward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AE12B6B-9781-EE8D-E476-309B560F9397}"/>
                  </a:ext>
                </a:extLst>
              </p:cNvPr>
              <p:cNvSpPr txBox="1"/>
              <p:nvPr/>
            </p:nvSpPr>
            <p:spPr>
              <a:xfrm>
                <a:off x="3003954" y="936180"/>
                <a:ext cx="398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</a:t>
                </a:r>
                <a:r>
                  <a:rPr lang="en-US" b="1" baseline="-25000" dirty="0"/>
                  <a:t>E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E66E4A3-D1F9-C0C7-BEE3-691C487C8E93}"/>
                  </a:ext>
                </a:extLst>
              </p:cNvPr>
              <p:cNvSpPr txBox="1"/>
              <p:nvPr/>
            </p:nvSpPr>
            <p:spPr>
              <a:xfrm>
                <a:off x="7388414" y="910629"/>
                <a:ext cx="518076" cy="542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V</a:t>
                </a:r>
                <a:r>
                  <a:rPr lang="en-US" b="1" baseline="-25000" dirty="0"/>
                  <a:t>C</a:t>
                </a:r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1288FA4-0352-5AE1-54D4-9B0046F55D41}"/>
                  </a:ext>
                </a:extLst>
              </p:cNvPr>
              <p:cNvSpPr txBox="1"/>
              <p:nvPr/>
            </p:nvSpPr>
            <p:spPr>
              <a:xfrm>
                <a:off x="5224655" y="2689771"/>
                <a:ext cx="471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V</a:t>
                </a:r>
                <a:r>
                  <a:rPr lang="en-US" b="1" baseline="-25000" dirty="0"/>
                  <a:t>B</a:t>
                </a:r>
                <a:endParaRPr lang="en-US" dirty="0"/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5893D5D-FE84-B323-A856-F913D614E48B}"/>
                  </a:ext>
                </a:extLst>
              </p:cNvPr>
              <p:cNvCxnSpPr/>
              <p:nvPr/>
            </p:nvCxnSpPr>
            <p:spPr>
              <a:xfrm>
                <a:off x="4091233" y="936180"/>
                <a:ext cx="5514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B93C25F-58C7-83BC-424D-BA5F0B6223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25000" y="884472"/>
                <a:ext cx="59394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9BC6334-1FBF-D575-E99E-3ADEB0D449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098" y="1614665"/>
                <a:ext cx="0" cy="44860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7FA4143-5B8C-F5F0-BDF9-581B2643803D}"/>
                  </a:ext>
                </a:extLst>
              </p:cNvPr>
              <p:cNvSpPr txBox="1"/>
              <p:nvPr/>
            </p:nvSpPr>
            <p:spPr>
              <a:xfrm>
                <a:off x="3692278" y="677488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</a:t>
                </a:r>
                <a:r>
                  <a:rPr lang="en-US" b="1" baseline="-25000" dirty="0"/>
                  <a:t>E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C4A5D56-5F7E-EF96-785D-530DC824BBDE}"/>
                  </a:ext>
                </a:extLst>
              </p:cNvPr>
              <p:cNvSpPr txBox="1"/>
              <p:nvPr/>
            </p:nvSpPr>
            <p:spPr>
              <a:xfrm>
                <a:off x="5695843" y="515139"/>
                <a:ext cx="327334" cy="369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</a:t>
                </a:r>
                <a:r>
                  <a:rPr lang="en-US" b="1" baseline="-25000" dirty="0"/>
                  <a:t>C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4B787E-52CF-2D2C-D18F-3AB416044414}"/>
                  </a:ext>
                </a:extLst>
              </p:cNvPr>
              <p:cNvSpPr txBox="1"/>
              <p:nvPr/>
            </p:nvSpPr>
            <p:spPr>
              <a:xfrm>
                <a:off x="4937071" y="1749512"/>
                <a:ext cx="337573" cy="542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</a:t>
                </a:r>
                <a:r>
                  <a:rPr lang="en-US" b="1" baseline="-25000" dirty="0"/>
                  <a:t>B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5119712-BA55-5D36-57F9-6DDBDCAB3E75}"/>
                </a:ext>
              </a:extLst>
            </p:cNvPr>
            <p:cNvSpPr txBox="1"/>
            <p:nvPr/>
          </p:nvSpPr>
          <p:spPr>
            <a:xfrm>
              <a:off x="5824532" y="4325791"/>
              <a:ext cx="963614" cy="25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Forward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65FA173-A8D9-72C7-8A6D-B95319D0A060}"/>
              </a:ext>
            </a:extLst>
          </p:cNvPr>
          <p:cNvGrpSpPr/>
          <p:nvPr/>
        </p:nvGrpSpPr>
        <p:grpSpPr>
          <a:xfrm>
            <a:off x="2846915" y="5051021"/>
            <a:ext cx="5263881" cy="1496144"/>
            <a:chOff x="2757188" y="910629"/>
            <a:chExt cx="5349957" cy="219889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55A2781-2E24-ED0E-58E5-C8743DE4F769}"/>
                </a:ext>
              </a:extLst>
            </p:cNvPr>
            <p:cNvSpPr/>
            <p:nvPr/>
          </p:nvSpPr>
          <p:spPr>
            <a:xfrm>
              <a:off x="4004540" y="1072865"/>
              <a:ext cx="1057619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8F10011-A7EF-1711-2E81-C62CE1B9F8C6}"/>
                </a:ext>
              </a:extLst>
            </p:cNvPr>
            <p:cNvSpPr/>
            <p:nvPr/>
          </p:nvSpPr>
          <p:spPr>
            <a:xfrm>
              <a:off x="5062159" y="1072865"/>
              <a:ext cx="594911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8259821-5081-050F-04E4-B48170736CFC}"/>
                </a:ext>
              </a:extLst>
            </p:cNvPr>
            <p:cNvSpPr/>
            <p:nvPr/>
          </p:nvSpPr>
          <p:spPr>
            <a:xfrm>
              <a:off x="5657471" y="1072865"/>
              <a:ext cx="1057619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398D2E5-5F13-61C8-3B87-F0B29BDD3F95}"/>
                </a:ext>
              </a:extLst>
            </p:cNvPr>
            <p:cNvCxnSpPr>
              <a:stCxn id="99" idx="3"/>
            </p:cNvCxnSpPr>
            <p:nvPr/>
          </p:nvCxnSpPr>
          <p:spPr>
            <a:xfrm>
              <a:off x="6715090" y="1429998"/>
              <a:ext cx="31468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50031F9-5C69-7F5E-D537-039E109ADEBF}"/>
                </a:ext>
              </a:extLst>
            </p:cNvPr>
            <p:cNvCxnSpPr/>
            <p:nvPr/>
          </p:nvCxnSpPr>
          <p:spPr>
            <a:xfrm>
              <a:off x="3680966" y="1421738"/>
              <a:ext cx="31468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6DD2BFE-DABA-43BA-5478-54D202435362}"/>
                </a:ext>
              </a:extLst>
            </p:cNvPr>
            <p:cNvCxnSpPr>
              <a:cxnSpLocks/>
            </p:cNvCxnSpPr>
            <p:nvPr/>
          </p:nvCxnSpPr>
          <p:spPr>
            <a:xfrm>
              <a:off x="5357143" y="1776234"/>
              <a:ext cx="4943" cy="594607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D61C16E-EBB7-5D9C-A8AD-2B5C84B4C786}"/>
                </a:ext>
              </a:extLst>
            </p:cNvPr>
            <p:cNvSpPr txBox="1"/>
            <p:nvPr/>
          </p:nvSpPr>
          <p:spPr>
            <a:xfrm>
              <a:off x="7070323" y="1237072"/>
              <a:ext cx="1036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Collector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228597-617A-B4EE-18C3-4AEA50AFFC83}"/>
                </a:ext>
              </a:extLst>
            </p:cNvPr>
            <p:cNvSpPr txBox="1"/>
            <p:nvPr/>
          </p:nvSpPr>
          <p:spPr>
            <a:xfrm>
              <a:off x="2757188" y="1245332"/>
              <a:ext cx="892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Emitter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FA9A733-0A8C-C9B8-F975-4B161D35F136}"/>
                </a:ext>
              </a:extLst>
            </p:cNvPr>
            <p:cNvSpPr txBox="1"/>
            <p:nvPr/>
          </p:nvSpPr>
          <p:spPr>
            <a:xfrm>
              <a:off x="5064630" y="2355531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EE8263E-C4C3-BF2B-36CD-AC73A138791D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80" y="1399306"/>
              <a:ext cx="0" cy="100453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718F531-62AD-8EB2-1DA4-91694DE9BB1B}"/>
                </a:ext>
              </a:extLst>
            </p:cNvPr>
            <p:cNvCxnSpPr>
              <a:cxnSpLocks/>
            </p:cNvCxnSpPr>
            <p:nvPr/>
          </p:nvCxnSpPr>
          <p:spPr>
            <a:xfrm>
              <a:off x="6993165" y="1408732"/>
              <a:ext cx="0" cy="9621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5418719-63F5-046B-9090-C16E279AD10E}"/>
                </a:ext>
              </a:extLst>
            </p:cNvPr>
            <p:cNvCxnSpPr/>
            <p:nvPr/>
          </p:nvCxnSpPr>
          <p:spPr>
            <a:xfrm>
              <a:off x="6165382" y="2119599"/>
              <a:ext cx="0" cy="486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131E406-B175-15C9-894D-242E0F7E566A}"/>
                </a:ext>
              </a:extLst>
            </p:cNvPr>
            <p:cNvCxnSpPr/>
            <p:nvPr/>
          </p:nvCxnSpPr>
          <p:spPr>
            <a:xfrm>
              <a:off x="4533349" y="2127453"/>
              <a:ext cx="0" cy="4867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1DB29BE-9A2A-E3EF-9E26-319DED7ABE8F}"/>
                </a:ext>
              </a:extLst>
            </p:cNvPr>
            <p:cNvCxnSpPr>
              <a:cxnSpLocks/>
            </p:cNvCxnSpPr>
            <p:nvPr/>
          </p:nvCxnSpPr>
          <p:spPr>
            <a:xfrm>
              <a:off x="4413935" y="2249046"/>
              <a:ext cx="3707" cy="2250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E2C0EE2-B874-D101-3816-25CDC54F8D86}"/>
                </a:ext>
              </a:extLst>
            </p:cNvPr>
            <p:cNvCxnSpPr>
              <a:cxnSpLocks/>
            </p:cNvCxnSpPr>
            <p:nvPr/>
          </p:nvCxnSpPr>
          <p:spPr>
            <a:xfrm>
              <a:off x="6280368" y="2258297"/>
              <a:ext cx="3707" cy="2250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6EBB9D2-EDA1-B73E-4858-1A89D65DA565}"/>
                </a:ext>
              </a:extLst>
            </p:cNvPr>
            <p:cNvCxnSpPr/>
            <p:nvPr/>
          </p:nvCxnSpPr>
          <p:spPr>
            <a:xfrm flipH="1">
              <a:off x="3702841" y="2370841"/>
              <a:ext cx="67357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03857D8-351F-626A-0DEB-E4CC7E1254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8435" y="2362986"/>
              <a:ext cx="156866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5E5BB71-13C1-3B49-A16C-2EA257F31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4184" y="2362986"/>
              <a:ext cx="7403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B1505A4-B902-262A-59C5-C99166045A4D}"/>
                </a:ext>
              </a:extLst>
            </p:cNvPr>
            <p:cNvSpPr txBox="1"/>
            <p:nvPr/>
          </p:nvSpPr>
          <p:spPr>
            <a:xfrm>
              <a:off x="3770215" y="2566716"/>
              <a:ext cx="948660" cy="54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Reverse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F352725-9F16-7A2F-0B6C-E9F138D3845E}"/>
                </a:ext>
              </a:extLst>
            </p:cNvPr>
            <p:cNvSpPr txBox="1"/>
            <p:nvPr/>
          </p:nvSpPr>
          <p:spPr>
            <a:xfrm>
              <a:off x="3003954" y="936180"/>
              <a:ext cx="398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  <a:r>
                <a:rPr lang="en-US" b="1" baseline="-25000" dirty="0"/>
                <a:t>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35DF1A6-71A2-1DBF-E6C6-ADF6F46538CF}"/>
                </a:ext>
              </a:extLst>
            </p:cNvPr>
            <p:cNvSpPr txBox="1"/>
            <p:nvPr/>
          </p:nvSpPr>
          <p:spPr>
            <a:xfrm>
              <a:off x="7388414" y="910629"/>
              <a:ext cx="518076" cy="542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V</a:t>
              </a:r>
              <a:r>
                <a:rPr lang="en-US" b="1" baseline="-25000" dirty="0"/>
                <a:t>C</a:t>
              </a:r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CBF2E33-C800-ED9E-05CA-35A03C97D50C}"/>
                </a:ext>
              </a:extLst>
            </p:cNvPr>
            <p:cNvSpPr txBox="1"/>
            <p:nvPr/>
          </p:nvSpPr>
          <p:spPr>
            <a:xfrm>
              <a:off x="5224655" y="2689771"/>
              <a:ext cx="4711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V</a:t>
              </a:r>
              <a:r>
                <a:rPr lang="en-US" b="1" baseline="-25000" dirty="0"/>
                <a:t>B</a:t>
              </a:r>
              <a:endParaRPr lang="en-US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1519E63C-B5B4-F2D0-A8D9-B0794C426E46}"/>
              </a:ext>
            </a:extLst>
          </p:cNvPr>
          <p:cNvSpPr txBox="1"/>
          <p:nvPr/>
        </p:nvSpPr>
        <p:spPr>
          <a:xfrm>
            <a:off x="5830813" y="6150386"/>
            <a:ext cx="93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Reverse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FA92B7-9DEE-F01A-C493-8034B0FA82DD}"/>
              </a:ext>
            </a:extLst>
          </p:cNvPr>
          <p:cNvCxnSpPr/>
          <p:nvPr/>
        </p:nvCxnSpPr>
        <p:spPr>
          <a:xfrm>
            <a:off x="8527312" y="3210575"/>
            <a:ext cx="0" cy="147963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316EAD89-1435-B419-40D6-6E78240164C2}"/>
              </a:ext>
            </a:extLst>
          </p:cNvPr>
          <p:cNvSpPr/>
          <p:nvPr/>
        </p:nvSpPr>
        <p:spPr>
          <a:xfrm>
            <a:off x="8414478" y="3528590"/>
            <a:ext cx="251290" cy="2139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76589C7-06BA-68BA-7DBE-C4F16D077359}"/>
              </a:ext>
            </a:extLst>
          </p:cNvPr>
          <p:cNvSpPr/>
          <p:nvPr/>
        </p:nvSpPr>
        <p:spPr>
          <a:xfrm>
            <a:off x="8418490" y="4042373"/>
            <a:ext cx="251290" cy="2139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369CF64-BC6E-7A82-DB2E-34D3C563E8CB}"/>
              </a:ext>
            </a:extLst>
          </p:cNvPr>
          <p:cNvCxnSpPr>
            <a:cxnSpLocks/>
          </p:cNvCxnSpPr>
          <p:nvPr/>
        </p:nvCxnSpPr>
        <p:spPr>
          <a:xfrm>
            <a:off x="8891511" y="4837814"/>
            <a:ext cx="0" cy="40863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DA3A8622-9BBD-AA06-8AFB-95F9E62F46B4}"/>
              </a:ext>
            </a:extLst>
          </p:cNvPr>
          <p:cNvSpPr/>
          <p:nvPr/>
        </p:nvSpPr>
        <p:spPr>
          <a:xfrm>
            <a:off x="8768044" y="5158721"/>
            <a:ext cx="251290" cy="2139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94292D3-7330-0A0F-03F7-782D0D54528A}"/>
              </a:ext>
            </a:extLst>
          </p:cNvPr>
          <p:cNvSpPr/>
          <p:nvPr/>
        </p:nvSpPr>
        <p:spPr>
          <a:xfrm>
            <a:off x="8772056" y="5672504"/>
            <a:ext cx="251290" cy="2139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AC10210-63CD-F9A1-5544-D3C1105C0328}"/>
              </a:ext>
            </a:extLst>
          </p:cNvPr>
          <p:cNvCxnSpPr>
            <a:cxnSpLocks/>
          </p:cNvCxnSpPr>
          <p:nvPr/>
        </p:nvCxnSpPr>
        <p:spPr>
          <a:xfrm>
            <a:off x="8891511" y="5840240"/>
            <a:ext cx="0" cy="40863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1EAB28A-A80C-B708-21A5-F96AA3298735}"/>
              </a:ext>
            </a:extLst>
          </p:cNvPr>
          <p:cNvGrpSpPr/>
          <p:nvPr/>
        </p:nvGrpSpPr>
        <p:grpSpPr>
          <a:xfrm>
            <a:off x="2404599" y="1660540"/>
            <a:ext cx="5814368" cy="1415823"/>
            <a:chOff x="2757188" y="317557"/>
            <a:chExt cx="5349957" cy="309470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1A746A-F436-F49C-37B0-76559E13D9B6}"/>
                </a:ext>
              </a:extLst>
            </p:cNvPr>
            <p:cNvSpPr/>
            <p:nvPr/>
          </p:nvSpPr>
          <p:spPr>
            <a:xfrm>
              <a:off x="4004540" y="1072865"/>
              <a:ext cx="1057619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4CB632A-92E8-8F9B-75BF-562433C822B4}"/>
                </a:ext>
              </a:extLst>
            </p:cNvPr>
            <p:cNvSpPr/>
            <p:nvPr/>
          </p:nvSpPr>
          <p:spPr>
            <a:xfrm>
              <a:off x="5062159" y="1072865"/>
              <a:ext cx="594911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B712CD7-526B-C1EE-79A0-1341AC9FF710}"/>
                </a:ext>
              </a:extLst>
            </p:cNvPr>
            <p:cNvSpPr/>
            <p:nvPr/>
          </p:nvSpPr>
          <p:spPr>
            <a:xfrm>
              <a:off x="5657471" y="1072865"/>
              <a:ext cx="1057619" cy="71426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8EB4954-3B21-1EA4-8305-0FAE3C071EB4}"/>
                </a:ext>
              </a:extLst>
            </p:cNvPr>
            <p:cNvCxnSpPr>
              <a:stCxn id="140" idx="3"/>
            </p:cNvCxnSpPr>
            <p:nvPr/>
          </p:nvCxnSpPr>
          <p:spPr>
            <a:xfrm>
              <a:off x="6715090" y="1429998"/>
              <a:ext cx="31468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5FD4366-EA70-EFCC-4573-B437AE2FED91}"/>
                </a:ext>
              </a:extLst>
            </p:cNvPr>
            <p:cNvCxnSpPr/>
            <p:nvPr/>
          </p:nvCxnSpPr>
          <p:spPr>
            <a:xfrm>
              <a:off x="3680966" y="1421738"/>
              <a:ext cx="314687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393EB70-2772-E53B-4190-D619B636FB72}"/>
                </a:ext>
              </a:extLst>
            </p:cNvPr>
            <p:cNvCxnSpPr>
              <a:cxnSpLocks/>
            </p:cNvCxnSpPr>
            <p:nvPr/>
          </p:nvCxnSpPr>
          <p:spPr>
            <a:xfrm>
              <a:off x="5357143" y="1776234"/>
              <a:ext cx="4943" cy="594607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7C35ECA-7B1F-A74B-E582-529341ACE7AA}"/>
                </a:ext>
              </a:extLst>
            </p:cNvPr>
            <p:cNvSpPr txBox="1"/>
            <p:nvPr/>
          </p:nvSpPr>
          <p:spPr>
            <a:xfrm>
              <a:off x="7070323" y="1237072"/>
              <a:ext cx="1036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Collector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8F7AF6F-095E-E9BC-DE65-25B20E61C3E2}"/>
                </a:ext>
              </a:extLst>
            </p:cNvPr>
            <p:cNvSpPr txBox="1"/>
            <p:nvPr/>
          </p:nvSpPr>
          <p:spPr>
            <a:xfrm>
              <a:off x="2757188" y="1245332"/>
              <a:ext cx="892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Emitter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8585EB8-5AAF-6949-84AA-BAAEC1CE08F6}"/>
                </a:ext>
              </a:extLst>
            </p:cNvPr>
            <p:cNvSpPr txBox="1"/>
            <p:nvPr/>
          </p:nvSpPr>
          <p:spPr>
            <a:xfrm>
              <a:off x="5064630" y="2355531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682E71F-2A88-CD56-4F0A-1F1529A91E67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80" y="1399306"/>
              <a:ext cx="0" cy="100453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A71673-404B-70AF-02E4-360F6BC7CE32}"/>
                </a:ext>
              </a:extLst>
            </p:cNvPr>
            <p:cNvCxnSpPr>
              <a:cxnSpLocks/>
            </p:cNvCxnSpPr>
            <p:nvPr/>
          </p:nvCxnSpPr>
          <p:spPr>
            <a:xfrm>
              <a:off x="6993165" y="1408732"/>
              <a:ext cx="0" cy="9621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E108178-7A25-FFE1-10F3-CA303AA2622D}"/>
                </a:ext>
              </a:extLst>
            </p:cNvPr>
            <p:cNvCxnSpPr>
              <a:cxnSpLocks/>
            </p:cNvCxnSpPr>
            <p:nvPr/>
          </p:nvCxnSpPr>
          <p:spPr>
            <a:xfrm>
              <a:off x="6275570" y="2015782"/>
              <a:ext cx="3589" cy="7090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5EC6724-FE0B-2BBF-B6EE-6FE3CCA45A0B}"/>
                </a:ext>
              </a:extLst>
            </p:cNvPr>
            <p:cNvCxnSpPr>
              <a:cxnSpLocks/>
            </p:cNvCxnSpPr>
            <p:nvPr/>
          </p:nvCxnSpPr>
          <p:spPr>
            <a:xfrm>
              <a:off x="6127342" y="2161421"/>
              <a:ext cx="3707" cy="4108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BB37A06-4E9E-C93B-6231-46CBBF46D69D}"/>
                </a:ext>
              </a:extLst>
            </p:cNvPr>
            <p:cNvCxnSpPr/>
            <p:nvPr/>
          </p:nvCxnSpPr>
          <p:spPr>
            <a:xfrm flipH="1">
              <a:off x="3695329" y="2370841"/>
              <a:ext cx="67357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43F0F64-5922-5B57-BAB1-28D63B0F1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8435" y="2362985"/>
              <a:ext cx="156866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E63F0EB-174B-3379-A283-953688744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6672" y="2362985"/>
              <a:ext cx="74030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3363514-10CF-9E04-92DB-1DB7F4AE0ADB}"/>
                </a:ext>
              </a:extLst>
            </p:cNvPr>
            <p:cNvSpPr txBox="1"/>
            <p:nvPr/>
          </p:nvSpPr>
          <p:spPr>
            <a:xfrm>
              <a:off x="3770215" y="2566717"/>
              <a:ext cx="858844" cy="807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Reverse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DE8CF84-476F-2485-8333-E3FDA903007B}"/>
                </a:ext>
              </a:extLst>
            </p:cNvPr>
            <p:cNvSpPr txBox="1"/>
            <p:nvPr/>
          </p:nvSpPr>
          <p:spPr>
            <a:xfrm>
              <a:off x="6145518" y="2604977"/>
              <a:ext cx="901146" cy="807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Forward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CC2CE-A0A4-C8B2-B9A2-88C4E5E35F4D}"/>
                </a:ext>
              </a:extLst>
            </p:cNvPr>
            <p:cNvSpPr txBox="1"/>
            <p:nvPr/>
          </p:nvSpPr>
          <p:spPr>
            <a:xfrm>
              <a:off x="3003954" y="631986"/>
              <a:ext cx="39895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  <a:r>
                <a:rPr lang="en-US" b="1" baseline="-25000" dirty="0"/>
                <a:t>E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5BBD92F-39D3-3411-584E-E65BF66F29B1}"/>
                </a:ext>
              </a:extLst>
            </p:cNvPr>
            <p:cNvSpPr txBox="1"/>
            <p:nvPr/>
          </p:nvSpPr>
          <p:spPr>
            <a:xfrm>
              <a:off x="7388414" y="657475"/>
              <a:ext cx="494266" cy="542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V</a:t>
              </a:r>
              <a:r>
                <a:rPr lang="en-US" b="1" baseline="-25000" dirty="0"/>
                <a:t>C</a:t>
              </a:r>
              <a:endParaRPr 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7899D8E-2F63-EA00-D1D2-C0CF2BEEBD7F}"/>
                </a:ext>
              </a:extLst>
            </p:cNvPr>
            <p:cNvSpPr txBox="1"/>
            <p:nvPr/>
          </p:nvSpPr>
          <p:spPr>
            <a:xfrm>
              <a:off x="5211958" y="2678270"/>
              <a:ext cx="4711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V</a:t>
              </a:r>
              <a:r>
                <a:rPr lang="en-US" b="1" baseline="-25000" dirty="0"/>
                <a:t>B</a:t>
              </a:r>
              <a:endParaRPr lang="en-US" dirty="0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419824A3-855B-E836-A1A6-6A0616AFDC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382" y="926350"/>
              <a:ext cx="41282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B3C5DF31-D685-305A-6CE0-B4D2F71E1E6D}"/>
                </a:ext>
              </a:extLst>
            </p:cNvPr>
            <p:cNvCxnSpPr>
              <a:cxnSpLocks/>
            </p:cNvCxnSpPr>
            <p:nvPr/>
          </p:nvCxnSpPr>
          <p:spPr>
            <a:xfrm>
              <a:off x="5447552" y="1614665"/>
              <a:ext cx="0" cy="4486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F7E5898-DD3E-45A3-E8F0-27E4B8D5735C}"/>
                </a:ext>
              </a:extLst>
            </p:cNvPr>
            <p:cNvSpPr txBox="1"/>
            <p:nvPr/>
          </p:nvSpPr>
          <p:spPr>
            <a:xfrm>
              <a:off x="3692278" y="489155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</a:t>
              </a:r>
              <a:r>
                <a:rPr lang="en-US" b="1" baseline="-25000" dirty="0"/>
                <a:t>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82A42B5A-8180-3E1F-06D2-6ADF3DBEED4C}"/>
                </a:ext>
              </a:extLst>
            </p:cNvPr>
            <p:cNvSpPr txBox="1"/>
            <p:nvPr/>
          </p:nvSpPr>
          <p:spPr>
            <a:xfrm>
              <a:off x="5746995" y="31755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</a:t>
              </a:r>
              <a:r>
                <a:rPr lang="en-US" b="1" baseline="-25000" dirty="0"/>
                <a:t>C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252B9DE-9B08-2916-37C9-D7624A34572D}"/>
                </a:ext>
              </a:extLst>
            </p:cNvPr>
            <p:cNvSpPr txBox="1"/>
            <p:nvPr/>
          </p:nvSpPr>
          <p:spPr>
            <a:xfrm>
              <a:off x="5469388" y="1592536"/>
              <a:ext cx="337573" cy="542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</a:t>
              </a:r>
              <a:r>
                <a:rPr lang="en-US" b="1" baseline="-25000" dirty="0"/>
                <a:t>B</a:t>
              </a:r>
            </a:p>
          </p:txBody>
        </p: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C85C949-85AA-C6AD-ED8D-D6BAD916E6F6}"/>
              </a:ext>
            </a:extLst>
          </p:cNvPr>
          <p:cNvCxnSpPr>
            <a:cxnSpLocks/>
          </p:cNvCxnSpPr>
          <p:nvPr/>
        </p:nvCxnSpPr>
        <p:spPr>
          <a:xfrm>
            <a:off x="4165953" y="2497994"/>
            <a:ext cx="4029" cy="187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DFDB644-A295-74B8-C0AF-D14379B7A701}"/>
              </a:ext>
            </a:extLst>
          </p:cNvPr>
          <p:cNvCxnSpPr>
            <a:cxnSpLocks/>
          </p:cNvCxnSpPr>
          <p:nvPr/>
        </p:nvCxnSpPr>
        <p:spPr>
          <a:xfrm>
            <a:off x="4336307" y="2450757"/>
            <a:ext cx="3901" cy="3244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53518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A16B851-10AB-9A7D-3928-3161B34D7700}"/>
              </a:ext>
            </a:extLst>
          </p:cNvPr>
          <p:cNvGrpSpPr/>
          <p:nvPr/>
        </p:nvGrpSpPr>
        <p:grpSpPr>
          <a:xfrm>
            <a:off x="5219486" y="1563226"/>
            <a:ext cx="3079530" cy="2134278"/>
            <a:chOff x="3296549" y="625997"/>
            <a:chExt cx="3699065" cy="263047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FA16DED-EACD-D9A5-B563-0D4AC097EF10}"/>
                </a:ext>
              </a:extLst>
            </p:cNvPr>
            <p:cNvCxnSpPr/>
            <p:nvPr/>
          </p:nvCxnSpPr>
          <p:spPr>
            <a:xfrm>
              <a:off x="4245559" y="1047325"/>
              <a:ext cx="244574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8057527-198F-2A52-4CE7-FA61BC94191C}"/>
                </a:ext>
              </a:extLst>
            </p:cNvPr>
            <p:cNvCxnSpPr/>
            <p:nvPr/>
          </p:nvCxnSpPr>
          <p:spPr>
            <a:xfrm>
              <a:off x="5391313" y="1047325"/>
              <a:ext cx="0" cy="3855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384BF9D-E895-724A-7F9E-5727E7E3F209}"/>
                </a:ext>
              </a:extLst>
            </p:cNvPr>
            <p:cNvCxnSpPr>
              <a:cxnSpLocks/>
            </p:cNvCxnSpPr>
            <p:nvPr/>
          </p:nvCxnSpPr>
          <p:spPr>
            <a:xfrm>
              <a:off x="5391313" y="2312430"/>
              <a:ext cx="0" cy="5967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2579916-B83C-8EC0-A543-14BBF895062A}"/>
                </a:ext>
              </a:extLst>
            </p:cNvPr>
            <p:cNvCxnSpPr>
              <a:cxnSpLocks/>
            </p:cNvCxnSpPr>
            <p:nvPr/>
          </p:nvCxnSpPr>
          <p:spPr>
            <a:xfrm>
              <a:off x="4882701" y="1355798"/>
              <a:ext cx="0" cy="10282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F03714-6D8D-DFB3-8812-E30282802C6B}"/>
                </a:ext>
              </a:extLst>
            </p:cNvPr>
            <p:cNvCxnSpPr/>
            <p:nvPr/>
          </p:nvCxnSpPr>
          <p:spPr>
            <a:xfrm flipH="1">
              <a:off x="4882701" y="1432915"/>
              <a:ext cx="508612" cy="2644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1E5CFC-2FF4-63FC-D9B9-3DA61110CA4F}"/>
                </a:ext>
              </a:extLst>
            </p:cNvPr>
            <p:cNvCxnSpPr/>
            <p:nvPr/>
          </p:nvCxnSpPr>
          <p:spPr>
            <a:xfrm>
              <a:off x="4882701" y="2070141"/>
              <a:ext cx="508612" cy="2808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DD8C4B-5505-3D19-2E84-B197A5ABC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2339" y="1901843"/>
              <a:ext cx="7803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117EC3-5227-5EA5-EAEC-20600DC92D60}"/>
                </a:ext>
              </a:extLst>
            </p:cNvPr>
            <p:cNvSpPr/>
            <p:nvPr/>
          </p:nvSpPr>
          <p:spPr>
            <a:xfrm>
              <a:off x="4476913" y="1157494"/>
              <a:ext cx="1487275" cy="14542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3FF681A-4025-1FC1-5371-E0E024B15BBD}"/>
                </a:ext>
              </a:extLst>
            </p:cNvPr>
            <p:cNvCxnSpPr>
              <a:cxnSpLocks/>
            </p:cNvCxnSpPr>
            <p:nvPr/>
          </p:nvCxnSpPr>
          <p:spPr>
            <a:xfrm>
              <a:off x="5391313" y="2909176"/>
              <a:ext cx="129999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519FA9-C654-93D5-FB84-3D4D7C1F41EE}"/>
                </a:ext>
              </a:extLst>
            </p:cNvPr>
            <p:cNvSpPr txBox="1"/>
            <p:nvPr/>
          </p:nvSpPr>
          <p:spPr>
            <a:xfrm>
              <a:off x="6124863" y="168525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C5A368-0C81-ED38-63DB-0C15CA631E47}"/>
                </a:ext>
              </a:extLst>
            </p:cNvPr>
            <p:cNvSpPr txBox="1"/>
            <p:nvPr/>
          </p:nvSpPr>
          <p:spPr>
            <a:xfrm>
              <a:off x="4001728" y="153250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2ED03A-C88C-3AF1-9F79-3472454051D1}"/>
                </a:ext>
              </a:extLst>
            </p:cNvPr>
            <p:cNvSpPr txBox="1"/>
            <p:nvPr/>
          </p:nvSpPr>
          <p:spPr>
            <a:xfrm>
              <a:off x="5004806" y="288713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ACC29F-1E82-0514-000F-CD18A5715D13}"/>
                </a:ext>
              </a:extLst>
            </p:cNvPr>
            <p:cNvSpPr txBox="1"/>
            <p:nvPr/>
          </p:nvSpPr>
          <p:spPr>
            <a:xfrm>
              <a:off x="5224362" y="625997"/>
              <a:ext cx="30809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E66744-E840-7295-BED9-A5823A9855BF}"/>
                </a:ext>
              </a:extLst>
            </p:cNvPr>
            <p:cNvSpPr txBox="1"/>
            <p:nvPr/>
          </p:nvSpPr>
          <p:spPr>
            <a:xfrm>
              <a:off x="3296549" y="1276015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610C36CB-09AB-B25C-5E0A-3B43F56E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163" y="176672"/>
            <a:ext cx="5541674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BJT CONFIGURATION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A67BF-982D-5F85-B908-44861724EDD7}"/>
              </a:ext>
            </a:extLst>
          </p:cNvPr>
          <p:cNvSpPr txBox="1"/>
          <p:nvPr/>
        </p:nvSpPr>
        <p:spPr>
          <a:xfrm>
            <a:off x="495753" y="1047325"/>
            <a:ext cx="181261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Common Emitter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8BC84-2917-D69F-A3A2-EB47A16AFF15}"/>
              </a:ext>
            </a:extLst>
          </p:cNvPr>
          <p:cNvSpPr txBox="1"/>
          <p:nvPr/>
        </p:nvSpPr>
        <p:spPr>
          <a:xfrm>
            <a:off x="3691887" y="3761152"/>
            <a:ext cx="163685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Common 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91359C-87A9-A7F5-EC07-839B9BD33C6E}"/>
              </a:ext>
            </a:extLst>
          </p:cNvPr>
          <p:cNvSpPr txBox="1"/>
          <p:nvPr/>
        </p:nvSpPr>
        <p:spPr>
          <a:xfrm>
            <a:off x="5885793" y="1047324"/>
            <a:ext cx="2036120" cy="379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Common Collector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B1A16A-BF0A-0005-503B-3611D49A845F}"/>
              </a:ext>
            </a:extLst>
          </p:cNvPr>
          <p:cNvGrpSpPr/>
          <p:nvPr/>
        </p:nvGrpSpPr>
        <p:grpSpPr>
          <a:xfrm>
            <a:off x="414723" y="1493957"/>
            <a:ext cx="2797122" cy="2156788"/>
            <a:chOff x="3635771" y="598254"/>
            <a:chExt cx="3359843" cy="265821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CEBFE0-08D2-A24A-8842-1AD34D9196CD}"/>
                </a:ext>
              </a:extLst>
            </p:cNvPr>
            <p:cNvCxnSpPr>
              <a:cxnSpLocks/>
            </p:cNvCxnSpPr>
            <p:nvPr/>
          </p:nvCxnSpPr>
          <p:spPr>
            <a:xfrm>
              <a:off x="5349722" y="1047324"/>
              <a:ext cx="1341581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D4B842-53BA-12AB-30FD-8445BF493EC6}"/>
                </a:ext>
              </a:extLst>
            </p:cNvPr>
            <p:cNvCxnSpPr/>
            <p:nvPr/>
          </p:nvCxnSpPr>
          <p:spPr>
            <a:xfrm>
              <a:off x="5391313" y="1047325"/>
              <a:ext cx="0" cy="3855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915382-7D55-ED1D-D396-79A25AB510D1}"/>
                </a:ext>
              </a:extLst>
            </p:cNvPr>
            <p:cNvCxnSpPr>
              <a:cxnSpLocks/>
            </p:cNvCxnSpPr>
            <p:nvPr/>
          </p:nvCxnSpPr>
          <p:spPr>
            <a:xfrm>
              <a:off x="5391313" y="2312430"/>
              <a:ext cx="0" cy="5967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2461D0-402F-8788-3990-A92DA8429902}"/>
                </a:ext>
              </a:extLst>
            </p:cNvPr>
            <p:cNvCxnSpPr>
              <a:cxnSpLocks/>
            </p:cNvCxnSpPr>
            <p:nvPr/>
          </p:nvCxnSpPr>
          <p:spPr>
            <a:xfrm>
              <a:off x="4882701" y="1355798"/>
              <a:ext cx="0" cy="10282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04D5075-48B4-A903-DEA9-41D0CF4E2904}"/>
                </a:ext>
              </a:extLst>
            </p:cNvPr>
            <p:cNvCxnSpPr/>
            <p:nvPr/>
          </p:nvCxnSpPr>
          <p:spPr>
            <a:xfrm flipH="1">
              <a:off x="4882701" y="1432915"/>
              <a:ext cx="508612" cy="2644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ABD2BC6-3544-F777-71E2-43FE7711F507}"/>
                </a:ext>
              </a:extLst>
            </p:cNvPr>
            <p:cNvCxnSpPr/>
            <p:nvPr/>
          </p:nvCxnSpPr>
          <p:spPr>
            <a:xfrm>
              <a:off x="4882701" y="2070141"/>
              <a:ext cx="508612" cy="2808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7179101-C968-5BC7-D69D-C1F16E132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2339" y="1901843"/>
              <a:ext cx="7803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141C3CF-FF09-FF3B-00CA-A31F56104D34}"/>
                </a:ext>
              </a:extLst>
            </p:cNvPr>
            <p:cNvSpPr/>
            <p:nvPr/>
          </p:nvSpPr>
          <p:spPr>
            <a:xfrm>
              <a:off x="4476913" y="1157494"/>
              <a:ext cx="1487275" cy="14542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6CBF0F-1DC0-A4F1-FA0A-8B2B70B7B477}"/>
                </a:ext>
              </a:extLst>
            </p:cNvPr>
            <p:cNvCxnSpPr>
              <a:cxnSpLocks/>
            </p:cNvCxnSpPr>
            <p:nvPr/>
          </p:nvCxnSpPr>
          <p:spPr>
            <a:xfrm>
              <a:off x="4316239" y="2909177"/>
              <a:ext cx="237506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80B199-661D-D525-9679-B1F8A289B360}"/>
                </a:ext>
              </a:extLst>
            </p:cNvPr>
            <p:cNvSpPr txBox="1"/>
            <p:nvPr/>
          </p:nvSpPr>
          <p:spPr>
            <a:xfrm>
              <a:off x="6124863" y="168525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D412F1-F4AF-106B-86FC-71143CACC7B5}"/>
                </a:ext>
              </a:extLst>
            </p:cNvPr>
            <p:cNvSpPr txBox="1"/>
            <p:nvPr/>
          </p:nvSpPr>
          <p:spPr>
            <a:xfrm>
              <a:off x="4001728" y="153250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B03E359-01E0-78FF-50C5-5D6CCE9E663F}"/>
                </a:ext>
              </a:extLst>
            </p:cNvPr>
            <p:cNvSpPr txBox="1"/>
            <p:nvPr/>
          </p:nvSpPr>
          <p:spPr>
            <a:xfrm>
              <a:off x="5004806" y="288713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72B42D4-490B-FBC0-3546-F67A12271185}"/>
                </a:ext>
              </a:extLst>
            </p:cNvPr>
            <p:cNvSpPr txBox="1"/>
            <p:nvPr/>
          </p:nvSpPr>
          <p:spPr>
            <a:xfrm>
              <a:off x="5222272" y="598254"/>
              <a:ext cx="30809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9CB194-31A9-2AC2-3FC5-7313B9CE4A44}"/>
                </a:ext>
              </a:extLst>
            </p:cNvPr>
            <p:cNvSpPr txBox="1"/>
            <p:nvPr/>
          </p:nvSpPr>
          <p:spPr>
            <a:xfrm>
              <a:off x="3635771" y="2220841"/>
              <a:ext cx="69602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1F51FA-56C8-96F2-B268-4062B782FDF1}"/>
              </a:ext>
            </a:extLst>
          </p:cNvPr>
          <p:cNvCxnSpPr/>
          <p:nvPr/>
        </p:nvCxnSpPr>
        <p:spPr>
          <a:xfrm rot="16200000">
            <a:off x="3918329" y="4627907"/>
            <a:ext cx="0" cy="3128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481662-4667-D4ED-00B6-E0F7891C8A72}"/>
              </a:ext>
            </a:extLst>
          </p:cNvPr>
          <p:cNvCxnSpPr>
            <a:cxnSpLocks/>
          </p:cNvCxnSpPr>
          <p:nvPr/>
        </p:nvCxnSpPr>
        <p:spPr>
          <a:xfrm rot="16200000">
            <a:off x="5030455" y="4542244"/>
            <a:ext cx="0" cy="4841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3456E81-E5F0-0DD5-71F3-DD135DFEC621}"/>
              </a:ext>
            </a:extLst>
          </p:cNvPr>
          <p:cNvCxnSpPr>
            <a:cxnSpLocks/>
          </p:cNvCxnSpPr>
          <p:nvPr/>
        </p:nvCxnSpPr>
        <p:spPr>
          <a:xfrm rot="16200000">
            <a:off x="4429326" y="4790622"/>
            <a:ext cx="0" cy="8342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219BE89-BAA4-ABCB-9CFF-C1D50424D05C}"/>
              </a:ext>
            </a:extLst>
          </p:cNvPr>
          <p:cNvCxnSpPr>
            <a:cxnSpLocks/>
          </p:cNvCxnSpPr>
          <p:nvPr/>
        </p:nvCxnSpPr>
        <p:spPr>
          <a:xfrm flipH="1" flipV="1">
            <a:off x="4074759" y="4743650"/>
            <a:ext cx="126698" cy="4748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8C7BF15-3BA2-3367-44D0-B049995CCF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30397" y="5532593"/>
            <a:ext cx="6496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52BAE28-12AF-0AEE-93EE-2541D11FAE6A}"/>
              </a:ext>
            </a:extLst>
          </p:cNvPr>
          <p:cNvSpPr/>
          <p:nvPr/>
        </p:nvSpPr>
        <p:spPr>
          <a:xfrm rot="16200000">
            <a:off x="3822153" y="4336542"/>
            <a:ext cx="1238180" cy="11799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8475B1-DCBC-AEE3-6324-9320C6D110B9}"/>
              </a:ext>
            </a:extLst>
          </p:cNvPr>
          <p:cNvSpPr txBox="1"/>
          <p:nvPr/>
        </p:nvSpPr>
        <p:spPr>
          <a:xfrm>
            <a:off x="3041981" y="5256550"/>
            <a:ext cx="579451" cy="299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C63C0F2-5DD3-3A3F-0055-9DEE9DD59635}"/>
              </a:ext>
            </a:extLst>
          </p:cNvPr>
          <p:cNvCxnSpPr/>
          <p:nvPr/>
        </p:nvCxnSpPr>
        <p:spPr>
          <a:xfrm>
            <a:off x="3691887" y="5845415"/>
            <a:ext cx="16368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CA002D7-E486-E38C-5319-E25FA6F2E1B8}"/>
              </a:ext>
            </a:extLst>
          </p:cNvPr>
          <p:cNvCxnSpPr>
            <a:cxnSpLocks/>
          </p:cNvCxnSpPr>
          <p:nvPr/>
        </p:nvCxnSpPr>
        <p:spPr>
          <a:xfrm flipH="1">
            <a:off x="4613283" y="4784333"/>
            <a:ext cx="174693" cy="423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D097CF6-7D05-8B08-083F-079E1CF52D5D}"/>
              </a:ext>
            </a:extLst>
          </p:cNvPr>
          <p:cNvSpPr txBox="1"/>
          <p:nvPr/>
        </p:nvSpPr>
        <p:spPr>
          <a:xfrm>
            <a:off x="3299492" y="4609295"/>
            <a:ext cx="256496" cy="299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AC18E8-49D3-06D5-0835-CB5195F9DDF9}"/>
              </a:ext>
            </a:extLst>
          </p:cNvPr>
          <p:cNvSpPr txBox="1"/>
          <p:nvPr/>
        </p:nvSpPr>
        <p:spPr>
          <a:xfrm>
            <a:off x="4544618" y="5522039"/>
            <a:ext cx="261835" cy="299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56988D-5883-9D22-6D0E-C36DBA104D98}"/>
              </a:ext>
            </a:extLst>
          </p:cNvPr>
          <p:cNvSpPr txBox="1"/>
          <p:nvPr/>
        </p:nvSpPr>
        <p:spPr>
          <a:xfrm>
            <a:off x="5314272" y="4547205"/>
            <a:ext cx="256496" cy="299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A536992-2BFE-2DE4-F4AC-E0D57BB27464}"/>
              </a:ext>
            </a:extLst>
          </p:cNvPr>
          <p:cNvSpPr txBox="1"/>
          <p:nvPr/>
        </p:nvSpPr>
        <p:spPr>
          <a:xfrm>
            <a:off x="5131740" y="5207760"/>
            <a:ext cx="724914" cy="299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05232303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1878</TotalTime>
  <Words>1240</Words>
  <Application>Microsoft Office PowerPoint</Application>
  <PresentationFormat>On-screen Show (4:3)</PresentationFormat>
  <Paragraphs>221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Apple Chancery</vt:lpstr>
      <vt:lpstr>Arial</vt:lpstr>
      <vt:lpstr>Calibri</vt:lpstr>
      <vt:lpstr>Cambria</vt:lpstr>
      <vt:lpstr>Cambria Math</vt:lpstr>
      <vt:lpstr>Segoe UI Historic</vt:lpstr>
      <vt:lpstr>Times New Roman</vt:lpstr>
      <vt:lpstr>TimesNewRomanPS</vt:lpstr>
      <vt:lpstr>AIUB</vt:lpstr>
      <vt:lpstr>PowerPoint Presentation</vt:lpstr>
      <vt:lpstr>PowerPoint Presentation</vt:lpstr>
      <vt:lpstr>PowerPoint Presentation</vt:lpstr>
      <vt:lpstr>PowerPoint Presentation</vt:lpstr>
      <vt:lpstr>TRANSISTOR OPERATION</vt:lpstr>
      <vt:lpstr>TRANSISTOR OPERATION</vt:lpstr>
      <vt:lpstr>TRANSISTOR OPERATION</vt:lpstr>
      <vt:lpstr>Different Region of OPERATION</vt:lpstr>
      <vt:lpstr>BJT CONFIGURATION</vt:lpstr>
      <vt:lpstr>COMMON-BASE CONFIGURATION</vt:lpstr>
      <vt:lpstr>COMMON-BASE CONFIGURATION</vt:lpstr>
      <vt:lpstr>COMMON-BASE CONFIGURATION</vt:lpstr>
      <vt:lpstr>COMMON-BASE CONFIGURATION</vt:lpstr>
      <vt:lpstr>COMMON-BASE CONFIGURATION</vt:lpstr>
      <vt:lpstr>COMMON-BASE CONFIGURATION</vt:lpstr>
      <vt:lpstr>COMMON-BASE CONFIGURATION</vt:lpstr>
      <vt:lpstr>COMMON-BASE CONFIGURATION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Mohammad Alif Arman</cp:lastModifiedBy>
  <cp:revision>138</cp:revision>
  <dcterms:created xsi:type="dcterms:W3CDTF">2018-09-21T15:35:45Z</dcterms:created>
  <dcterms:modified xsi:type="dcterms:W3CDTF">2022-10-15T20:13:17Z</dcterms:modified>
</cp:coreProperties>
</file>