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20" r:id="rId2"/>
    <p:sldId id="298" r:id="rId3"/>
    <p:sldId id="299" r:id="rId4"/>
    <p:sldId id="300" r:id="rId5"/>
    <p:sldId id="321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91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70C"/>
    <a:srgbClr val="232323"/>
    <a:srgbClr val="D8A52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61" d="100"/>
          <a:sy n="61" d="100"/>
        </p:scale>
        <p:origin x="1832" y="44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9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B63D7-A15A-DE43-8239-08FF9B9A7320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37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37F77-D18D-C24C-9050-24B1324B1B4D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95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E5362-8244-4446-AB70-802C6B2185F9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362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51F6A-0BC3-7F4C-9A40-A59C045F6C51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245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096BC3-2F3B-714E-822B-07EBB0709156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14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EFBE8-80E7-7847-8B54-1C65253B5300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21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72620-E91B-074E-9EF3-BAC2FD1CAA10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30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6ECB-5610-604B-AA00-6634F51F1DFC}" type="datetime1">
              <a:rPr lang="en-US" smtClean="0"/>
              <a:t>10/16/2022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15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5C2DD8-02DC-424C-BF2D-A93A9E17CD49}" type="datetime1">
              <a:rPr lang="en-US" smtClean="0"/>
              <a:t>10/16/2022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729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B0BB23-62BD-9D44-99AA-015F4CC505B9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539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9D5C6-2B55-2F4B-96D1-3047F3AC62D6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383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5C7F89-A0C6-794B-8893-3D4689FE65BF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2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8.wdp"/><Relationship Id="rId4" Type="http://schemas.openxmlformats.org/officeDocument/2006/relationships/image" Target="../media/image14.png"/><Relationship Id="rId9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393136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(Chapter-3)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85756-CBB6-A34D-AE1C-83B73B1484BE}"/>
              </a:ext>
            </a:extLst>
          </p:cNvPr>
          <p:cNvSpPr txBox="1"/>
          <p:nvPr/>
        </p:nvSpPr>
        <p:spPr>
          <a:xfrm>
            <a:off x="2910932" y="3923445"/>
            <a:ext cx="332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Mr. A N M Shahebul Hasan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</a:t>
            </a:r>
            <a:r>
              <a:rPr lang="en-US" sz="1400" dirty="0" err="1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shahebul@aiub.edu</a:t>
            </a:r>
            <a:endParaRPr lang="en-US" sz="1400" dirty="0">
              <a:solidFill>
                <a:srgbClr val="00B0F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64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8" y="327142"/>
            <a:ext cx="742949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RELATIONSHIP ANALYSIS BETWEEN 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α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 AND 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β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283" y="1248365"/>
            <a:ext cx="7027255" cy="735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8457" y="2137009"/>
            <a:ext cx="5263825" cy="2304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3533" y="4805786"/>
            <a:ext cx="1326836" cy="803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3115" y="4805786"/>
            <a:ext cx="1360361" cy="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2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813" y="257694"/>
            <a:ext cx="623289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COMMON–COLLECTOR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emitter-follower (EF).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common-emitter configuration since both the signal source and the load share the collector terminal as a common connection point.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is obtained at emitter terminal.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characteristic of common-collector configuration is similar with common-emitter configuration.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Common-collector circuit configuration is provided with the load resistor connected from emitter to ground.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primarily for impedance-matching purpose since it has high input impedance and low output impedance.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71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813" y="1253278"/>
            <a:ext cx="5236169" cy="41513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13E83EB-DA63-8147-8DD7-39566D1E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13" y="257694"/>
            <a:ext cx="623289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COMMON–COLLECTOR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21230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168" y="303992"/>
            <a:ext cx="428003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LIMITS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19045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BJT transistor used as an amplifier. Thus it is important to notice the limits of operations.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3 maximum values is mentioned in data sheet.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are: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power dissipation at collector: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collector-emitter voltage: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CEmax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;sometimes named as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(BR)CEO)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collector current: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rules that need to be followed for BJT transistor used as an amplifier. The rules are:</a:t>
            </a: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need to operate in active region!</a:t>
            </a: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02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8" y="4974935"/>
            <a:ext cx="7615451" cy="7690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maximum and 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minimum (</a:t>
            </a:r>
            <a:r>
              <a:rPr lang="en-US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5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cutoff region. 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maximum and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minimum (V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35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CEsat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saturation region. The transistor operates in the active region between saturation and cutoff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8858" y="825517"/>
            <a:ext cx="4746283" cy="39565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F71A79-EFB3-6343-A745-FDD7328A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168" y="303992"/>
            <a:ext cx="428003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LIMITS OF OPERATION</a:t>
            </a:r>
          </a:p>
        </p:txBody>
      </p:sp>
    </p:spTree>
    <p:extLst>
      <p:ext uri="{BB962C8B-B14F-4D97-AF65-F5344CB8AC3E}">
        <p14:creationId xmlns:p14="http://schemas.microsoft.com/office/powerpoint/2010/main" val="1748582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1119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6349" y="1189115"/>
                <a:ext cx="5311649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proper biasing of the common-base configuration in the active region can be determined quickly using the approximation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assuming for the moment that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mA. 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 is the configuration of Fig. 3.11 for 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transistor. 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 the polarities will be reversed.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49" y="1189115"/>
                <a:ext cx="5311649" cy="4084911"/>
              </a:xfrm>
              <a:blipFill>
                <a:blip r:embed="rId2"/>
                <a:stretch>
                  <a:fillRect l="-477" t="-621" r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7999" y="1583994"/>
            <a:ext cx="2946797" cy="30503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C1F4AF-82E7-014D-924E-2D88CE556772}"/>
              </a:ext>
            </a:extLst>
          </p:cNvPr>
          <p:cNvSpPr txBox="1">
            <a:spLocks/>
          </p:cNvSpPr>
          <p:nvPr/>
        </p:nvSpPr>
        <p:spPr bwMode="auto">
          <a:xfrm>
            <a:off x="3303447" y="302260"/>
            <a:ext cx="2537105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BIASING</a:t>
            </a:r>
          </a:p>
        </p:txBody>
      </p:sp>
    </p:spTree>
    <p:extLst>
      <p:ext uri="{BB962C8B-B14F-4D97-AF65-F5344CB8AC3E}">
        <p14:creationId xmlns:p14="http://schemas.microsoft.com/office/powerpoint/2010/main" val="90578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78" y="199821"/>
            <a:ext cx="581164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24832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common-emitter configuration since 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is common or reference to both input and output terminals.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is usually the terminal closest to or at ground potential.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amplifier design is using connection of CE due to the high gain for current and voltage.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set of characteristics are necessary to describe the behavior for CE: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(base terminal) and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(collector terminal) parameters.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864" y="303992"/>
            <a:ext cx="563427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2342" r="-15" b="13271"/>
          <a:stretch/>
        </p:blipFill>
        <p:spPr>
          <a:xfrm>
            <a:off x="4907667" y="1221232"/>
            <a:ext cx="2592728" cy="3906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A5C2A-6709-BF47-ABAF-A3E9825CD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0000" b="13271"/>
          <a:stretch/>
        </p:blipFill>
        <p:spPr>
          <a:xfrm>
            <a:off x="1517027" y="1221232"/>
            <a:ext cx="2719307" cy="39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7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864" y="303992"/>
            <a:ext cx="563427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13461-0C59-6FA1-F144-7A8D3A9D6135}"/>
              </a:ext>
            </a:extLst>
          </p:cNvPr>
          <p:cNvSpPr txBox="1"/>
          <p:nvPr/>
        </p:nvSpPr>
        <p:spPr>
          <a:xfrm>
            <a:off x="6169571" y="1576550"/>
            <a:ext cx="162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  <a:r>
              <a:rPr lang="en-US" sz="2000" b="1" baseline="-25000" dirty="0"/>
              <a:t>CE </a:t>
            </a:r>
            <a:r>
              <a:rPr lang="en-US" sz="2000" b="1" dirty="0"/>
              <a:t>= V</a:t>
            </a:r>
            <a:r>
              <a:rPr lang="en-US" sz="2000" b="1" baseline="-25000" dirty="0"/>
              <a:t>CB </a:t>
            </a:r>
            <a:r>
              <a:rPr lang="en-US" sz="2000" b="1" dirty="0"/>
              <a:t>+ V</a:t>
            </a:r>
            <a:r>
              <a:rPr lang="en-US" sz="2000" b="1" baseline="-25000" dirty="0"/>
              <a:t>BE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A71C51-F837-B351-9934-237E6BAE1799}"/>
              </a:ext>
            </a:extLst>
          </p:cNvPr>
          <p:cNvGrpSpPr/>
          <p:nvPr/>
        </p:nvGrpSpPr>
        <p:grpSpPr>
          <a:xfrm>
            <a:off x="620110" y="1576550"/>
            <a:ext cx="4866290" cy="3563007"/>
            <a:chOff x="620110" y="1576550"/>
            <a:chExt cx="4866290" cy="35630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EE703C-76E3-D880-EB39-98BF89CA3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897" t="17049" r="29885" b="13678"/>
            <a:stretch/>
          </p:blipFill>
          <p:spPr>
            <a:xfrm>
              <a:off x="620110" y="1576550"/>
              <a:ext cx="4866290" cy="356300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A5D510-BBD8-857B-8941-8A9C16367625}"/>
                </a:ext>
              </a:extLst>
            </p:cNvPr>
            <p:cNvSpPr/>
            <p:nvPr/>
          </p:nvSpPr>
          <p:spPr>
            <a:xfrm>
              <a:off x="1292771" y="2564523"/>
              <a:ext cx="735725" cy="35735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E4BDF91-D990-EDD1-8AC0-0DD6E6D2D0FF}"/>
              </a:ext>
            </a:extLst>
          </p:cNvPr>
          <p:cNvSpPr txBox="1"/>
          <p:nvPr/>
        </p:nvSpPr>
        <p:spPr>
          <a:xfrm>
            <a:off x="1376853" y="2552543"/>
            <a:ext cx="48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D8A522"/>
                </a:solidFill>
              </a:rPr>
              <a:t>V</a:t>
            </a:r>
            <a:r>
              <a:rPr lang="en-US" sz="1800" b="1" baseline="-25000" dirty="0">
                <a:solidFill>
                  <a:srgbClr val="D8A522"/>
                </a:solidFill>
              </a:rPr>
              <a:t>CB</a:t>
            </a:r>
            <a:endParaRPr lang="en-US" dirty="0">
              <a:solidFill>
                <a:srgbClr val="D8A52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86F4C-E9D0-7E97-B58D-9FFADD86113F}"/>
              </a:ext>
            </a:extLst>
          </p:cNvPr>
          <p:cNvSpPr txBox="1"/>
          <p:nvPr/>
        </p:nvSpPr>
        <p:spPr>
          <a:xfrm>
            <a:off x="6169571" y="2129060"/>
            <a:ext cx="23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  <a:r>
              <a:rPr lang="en-US" sz="2000" b="1" baseline="-25000" dirty="0"/>
              <a:t>CE </a:t>
            </a:r>
            <a:r>
              <a:rPr lang="en-US" sz="2000" b="1" dirty="0"/>
              <a:t>=     V</a:t>
            </a:r>
            <a:r>
              <a:rPr lang="en-US" sz="2000" b="1" baseline="-25000" dirty="0"/>
              <a:t>CB </a:t>
            </a:r>
            <a:r>
              <a:rPr lang="en-US" sz="2000" b="1" dirty="0"/>
              <a:t>+ V</a:t>
            </a:r>
            <a:r>
              <a:rPr lang="en-US" sz="2000" b="1" baseline="-25000" dirty="0"/>
              <a:t>BE (Fixed)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4B6F27-9C12-A5CC-0E99-0AE56CAFA84F}"/>
              </a:ext>
            </a:extLst>
          </p:cNvPr>
          <p:cNvCxnSpPr/>
          <p:nvPr/>
        </p:nvCxnSpPr>
        <p:spPr>
          <a:xfrm flipV="1">
            <a:off x="6164316" y="2144777"/>
            <a:ext cx="0" cy="373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058707-00D1-17E2-6ED1-3EFEA8C34F27}"/>
              </a:ext>
            </a:extLst>
          </p:cNvPr>
          <p:cNvCxnSpPr/>
          <p:nvPr/>
        </p:nvCxnSpPr>
        <p:spPr>
          <a:xfrm flipV="1">
            <a:off x="6884270" y="2150033"/>
            <a:ext cx="0" cy="373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968668-DC0D-E72C-2294-5DE7A424991B}"/>
              </a:ext>
            </a:extLst>
          </p:cNvPr>
          <p:cNvGrpSpPr/>
          <p:nvPr/>
        </p:nvGrpSpPr>
        <p:grpSpPr>
          <a:xfrm>
            <a:off x="630620" y="1568666"/>
            <a:ext cx="4866290" cy="3578774"/>
            <a:chOff x="4782207" y="1445169"/>
            <a:chExt cx="4866290" cy="35787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B6F70F-E196-4101-808F-D54AC3EA77F3}"/>
                </a:ext>
              </a:extLst>
            </p:cNvPr>
            <p:cNvGrpSpPr/>
            <p:nvPr/>
          </p:nvGrpSpPr>
          <p:grpSpPr>
            <a:xfrm>
              <a:off x="4782207" y="1445169"/>
              <a:ext cx="4866290" cy="3578774"/>
              <a:chOff x="4782207" y="1445169"/>
              <a:chExt cx="4866290" cy="35787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9BBED73-CB99-BA84-2C98-18FDCEDA740C}"/>
                  </a:ext>
                </a:extLst>
              </p:cNvPr>
              <p:cNvGrpSpPr/>
              <p:nvPr/>
            </p:nvGrpSpPr>
            <p:grpSpPr>
              <a:xfrm>
                <a:off x="4782207" y="1445169"/>
                <a:ext cx="4866290" cy="3578774"/>
                <a:chOff x="620110" y="1560783"/>
                <a:chExt cx="4866290" cy="3578774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FBFB80A2-A247-9711-F375-EC81905CF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011" t="16437" r="29770" b="13985"/>
                <a:stretch/>
              </p:blipFill>
              <p:spPr>
                <a:xfrm>
                  <a:off x="620110" y="1560783"/>
                  <a:ext cx="4866290" cy="3578774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C7EB52E-9073-C403-8327-B16F138ACD44}"/>
                    </a:ext>
                  </a:extLst>
                </p:cNvPr>
                <p:cNvSpPr/>
                <p:nvPr/>
              </p:nvSpPr>
              <p:spPr>
                <a:xfrm>
                  <a:off x="5223641" y="1776605"/>
                  <a:ext cx="262759" cy="373428"/>
                </a:xfrm>
                <a:prstGeom prst="rect">
                  <a:avLst/>
                </a:prstGeom>
                <a:solidFill>
                  <a:srgbClr val="2323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82EEA7-9822-1FD6-4E31-6858359CB9B8}"/>
                  </a:ext>
                </a:extLst>
              </p:cNvPr>
              <p:cNvSpPr/>
              <p:nvPr/>
            </p:nvSpPr>
            <p:spPr>
              <a:xfrm>
                <a:off x="5209697" y="2385847"/>
                <a:ext cx="949364" cy="53602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C0F6BB-5195-03E4-F17F-B1630DDFC3FC}"/>
                </a:ext>
              </a:extLst>
            </p:cNvPr>
            <p:cNvSpPr txBox="1"/>
            <p:nvPr/>
          </p:nvSpPr>
          <p:spPr>
            <a:xfrm>
              <a:off x="5496910" y="2469195"/>
              <a:ext cx="4887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D8A522"/>
                  </a:solidFill>
                </a:rPr>
                <a:t>V</a:t>
              </a:r>
              <a:r>
                <a:rPr lang="en-US" sz="1800" b="1" baseline="-25000" dirty="0">
                  <a:solidFill>
                    <a:srgbClr val="D8A522"/>
                  </a:solidFill>
                </a:rPr>
                <a:t>CB</a:t>
              </a:r>
              <a:endParaRPr lang="en-US" dirty="0">
                <a:solidFill>
                  <a:srgbClr val="D8A522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A0DD72-F41E-4557-6183-DEADB08E75A5}"/>
              </a:ext>
            </a:extLst>
          </p:cNvPr>
          <p:cNvGrpSpPr/>
          <p:nvPr/>
        </p:nvGrpSpPr>
        <p:grpSpPr>
          <a:xfrm>
            <a:off x="607424" y="1568666"/>
            <a:ext cx="4866291" cy="3496962"/>
            <a:chOff x="2028496" y="2737209"/>
            <a:chExt cx="4866291" cy="349696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2C01200-632B-190C-E05C-B649B4E2F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816" t="18027" r="28965" b="13985"/>
            <a:stretch/>
          </p:blipFill>
          <p:spPr>
            <a:xfrm>
              <a:off x="2028496" y="2737209"/>
              <a:ext cx="4866290" cy="349696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7CDED4-460E-09CF-F3EC-55B2FA5708FC}"/>
                </a:ext>
              </a:extLst>
            </p:cNvPr>
            <p:cNvSpPr/>
            <p:nvPr/>
          </p:nvSpPr>
          <p:spPr>
            <a:xfrm>
              <a:off x="6474373" y="2911769"/>
              <a:ext cx="420414" cy="400110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04A341-11F4-C2D0-EB61-E48F41656C6C}"/>
                </a:ext>
              </a:extLst>
            </p:cNvPr>
            <p:cNvGrpSpPr/>
            <p:nvPr/>
          </p:nvGrpSpPr>
          <p:grpSpPr>
            <a:xfrm>
              <a:off x="2270235" y="3530069"/>
              <a:ext cx="949364" cy="536028"/>
              <a:chOff x="7578867" y="4033009"/>
              <a:chExt cx="949364" cy="53602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DA38F2-1C2B-EE93-6E05-6C71D89E984C}"/>
                  </a:ext>
                </a:extLst>
              </p:cNvPr>
              <p:cNvSpPr/>
              <p:nvPr/>
            </p:nvSpPr>
            <p:spPr>
              <a:xfrm>
                <a:off x="7578867" y="4033009"/>
                <a:ext cx="949364" cy="53602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CC3C0-B5D7-BC67-E9CF-BE4713FD89D2}"/>
                  </a:ext>
                </a:extLst>
              </p:cNvPr>
              <p:cNvSpPr txBox="1"/>
              <p:nvPr/>
            </p:nvSpPr>
            <p:spPr>
              <a:xfrm>
                <a:off x="7809183" y="4116357"/>
                <a:ext cx="4887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D8A522"/>
                    </a:solidFill>
                  </a:rPr>
                  <a:t>V</a:t>
                </a:r>
                <a:r>
                  <a:rPr lang="en-US" sz="1800" b="1" baseline="-25000" dirty="0">
                    <a:solidFill>
                      <a:srgbClr val="D8A522"/>
                    </a:solidFill>
                  </a:rPr>
                  <a:t>CB</a:t>
                </a:r>
                <a:endParaRPr lang="en-US" dirty="0">
                  <a:solidFill>
                    <a:srgbClr val="D8A522"/>
                  </a:solidFill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CDC493-7EE2-1057-1C01-E6B03BD3793F}"/>
              </a:ext>
            </a:extLst>
          </p:cNvPr>
          <p:cNvGrpSpPr/>
          <p:nvPr/>
        </p:nvGrpSpPr>
        <p:grpSpPr>
          <a:xfrm>
            <a:off x="609600" y="1572965"/>
            <a:ext cx="4867548" cy="3529628"/>
            <a:chOff x="653816" y="1625696"/>
            <a:chExt cx="4867548" cy="352962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54535D7-DDCC-E247-9063-004693AD5DE6}"/>
                </a:ext>
              </a:extLst>
            </p:cNvPr>
            <p:cNvGrpSpPr/>
            <p:nvPr/>
          </p:nvGrpSpPr>
          <p:grpSpPr>
            <a:xfrm>
              <a:off x="653816" y="1625696"/>
              <a:ext cx="4867548" cy="3529628"/>
              <a:chOff x="1599741" y="1784488"/>
              <a:chExt cx="4867548" cy="3529628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217A1E0-C84B-4347-DF7F-AC2F1924C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495" t="18027" r="29287" b="13349"/>
              <a:stretch/>
            </p:blipFill>
            <p:spPr>
              <a:xfrm>
                <a:off x="1599741" y="1784488"/>
                <a:ext cx="4866290" cy="3529628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1A65E1-44A8-D54A-276A-FD7AAE2F691B}"/>
                  </a:ext>
                </a:extLst>
              </p:cNvPr>
              <p:cNvGrpSpPr/>
              <p:nvPr/>
            </p:nvGrpSpPr>
            <p:grpSpPr>
              <a:xfrm>
                <a:off x="2017070" y="2593785"/>
                <a:ext cx="949364" cy="536028"/>
                <a:chOff x="7578867" y="4033009"/>
                <a:chExt cx="949364" cy="53602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430F511-689C-F340-AB75-5A772500D2EC}"/>
                    </a:ext>
                  </a:extLst>
                </p:cNvPr>
                <p:cNvSpPr/>
                <p:nvPr/>
              </p:nvSpPr>
              <p:spPr>
                <a:xfrm>
                  <a:off x="7578867" y="4033009"/>
                  <a:ext cx="949364" cy="536028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3441154-D184-25E3-1031-F20B1C3078E9}"/>
                    </a:ext>
                  </a:extLst>
                </p:cNvPr>
                <p:cNvSpPr txBox="1"/>
                <p:nvPr/>
              </p:nvSpPr>
              <p:spPr>
                <a:xfrm>
                  <a:off x="7809183" y="4116357"/>
                  <a:ext cx="4887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D8A522"/>
                      </a:solidFill>
                    </a:rPr>
                    <a:t>V</a:t>
                  </a:r>
                  <a:r>
                    <a:rPr lang="en-US" sz="1800" b="1" baseline="-25000" dirty="0">
                      <a:solidFill>
                        <a:srgbClr val="D8A522"/>
                      </a:solidFill>
                    </a:rPr>
                    <a:t>CB</a:t>
                  </a:r>
                  <a:endParaRPr lang="en-US" dirty="0">
                    <a:solidFill>
                      <a:srgbClr val="D8A522"/>
                    </a:solidFill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32B8C52-FB3D-FB04-5D8A-0E75DD5A5CCE}"/>
                  </a:ext>
                </a:extLst>
              </p:cNvPr>
              <p:cNvSpPr/>
              <p:nvPr/>
            </p:nvSpPr>
            <p:spPr>
              <a:xfrm>
                <a:off x="6046875" y="1934260"/>
                <a:ext cx="420414" cy="400110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21AE97-3BEE-4E28-1DC4-272B0D4013F8}"/>
                </a:ext>
              </a:extLst>
            </p:cNvPr>
            <p:cNvSpPr txBox="1"/>
            <p:nvPr/>
          </p:nvSpPr>
          <p:spPr>
            <a:xfrm>
              <a:off x="1309795" y="3576474"/>
              <a:ext cx="4887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D8A522"/>
                  </a:solidFill>
                </a:rPr>
                <a:t>I</a:t>
              </a:r>
              <a:r>
                <a:rPr lang="en-US" sz="1800" b="1" baseline="-25000" dirty="0">
                  <a:solidFill>
                    <a:srgbClr val="D8A522"/>
                  </a:solidFill>
                </a:rPr>
                <a:t>B</a:t>
              </a:r>
              <a:endParaRPr lang="en-US" dirty="0">
                <a:solidFill>
                  <a:srgbClr val="D8A522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7F23BC1-52E3-8F5A-78C7-4A756824D62D}"/>
                </a:ext>
              </a:extLst>
            </p:cNvPr>
            <p:cNvCxnSpPr/>
            <p:nvPr/>
          </p:nvCxnSpPr>
          <p:spPr>
            <a:xfrm>
              <a:off x="1267755" y="3603956"/>
              <a:ext cx="420414" cy="0"/>
            </a:xfrm>
            <a:prstGeom prst="straightConnector1">
              <a:avLst/>
            </a:prstGeom>
            <a:ln w="28575">
              <a:solidFill>
                <a:srgbClr val="9F7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69C5EAF-6163-ABF0-6971-A95CEE39396C}"/>
              </a:ext>
            </a:extLst>
          </p:cNvPr>
          <p:cNvSpPr txBox="1"/>
          <p:nvPr/>
        </p:nvSpPr>
        <p:spPr>
          <a:xfrm>
            <a:off x="6204900" y="2950536"/>
            <a:ext cx="1164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  <a:r>
              <a:rPr lang="en-US" sz="2000" b="1" baseline="-25000" dirty="0"/>
              <a:t>CE </a:t>
            </a:r>
            <a:r>
              <a:rPr lang="en-US" sz="2000" b="1" dirty="0"/>
              <a:t>=     I</a:t>
            </a:r>
            <a:r>
              <a:rPr lang="en-US" sz="2000" b="1" baseline="-25000" dirty="0"/>
              <a:t>B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EAC9FA-A9C0-4C1C-56DD-90A5438BCCE6}"/>
              </a:ext>
            </a:extLst>
          </p:cNvPr>
          <p:cNvCxnSpPr/>
          <p:nvPr/>
        </p:nvCxnSpPr>
        <p:spPr>
          <a:xfrm flipV="1">
            <a:off x="6199645" y="2966253"/>
            <a:ext cx="0" cy="373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891D71-47D6-A7E3-85D9-DFF2C2C2D14A}"/>
              </a:ext>
            </a:extLst>
          </p:cNvPr>
          <p:cNvCxnSpPr>
            <a:cxnSpLocks/>
          </p:cNvCxnSpPr>
          <p:nvPr/>
        </p:nvCxnSpPr>
        <p:spPr>
          <a:xfrm>
            <a:off x="6951129" y="3007486"/>
            <a:ext cx="0" cy="388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1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03" y="1214939"/>
            <a:ext cx="5378935" cy="230602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micro-amperes compared to milli-amperes of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flow when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0.7V for silicon and 0.3V for germanium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this value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small.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Base-emitter junction is forward bias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reduce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values.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210" y="1946268"/>
            <a:ext cx="3470377" cy="3387749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28137" y="1072911"/>
            <a:ext cx="31824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characteristics for a</a:t>
            </a:r>
          </a:p>
          <a:p>
            <a:pPr marL="342900" indent="-34290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common-emitter n-p-n transistor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C85CA-482A-9298-FD3C-169F947CCAAC}"/>
              </a:ext>
            </a:extLst>
          </p:cNvPr>
          <p:cNvSpPr txBox="1"/>
          <p:nvPr/>
        </p:nvSpPr>
        <p:spPr>
          <a:xfrm>
            <a:off x="349202" y="3640142"/>
            <a:ext cx="50392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If V</a:t>
            </a:r>
            <a:r>
              <a:rPr lang="en-US" b="0" i="0" baseline="-25000" dirty="0">
                <a:effectLst/>
                <a:latin typeface="+mj-lt"/>
              </a:rPr>
              <a:t>CE</a:t>
            </a:r>
            <a:r>
              <a:rPr lang="en-US" b="0" i="0" dirty="0">
                <a:effectLst/>
                <a:latin typeface="+mj-lt"/>
              </a:rPr>
              <a:t> is increased, the depletion region width increases. The base region is lightly doped as compared to the collector region.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The width of the base region decreases which in turn reduces the input current (I</a:t>
            </a:r>
            <a:r>
              <a:rPr lang="en-US" b="0" i="0" baseline="-25000" dirty="0">
                <a:effectLst/>
                <a:latin typeface="+mj-lt"/>
              </a:rPr>
              <a:t>B</a:t>
            </a:r>
            <a:r>
              <a:rPr lang="en-US" b="0" i="0" dirty="0">
                <a:effectLst/>
                <a:latin typeface="+mj-lt"/>
              </a:rPr>
              <a:t>) produced in the base region.</a:t>
            </a: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509C2-33CF-8F66-1A7E-67C3FF5D3FDD}"/>
              </a:ext>
            </a:extLst>
          </p:cNvPr>
          <p:cNvSpPr txBox="1"/>
          <p:nvPr/>
        </p:nvSpPr>
        <p:spPr>
          <a:xfrm>
            <a:off x="5619064" y="5383951"/>
            <a:ext cx="329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Foe increasing V</a:t>
            </a:r>
            <a:r>
              <a:rPr lang="en-US" baseline="-25000" dirty="0"/>
              <a:t>CE</a:t>
            </a:r>
            <a:r>
              <a:rPr lang="en-US" dirty="0"/>
              <a:t> it will require </a:t>
            </a:r>
          </a:p>
          <a:p>
            <a:r>
              <a:rPr lang="en-US" dirty="0"/>
              <a:t>More V</a:t>
            </a:r>
            <a:r>
              <a:rPr lang="en-US" baseline="-25000" dirty="0"/>
              <a:t>BE</a:t>
            </a:r>
            <a:r>
              <a:rPr lang="en-US" dirty="0"/>
              <a:t> to turn on the region</a:t>
            </a:r>
          </a:p>
        </p:txBody>
      </p:sp>
    </p:spTree>
    <p:extLst>
      <p:ext uri="{BB962C8B-B14F-4D97-AF65-F5344CB8AC3E}">
        <p14:creationId xmlns:p14="http://schemas.microsoft.com/office/powerpoint/2010/main" val="9366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5097" y="1814672"/>
            <a:ext cx="4622006" cy="3657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3" y="1247514"/>
            <a:ext cx="4392894" cy="2819990"/>
          </a:xfrm>
        </p:spPr>
        <p:txBody>
          <a:bodyPr>
            <a:noAutofit/>
          </a:bodyPr>
          <a:lstStyle/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CESAT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linearly with increasing of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  <a:p>
            <a:endParaRPr lang="en-US" alt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16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uA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is very small compare to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(mA). Small increase in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cause big increase in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=0 A 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CEO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occur.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Noticing the value when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=0A. There is still some value of current flows.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65502" y="1063105"/>
            <a:ext cx="38067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marL="342900" indent="-342900" algn="ctr" eaLnBrk="1" hangingPunct="1">
              <a:defRPr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Output characteristics for a</a:t>
            </a:r>
          </a:p>
          <a:p>
            <a:r>
              <a:rPr lang="en-US" altLang="en-US" dirty="0"/>
              <a:t>common-emitter n-p-n transistor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6BC95A-ED1F-F340-BBC0-CA92072D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7170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56281"/>
              </p:ext>
            </p:extLst>
          </p:nvPr>
        </p:nvGraphicFramePr>
        <p:xfrm>
          <a:off x="931070" y="1583531"/>
          <a:ext cx="7508028" cy="3628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02676">
                  <a:extLst>
                    <a:ext uri="{9D8B030D-6E8A-4147-A177-3AD203B41FA5}">
                      <a16:colId xmlns:a16="http://schemas.microsoft.com/office/drawing/2014/main" val="62374447"/>
                    </a:ext>
                  </a:extLst>
                </a:gridCol>
                <a:gridCol w="2502676">
                  <a:extLst>
                    <a:ext uri="{9D8B030D-6E8A-4147-A177-3AD203B41FA5}">
                      <a16:colId xmlns:a16="http://schemas.microsoft.com/office/drawing/2014/main" val="2278922836"/>
                    </a:ext>
                  </a:extLst>
                </a:gridCol>
                <a:gridCol w="2502676">
                  <a:extLst>
                    <a:ext uri="{9D8B030D-6E8A-4147-A177-3AD203B41FA5}">
                      <a16:colId xmlns:a16="http://schemas.microsoft.com/office/drawing/2014/main" val="2880251058"/>
                    </a:ext>
                  </a:extLst>
                </a:gridCol>
              </a:tblGrid>
              <a:tr h="56821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98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is forward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junctions are forward biased, thus the values of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too big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below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µA is to be avoided if an undistorted output signal is required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1042"/>
                  </a:ext>
                </a:extLst>
              </a:tr>
              <a:tr h="56821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junction is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 of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too small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and CB junctions are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8146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e employed for voltage,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and power amplification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region when the transistor is used a logic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switch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zero, during this condition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where this is the current flow when BE is reverse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99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endParaRPr lang="en-US" sz="1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avoid this region when the transistor as an amplifier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258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A5AE14F-67AF-D94C-A825-7A012B8A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74284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353" y="328394"/>
            <a:ext cx="59583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BETA (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β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) OR AMPLIFICATION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08" y="126234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dc collector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the dc base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dc beta (</a:t>
            </a:r>
            <a:r>
              <a:rPr lang="el-GR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which is dc current gain where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determined at a particular operating point, Q-point (quiescent point). 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defined by the following equation: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 conditions an ac beta has been defined as the changes of collector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compared to the changes of base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determined at operating point.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defined by the following equation: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5639" y="2242377"/>
            <a:ext cx="1079026" cy="751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5950" y="4842984"/>
            <a:ext cx="1926877" cy="7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08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1860</TotalTime>
  <Words>887</Words>
  <Application>Microsoft Office PowerPoint</Application>
  <PresentationFormat>On-screen Show 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Apple Chancery</vt:lpstr>
      <vt:lpstr>Arial</vt:lpstr>
      <vt:lpstr>Calibri</vt:lpstr>
      <vt:lpstr>Cambria</vt:lpstr>
      <vt:lpstr>Cambria Math</vt:lpstr>
      <vt:lpstr>Times New Roman</vt:lpstr>
      <vt:lpstr>TimesNewRomanPS</vt:lpstr>
      <vt:lpstr>AIUB</vt:lpstr>
      <vt:lpstr>PowerPoint Presentation</vt:lpstr>
      <vt:lpstr>PowerPoint Presentation</vt:lpstr>
      <vt:lpstr>COMMON-EMITTER CONFIGURATION</vt:lpstr>
      <vt:lpstr>COMMON-EMITTER CONFIGURATION</vt:lpstr>
      <vt:lpstr>COMMON-EMITTER CONFIGURATION</vt:lpstr>
      <vt:lpstr>COMMON-EMITTER CONFIGURATION</vt:lpstr>
      <vt:lpstr>COMMON-EMITTER CONFIGURATION</vt:lpstr>
      <vt:lpstr>COMMON-EMITTER CONFIGURATION</vt:lpstr>
      <vt:lpstr>BETA (β) OR AMPLIFICATION FACTOR</vt:lpstr>
      <vt:lpstr>RELATIONSHIP ANALYSIS BETWEEN α AND β </vt:lpstr>
      <vt:lpstr>COMMON–COLLECTOR CONFIGURATION</vt:lpstr>
      <vt:lpstr>COMMON–COLLECTOR CONFIGURATION</vt:lpstr>
      <vt:lpstr>LIMITS OF OPERATION</vt:lpstr>
      <vt:lpstr>LIMITS OF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Mohammad Alif Arman</cp:lastModifiedBy>
  <cp:revision>122</cp:revision>
  <dcterms:created xsi:type="dcterms:W3CDTF">2018-09-21T15:35:45Z</dcterms:created>
  <dcterms:modified xsi:type="dcterms:W3CDTF">2022-10-15T20:12:58Z</dcterms:modified>
</cp:coreProperties>
</file>