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sldIdLst>
    <p:sldId id="320" r:id="rId2"/>
    <p:sldId id="257" r:id="rId3"/>
    <p:sldId id="286" r:id="rId4"/>
    <p:sldId id="287" r:id="rId5"/>
    <p:sldId id="288" r:id="rId6"/>
    <p:sldId id="289" r:id="rId7"/>
    <p:sldId id="290" r:id="rId8"/>
    <p:sldId id="309" r:id="rId9"/>
    <p:sldId id="292" r:id="rId10"/>
    <p:sldId id="293" r:id="rId11"/>
    <p:sldId id="294" r:id="rId12"/>
    <p:sldId id="295" r:id="rId13"/>
    <p:sldId id="310" r:id="rId14"/>
    <p:sldId id="311" r:id="rId15"/>
    <p:sldId id="312" r:id="rId16"/>
    <p:sldId id="313" r:id="rId17"/>
    <p:sldId id="314" r:id="rId18"/>
    <p:sldId id="291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31"/>
    <p:restoredTop sz="90978"/>
  </p:normalViewPr>
  <p:slideViewPr>
    <p:cSldViewPr snapToGrid="0" snapToObjects="1">
      <p:cViewPr varScale="1">
        <p:scale>
          <a:sx n="61" d="100"/>
          <a:sy n="61" d="100"/>
        </p:scale>
        <p:origin x="932" y="44"/>
      </p:cViewPr>
      <p:guideLst/>
    </p:cSldViewPr>
  </p:slideViewPr>
  <p:outlineViewPr>
    <p:cViewPr>
      <p:scale>
        <a:sx n="33" d="100"/>
        <a:sy n="33" d="100"/>
      </p:scale>
      <p:origin x="0" y="-75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6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D322E7-7965-564D-9719-9A0FF688C6F5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0065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8A43F1-A6A5-7E4B-927E-DDF68FE5DFFE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72953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83F20A-7F02-B840-8EB9-EF1588032634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7587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F938E1-3EF9-BC4B-B1EC-886597EEDB92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62124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47C036-E1AE-7B4C-BD4C-B1E7B980DBCA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5820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A8AB8-8D85-6F49-8538-5103AA5F698C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56261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8FE1A8-7B93-874C-BF2D-0E41A97177D6}" type="datetime1">
              <a:rPr lang="en-US" smtClean="0"/>
              <a:t>10/24/2022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2992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351139-048B-EF44-A869-32C21090E267}" type="datetime1">
              <a:rPr lang="en-US" smtClean="0"/>
              <a:t>10/24/2022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78449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23FB67-6C28-2A4D-A385-1EE74A041609}" type="datetime1">
              <a:rPr lang="en-US" smtClean="0"/>
              <a:t>10/24/2022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6912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093E1-1B17-DC46-9AE9-A146407710D7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71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1686F-72F7-9B45-9A4C-380E6DB60A4F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1283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BA7425F-93E2-1648-8403-FEDAE1982B5B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r.alifarman@aiub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5.wdp"/><Relationship Id="rId4" Type="http://schemas.openxmlformats.org/officeDocument/2006/relationships/image" Target="../media/image9.png"/><Relationship Id="rId9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12.wdp"/><Relationship Id="rId18" Type="http://schemas.openxmlformats.org/officeDocument/2006/relationships/image" Target="../media/image7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12" Type="http://schemas.openxmlformats.org/officeDocument/2006/relationships/image" Target="../media/image16.png"/><Relationship Id="rId17" Type="http://schemas.microsoft.com/office/2007/relationships/hdphoto" Target="../media/hdphoto14.wdp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microsoft.com/office/2007/relationships/hdphoto" Target="../media/hdphoto11.wdp"/><Relationship Id="rId5" Type="http://schemas.microsoft.com/office/2007/relationships/hdphoto" Target="../media/hdphoto8.wdp"/><Relationship Id="rId15" Type="http://schemas.microsoft.com/office/2007/relationships/hdphoto" Target="../media/hdphoto13.wdp"/><Relationship Id="rId10" Type="http://schemas.openxmlformats.org/officeDocument/2006/relationships/image" Target="../media/image15.png"/><Relationship Id="rId19" Type="http://schemas.microsoft.com/office/2007/relationships/hdphoto" Target="../media/hdphoto3.wdp"/><Relationship Id="rId4" Type="http://schemas.openxmlformats.org/officeDocument/2006/relationships/image" Target="../media/image12.png"/><Relationship Id="rId9" Type="http://schemas.microsoft.com/office/2007/relationships/hdphoto" Target="../media/hdphoto10.wdp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7" Type="http://schemas.openxmlformats.org/officeDocument/2006/relationships/image" Target="../media/image25.tif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iff"/><Relationship Id="rId5" Type="http://schemas.openxmlformats.org/officeDocument/2006/relationships/image" Target="../media/image27.png"/><Relationship Id="rId4" Type="http://schemas.openxmlformats.org/officeDocument/2006/relationships/image" Target="../media/image23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407884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(Chapter-4)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85FD2-92AD-5B19-ADD7-80BB7EBF5685}"/>
              </a:ext>
            </a:extLst>
          </p:cNvPr>
          <p:cNvSpPr txBox="1"/>
          <p:nvPr/>
        </p:nvSpPr>
        <p:spPr>
          <a:xfrm>
            <a:off x="2910627" y="3535029"/>
            <a:ext cx="33493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Mohammad Alif Arman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</a:t>
            </a:r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  <a:hlinkClick r:id="rId3"/>
              </a:rPr>
              <a:t>dr.alifarman@aiub.edu</a:t>
            </a:r>
            <a:endParaRPr lang="en-US" sz="1400" dirty="0">
              <a:solidFill>
                <a:srgbClr val="00B0F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Room: DN0526</a:t>
            </a:r>
          </a:p>
        </p:txBody>
      </p:sp>
    </p:spTree>
    <p:extLst>
      <p:ext uri="{BB962C8B-B14F-4D97-AF65-F5344CB8AC3E}">
        <p14:creationId xmlns:p14="http://schemas.microsoft.com/office/powerpoint/2010/main" val="2919836452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381" y="292269"/>
            <a:ext cx="5009238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FIXED-BIAS CONFIGURATION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8786" y="1694344"/>
            <a:ext cx="4048760" cy="3239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3202" y="1651560"/>
            <a:ext cx="2867480" cy="3281792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5027238" y="2958152"/>
            <a:ext cx="706272" cy="470848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017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882" y="385016"/>
            <a:ext cx="6016236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FORWARD BIAS OF BASE–EMITTER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9613" y="958951"/>
            <a:ext cx="2739284" cy="3348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3561" y="1414302"/>
            <a:ext cx="2180711" cy="481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7191" y="2486784"/>
            <a:ext cx="1743555" cy="764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42870A-083D-1451-2206-CC0DFFD676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468" y="958951"/>
            <a:ext cx="2867480" cy="328179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031EF1C-2384-FD72-75D1-8571556F85C6}"/>
              </a:ext>
            </a:extLst>
          </p:cNvPr>
          <p:cNvGrpSpPr/>
          <p:nvPr/>
        </p:nvGrpSpPr>
        <p:grpSpPr>
          <a:xfrm>
            <a:off x="914400" y="982664"/>
            <a:ext cx="2267712" cy="2738944"/>
            <a:chOff x="914400" y="982664"/>
            <a:chExt cx="2267712" cy="27389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8DA14D-A0CC-735C-418C-1AC2369D8A41}"/>
                </a:ext>
              </a:extLst>
            </p:cNvPr>
            <p:cNvSpPr/>
            <p:nvPr/>
          </p:nvSpPr>
          <p:spPr>
            <a:xfrm>
              <a:off x="1901952" y="2122713"/>
              <a:ext cx="1280160" cy="1598895"/>
            </a:xfrm>
            <a:prstGeom prst="rect">
              <a:avLst/>
            </a:prstGeom>
            <a:solidFill>
              <a:schemeClr val="bg1">
                <a:lumMod val="85000"/>
                <a:alpha val="4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67B477-605D-A0B4-A97C-CC51B05D333C}"/>
                </a:ext>
              </a:extLst>
            </p:cNvPr>
            <p:cNvSpPr/>
            <p:nvPr/>
          </p:nvSpPr>
          <p:spPr>
            <a:xfrm>
              <a:off x="914400" y="982664"/>
              <a:ext cx="1139952" cy="1886479"/>
            </a:xfrm>
            <a:prstGeom prst="rect">
              <a:avLst/>
            </a:prstGeom>
            <a:solidFill>
              <a:schemeClr val="bg1">
                <a:lumMod val="85000"/>
                <a:alpha val="4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950205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090" y="259389"/>
            <a:ext cx="5668995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COLLECTOR–EMITTER LOOP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0477" y="929444"/>
            <a:ext cx="2138005" cy="2931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2725" y="1199276"/>
            <a:ext cx="1163820" cy="492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257" y="1945684"/>
            <a:ext cx="2105974" cy="8404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339" y="3093793"/>
            <a:ext cx="1679837" cy="484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361" y="4462988"/>
            <a:ext cx="1106400" cy="4939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7559" y="3945913"/>
            <a:ext cx="3133527" cy="2518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9448" y="4450753"/>
            <a:ext cx="1535976" cy="4782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9111" y="4462988"/>
            <a:ext cx="1119371" cy="453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FD118D-8E6A-5C36-87A1-A51B2CF9E6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7920" y="754116"/>
            <a:ext cx="2867480" cy="32817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9456C3-90E8-8FEC-3DE3-1CCD867E6F41}"/>
              </a:ext>
            </a:extLst>
          </p:cNvPr>
          <p:cNvSpPr/>
          <p:nvPr/>
        </p:nvSpPr>
        <p:spPr>
          <a:xfrm>
            <a:off x="7481660" y="714390"/>
            <a:ext cx="1433740" cy="2863773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952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300288"/>
            <a:ext cx="7429499" cy="79060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FIXED-BIAS CONFIGURATION </a:t>
            </a:r>
            <a:br>
              <a:rPr lang="en-US" sz="2400" b="1" dirty="0">
                <a:latin typeface="Cambria" panose="02040503050406030204" pitchFamily="18" charset="0"/>
              </a:rPr>
            </a:br>
            <a:r>
              <a:rPr lang="en-US" sz="2400" b="1" dirty="0">
                <a:latin typeface="Cambria" panose="02040503050406030204" pitchFamily="18" charset="0"/>
              </a:rPr>
              <a:t>EXAMPLE</a:t>
            </a:r>
            <a:endParaRPr lang="en-US" sz="2400" b="1" dirty="0">
              <a:solidFill>
                <a:schemeClr val="dk1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07142-2858-479E-1E09-624CF43D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262062"/>
            <a:ext cx="7762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5745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937" y="336961"/>
            <a:ext cx="4604126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Saturation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B562D3-71E8-5D4E-8250-CC29904C8694}"/>
                  </a:ext>
                </a:extLst>
              </p:cNvPr>
              <p:cNvSpPr/>
              <p:nvPr/>
            </p:nvSpPr>
            <p:spPr>
              <a:xfrm>
                <a:off x="243521" y="963289"/>
                <a:ext cx="8483790" cy="2795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transistor operating in the saturation region, the current is a maximum value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particular design </a:t>
                </a:r>
              </a:p>
              <a:p>
                <a:pPr marL="214313" indent="-21431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highest saturation level is defined by the maximum collector current as provided by the specification sheet. </a:t>
                </a:r>
              </a:p>
              <a:p>
                <a:pPr marL="214313" indent="-21431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Saturation conditions are normally avoided because the base–collector junction is no longer reverse-biased and the output amplified signal will be distorted. </a:t>
                </a:r>
              </a:p>
              <a:p>
                <a:pPr marL="214313" indent="-21431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in a region where the characteristic curves join, and the collector-to-emitter voltage is at or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𝑠𝑎𝑡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B562D3-71E8-5D4E-8250-CC29904C8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1" y="963289"/>
                <a:ext cx="8483790" cy="2795189"/>
              </a:xfrm>
              <a:prstGeom prst="rect">
                <a:avLst/>
              </a:prstGeom>
              <a:blipFill>
                <a:blip r:embed="rId2"/>
                <a:stretch>
                  <a:fillRect l="-299" t="-905" r="-897" b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87D7DC4-8E84-814D-B077-F74080DCFF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886" y="3481944"/>
            <a:ext cx="1876425" cy="2171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F7D5A5-BCE6-5C44-A2DF-D8CEB205956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1006" y="4420585"/>
            <a:ext cx="1072753" cy="6203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9FAD90-1A0F-2142-83E5-9BCC87294732}"/>
              </a:ext>
            </a:extLst>
          </p:cNvPr>
          <p:cNvSpPr/>
          <p:nvPr/>
        </p:nvSpPr>
        <p:spPr>
          <a:xfrm>
            <a:off x="564385" y="3921463"/>
            <a:ext cx="4765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saturation current for the fixed-bias configuration is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325358-5F6D-094E-B0EE-D03CCDDC813F}"/>
              </a:ext>
            </a:extLst>
          </p:cNvPr>
          <p:cNvSpPr/>
          <p:nvPr/>
        </p:nvSpPr>
        <p:spPr>
          <a:xfrm>
            <a:off x="4288077" y="5382192"/>
            <a:ext cx="2286343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Formata"/>
              </a:rPr>
              <a:t>See Example 4.2</a:t>
            </a:r>
            <a:r>
              <a:rPr lang="en-US" b="1" u="sng" dirty="0">
                <a:solidFill>
                  <a:srgbClr val="FF0000"/>
                </a:solidFill>
                <a:latin typeface="Times" pitchFamily="2" charset="0"/>
              </a:rPr>
              <a:t> 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6500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219" y="383286"/>
            <a:ext cx="412956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Load-Line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B562D3-71E8-5D4E-8250-CC29904C8694}"/>
                  </a:ext>
                </a:extLst>
              </p:cNvPr>
              <p:cNvSpPr/>
              <p:nvPr/>
            </p:nvSpPr>
            <p:spPr>
              <a:xfrm>
                <a:off x="128045" y="1070356"/>
                <a:ext cx="8471945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characteristics of the BJT are superimposed on a plot of the network equation defined by the same axis parameters </a:t>
                </a:r>
              </a:p>
              <a:p>
                <a:pPr marL="214313" indent="-21431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load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fixed-bias configuration will define the slope of the network equation and the resulting intersection between the two plots.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B562D3-71E8-5D4E-8250-CC29904C8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45" y="1070356"/>
                <a:ext cx="8471945" cy="1354217"/>
              </a:xfrm>
              <a:prstGeom prst="rect">
                <a:avLst/>
              </a:prstGeom>
              <a:blipFill>
                <a:blip r:embed="rId2"/>
                <a:stretch>
                  <a:fillRect l="-432" t="-2703" b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2BDBD7F-5445-864E-95E1-BFBDCD0867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480"/>
          <a:stretch/>
        </p:blipFill>
        <p:spPr>
          <a:xfrm>
            <a:off x="6080760" y="2575388"/>
            <a:ext cx="2997754" cy="2807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0C46E-491E-014E-8618-EF91B05B8B5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421" y="3858361"/>
            <a:ext cx="2029132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BEA987-BA76-F14E-A09D-7437E568D6E7}"/>
                  </a:ext>
                </a:extLst>
              </p:cNvPr>
              <p:cNvSpPr/>
              <p:nvPr/>
            </p:nvSpPr>
            <p:spPr>
              <a:xfrm>
                <a:off x="149163" y="2688240"/>
                <a:ext cx="450651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network of Fig. 4.11(a) establishes an output equation that relates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following manner: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BEA987-BA76-F14E-A09D-7437E568D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63" y="2688240"/>
                <a:ext cx="4506515" cy="923330"/>
              </a:xfrm>
              <a:prstGeom prst="rect">
                <a:avLst/>
              </a:prstGeom>
              <a:blipFill>
                <a:blip r:embed="rId5"/>
                <a:stretch>
                  <a:fillRect l="-1081" t="-3974" r="-216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9D5B9A9-B808-9D41-83F6-1A3729D3B3E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421" y="4457576"/>
            <a:ext cx="1766798" cy="434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D6FE49-B869-0E47-A35E-AC3DDE7EE16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421" y="4995949"/>
            <a:ext cx="1308298" cy="557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A1C758-C947-13D8-D1F0-C0B87CE17A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901" r="70969" b="9356"/>
          <a:stretch/>
        </p:blipFill>
        <p:spPr>
          <a:xfrm>
            <a:off x="3278151" y="3418128"/>
            <a:ext cx="2272257" cy="262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01686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1ECE0FF-2531-B549-B4A3-CC4990F8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19" y="383286"/>
            <a:ext cx="412956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Load-Line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4E4CC-0235-757A-733D-90D2A2C2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233487"/>
            <a:ext cx="83915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12656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85713CF-FDEC-8140-BB8B-350CD7D3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891" y="211395"/>
            <a:ext cx="3458231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9E2601-9806-7D2B-BD63-4A08B053C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09725"/>
            <a:ext cx="78486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30590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8937530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26C7AC-A2D3-0347-BA77-0E64D52B83BD}"/>
              </a:ext>
            </a:extLst>
          </p:cNvPr>
          <p:cNvSpPr txBox="1">
            <a:spLocks/>
          </p:cNvSpPr>
          <p:nvPr/>
        </p:nvSpPr>
        <p:spPr>
          <a:xfrm>
            <a:off x="764274" y="1211562"/>
            <a:ext cx="7615451" cy="46220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Aft>
                <a:spcPts val="600"/>
              </a:spcAft>
            </a:pPr>
            <a:r>
              <a:rPr lang="en-US" sz="1650" dirty="0"/>
              <a:t>Be able to determine the dc levels for the variety of important BJT configurations.  </a:t>
            </a:r>
          </a:p>
          <a:p>
            <a:pPr>
              <a:spcAft>
                <a:spcPts val="600"/>
              </a:spcAft>
            </a:pPr>
            <a:r>
              <a:rPr lang="en-US" sz="1650" dirty="0"/>
              <a:t>Understand how to measure the important voltage levels of a BJT transistor configuration and use them to determine whether the network is operating properly.   </a:t>
            </a:r>
          </a:p>
          <a:p>
            <a:pPr>
              <a:spcAft>
                <a:spcPts val="600"/>
              </a:spcAft>
            </a:pPr>
            <a:r>
              <a:rPr lang="en-US" sz="1650" dirty="0"/>
              <a:t>Become aware of the saturation and cutoff conditions of a BJT network and the expected voltage and current levels established by each condition.   </a:t>
            </a:r>
          </a:p>
          <a:p>
            <a:pPr>
              <a:spcAft>
                <a:spcPts val="600"/>
              </a:spcAft>
            </a:pPr>
            <a:r>
              <a:rPr lang="en-US" sz="1650" dirty="0"/>
              <a:t>Be able to perform a load-line analysis of the most common BJT configurations.  </a:t>
            </a:r>
          </a:p>
          <a:p>
            <a:pPr>
              <a:spcAft>
                <a:spcPts val="600"/>
              </a:spcAft>
            </a:pPr>
            <a:r>
              <a:rPr lang="en-US" sz="1650" dirty="0"/>
              <a:t>Become acquainted with the design process for BJT amplifiers.  </a:t>
            </a:r>
          </a:p>
          <a:p>
            <a:pPr>
              <a:spcAft>
                <a:spcPts val="600"/>
              </a:spcAft>
            </a:pPr>
            <a:r>
              <a:rPr lang="en-US" sz="1650" dirty="0"/>
              <a:t>Understand the basic operation of transistor switching networks.  </a:t>
            </a:r>
          </a:p>
          <a:p>
            <a:pPr>
              <a:spcAft>
                <a:spcPts val="600"/>
              </a:spcAft>
            </a:pPr>
            <a:r>
              <a:rPr lang="en-US" sz="1650" dirty="0"/>
              <a:t>Begin to understand the troubleshooting process as applied to BJT configurations.  </a:t>
            </a:r>
          </a:p>
          <a:p>
            <a:pPr>
              <a:spcAft>
                <a:spcPts val="600"/>
              </a:spcAft>
            </a:pPr>
            <a:r>
              <a:rPr lang="en-US" sz="1650" dirty="0"/>
              <a:t>Develop a sense for the stability factors of a BJT configuration and how they affect its operation due to changes in specific characteristics and environmental changes.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741D61-A8CF-FF4C-9A4B-C7E4B563E26E}"/>
              </a:ext>
            </a:extLst>
          </p:cNvPr>
          <p:cNvSpPr txBox="1">
            <a:spLocks/>
          </p:cNvSpPr>
          <p:nvPr/>
        </p:nvSpPr>
        <p:spPr bwMode="auto">
          <a:xfrm>
            <a:off x="3292713" y="311328"/>
            <a:ext cx="2312449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>
                <a:latin typeface="Cambria" panose="02040503050406030204" pitchFamily="18" charset="0"/>
              </a:rPr>
              <a:t>Objectives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414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728" y="208913"/>
            <a:ext cx="259854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BIASING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17" y="1109431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DC voltages to the transistor to turn it on so that it can amplify AC signal.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desired DC current and voltage levels have been defined, a network must be constructed that will establish the desired operating point.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75" y="2178334"/>
            <a:ext cx="5084217" cy="204148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901956" y="1458410"/>
            <a:ext cx="1751067" cy="821803"/>
          </a:xfrm>
          <a:prstGeom prst="straightConnector1">
            <a:avLst/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lg" len="med"/>
            <a:tailEnd type="arrow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901956" y="1458410"/>
            <a:ext cx="1751067" cy="1608881"/>
          </a:xfrm>
          <a:prstGeom prst="straightConnector1">
            <a:avLst/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lg" len="med"/>
            <a:tailEnd type="arrow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0058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568" y="199821"/>
            <a:ext cx="316886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3586" y="1248327"/>
                <a:ext cx="7615451" cy="4084911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BJT amplifier design requires knowledge of both the DC and AC.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BJT needs to be operated in active region used as amplifier.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BJT operated in cut-off and saturation region is used as a switch.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basic current relationships for a transistor are required for transistor network analysis: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0.7 V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l-G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 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586" y="1248327"/>
                <a:ext cx="7615451" cy="4084911"/>
              </a:xfrm>
              <a:blipFill>
                <a:blip r:embed="rId2"/>
                <a:stretch>
                  <a:fillRect l="-500" t="-31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57016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248327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Biasing: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DC voltages to establish a fixed level of current and voltage.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applied DC establishes an operating point (Q-point) that define the region for the signal amplification.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BJT to be biased in active operating region, the following must be true: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9364" lvl="4" indent="-34290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junction = forward biased</a:t>
            </a:r>
          </a:p>
          <a:p>
            <a:pPr marL="1769364" lvl="4" indent="-34290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 junction = reverse biased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C95811-6EFD-0B47-A6D5-23754545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568" y="199821"/>
            <a:ext cx="316886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3230551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39" y="202175"/>
            <a:ext cx="7429499" cy="61087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BIASING AND THE 3 STATES OF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FCB3A-7099-88F9-CE1F-63838C7B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290637"/>
            <a:ext cx="75342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9792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461" y="257693"/>
            <a:ext cx="5041077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OPERATING POINT (Q-POINT)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736" y="138654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Point: Quiescent point or Q-point (static point)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biasing circuit can be designed to set the device operation at any of these points or others within the active region.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BJT device 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biased to operate outside the max limits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result of such operation would be 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shortening of the lifetime of the device or destruction of the device.</a:t>
            </a:r>
          </a:p>
          <a:p>
            <a:pPr algn="just"/>
            <a:endParaRPr lang="en-US" sz="1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chosen Q-point often depends on the intended use of the circuit.</a:t>
            </a:r>
          </a:p>
        </p:txBody>
      </p:sp>
    </p:spTree>
    <p:extLst>
      <p:ext uri="{BB962C8B-B14F-4D97-AF65-F5344CB8AC3E}">
        <p14:creationId xmlns:p14="http://schemas.microsoft.com/office/powerpoint/2010/main" val="421681846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605" y="206518"/>
            <a:ext cx="5612789" cy="79060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VARIOUS Q-POINTS WITHIN THE LIMITS OF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502E3-8772-1453-348A-3D94404F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328737"/>
            <a:ext cx="81248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6115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634" y="292419"/>
            <a:ext cx="524073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BJT BIAS CONFIGURATIONS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886" y="1386544"/>
            <a:ext cx="7615451" cy="40849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Fixed-Bias Configuration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Emitter-Bias Configuration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Voltage-Divider Bias Configuration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Feedback Configuration</a:t>
            </a:r>
          </a:p>
          <a:p>
            <a:pPr marL="342900" indent="-342900" algn="ctr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887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1132</TotalTime>
  <Words>669</Words>
  <Application>Microsoft Office PowerPoint</Application>
  <PresentationFormat>On-screen Show (4:3)</PresentationFormat>
  <Paragraphs>86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Apple Chancery</vt:lpstr>
      <vt:lpstr>Arial</vt:lpstr>
      <vt:lpstr>Calibri</vt:lpstr>
      <vt:lpstr>Cambria</vt:lpstr>
      <vt:lpstr>Cambria Math</vt:lpstr>
      <vt:lpstr>Formata</vt:lpstr>
      <vt:lpstr>Times</vt:lpstr>
      <vt:lpstr>Times New Roman</vt:lpstr>
      <vt:lpstr>TimesNewRomanPS</vt:lpstr>
      <vt:lpstr>AIUB</vt:lpstr>
      <vt:lpstr>PowerPoint Presentation</vt:lpstr>
      <vt:lpstr>PowerPoint Presentation</vt:lpstr>
      <vt:lpstr>BIASING</vt:lpstr>
      <vt:lpstr>INTRODUCTION</vt:lpstr>
      <vt:lpstr>INTRODUCTION</vt:lpstr>
      <vt:lpstr>BIASING AND THE 3 STATES OF OPERATION</vt:lpstr>
      <vt:lpstr>OPERATING POINT (Q-POINT)</vt:lpstr>
      <vt:lpstr>VARIOUS Q-POINTS WITHIN THE LIMITS OF OPERATION</vt:lpstr>
      <vt:lpstr>BJT BIAS CONFIGURATIONS </vt:lpstr>
      <vt:lpstr>FIXED-BIAS CONFIGURATION </vt:lpstr>
      <vt:lpstr>FORWARD BIAS OF BASE–EMITTER </vt:lpstr>
      <vt:lpstr>COLLECTOR–EMITTER LOOP </vt:lpstr>
      <vt:lpstr>FIXED-BIAS CONFIGURATION  EXAMPLE</vt:lpstr>
      <vt:lpstr>Transistor Saturation</vt:lpstr>
      <vt:lpstr>Load-Line Analysis</vt:lpstr>
      <vt:lpstr>Load-Line Analysis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Mohammad Alif Arman</cp:lastModifiedBy>
  <cp:revision>170</cp:revision>
  <dcterms:created xsi:type="dcterms:W3CDTF">2018-09-21T15:35:45Z</dcterms:created>
  <dcterms:modified xsi:type="dcterms:W3CDTF">2022-10-24T17:52:38Z</dcterms:modified>
</cp:coreProperties>
</file>