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23"/>
  </p:notesMasterIdLst>
  <p:sldIdLst>
    <p:sldId id="313" r:id="rId6"/>
    <p:sldId id="257" r:id="rId7"/>
    <p:sldId id="286" r:id="rId8"/>
    <p:sldId id="287" r:id="rId9"/>
    <p:sldId id="288" r:id="rId10"/>
    <p:sldId id="289" r:id="rId11"/>
    <p:sldId id="290" r:id="rId12"/>
    <p:sldId id="291" r:id="rId13"/>
    <p:sldId id="604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603" r:id="rId2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1"/>
    <p:restoredTop sz="94688"/>
  </p:normalViewPr>
  <p:slideViewPr>
    <p:cSldViewPr snapToGrid="0">
      <p:cViewPr varScale="1">
        <p:scale>
          <a:sx n="62" d="100"/>
          <a:sy n="62" d="100"/>
        </p:scale>
        <p:origin x="9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0DF864C-6603-8F46-99D4-D65767AABE7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8552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CFD41BE-75CB-D145-A267-9F29107BA94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07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F65E822-3796-484D-8E2A-EBF41B8A57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756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7B222E-447D-054D-AA78-F74BA2059B6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653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36D71B-603C-5142-9715-315273BFF08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8989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591FC25-8AD5-474E-82A0-499236190398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1537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C8E63DB-F178-CC42-B483-B23FBF21099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9459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4BCC34A-2644-6243-B1BD-4B24D2F9E3E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100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BA88A5A-580E-594C-BADE-E614945B818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5806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F194F7A-AEF7-8444-9C6C-017671EBA0D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640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179DE2-D32C-4F4F-8EBA-A7175B846C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08593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B470233-1910-B84D-8106-35A1062AA58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56456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A715B02-71F3-2E41-80BE-12136288952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1967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4C68DC3-12AB-6D44-B1E9-BE28C35E07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7262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26DD8C-C511-8740-BB4A-BCF36FD641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40793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D4A15DF-1510-5F4C-8764-A1CE1C6418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24879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A6CF838-B0C5-6E4C-8D90-A707FCEE5D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12674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7F510A4-DD2F-E647-98EA-F48FF1C1276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67626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689E0B-5CAA-EF4A-B5A3-65B16A3A8DD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12816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BC446-8525-1B47-9484-1F912813ED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824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454A303-59F7-A646-A450-18BA56076B8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0854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87B7688-EBD2-F846-9104-2449FC4E87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1948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869CCD5-A898-A148-8C7F-093644A9A279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73653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D86986E-F781-4F4D-B116-8C27466C208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96481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3CAA51-B09E-A84E-8F35-647506E21F0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0322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2D87CD7-EBE7-DC43-BD04-1CD269305C9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54359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994A184-8528-1B4D-B555-EFE20DC74E3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8164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E742C1-CB2C-1A4A-868D-FCDEC48DFB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522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CA24D50-BA44-A34B-B242-AF72D12227C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16890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457851C-AB73-984D-9676-416FA058D8D3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69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2FD3DAB-9754-FD4A-89A5-76DE7C1329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87519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F28B8C-5832-5E41-B891-B707B2F69A7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371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E871D1-3697-B246-A42F-E014E4ACCEA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85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A2B0F8E-C5C9-494D-AB06-509770FA211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465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C92DF38-E181-E647-A5C7-A066EC82EFD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1452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ADFB2B-1BA3-B944-A193-2B43E75004C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9680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82D2EC-0A30-6C42-941F-9BAB1B0FFCA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08768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E84E438-C0B2-4D4E-8705-0280473209D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54360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1CCA102-8412-7542-9EF4-B75EF271C5B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9404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FE10A7-7098-E442-8E6B-69D6219F5AA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2683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ECD9A3E-2B24-4940-BEFC-3C8686DDF93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36026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0A167A-B024-A04F-82CB-3ADCC538DAD4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84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43B9D8C-1F9E-9D47-9BB8-F90A0465F0D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3071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1FD057B-90FF-D64A-BE83-7533DC6BEF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5664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7701D36-CE31-8A4B-9A78-E57B59EA7FA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9303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7F5B66-D726-0043-9941-14383172270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120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A8B7AFB-896E-8644-A486-11D310A02D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630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2D83CB-4CEE-D547-8D61-8E84B132C6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677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A2882D-D6B7-B542-A397-CFB58F057F4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221023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7E91CE1-675C-744A-BBDD-A487BD0D2F6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37696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3DA4FE4-B055-DC4B-8309-F8C5C53A5F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24105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A84FBA7-A1D5-4448-B913-4C35B67B481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259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5EE1DD-FBAA-3149-8E52-011FEAB013F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04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69C9D5-6C8A-1544-ABA8-FEDBE607C7A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0504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0B3575F-6EAB-9D4D-837C-5868CBE358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9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813DE3F-8948-0E47-AE3C-412CE7EBD38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E6C1D4-992C-1C4C-AD77-74D4B0A608B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80B2C912-8247-8547-9C80-7FF8A7B5902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1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B1F3B35-51D1-5E47-B098-84A41DFC454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E7759D6A-7541-5C46-9E08-E9F1E66C0D6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11/6/2022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5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1.wdp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22.wdp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7" Type="http://schemas.microsoft.com/office/2007/relationships/hdphoto" Target="../media/hdphoto2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microsoft.com/office/2007/relationships/hdphoto" Target="../media/hdphoto25.wdp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9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2.wdp"/><Relationship Id="rId4" Type="http://schemas.openxmlformats.org/officeDocument/2006/relationships/image" Target="../media/image13.png"/><Relationship Id="rId9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151D6B-E042-7A47-8937-A0E2A3752973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AA7F700-109D-E24C-ACF6-07F47D029DA3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(Chapter-5)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370FD-C2B2-5547-A17C-2BB2B513DBCC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- 01</a:t>
            </a:r>
          </a:p>
        </p:txBody>
      </p:sp>
    </p:spTree>
    <p:extLst>
      <p:ext uri="{BB962C8B-B14F-4D97-AF65-F5344CB8AC3E}">
        <p14:creationId xmlns:p14="http://schemas.microsoft.com/office/powerpoint/2010/main" val="30663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27433"/>
            <a:ext cx="7429499" cy="5075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337" y="1851850"/>
            <a:ext cx="4176002" cy="2281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262" y="1839222"/>
            <a:ext cx="4197686" cy="23064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9577" y="4507919"/>
            <a:ext cx="4464844" cy="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52" y="360056"/>
            <a:ext cx="7429499" cy="4971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COMMON-BASE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412" y="1209924"/>
            <a:ext cx="3448398" cy="3249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7001" y="1301961"/>
            <a:ext cx="4903955" cy="25017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131777" y="3803753"/>
            <a:ext cx="2016914" cy="1914968"/>
            <a:chOff x="8651630" y="4304712"/>
            <a:chExt cx="2689219" cy="2553290"/>
          </a:xfrm>
        </p:grpSpPr>
        <p:sp>
          <p:nvSpPr>
            <p:cNvPr id="9" name="Down Arrow 8"/>
            <p:cNvSpPr/>
            <p:nvPr/>
          </p:nvSpPr>
          <p:spPr>
            <a:xfrm rot="10800000">
              <a:off x="8651630" y="4304712"/>
              <a:ext cx="2689219" cy="2553287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8772349" y="5203224"/>
              <a:ext cx="244778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Narrow" panose="020B0606020202030204" pitchFamily="34" charset="0"/>
                </a:rPr>
                <a:t>Common Base r</a:t>
              </a:r>
              <a:r>
                <a:rPr lang="en-US" b="1" baseline="-25000" dirty="0">
                  <a:latin typeface="Arial Narrow" panose="020B0606020202030204" pitchFamily="34" charset="0"/>
                </a:rPr>
                <a:t>e</a:t>
              </a:r>
              <a:r>
                <a:rPr lang="en-US" b="1" dirty="0">
                  <a:latin typeface="Arial Narrow" panose="020B0606020202030204" pitchFamily="34" charset="0"/>
                </a:rPr>
                <a:t> equivalent circuit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52415" y="4581602"/>
            <a:ext cx="3049171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The output resistance r</a:t>
            </a:r>
            <a:r>
              <a:rPr lang="en-US" b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is quite high. typically extend into the M</a:t>
            </a:r>
            <a:r>
              <a:rPr lang="el-GR" b="1" dirty="0">
                <a:solidFill>
                  <a:schemeClr val="tx1"/>
                </a:solidFill>
                <a:latin typeface="Arial Narrow" panose="020B0606020202030204" pitchFamily="34" charset="0"/>
              </a:rPr>
              <a:t>Ω</a:t>
            </a:r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range.</a:t>
            </a:r>
          </a:p>
        </p:txBody>
      </p:sp>
    </p:spTree>
    <p:extLst>
      <p:ext uri="{BB962C8B-B14F-4D97-AF65-F5344CB8AC3E}">
        <p14:creationId xmlns:p14="http://schemas.microsoft.com/office/powerpoint/2010/main" val="35310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41" y="415559"/>
            <a:ext cx="7429499" cy="481676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COMMON EMITTER FIXED BIAS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749" y="1321263"/>
            <a:ext cx="3734423" cy="4007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1321263"/>
            <a:ext cx="4191101" cy="32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8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3" y="568653"/>
            <a:ext cx="8291945" cy="498312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550" b="1" dirty="0">
                <a:solidFill>
                  <a:srgbClr val="00B050"/>
                </a:solidFill>
              </a:rPr>
              <a:t> COMMON EMITTER FIXED BIAS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113" y="1660548"/>
            <a:ext cx="3122323" cy="24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2556" y="2833420"/>
            <a:ext cx="5319612" cy="2953053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flipV="1">
            <a:off x="1616050" y="4138261"/>
            <a:ext cx="1846385" cy="838787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3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07" y="233767"/>
            <a:ext cx="8354922" cy="488546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550" b="1" dirty="0">
                <a:solidFill>
                  <a:srgbClr val="00B050"/>
                </a:solidFill>
              </a:rPr>
              <a:t> COMMON EMITTER FIXED BIAS CONFIGURATION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3309" y="788063"/>
            <a:ext cx="4747620" cy="201217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21301" y="1073003"/>
            <a:ext cx="3312941" cy="1656470"/>
            <a:chOff x="829994" y="1167619"/>
            <a:chExt cx="4417255" cy="2208627"/>
          </a:xfrm>
        </p:grpSpPr>
        <p:sp>
          <p:nvSpPr>
            <p:cNvPr id="15" name="Rounded Rectangle 14"/>
            <p:cNvSpPr/>
            <p:nvPr/>
          </p:nvSpPr>
          <p:spPr>
            <a:xfrm>
              <a:off x="829994" y="1167619"/>
              <a:ext cx="3756074" cy="220862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1411" y="116761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INPUT IMPEDANCE, </a:t>
              </a:r>
              <a:r>
                <a:rPr lang="en-US" b="1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Z</a:t>
              </a:r>
              <a:r>
                <a:rPr lang="en-US" b="1" baseline="-25000" dirty="0" err="1">
                  <a:solidFill>
                    <a:srgbClr val="00B050"/>
                  </a:solidFill>
                  <a:latin typeface="Arial Narrow" panose="020B0606020202030204" pitchFamily="34" charset="0"/>
                </a:rPr>
                <a:t>i</a:t>
              </a:r>
              <a:endParaRPr lang="en-US" b="1" baseline="-25000" dirty="0">
                <a:solidFill>
                  <a:srgbClr val="00B050"/>
                </a:solidFill>
                <a:latin typeface="Arial Narrow" panose="020B0606020202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46129" y="1827912"/>
                  <a:ext cx="263073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1827912"/>
                  <a:ext cx="2630730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4954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46129" y="2630121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l-GR" sz="2100" b="1" dirty="0"/>
                    <a:t>β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l-GR" sz="2100" b="1" baseline="-25000" dirty="0"/>
                        <m:t>β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29" y="2630121"/>
                  <a:ext cx="390112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3333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21301" y="2899406"/>
            <a:ext cx="3321733" cy="1718516"/>
            <a:chOff x="829995" y="3574875"/>
            <a:chExt cx="4428977" cy="2291354"/>
          </a:xfrm>
        </p:grpSpPr>
        <p:sp>
          <p:nvSpPr>
            <p:cNvPr id="17" name="Rounded Rectangle 16"/>
            <p:cNvSpPr/>
            <p:nvPr/>
          </p:nvSpPr>
          <p:spPr>
            <a:xfrm>
              <a:off x="829995" y="3574875"/>
              <a:ext cx="3756074" cy="229135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1412" y="3648135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OUTPUT IMPEDANCE, Z</a:t>
              </a:r>
              <a:r>
                <a:rPr lang="en-US" b="1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sz="2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a14:m>
                  <a:endParaRPr lang="en-US" sz="21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4343688"/>
                  <a:ext cx="2630729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4630" b="-33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21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endParaRPr lang="en-US" sz="2100" b="1" baseline="-25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52" y="5145897"/>
                  <a:ext cx="3901120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3125" t="-26415" b="-50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647647" y="2935848"/>
            <a:ext cx="5338689" cy="2230633"/>
            <a:chOff x="4712677" y="3806485"/>
            <a:chExt cx="7118252" cy="2974177"/>
          </a:xfrm>
        </p:grpSpPr>
        <p:sp>
          <p:nvSpPr>
            <p:cNvPr id="19" name="Rounded Rectangle 18"/>
            <p:cNvSpPr/>
            <p:nvPr/>
          </p:nvSpPr>
          <p:spPr>
            <a:xfrm>
              <a:off x="4712677" y="3806485"/>
              <a:ext cx="7033846" cy="297417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41844" y="3909349"/>
              <a:ext cx="34446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VOLTAGE GAIN, A</a:t>
              </a:r>
              <a:r>
                <a:rPr lang="en-US" b="1" baseline="-250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nor/>
                        </m:rPr>
                        <a:rPr lang="el-GR" b="1" dirty="0"/>
                        <m:t>β</m:t>
                      </m:r>
                      <m:r>
                        <m:rPr>
                          <m:nor/>
                        </m:rPr>
                        <a:rPr lang="en-US" b="1" dirty="0"/>
                        <m:t>(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sSub>
                            <m:sSubPr>
                              <m:ctrlPr>
                                <a:rPr lang="el-GR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b="1" dirty="0"/>
                    <a:t>)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‖</m:t>
                      </m:r>
                    </m:oMath>
                  </a14:m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);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356" y="4527220"/>
                  <a:ext cx="5610147" cy="584604"/>
                </a:xfrm>
                <a:prstGeom prst="rect">
                  <a:avLst/>
                </a:prstGeom>
                <a:blipFill>
                  <a:blip r:embed="rId8"/>
                  <a:stretch>
                    <a:fillRect l="-2029" t="-2778" b="-236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el-GR" b="1" dirty="0"/>
                              <m:t>β</m:t>
                            </m:r>
                            <m:sSub>
                              <m:sSubPr>
                                <m:ctrlPr>
                                  <a:rPr lang="el-G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9077" y="4430966"/>
                  <a:ext cx="1631852" cy="75362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 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en-US" sz="2100" b="1" dirty="0"/>
                            <m:t> </m:t>
                          </m:r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sz="21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1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= -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1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1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1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  <m:r>
                        <a:rPr lang="en-US" sz="2100" b="1" i="1" dirty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2100" b="1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100" b="1" i="1" baseline="-2500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100" b="1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l-GR" sz="2100" b="1" i="1" baseline="-250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100" b="1" i="1" baseline="-25000" dirty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a14:m>
                  <a:r>
                    <a:rPr lang="en-US" sz="2100" b="1" dirty="0"/>
                    <a:t>    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4" y="5563545"/>
                  <a:ext cx="5895087" cy="683605"/>
                </a:xfrm>
                <a:prstGeom prst="rect">
                  <a:avLst/>
                </a:prstGeom>
                <a:blipFill>
                  <a:blip r:embed="rId10"/>
                  <a:stretch>
                    <a:fillRect l="-138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C5A9C9E-1F7C-D8FA-5FFD-5B49073D0FBA}"/>
              </a:ext>
            </a:extLst>
          </p:cNvPr>
          <p:cNvSpPr txBox="1"/>
          <p:nvPr/>
        </p:nvSpPr>
        <p:spPr>
          <a:xfrm>
            <a:off x="121301" y="5348928"/>
            <a:ext cx="90226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Times-Roman"/>
              </a:rPr>
              <a:t>For the majority of situations </a:t>
            </a:r>
            <a:r>
              <a:rPr lang="en-US" sz="2000" b="1" i="1" u="none" strike="noStrike" baseline="0" dirty="0">
                <a:latin typeface="Times-Italic"/>
              </a:rPr>
              <a:t>R </a:t>
            </a:r>
            <a:r>
              <a:rPr lang="en-US" sz="900" b="1" i="1" u="none" strike="noStrike" baseline="0" dirty="0">
                <a:latin typeface="Times-Italic"/>
              </a:rPr>
              <a:t>B </a:t>
            </a:r>
            <a:r>
              <a:rPr lang="en-US" sz="2000" b="1" i="0" u="none" strike="noStrike" baseline="0" dirty="0">
                <a:latin typeface="Times-Roman"/>
              </a:rPr>
              <a:t>is greater than </a:t>
            </a:r>
            <a:r>
              <a:rPr lang="en-US" sz="2000" b="1" i="0" u="none" strike="noStrike" baseline="0" dirty="0">
                <a:latin typeface="PearsonMATH01"/>
              </a:rPr>
              <a:t>b </a:t>
            </a:r>
            <a:r>
              <a:rPr lang="en-US" sz="2000" b="1" i="1" u="none" strike="noStrike" baseline="0" dirty="0">
                <a:latin typeface="Times-Italic"/>
              </a:rPr>
              <a:t>r </a:t>
            </a:r>
            <a:r>
              <a:rPr lang="en-US" sz="900" b="1" i="1" u="none" strike="noStrike" baseline="0" dirty="0">
                <a:latin typeface="Times-Italic"/>
              </a:rPr>
              <a:t>e </a:t>
            </a:r>
            <a:r>
              <a:rPr lang="en-US" sz="2000" b="1" i="0" u="none" strike="noStrike" baseline="0" dirty="0">
                <a:latin typeface="Times-Roman"/>
              </a:rPr>
              <a:t>by more than a factor of 10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5347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71" y="177986"/>
            <a:ext cx="8577796" cy="40367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COMMON EMITTER FIXED BIAS PHASE RELATIONSHIP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1355" y="821459"/>
            <a:ext cx="5658675" cy="36805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3970" y="1292271"/>
                <a:ext cx="2848525" cy="67826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m:rPr>
                            <m:nor/>
                          </m:rPr>
                          <a:rPr lang="en-US" sz="2400" b="1" dirty="0"/>
                          <m:t> </m:t>
                        </m:r>
                        <m:sSub>
                          <m:sSubPr>
                            <m:ctrlPr>
                              <a:rPr lang="el-G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l-G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70" y="1292271"/>
                <a:ext cx="2848525" cy="678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3970" y="2338374"/>
            <a:ext cx="284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Demonstrating the 180° phase shift between input and output waveforms.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71BF1-3F28-360D-0478-720758C66229}"/>
              </a:ext>
            </a:extLst>
          </p:cNvPr>
          <p:cNvSpPr txBox="1"/>
          <p:nvPr/>
        </p:nvSpPr>
        <p:spPr>
          <a:xfrm>
            <a:off x="116868" y="4869898"/>
            <a:ext cx="891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Why is transistor output inverted?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AD3B2-F472-D782-03DD-0C8403F19EA1}"/>
              </a:ext>
            </a:extLst>
          </p:cNvPr>
          <p:cNvSpPr txBox="1"/>
          <p:nvPr/>
        </p:nvSpPr>
        <p:spPr>
          <a:xfrm>
            <a:off x="116868" y="5243490"/>
            <a:ext cx="9027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inversion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because of the direction of the current source is the reverse of the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vbe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so an increase in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vbe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results in decrease of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vce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77" y="237141"/>
            <a:ext cx="7429499" cy="4452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77" y="811561"/>
            <a:ext cx="8034043" cy="989286"/>
          </a:xfrm>
        </p:spPr>
        <p:txBody>
          <a:bodyPr>
            <a:noAutofit/>
          </a:bodyPr>
          <a:lstStyle/>
          <a:p>
            <a:pPr algn="just"/>
            <a:r>
              <a:rPr lang="en-US" b="1" u="sng" dirty="0">
                <a:latin typeface="Arial Narrow" panose="020B0606020202030204" pitchFamily="34" charset="0"/>
              </a:rPr>
              <a:t>EXAMPLE 5.1:</a:t>
            </a:r>
            <a:r>
              <a:rPr lang="en-US" dirty="0">
                <a:latin typeface="Arial Narrow" panose="020B0606020202030204" pitchFamily="34" charset="0"/>
              </a:rPr>
              <a:t>  For the network of Fig. 5.25 :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latin typeface="Arial Narrow" panose="020B0606020202030204" pitchFamily="34" charset="0"/>
              </a:rPr>
              <a:t>r</a:t>
            </a:r>
            <a:r>
              <a:rPr lang="en-US" b="1" i="1" baseline="-25000" dirty="0">
                <a:latin typeface="Arial Narrow" panose="020B0606020202030204" pitchFamily="34" charset="0"/>
              </a:rPr>
              <a:t>e</a:t>
            </a:r>
            <a:r>
              <a:rPr lang="en-US" b="1" i="1" dirty="0">
                <a:latin typeface="Arial Narrow" panose="020B0606020202030204" pitchFamily="34" charset="0"/>
              </a:rPr>
              <a:t>, </a:t>
            </a:r>
            <a:r>
              <a:rPr lang="en-US" b="1" i="1" dirty="0" err="1">
                <a:latin typeface="Arial Narrow" panose="020B0606020202030204" pitchFamily="34" charset="0"/>
              </a:rPr>
              <a:t>Z</a:t>
            </a:r>
            <a:r>
              <a:rPr lang="en-US" b="1" i="1" baseline="-25000" dirty="0" err="1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), </a:t>
            </a:r>
            <a:r>
              <a:rPr lang="en-US" b="1" i="1" dirty="0">
                <a:latin typeface="Arial Narrow" panose="020B0606020202030204" pitchFamily="34" charset="0"/>
              </a:rPr>
              <a:t>Z</a:t>
            </a:r>
            <a:r>
              <a:rPr lang="en-US" b="1" i="1" baseline="-25000" dirty="0">
                <a:latin typeface="Arial Narrow" panose="020B0606020202030204" pitchFamily="34" charset="0"/>
              </a:rPr>
              <a:t>o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), </a:t>
            </a:r>
            <a:r>
              <a:rPr lang="en-US" b="1" i="1" dirty="0">
                <a:latin typeface="Arial Narrow" panose="020B0606020202030204" pitchFamily="34" charset="0"/>
              </a:rPr>
              <a:t>A</a:t>
            </a:r>
            <a:r>
              <a:rPr lang="en-US" b="1" i="1" baseline="-25000" dirty="0">
                <a:latin typeface="Arial Narrow" panose="020B0606020202030204" pitchFamily="34" charset="0"/>
              </a:rPr>
              <a:t>v </a:t>
            </a:r>
            <a:r>
              <a:rPr lang="en-US" dirty="0">
                <a:latin typeface="Arial Narrow" panose="020B0606020202030204" pitchFamily="34" charset="0"/>
              </a:rPr>
              <a:t>(with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∞</a:t>
            </a:r>
            <a:r>
              <a:rPr lang="en-US" dirty="0">
                <a:latin typeface="Arial Narrow" panose="020B0606020202030204" pitchFamily="34" charset="0"/>
              </a:rPr>
              <a:t>) and Repeat with </a:t>
            </a:r>
            <a:r>
              <a:rPr lang="en-US" b="1" i="1" dirty="0" err="1">
                <a:latin typeface="Arial Narrow" panose="020B0606020202030204" pitchFamily="34" charset="0"/>
              </a:rPr>
              <a:t>r</a:t>
            </a:r>
            <a:r>
              <a:rPr lang="en-US" b="1" i="1" baseline="-25000" dirty="0" err="1">
                <a:latin typeface="Arial Narrow" panose="020B0606020202030204" pitchFamily="34" charset="0"/>
              </a:rPr>
              <a:t>o</a:t>
            </a:r>
            <a:r>
              <a:rPr lang="en-US" b="1" i="1" dirty="0">
                <a:latin typeface="Arial Narrow" panose="020B0606020202030204" pitchFamily="34" charset="0"/>
              </a:rPr>
              <a:t> = 50 k</a:t>
            </a:r>
            <a:r>
              <a:rPr lang="el-GR" b="1" i="1" dirty="0">
                <a:latin typeface="Arial Narrow" panose="020B0606020202030204" pitchFamily="34" charset="0"/>
              </a:rPr>
              <a:t>Ω</a:t>
            </a:r>
            <a:r>
              <a:rPr lang="en-US" b="1" i="1" dirty="0">
                <a:latin typeface="Arial Narrow" panose="020B0606020202030204" pitchFamily="34" charset="0"/>
              </a:rPr>
              <a:t>.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5134" y="1863914"/>
            <a:ext cx="3398737" cy="3130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977" y="2128328"/>
            <a:ext cx="5203315" cy="283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860" y="5025652"/>
            <a:ext cx="4124873" cy="7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562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60" y="848430"/>
            <a:ext cx="2892395" cy="4853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58644"/>
            <a:ext cx="7615451" cy="4210260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Arial Narrow" panose="020B0606020202030204" pitchFamily="34" charset="0"/>
              </a:rPr>
              <a:t>Become familiar with there, r</a:t>
            </a:r>
            <a:r>
              <a:rPr lang="en-US" sz="1650" baseline="-25000" dirty="0">
                <a:latin typeface="Arial Narrow" panose="020B0606020202030204" pitchFamily="34" charset="0"/>
              </a:rPr>
              <a:t>e</a:t>
            </a:r>
            <a:r>
              <a:rPr lang="en-US" sz="1650" dirty="0">
                <a:latin typeface="Arial Narrow" panose="020B0606020202030204" pitchFamily="34" charset="0"/>
              </a:rPr>
              <a:t>, hybrid and hybrid pi models for the BJT transistor.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Learn to use the equivalent model to find the important ac parameters for an amplifier.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Understand the effects of a source resistance and load resistor on the overall gain and characteristics of an amplifier.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Become aware of the general ac characteristics of a variety of important BJT configurations.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Begin to understand the advantages associated with the two-port systems approach to single- and multistage amplifiers.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Develop some skill in troubleshooting ac amplifier networks.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45" y="431375"/>
            <a:ext cx="7429499" cy="54174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BJT TRANSISTOR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68" y="1160246"/>
            <a:ext cx="7956132" cy="478250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A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 model is an equivalent circuit </a:t>
            </a:r>
            <a:r>
              <a:rPr lang="en-US" dirty="0">
                <a:latin typeface="Arial Narrow" panose="020B0606020202030204" pitchFamily="34" charset="0"/>
              </a:rPr>
              <a:t>that represents the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AC characteristics of the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model uses circuit elements </a:t>
            </a:r>
            <a:r>
              <a:rPr lang="en-US" dirty="0">
                <a:latin typeface="Arial Narrow" panose="020B0606020202030204" pitchFamily="34" charset="0"/>
              </a:rPr>
              <a:t>that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approximate the behavior of the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are two models commonly used </a:t>
            </a:r>
            <a:r>
              <a:rPr lang="en-US" dirty="0">
                <a:latin typeface="Arial Narrow" panose="020B0606020202030204" pitchFamily="34" charset="0"/>
              </a:rPr>
              <a:t>in small signal AC analysis of a transistor:</a:t>
            </a:r>
          </a:p>
          <a:p>
            <a:pPr lvl="2" algn="just"/>
            <a:r>
              <a:rPr lang="en-US" sz="1650" b="1" dirty="0">
                <a:latin typeface="Arial Narrow" panose="020B0606020202030204" pitchFamily="34" charset="0"/>
              </a:rPr>
              <a:t>r</a:t>
            </a:r>
            <a:r>
              <a:rPr lang="en-US" sz="1800" b="1" baseline="-25000" dirty="0">
                <a:latin typeface="Arial Narrow" panose="020B0606020202030204" pitchFamily="34" charset="0"/>
              </a:rPr>
              <a:t>e</a:t>
            </a:r>
            <a:r>
              <a:rPr lang="en-US" sz="1800" b="1" dirty="0">
                <a:latin typeface="Arial Narrow" panose="020B0606020202030204" pitchFamily="34" charset="0"/>
              </a:rPr>
              <a:t> model</a:t>
            </a:r>
          </a:p>
          <a:p>
            <a:pPr lvl="2" algn="just"/>
            <a:r>
              <a:rPr lang="en-US" sz="1650" b="1" dirty="0">
                <a:latin typeface="Arial Narrow" panose="020B0606020202030204" pitchFamily="34" charset="0"/>
              </a:rPr>
              <a:t>Hybrid equivalent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2936" y="3650754"/>
            <a:ext cx="3025658" cy="23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01" y="440119"/>
            <a:ext cx="7429499" cy="5038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BJT TRANSISTOR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663" y="1140230"/>
            <a:ext cx="3160685" cy="1191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Capacitors</a:t>
            </a:r>
            <a:r>
              <a:rPr lang="en-US" dirty="0">
                <a:latin typeface="Arial Narrow" panose="020B0606020202030204" pitchFamily="34" charset="0"/>
              </a:rPr>
              <a:t> chosen with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very small reactance</a:t>
            </a:r>
            <a:r>
              <a:rPr lang="en-US" dirty="0">
                <a:latin typeface="Arial Narrow" panose="020B0606020202030204" pitchFamily="34" charset="0"/>
              </a:rPr>
              <a:t> at the frequency of application →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replaced by low-resistance or short circuit.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720" y="994130"/>
            <a:ext cx="4062280" cy="3379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9387" y="2527944"/>
            <a:ext cx="3899239" cy="327788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40067" y="4856495"/>
            <a:ext cx="3450102" cy="6821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Removal of the dc supply 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1500" b="1" dirty="0">
                <a:solidFill>
                  <a:srgbClr val="00B0F0"/>
                </a:solidFill>
                <a:latin typeface="Arial Narrow" panose="020B0606020202030204" pitchFamily="34" charset="0"/>
              </a:rPr>
              <a:t>insertion of the short-circuit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 equivalent for the </a:t>
            </a:r>
            <a:r>
              <a:rPr lang="en-US" sz="1500" b="1" dirty="0">
                <a:solidFill>
                  <a:srgbClr val="C00000"/>
                </a:solidFill>
                <a:latin typeface="Arial Narrow" panose="020B0606020202030204" pitchFamily="34" charset="0"/>
              </a:rPr>
              <a:t>capacitors</a:t>
            </a:r>
            <a:r>
              <a:rPr lang="en-US" sz="1500" b="1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0" name="Bent Arrow 9"/>
          <p:cNvSpPr/>
          <p:nvPr/>
        </p:nvSpPr>
        <p:spPr>
          <a:xfrm flipV="1">
            <a:off x="4111710" y="4371266"/>
            <a:ext cx="816697" cy="485229"/>
          </a:xfrm>
          <a:prstGeom prst="ben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2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ular Callout 9"/>
          <p:cNvSpPr/>
          <p:nvPr/>
        </p:nvSpPr>
        <p:spPr>
          <a:xfrm>
            <a:off x="4335602" y="1114121"/>
            <a:ext cx="2778876" cy="1238785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Circuit redrawn for small signal ac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339" y="3218104"/>
            <a:ext cx="5428820" cy="2471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423" y="235224"/>
            <a:ext cx="5288973" cy="450217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 BJT TRANSISTOR MODELING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789" y="992358"/>
            <a:ext cx="3629465" cy="3051097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flipV="1">
            <a:off x="4071413" y="2536634"/>
            <a:ext cx="1772529" cy="749105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88" y="404639"/>
            <a:ext cx="8483608" cy="452611"/>
          </a:xfrm>
        </p:spPr>
        <p:txBody>
          <a:bodyPr>
            <a:noAutofit/>
          </a:bodyPr>
          <a:lstStyle/>
          <a:p>
            <a:r>
              <a:rPr lang="pt-BR" sz="2700" dirty="0">
                <a:solidFill>
                  <a:srgbClr val="00B050"/>
                </a:solidFill>
              </a:rPr>
              <a:t>The r</a:t>
            </a:r>
            <a:r>
              <a:rPr lang="pt-BR" sz="2700" baseline="-25000" dirty="0">
                <a:solidFill>
                  <a:srgbClr val="00B050"/>
                </a:solidFill>
              </a:rPr>
              <a:t>e</a:t>
            </a:r>
            <a:r>
              <a:rPr lang="pt-BR" sz="2700" dirty="0">
                <a:solidFill>
                  <a:srgbClr val="00B050"/>
                </a:solidFill>
              </a:rPr>
              <a:t> Transistor Model (</a:t>
            </a:r>
            <a:r>
              <a:rPr lang="en-US" sz="2700" dirty="0">
                <a:solidFill>
                  <a:srgbClr val="00B050"/>
                </a:solidFill>
              </a:rPr>
              <a:t>Common Emitter Configuration)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617" y="1258463"/>
            <a:ext cx="6078562" cy="2471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0429" y="3729967"/>
            <a:ext cx="2114075" cy="20675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3114" y="3877485"/>
            <a:ext cx="3600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8" y="477686"/>
            <a:ext cx="7907483" cy="54914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The r</a:t>
            </a:r>
            <a:r>
              <a:rPr lang="pt-BR" sz="2400" b="1" baseline="-25000" dirty="0">
                <a:solidFill>
                  <a:srgbClr val="00B050"/>
                </a:solidFill>
              </a:rPr>
              <a:t>e</a:t>
            </a:r>
            <a:r>
              <a:rPr lang="pt-BR" sz="2400" b="1" dirty="0">
                <a:solidFill>
                  <a:srgbClr val="00B050"/>
                </a:solidFill>
              </a:rPr>
              <a:t> Transistor Model (</a:t>
            </a:r>
            <a:r>
              <a:rPr lang="en-US" sz="2400" b="1" dirty="0">
                <a:solidFill>
                  <a:srgbClr val="00B050"/>
                </a:solidFill>
              </a:rPr>
              <a:t>Common Emitter Configuration)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0569" y="1387308"/>
            <a:ext cx="3795576" cy="1868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1619" y="3671142"/>
            <a:ext cx="4513475" cy="1825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5040" y="1948540"/>
            <a:ext cx="1606776" cy="7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5" y="359720"/>
            <a:ext cx="7429499" cy="517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The r</a:t>
            </a:r>
            <a:r>
              <a:rPr lang="pt-BR" sz="2400" b="1" baseline="-25000" dirty="0">
                <a:solidFill>
                  <a:srgbClr val="00B050"/>
                </a:solidFill>
              </a:rPr>
              <a:t>e</a:t>
            </a:r>
            <a:r>
              <a:rPr lang="pt-BR" sz="2400" b="1" dirty="0">
                <a:solidFill>
                  <a:srgbClr val="00B050"/>
                </a:solidFill>
              </a:rPr>
              <a:t> Transistor Model (</a:t>
            </a:r>
            <a:r>
              <a:rPr lang="en-US" sz="2400" b="1" dirty="0">
                <a:solidFill>
                  <a:srgbClr val="00B050"/>
                </a:solidFill>
              </a:rPr>
              <a:t>Common Emitter Configuration)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2619" y="1524075"/>
            <a:ext cx="3042194" cy="38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678" y="1909119"/>
            <a:ext cx="1973048" cy="660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1472" y="1909119"/>
            <a:ext cx="1247060" cy="709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455" y="3621962"/>
            <a:ext cx="4513475" cy="18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95334"/>
            <a:ext cx="7429499" cy="517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b="1" dirty="0">
                <a:solidFill>
                  <a:srgbClr val="00B050"/>
                </a:solidFill>
              </a:rPr>
              <a:t>The r</a:t>
            </a:r>
            <a:r>
              <a:rPr lang="pt-BR" sz="2400" b="1" baseline="-25000" dirty="0">
                <a:solidFill>
                  <a:srgbClr val="00B050"/>
                </a:solidFill>
              </a:rPr>
              <a:t>e</a:t>
            </a:r>
            <a:r>
              <a:rPr lang="pt-BR" sz="2400" b="1" dirty="0">
                <a:solidFill>
                  <a:srgbClr val="00B050"/>
                </a:solidFill>
              </a:rPr>
              <a:t> Transistor Model (</a:t>
            </a:r>
            <a:r>
              <a:rPr lang="en-US" sz="2400" b="1" dirty="0">
                <a:solidFill>
                  <a:srgbClr val="00B050"/>
                </a:solidFill>
              </a:rPr>
              <a:t>Common Emitter Configuration)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998E5-E6A4-76F5-14A5-3E67B311C7AB}"/>
              </a:ext>
            </a:extLst>
          </p:cNvPr>
          <p:cNvSpPr txBox="1"/>
          <p:nvPr/>
        </p:nvSpPr>
        <p:spPr>
          <a:xfrm>
            <a:off x="303087" y="733127"/>
            <a:ext cx="86765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Early effect, named after its discoverer </a:t>
            </a:r>
            <a:r>
              <a:rPr lang="en-US" b="1" dirty="0"/>
              <a:t>James M. Early</a:t>
            </a:r>
            <a:r>
              <a:rPr lang="en-US" dirty="0"/>
              <a:t>, is the variation in the effective width of the base in a bipolar junction transistor (BJT) due to a variation in the applied base-to-collector voltage. </a:t>
            </a:r>
          </a:p>
          <a:p>
            <a:r>
              <a:rPr lang="en-US" b="1" dirty="0"/>
              <a:t>A greater reverse bias</a:t>
            </a:r>
            <a:r>
              <a:rPr lang="en-US" dirty="0"/>
              <a:t> across the collector–base junction, for example, increases the collector–base depletion width, thereby decreasing the width of the charge carrier portion of the base.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632E9A-82A2-CA54-01FC-9F947393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784" y="2386898"/>
            <a:ext cx="2704129" cy="36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CDDBBB-0BBF-A457-DAE5-BBEDB8097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" y="2507271"/>
            <a:ext cx="5946713" cy="33674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6D06667-647D-A687-7C34-D878FA612F0D}"/>
              </a:ext>
            </a:extLst>
          </p:cNvPr>
          <p:cNvSpPr/>
          <p:nvPr/>
        </p:nvSpPr>
        <p:spPr>
          <a:xfrm>
            <a:off x="51371" y="3429000"/>
            <a:ext cx="3637051" cy="2303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4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593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Apple Chancery</vt:lpstr>
      <vt:lpstr>Arial</vt:lpstr>
      <vt:lpstr>Arial</vt:lpstr>
      <vt:lpstr>Arial Narrow</vt:lpstr>
      <vt:lpstr>Calibri</vt:lpstr>
      <vt:lpstr>Cambria</vt:lpstr>
      <vt:lpstr>Cambria Math</vt:lpstr>
      <vt:lpstr>Franklin Gothic Book</vt:lpstr>
      <vt:lpstr>PearsonMATH01</vt:lpstr>
      <vt:lpstr>Times New Roman</vt:lpstr>
      <vt:lpstr>Times-Italic</vt:lpstr>
      <vt:lpstr>TimesNewRomanPS</vt:lpstr>
      <vt:lpstr>Times-Roman</vt:lpstr>
      <vt:lpstr>Theme1</vt:lpstr>
      <vt:lpstr>1_Theme1</vt:lpstr>
      <vt:lpstr>2_Theme1</vt:lpstr>
      <vt:lpstr>3_Theme1</vt:lpstr>
      <vt:lpstr>4_Theme1</vt:lpstr>
      <vt:lpstr>PowerPoint Presentation</vt:lpstr>
      <vt:lpstr> OBJECTIVES</vt:lpstr>
      <vt:lpstr> BJT TRANSISTOR MODELING</vt:lpstr>
      <vt:lpstr> BJT TRANSISTOR MODELING</vt:lpstr>
      <vt:lpstr> BJT TRANSISTOR MODELING</vt:lpstr>
      <vt:lpstr>The re Transistor Model (Common Emitter Configuration)</vt:lpstr>
      <vt:lpstr> The re Transistor Model (Common Emitter Configuration)</vt:lpstr>
      <vt:lpstr> The re Transistor Model (Common Emitter Configuration)</vt:lpstr>
      <vt:lpstr> The re Transistor Model (Common Emitter Configuration)</vt:lpstr>
      <vt:lpstr> COMMON-BASE CONFIGURATION</vt:lpstr>
      <vt:lpstr> COMMON-BASE CONFIGURATION</vt:lpstr>
      <vt:lpstr> COMMON EMITTER FIXED BIAS CONFIGURATION</vt:lpstr>
      <vt:lpstr> COMMON EMITTER FIXED BIAS CONFIGURATION</vt:lpstr>
      <vt:lpstr> COMMON EMITTER FIXED BIAS CONFIGURATION</vt:lpstr>
      <vt:lpstr> COMMON EMITTER FIXED BIAS PHASE RELATIONSHIP </vt:lpstr>
      <vt:lpstr>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Mohammad Alif Arman</cp:lastModifiedBy>
  <cp:revision>202</cp:revision>
  <dcterms:created xsi:type="dcterms:W3CDTF">2016-06-11T11:25:17Z</dcterms:created>
  <dcterms:modified xsi:type="dcterms:W3CDTF">2022-11-06T03:41:49Z</dcterms:modified>
</cp:coreProperties>
</file>