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6"/>
  </p:notesMasterIdLst>
  <p:sldIdLst>
    <p:sldId id="604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7" r:id="rId24"/>
    <p:sldId id="602" r:id="rId2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/>
    <p:restoredTop sz="94688"/>
  </p:normalViewPr>
  <p:slideViewPr>
    <p:cSldViewPr snapToGrid="0">
      <p:cViewPr varScale="1">
        <p:scale>
          <a:sx n="78" d="100"/>
          <a:sy n="78" d="100"/>
        </p:scale>
        <p:origin x="168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openxmlformats.org/officeDocument/2006/relationships/image" Target="../media/image7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8.wdp"/><Relationship Id="rId5" Type="http://schemas.openxmlformats.org/officeDocument/2006/relationships/image" Target="../media/image21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microsoft.com/office/2007/relationships/hdphoto" Target="../media/hdphoto17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510.png"/><Relationship Id="rId7" Type="http://schemas.openxmlformats.org/officeDocument/2006/relationships/image" Target="../media/image85.png"/><Relationship Id="rId12" Type="http://schemas.openxmlformats.org/officeDocument/2006/relationships/image" Target="../media/image1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5" Type="http://schemas.microsoft.com/office/2007/relationships/hdphoto" Target="../media/hdphoto21.wdp"/><Relationship Id="rId10" Type="http://schemas.openxmlformats.org/officeDocument/2006/relationships/image" Target="../media/image110.png"/><Relationship Id="rId4" Type="http://schemas.openxmlformats.org/officeDocument/2006/relationships/image" Target="../media/image24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3.wdp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3.wdp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10" Type="http://schemas.openxmlformats.org/officeDocument/2006/relationships/image" Target="../media/image30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10.wdp"/><Relationship Id="rId7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10.wdp"/><Relationship Id="rId7" Type="http://schemas.openxmlformats.org/officeDocument/2006/relationships/image" Target="../media/image5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- 02</a:t>
            </a:r>
          </a:p>
        </p:txBody>
      </p:sp>
    </p:spTree>
    <p:extLst>
      <p:ext uri="{BB962C8B-B14F-4D97-AF65-F5344CB8AC3E}">
        <p14:creationId xmlns:p14="http://schemas.microsoft.com/office/powerpoint/2010/main" val="35388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3" y="23714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870838"/>
            <a:ext cx="8720088" cy="61087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u="sng" dirty="0">
                <a:latin typeface="Arial Narrow" panose="020B0606020202030204" pitchFamily="34" charset="0"/>
              </a:rPr>
              <a:t>EXAMPLE 5.3: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network of following Fig, without C</a:t>
            </a:r>
            <a:r>
              <a:rPr lang="en-US" baseline="-25000" dirty="0">
                <a:latin typeface="Arial Narrow" panose="020B0606020202030204" pitchFamily="34" charset="0"/>
              </a:rPr>
              <a:t>E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unbypassed</a:t>
            </a:r>
            <a:r>
              <a:rPr lang="en-US" dirty="0">
                <a:latin typeface="Arial Narrow" panose="020B0606020202030204" pitchFamily="34" charset="0"/>
              </a:rPr>
              <a:t>), determine: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&amp;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v.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468" y="1554361"/>
            <a:ext cx="3172888" cy="3889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44" y="1998877"/>
            <a:ext cx="5406863" cy="15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62" y="1063491"/>
            <a:ext cx="3173243" cy="3886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3543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 Contd.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64" y="1252550"/>
            <a:ext cx="5506998" cy="2406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6" y="4021520"/>
            <a:ext cx="4377122" cy="16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410513"/>
            <a:ext cx="8134403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EMITTER-FOLLOWER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5" y="4835401"/>
            <a:ext cx="7324731" cy="112943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This is also known as the common-collector configuration.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base and the output is taken from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There is 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225" y="1407685"/>
            <a:ext cx="2720652" cy="310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0643" y="1407685"/>
            <a:ext cx="3300825" cy="30623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54366" y="2562272"/>
            <a:ext cx="1213339" cy="7174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98427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57" y="1980467"/>
            <a:ext cx="3856718" cy="289706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30918" y="2065034"/>
            <a:ext cx="3365696" cy="2253468"/>
            <a:chOff x="1613414" y="1595511"/>
            <a:chExt cx="4487594" cy="3004624"/>
          </a:xfrm>
        </p:grpSpPr>
        <p:sp>
          <p:nvSpPr>
            <p:cNvPr id="19" name="Rounded Rectangle 18"/>
            <p:cNvSpPr/>
            <p:nvPr/>
          </p:nvSpPr>
          <p:spPr>
            <a:xfrm>
              <a:off x="1613414" y="1595511"/>
              <a:ext cx="4487594" cy="30046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02805" y="1754790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60807" y="2214530"/>
              <a:ext cx="3691190" cy="1997441"/>
              <a:chOff x="998418" y="1561537"/>
              <a:chExt cx="3691190" cy="22231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22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l-G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1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66" r="-590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11" r="-44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416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94" y="4378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707" y="1093891"/>
            <a:ext cx="3108614" cy="233510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6658" y="1423724"/>
            <a:ext cx="4505179" cy="4010552"/>
            <a:chOff x="914399" y="968991"/>
            <a:chExt cx="6006905" cy="5347403"/>
          </a:xfrm>
        </p:grpSpPr>
        <p:sp>
          <p:nvSpPr>
            <p:cNvPr id="8" name="Rounded Rectangle 7"/>
            <p:cNvSpPr/>
            <p:nvPr/>
          </p:nvSpPr>
          <p:spPr>
            <a:xfrm>
              <a:off x="914399" y="968991"/>
              <a:ext cx="6006905" cy="534740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94544" y="1095432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, 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15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dirty="0"/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𝑺𝒊𝒏𝒄𝒆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5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𝒅𝒆𝒕𝒆𝒓𝒎𝒊𝒏𝒆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𝒛𝒆𝒓𝒐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||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baseline="-25000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15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blipFill>
                  <a:blip r:embed="rId4"/>
                  <a:stretch>
                    <a:fillRect l="-1687" t="-186" b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4436" y="3638064"/>
            <a:ext cx="2385157" cy="21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5" y="43438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7146" y="1376308"/>
            <a:ext cx="4283613" cy="4105383"/>
            <a:chOff x="801858" y="968991"/>
            <a:chExt cx="5711484" cy="5473844"/>
          </a:xfrm>
        </p:grpSpPr>
        <p:sp>
          <p:nvSpPr>
            <p:cNvPr id="7" name="Rounded Rectangle 6"/>
            <p:cNvSpPr/>
            <p:nvPr/>
          </p:nvSpPr>
          <p:spPr>
            <a:xfrm>
              <a:off x="801858" y="968991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6417" y="1079022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  <a:r>
                    <a:rPr lang="en-US" b="1" i="1" dirty="0"/>
                    <a:t>and</a:t>
                  </a:r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2444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𝑩𝒖𝒕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019" y="1555680"/>
            <a:ext cx="3856718" cy="2897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7498" y="4823544"/>
            <a:ext cx="2963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b="1" i="1" u="sng" dirty="0">
                <a:latin typeface="Arial Narrow" panose="020B0606020202030204" pitchFamily="34" charset="0"/>
              </a:rPr>
              <a:t>See Example 5.7 </a:t>
            </a:r>
          </a:p>
        </p:txBody>
      </p:sp>
    </p:spTree>
    <p:extLst>
      <p:ext uri="{BB962C8B-B14F-4D97-AF65-F5344CB8AC3E}">
        <p14:creationId xmlns:p14="http://schemas.microsoft.com/office/powerpoint/2010/main" val="2807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2" y="42671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6" y="3652755"/>
            <a:ext cx="4194768" cy="201614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is taken from the collector.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Low input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High output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Very high voltage gain.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767" y="1115034"/>
            <a:ext cx="3540773" cy="1956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2233" y="1116415"/>
            <a:ext cx="4611722" cy="23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411726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CALCULATIONS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2403" y="1310974"/>
            <a:ext cx="2817056" cy="1028369"/>
            <a:chOff x="829994" y="1167619"/>
            <a:chExt cx="3756074" cy="1371159"/>
          </a:xfrm>
        </p:grpSpPr>
        <p:sp>
          <p:nvSpPr>
            <p:cNvPr id="7" name="Rounded Rectangle 6"/>
            <p:cNvSpPr/>
            <p:nvPr/>
          </p:nvSpPr>
          <p:spPr>
            <a:xfrm>
              <a:off x="829994" y="1167619"/>
              <a:ext cx="3756074" cy="137115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4938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251155" y="2535273"/>
            <a:ext cx="2817056" cy="972704"/>
            <a:chOff x="829995" y="3574875"/>
            <a:chExt cx="3756074" cy="1296938"/>
          </a:xfrm>
        </p:grpSpPr>
        <p:sp>
          <p:nvSpPr>
            <p:cNvPr id="12" name="Rounded Rectangle 11"/>
            <p:cNvSpPr/>
            <p:nvPr/>
          </p:nvSpPr>
          <p:spPr>
            <a:xfrm>
              <a:off x="829995" y="3574875"/>
              <a:ext cx="3756074" cy="129693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1412" y="3648135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blipFill>
                  <a:blip r:embed="rId3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9616" y="1207985"/>
            <a:ext cx="5605538" cy="186299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34470" y="3809691"/>
            <a:ext cx="5502682" cy="2056142"/>
            <a:chOff x="829994" y="3648596"/>
            <a:chExt cx="7336909" cy="2741522"/>
          </a:xfrm>
        </p:grpSpPr>
        <p:sp>
          <p:nvSpPr>
            <p:cNvPr id="17" name="Rounded Rectangle 16"/>
            <p:cNvSpPr/>
            <p:nvPr/>
          </p:nvSpPr>
          <p:spPr>
            <a:xfrm>
              <a:off x="829994" y="3648596"/>
              <a:ext cx="7033846" cy="274152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1157" y="3739353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29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blipFill>
                  <a:blip r:embed="rId8"/>
                  <a:stretch>
                    <a:fillRect l="-204" t="-1205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blipFill>
                  <a:blip r:embed="rId9"/>
                  <a:stretch>
                    <a:fillRect l="-4545" t="-1370" b="-10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042385" y="3498458"/>
            <a:ext cx="2817056" cy="2303480"/>
            <a:chOff x="7970320" y="3709357"/>
            <a:chExt cx="3756074" cy="3071306"/>
          </a:xfrm>
        </p:grpSpPr>
        <p:sp>
          <p:nvSpPr>
            <p:cNvPr id="31" name="Rounded Rectangle 30"/>
            <p:cNvSpPr/>
            <p:nvPr/>
          </p:nvSpPr>
          <p:spPr>
            <a:xfrm>
              <a:off x="7970320" y="3709357"/>
              <a:ext cx="3756074" cy="3071306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27400" y="3722961"/>
              <a:ext cx="2615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CURRENT GAIN, </a:t>
              </a:r>
              <a:r>
                <a:rPr lang="en-US" b="1" i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A</a:t>
              </a:r>
              <a:r>
                <a:rPr lang="en-US" b="1" i="1" baseline="-25000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𝑨𝒔𝒔𝒖𝒎𝒊𝒏𝒈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5013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8876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3960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83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7" y="404409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Phase Relationship: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The fact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A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v</a:t>
                </a:r>
                <a:r>
                  <a:rPr lang="en-US" dirty="0">
                    <a:latin typeface="Arial Narrow" panose="020B0606020202030204" pitchFamily="34" charset="0"/>
                  </a:rPr>
                  <a:t>  is a positive number shows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</a:t>
                </a:r>
                <a:r>
                  <a:rPr lang="en-US" dirty="0">
                    <a:latin typeface="Arial Narrow" panose="020B0606020202030204" pitchFamily="34" charset="0"/>
                  </a:rPr>
                  <a:t> and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i</a:t>
                </a:r>
                <a:r>
                  <a:rPr lang="en-US" dirty="0">
                    <a:latin typeface="Arial Narrow" panose="020B0606020202030204" pitchFamily="34" charset="0"/>
                  </a:rPr>
                  <a:t> are in phase for the common-base configuration.</a:t>
                </a:r>
              </a:p>
              <a:p>
                <a:pPr marL="0" indent="0" algn="just">
                  <a:buNone/>
                </a:pPr>
                <a:endParaRPr lang="en-US" dirty="0">
                  <a:latin typeface="Arial Narrow" panose="020B0606020202030204" pitchFamily="34" charset="0"/>
                </a:endParaRPr>
              </a:p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Effect of </a:t>
                </a:r>
                <a:r>
                  <a:rPr lang="en-US" b="1" u="sng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u="sng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u="sng" dirty="0">
                    <a:latin typeface="Arial Narrow" panose="020B0606020202030204" pitchFamily="34" charset="0"/>
                  </a:rPr>
                  <a:t> :</a:t>
                </a:r>
                <a:r>
                  <a:rPr lang="en-US" b="1" dirty="0">
                    <a:latin typeface="Arial Narrow" panose="020B0606020202030204" pitchFamily="34" charset="0"/>
                  </a:rPr>
                  <a:t> 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For the common-base configuration,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= 1/h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ob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:r>
                  <a:rPr lang="en-US" dirty="0">
                    <a:latin typeface="Arial Narrow" panose="020B0606020202030204" pitchFamily="34" charset="0"/>
                  </a:rPr>
                  <a:t>is typically in the </a:t>
                </a:r>
                <a:r>
                  <a:rPr lang="en-US" dirty="0" err="1">
                    <a:latin typeface="Arial Narrow" panose="020B0606020202030204" pitchFamily="34" charset="0"/>
                  </a:rPr>
                  <a:t>megohm</a:t>
                </a:r>
                <a:r>
                  <a:rPr lang="en-US" dirty="0">
                    <a:latin typeface="Arial Narrow" panose="020B0606020202030204" pitchFamily="34" charset="0"/>
                  </a:rPr>
                  <a:t> range and sufficiently larger than the parallel resistance </a:t>
                </a:r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dirty="0">
                    <a:latin typeface="Arial Narrow" panose="020B0606020202030204" pitchFamily="34" charset="0"/>
                  </a:rPr>
                  <a:t> to permit the approximation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|| 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  <a:blipFill>
                <a:blip r:embed="rId2"/>
                <a:stretch>
                  <a:fillRect l="-623" t="-96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09" y="406720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2" y="1199333"/>
            <a:ext cx="7615451" cy="517955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 EXAMPLE 5.8:</a:t>
            </a:r>
            <a:r>
              <a:rPr lang="en-US" dirty="0">
                <a:latin typeface="Arial Narrow" panose="020B0606020202030204" pitchFamily="34" charset="0"/>
              </a:rPr>
              <a:t>  For the network of  following figure, determine: </a:t>
            </a:r>
            <a:r>
              <a:rPr lang="pt-BR" b="1" i="1" dirty="0">
                <a:latin typeface="Arial Narrow" panose="020B0606020202030204" pitchFamily="34" charset="0"/>
              </a:rPr>
              <a:t>r</a:t>
            </a:r>
            <a:r>
              <a:rPr lang="pt-BR" b="1" i="1" baseline="-25000" dirty="0">
                <a:latin typeface="Arial Narrow" panose="020B0606020202030204" pitchFamily="34" charset="0"/>
              </a:rPr>
              <a:t>e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o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v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560" y="1717288"/>
            <a:ext cx="5526726" cy="334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3769" y="3044252"/>
            <a:ext cx="4882196" cy="2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46" y="257924"/>
            <a:ext cx="7959436" cy="44523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 COMMON-EMITTER VOLTAGE-DIVIDER BIAS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103" y="1431066"/>
            <a:ext cx="2953107" cy="3263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8818" y="1991347"/>
            <a:ext cx="5403945" cy="21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96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23" y="359804"/>
            <a:ext cx="7907482" cy="466021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COMMON-EMITTER VOLTAGE-DIVIDER BIAS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316" y="1107837"/>
            <a:ext cx="5432825" cy="17421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20566" y="1373069"/>
            <a:ext cx="2817056" cy="1656470"/>
            <a:chOff x="829994" y="1167619"/>
            <a:chExt cx="3756074" cy="2208627"/>
          </a:xfrm>
        </p:grpSpPr>
        <p:sp>
          <p:nvSpPr>
            <p:cNvPr id="8" name="Rounded Rectangle 7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559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03785" y="3357330"/>
            <a:ext cx="3321733" cy="1718516"/>
            <a:chOff x="829995" y="3574875"/>
            <a:chExt cx="4428977" cy="2291354"/>
          </a:xfrm>
        </p:grpSpPr>
        <p:sp>
          <p:nvSpPr>
            <p:cNvPr id="13" name="Rounded Rectangle 12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64383" y="3501699"/>
            <a:ext cx="5338689" cy="2230633"/>
            <a:chOff x="4712677" y="3806485"/>
            <a:chExt cx="7118252" cy="2974177"/>
          </a:xfrm>
        </p:grpSpPr>
        <p:sp>
          <p:nvSpPr>
            <p:cNvPr id="18" name="Rounded Rectangle 17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2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38" y="248355"/>
            <a:ext cx="7429499" cy="4868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01" y="859227"/>
            <a:ext cx="8312901" cy="913817"/>
          </a:xfrm>
        </p:spPr>
        <p:txBody>
          <a:bodyPr>
            <a:noAutofit/>
          </a:bodyPr>
          <a:lstStyle/>
          <a:p>
            <a:pPr lvl="0" algn="just"/>
            <a:r>
              <a:rPr lang="en-US" b="1" u="sng" dirty="0">
                <a:solidFill>
                  <a:prstClr val="black"/>
                </a:solidFill>
                <a:latin typeface="Arial Narrow" panose="020B0606020202030204" pitchFamily="34" charset="0"/>
              </a:rPr>
              <a:t>EXAMPLE 5.2: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 For the network of Fig. 5.28 :</a:t>
            </a:r>
          </a:p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 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∞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),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v 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∞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) and Repeat 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50 </a:t>
            </a:r>
            <a:r>
              <a:rPr lang="en-US" b="1" i="1" dirty="0">
                <a:latin typeface="Arial Narrow" panose="020B0606020202030204" pitchFamily="34" charset="0"/>
              </a:rPr>
              <a:t>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685" y="1965973"/>
            <a:ext cx="3078124" cy="3662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91" y="1965973"/>
            <a:ext cx="5615816" cy="31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291376"/>
            <a:ext cx="7429499" cy="517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Contd.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05" y="1405573"/>
            <a:ext cx="8217679" cy="378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8265" y="809351"/>
            <a:ext cx="2472909" cy="25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7" y="259443"/>
            <a:ext cx="8283854" cy="6108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 COMMON-EMITTER EMITTER-BIAS CONFIGURATION: UNBYPASSED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208" y="1093340"/>
            <a:ext cx="3138147" cy="373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492" y="1197604"/>
            <a:ext cx="5165589" cy="35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4" y="41556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1042" y="1168125"/>
            <a:ext cx="4987234" cy="30244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3712" y="1554546"/>
            <a:ext cx="3391945" cy="3505385"/>
            <a:chOff x="829994" y="1167619"/>
            <a:chExt cx="4487594" cy="4768947"/>
          </a:xfrm>
        </p:grpSpPr>
        <p:grpSp>
          <p:nvGrpSpPr>
            <p:cNvPr id="19" name="Group 18"/>
            <p:cNvGrpSpPr/>
            <p:nvPr/>
          </p:nvGrpSpPr>
          <p:grpSpPr>
            <a:xfrm>
              <a:off x="829994" y="1167619"/>
              <a:ext cx="4487594" cy="4768947"/>
              <a:chOff x="829994" y="1167619"/>
              <a:chExt cx="4487594" cy="4768947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29994" y="1167619"/>
                <a:ext cx="4487594" cy="4768947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55274" y="1335004"/>
                <a:ext cx="34446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INPUT IMPEDANCE, </a:t>
                </a:r>
                <a:r>
                  <a:rPr lang="en-US" b="1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Z</a:t>
                </a:r>
                <a:r>
                  <a:rPr lang="en-US" b="1" baseline="-25000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</a:t>
                </a:r>
                <a:endParaRPr lang="en-US" b="1" baseline="-25000" dirty="0">
                  <a:solidFill>
                    <a:srgbClr val="00B05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41412" y="1856585"/>
              <a:ext cx="4026316" cy="3896412"/>
              <a:chOff x="1026554" y="1561537"/>
              <a:chExt cx="4026316" cy="389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/>
                      <a:t>     =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59" r="-941" b="-178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41" r="-905" b="-8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21" r="-2621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82" r="-443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4774723" y="4547017"/>
            <a:ext cx="2817056" cy="1142858"/>
            <a:chOff x="5682932" y="3736745"/>
            <a:chExt cx="3756074" cy="1523810"/>
          </a:xfrm>
        </p:grpSpPr>
        <p:sp>
          <p:nvSpPr>
            <p:cNvPr id="21" name="Rounded Rectangle 20"/>
            <p:cNvSpPr/>
            <p:nvPr/>
          </p:nvSpPr>
          <p:spPr>
            <a:xfrm>
              <a:off x="5682932" y="3736745"/>
              <a:ext cx="3756074" cy="152381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4349" y="3928188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blipFill>
                  <a:blip r:embed="rId9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9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6" y="382106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5496" y="1180451"/>
            <a:ext cx="4197419" cy="25454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4892" y="1180451"/>
            <a:ext cx="4283613" cy="4105383"/>
            <a:chOff x="735801" y="872862"/>
            <a:chExt cx="5711484" cy="5473844"/>
          </a:xfrm>
        </p:grpSpPr>
        <p:sp>
          <p:nvSpPr>
            <p:cNvPr id="8" name="Rounded Rectangle 7"/>
            <p:cNvSpPr/>
            <p:nvPr/>
          </p:nvSpPr>
          <p:spPr>
            <a:xfrm>
              <a:off x="735801" y="872862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6416" y="1079021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=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:r>
                    <a:rPr lang="en-US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blipFill>
                  <a:blip r:embed="rId4"/>
                  <a:stretch>
                    <a:fillRect l="-2291" t="-2817" b="-12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blipFill>
                  <a:blip r:embed="rId5"/>
                  <a:stretch>
                    <a:fillRect t="-119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𝑺𝒖𝒃𝒔𝒕𝒊𝒕𝒖𝒕𝒊𝒏𝒈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blipFill>
                  <a:blip r:embed="rId6"/>
                  <a:stretch>
                    <a:fillRect l="-3267" r="-235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blipFill>
                  <a:blip r:embed="rId7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𝑭𝒐𝒓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𝒂𝒑𝒑𝒓𝒐𝒙𝒊𝒎𝒂𝒕𝒊𝒐𝒏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blipFill>
                  <a:blip r:embed="rId8"/>
                  <a:stretch>
                    <a:fillRect l="-2050" r="-4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blipFill>
                  <a:blip r:embed="rId9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036636" y="4506776"/>
            <a:ext cx="3196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negative sign </a:t>
            </a:r>
            <a:r>
              <a:rPr lang="en-US" b="1" dirty="0">
                <a:latin typeface="Arial Narrow" panose="020B0606020202030204" pitchFamily="34" charset="0"/>
              </a:rPr>
              <a:t>in gain equations reveals </a:t>
            </a: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180° phase shift </a:t>
            </a:r>
            <a:r>
              <a:rPr lang="en-US" b="1" dirty="0">
                <a:latin typeface="Arial Narrow" panose="020B0606020202030204" pitchFamily="34" charset="0"/>
              </a:rPr>
              <a:t>between input and output waveforms.</a:t>
            </a:r>
          </a:p>
        </p:txBody>
      </p:sp>
    </p:spTree>
    <p:extLst>
      <p:ext uri="{BB962C8B-B14F-4D97-AF65-F5344CB8AC3E}">
        <p14:creationId xmlns:p14="http://schemas.microsoft.com/office/powerpoint/2010/main" val="32722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49" y="245327"/>
            <a:ext cx="8041764" cy="67046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COMMON-EMITTER EMITTER-BIAS CONFIGURATION: 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3089" y="2584494"/>
            <a:ext cx="4676738" cy="25919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364" y="1067452"/>
            <a:ext cx="785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Bypassed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If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is bypassed by an emitter capacitor C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, the complete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equivalent model can be substituted, resulting in the same equivalent network as  Fig. 5.22. Equations of slide no. 13 are therefore applicable. </a:t>
            </a:r>
          </a:p>
        </p:txBody>
      </p:sp>
    </p:spTree>
    <p:extLst>
      <p:ext uri="{BB962C8B-B14F-4D97-AF65-F5344CB8AC3E}">
        <p14:creationId xmlns:p14="http://schemas.microsoft.com/office/powerpoint/2010/main" val="3792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755</Words>
  <Application>Microsoft Macintosh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Apple Chancery</vt:lpstr>
      <vt:lpstr>Arial</vt:lpstr>
      <vt:lpstr>Arial Narrow</vt:lpstr>
      <vt:lpstr>Calibri</vt:lpstr>
      <vt:lpstr>Cambria</vt:lpstr>
      <vt:lpstr>Cambria Math</vt:lpstr>
      <vt:lpstr>Franklin Gothic Book</vt:lpstr>
      <vt:lpstr>Times New Roman</vt:lpstr>
      <vt:lpstr>TimesNewRomanPS</vt:lpstr>
      <vt:lpstr>Wingdings</vt:lpstr>
      <vt:lpstr>Theme1</vt:lpstr>
      <vt:lpstr>1_Theme1</vt:lpstr>
      <vt:lpstr>2_Theme1</vt:lpstr>
      <vt:lpstr>3_Theme1</vt:lpstr>
      <vt:lpstr>4_Theme1</vt:lpstr>
      <vt:lpstr>PowerPoint Presentation</vt:lpstr>
      <vt:lpstr> COMMON-EMITTER VOLTAGE-DIVIDER BIAS</vt:lpstr>
      <vt:lpstr>COMMON-EMITTER VOLTAGE-DIVIDER BIAS</vt:lpstr>
      <vt:lpstr> EXAMPLE</vt:lpstr>
      <vt:lpstr>EXAMPLE Contd.</vt:lpstr>
      <vt:lpstr> COMMON-EMITTER EMITTER-BIAS CONFIGURATION: UNBYPASSED RE </vt:lpstr>
      <vt:lpstr> IMPEDANCE CALCULATION</vt:lpstr>
      <vt:lpstr> GAIN CALCULATIONS</vt:lpstr>
      <vt:lpstr>COMMON-EMITTER EMITTER-BIAS CONFIGURATION: BYPASSED RE</vt:lpstr>
      <vt:lpstr> EXAMPLE</vt:lpstr>
      <vt:lpstr> EXAMPLE Contd.</vt:lpstr>
      <vt:lpstr> EMITTER-FOLLOWER CONFIGURATION </vt:lpstr>
      <vt:lpstr> IMPEDANCE CALCULATIONS</vt:lpstr>
      <vt:lpstr> IMPEDANCE CALCULATIONS</vt:lpstr>
      <vt:lpstr> GAIN CALCULATIONS</vt:lpstr>
      <vt:lpstr> COMMON-BASE CONFIGURATION </vt:lpstr>
      <vt:lpstr> CALCULATIONS</vt:lpstr>
      <vt:lpstr> COMMON-BASE CONFIGURATION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196</cp:revision>
  <dcterms:created xsi:type="dcterms:W3CDTF">2016-06-11T11:25:17Z</dcterms:created>
  <dcterms:modified xsi:type="dcterms:W3CDTF">2020-06-08T18:00:15Z</dcterms:modified>
</cp:coreProperties>
</file>