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</p:sldMasterIdLst>
  <p:notesMasterIdLst>
    <p:notesMasterId r:id="rId22"/>
  </p:notesMasterIdLst>
  <p:sldIdLst>
    <p:sldId id="285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88"/>
  </p:normalViewPr>
  <p:slideViewPr>
    <p:cSldViewPr snapToGrid="0">
      <p:cViewPr varScale="1">
        <p:scale>
          <a:sx n="74" d="100"/>
          <a:sy n="74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0CC814-F3C2-FF42-ABA4-44227DA1E3E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4416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8FD5891-D31F-5C4D-ADBD-3AB99E35A3F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87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7D9C4FC-B14F-0447-A1A2-D00FE11FACE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19765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56156E7-0F24-7049-81E6-F0A28E6F6B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1002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DC3B9F-C8A7-1748-8AD7-C90B929DC9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288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67D089-94F8-BD49-A5AB-4862BBEFCB1A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01927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D60E729-444B-4C49-A656-9D7F3F5950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73952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2EE48F1-52DF-F54B-8A6E-C3ECEE489C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10140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D93E257-6815-0142-8C49-5A725BA7C15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273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FCD1148-8832-DA40-B40B-D35B2B8EA75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8380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302B8CC-6561-7043-945E-2833DB918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1663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87C183-7AF9-9B41-A96A-890E1E53EC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6159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0818002-7BC4-8B4F-B141-C0147D87DDC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08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65823B7-23C1-4640-810C-3350839BBFF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9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76CF5C1-7CF5-1744-B413-DE6C21B6216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82187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3F4F34-D652-CA4D-9844-EF412514FF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51370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128C0F4-0B43-7146-8E86-4FBCA4CC43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41682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B09305C-791C-F242-9B20-2C9D0117ABF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61725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B46194-1B3A-7F47-A45C-8E3FA26E2A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06040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B92532A-DAAE-0942-A848-FDE10C6015E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475363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AAE5831-8433-054A-8429-7287B4A32D0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8211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E7366F-255E-0A4C-BBED-630A2A5B208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36038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8301C4-B7F0-A240-8A4C-2489C956502D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2127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ED11564-1A73-BB48-AB42-89F5F13AF65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5216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A786546-C877-FA4F-8FB3-4827319A0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4366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7C3F80E-C3E9-4B4D-BF09-080AA97129C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372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5462E65-9E47-BE47-821A-AA5041FE60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1080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85F5DD2-9E1F-B74B-82B7-165F45B9407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1636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2C7F278-39D8-0E43-B1CC-DCC69B63835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63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6255C4C-15EF-D944-9DB8-9CAE55ED0DBC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4773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597B0CC-1C60-534A-A6A0-C1E2F553D6D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0635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65903E6-3357-C64A-B0CD-3896B209F27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8411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3B4547C-1205-A640-8ECA-55F65B27D5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949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82DE8B5-3C2D-FC41-B2F4-80F5B45503C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516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7795A2-A764-2E4C-8594-155017ABFDF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09013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3E987FE-B368-0C4A-A54D-C75953DC844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5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DB29E9-DA64-134D-9D83-A481DB2E716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7868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C3C1A-FB05-D14E-89AC-91E2E47C941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629563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3F9421F-13C3-134D-87D2-D7CE19AA20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7216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947A2E-3A21-7344-8BFE-28A24C2BC3A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59397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D2D775-767F-024A-AB8D-7700B1957E8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54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E2A6567-A0B9-CA4B-8351-5794E57C24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4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8DF890-353F-8A49-BE6D-9285DC7F7D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2243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7010608-BB26-CC46-B16B-9AEB494891D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87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7BBAA9-5A46-3344-B9E3-BECEC76C024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5AB5746-2F8B-DB47-A161-4E5B0E362C3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77B469-ABF3-CF4E-A746-4C699A44228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F5CE80A9-1B8A-8E48-A556-01DA43371D6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5" Type="http://schemas.microsoft.com/office/2007/relationships/hdphoto" Target="../media/hdphoto11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-g.eng.cam.ac.uk/mmg/teaching/linearcircuits/jfet.html" TargetMode="Externa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</p:spTree>
    <p:extLst>
      <p:ext uri="{BB962C8B-B14F-4D97-AF65-F5344CB8AC3E}">
        <p14:creationId xmlns:p14="http://schemas.microsoft.com/office/powerpoint/2010/main" val="14261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PINCH-OFF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966421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</a:t>
            </a:r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is further increased to a more positive voltage</a:t>
            </a:r>
            <a:r>
              <a:rPr lang="en-US" dirty="0">
                <a:latin typeface="Arial Narrow" panose="020B0606020202030204" pitchFamily="34" charset="0"/>
              </a:rPr>
              <a:t>, then the depletion zone gets so large that it </a:t>
            </a:r>
            <a:r>
              <a:rPr lang="en-US" b="1" i="1" dirty="0">
                <a:latin typeface="Arial Narrow" panose="020B0606020202030204" pitchFamily="34" charset="0"/>
              </a:rPr>
              <a:t>pinches off the n-channel.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This suggests that </a:t>
            </a:r>
            <a:r>
              <a:rPr lang="en-US" b="1" i="1" dirty="0">
                <a:latin typeface="Arial Narrow" panose="020B0606020202030204" pitchFamily="34" charset="0"/>
              </a:rPr>
              <a:t>the current in the n-channel (I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) would drop to 0A</a:t>
            </a:r>
            <a:r>
              <a:rPr lang="en-US" dirty="0">
                <a:latin typeface="Arial Narrow" panose="020B0606020202030204" pitchFamily="34" charset="0"/>
              </a:rPr>
              <a:t>, but it does just the opposite: as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increases, so does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6619" y="1452544"/>
            <a:ext cx="3007336" cy="42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21731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At the pinch-off point: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Any further increase in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does not produce any increase in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pinch-off is denoted as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is at saturation or 	maximum. It is referred to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value of the channel is at maximum.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777" y="1783828"/>
            <a:ext cx="3709739" cy="3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3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JFET modeling when I</a:t>
            </a:r>
            <a:r>
              <a:rPr lang="en-US" altLang="en-US" baseline="-25000" dirty="0">
                <a:solidFill>
                  <a:srgbClr val="00B0F0"/>
                </a:solidFill>
              </a:rPr>
              <a:t>D</a:t>
            </a:r>
            <a:r>
              <a:rPr lang="en-US" altLang="en-US" dirty="0">
                <a:solidFill>
                  <a:srgbClr val="00B0F0"/>
                </a:solidFill>
              </a:rPr>
              <a:t>=I</a:t>
            </a:r>
            <a:r>
              <a:rPr lang="en-US" altLang="en-US" baseline="-25000" dirty="0">
                <a:solidFill>
                  <a:srgbClr val="00B0F0"/>
                </a:solidFill>
              </a:rPr>
              <a:t>DSS</a:t>
            </a:r>
            <a:r>
              <a:rPr lang="en-US" altLang="en-US" dirty="0">
                <a:solidFill>
                  <a:srgbClr val="00B0F0"/>
                </a:solidFill>
              </a:rPr>
              <a:t>, V</a:t>
            </a:r>
            <a:r>
              <a:rPr lang="en-US" altLang="en-US" baseline="-25000" dirty="0">
                <a:solidFill>
                  <a:srgbClr val="00B0F0"/>
                </a:solidFill>
              </a:rPr>
              <a:t>GS</a:t>
            </a:r>
            <a:r>
              <a:rPr lang="en-US" altLang="en-US" dirty="0">
                <a:solidFill>
                  <a:srgbClr val="00B0F0"/>
                </a:solidFill>
              </a:rPr>
              <a:t>=0, V</a:t>
            </a:r>
            <a:r>
              <a:rPr lang="en-US" altLang="en-US" baseline="-25000" dirty="0">
                <a:solidFill>
                  <a:srgbClr val="00B0F0"/>
                </a:solidFill>
              </a:rPr>
              <a:t>DS</a:t>
            </a:r>
            <a:r>
              <a:rPr lang="en-US" altLang="en-US" dirty="0">
                <a:solidFill>
                  <a:srgbClr val="00B0F0"/>
                </a:solidFill>
              </a:rPr>
              <a:t>&gt;V</a:t>
            </a:r>
            <a:r>
              <a:rPr lang="en-US" altLang="en-US" baseline="-25000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2766939"/>
            <a:ext cx="4502187" cy="29019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is the maximum drain current for a JFET and is defined by the conditions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6567" y="1949178"/>
            <a:ext cx="3238866" cy="33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6180303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&lt; 0, V</a:t>
            </a:r>
            <a:r>
              <a:rPr lang="en-US" baseline="-25000" dirty="0">
                <a:solidFill>
                  <a:srgbClr val="00B0F0"/>
                </a:solidFill>
              </a:rPr>
              <a:t>DS</a:t>
            </a:r>
            <a:r>
              <a:rPr lang="en-US" dirty="0">
                <a:solidFill>
                  <a:srgbClr val="00B0F0"/>
                </a:solidFill>
              </a:rPr>
              <a:t> AT SOME POSITIVE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 the depletion region increases.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4367" y="1883516"/>
            <a:ext cx="3251066" cy="39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  <a:r>
              <a:rPr lang="en-US" dirty="0">
                <a:solidFill>
                  <a:srgbClr val="00B0F0"/>
                </a:solidFill>
              </a:rPr>
              <a:t> &lt; I</a:t>
            </a:r>
            <a:r>
              <a:rPr lang="en-US" baseline="-25000" dirty="0">
                <a:solidFill>
                  <a:srgbClr val="00B0F0"/>
                </a:solidFill>
              </a:rPr>
              <a:t>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1" y="1583993"/>
            <a:ext cx="367922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As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becomes more negative: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JFET will pinch-off at a lower value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decreases (I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&lt; I</a:t>
            </a:r>
            <a:r>
              <a:rPr lang="en-US" sz="1500" baseline="-25000" dirty="0">
                <a:latin typeface="Arial Narrow" panose="020B0606020202030204" pitchFamily="34" charset="0"/>
              </a:rPr>
              <a:t>DSS</a:t>
            </a:r>
            <a:r>
              <a:rPr lang="en-US" sz="1500" dirty="0">
                <a:latin typeface="Arial Narrow" panose="020B0606020202030204" pitchFamily="34" charset="0"/>
              </a:rPr>
              <a:t>) even though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is increased.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reach 0A.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at 	this point is called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p</a:t>
            </a:r>
            <a:r>
              <a:rPr lang="en-US" sz="1500" dirty="0">
                <a:latin typeface="Arial Narrow" panose="020B0606020202030204" pitchFamily="34" charset="0"/>
              </a:rPr>
              <a:t> or V</a:t>
            </a:r>
            <a:r>
              <a:rPr lang="en-US" sz="1500" baseline="-25000" dirty="0">
                <a:latin typeface="Arial Narrow" panose="020B0606020202030204" pitchFamily="34" charset="0"/>
              </a:rPr>
              <a:t>GS(off).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Also note that at high levels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increases uncontrollably if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&gt;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DSmax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3684" y="1901350"/>
            <a:ext cx="4520317" cy="34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8" y="385009"/>
            <a:ext cx="8314885" cy="61087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JFET OPERATING CHARACTERISTICS: VOLTAGE CONTROLLED RESISTOR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8" y="1124208"/>
            <a:ext cx="3658124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region to the left of the pinch-off point is called 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region.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JFET can be used as a variable resistor, where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controls the drain-source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slope of each curve and therefore the resistance of the device between drain and source for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&lt;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is a function of the applied voltage V</a:t>
            </a:r>
            <a:r>
              <a:rPr lang="en-US" baseline="-25000" dirty="0">
                <a:latin typeface="Arial Narrow" panose="020B0606020202030204" pitchFamily="34" charset="0"/>
              </a:rPr>
              <a:t>GS.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negative, the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 increases.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16" y="1124208"/>
            <a:ext cx="4578296" cy="346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725" y="5144318"/>
            <a:ext cx="1893581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5" y="441622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P-CHANNEL JFETS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85" y="121600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p-Channel JFET acts the same as the n-channel JFET, except the polarities and currents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1468" y="1695791"/>
            <a:ext cx="3643643" cy="40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3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78223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Become familiar with the construction and operating characteristics of Junction Field Effect (JFET), Metal-Oxide Semiconductor FET (MOSFET), and Metal-Semiconductor FET (MESFET) transistors.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able to sketch the transfer characteristics from the drain characteristics of a JFET, MOSFET, and MESFET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Understand the vast amount of information provided on the specification sheet for each type of 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aware of the differences between the dc analysis of the various types of FETs.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2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sv-SE" dirty="0">
                <a:solidFill>
                  <a:srgbClr val="00B0F0"/>
                </a:solidFill>
              </a:rPr>
              <a:t>FETs vs BJTs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FET’s (Field – Effect Transistors) are much like BJT’s (Bipolar Junction Transistors).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Similarities: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Amplifiers	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Switching devices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Impedance matching circuits</a:t>
            </a: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Differences: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voltage controlled devices whereas BJT’s are current controlled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unipolar devices whereas BJT’s are bipolar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also have a higher input impedance, but BJT’s have higher gains.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less sensitive to temperature variations and because of their construction they are more easily integrated into IC’s.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FET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JFET: Junction Field-Effect Transistor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MOSFET: Metal-Oxide Semiconductor Field-Effect Transistor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D-MOSFET ~ Depletion type MOSFET</a:t>
            </a:r>
          </a:p>
          <a:p>
            <a:pPr lvl="4" algn="just"/>
            <a:endParaRPr lang="en-US" sz="1800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E-MOSFET ~ Enhancement 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5935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two types of JFETs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n- channel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p- channel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n-channel is more widely used.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altLang="en-US" dirty="0">
                <a:latin typeface="Times" panose="02020603050405020304" pitchFamily="18" charset="0"/>
              </a:rPr>
              <a:t>There are </a:t>
            </a:r>
            <a:r>
              <a:rPr lang="en-US" altLang="en-US" b="1" i="1" dirty="0">
                <a:latin typeface="Times" panose="02020603050405020304" pitchFamily="18" charset="0"/>
              </a:rPr>
              <a:t>three terminals</a:t>
            </a:r>
            <a:r>
              <a:rPr lang="en-US" altLang="en-US" dirty="0">
                <a:latin typeface="Times" panose="02020603050405020304" pitchFamily="18" charset="0"/>
              </a:rPr>
              <a:t>: 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Drain (D)</a:t>
            </a:r>
            <a:r>
              <a:rPr lang="en-US" altLang="en-US" sz="1650" dirty="0">
                <a:latin typeface="Times" panose="02020603050405020304" pitchFamily="18" charset="0"/>
              </a:rPr>
              <a:t> and </a:t>
            </a:r>
            <a:r>
              <a:rPr lang="en-US" altLang="en-US" sz="1650" b="1" i="1" dirty="0">
                <a:latin typeface="Times" panose="02020603050405020304" pitchFamily="18" charset="0"/>
              </a:rPr>
              <a:t>Source (S)</a:t>
            </a:r>
            <a:r>
              <a:rPr lang="en-US" altLang="en-US" sz="1650" dirty="0">
                <a:latin typeface="Times" panose="02020603050405020304" pitchFamily="18" charset="0"/>
              </a:rPr>
              <a:t> are connected to n-channel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Gate (G)</a:t>
            </a:r>
            <a:r>
              <a:rPr lang="en-US" altLang="en-US" sz="1650" dirty="0">
                <a:latin typeface="Times" panose="02020603050405020304" pitchFamily="18" charset="0"/>
              </a:rPr>
              <a:t> is connected to the p-type material</a:t>
            </a:r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Check this: 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http://www-g.eng.cam.ac.uk/mmg/teaching/linearcircuits/jfet.html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1504" y="1330938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09" y="658558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BASIC OPERATION OF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95144"/>
            <a:ext cx="551506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 operation can be compared to a water spigot.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source of water</a:t>
            </a:r>
            <a:r>
              <a:rPr lang="en-US" dirty="0">
                <a:latin typeface="Arial Narrow" panose="020B0606020202030204" pitchFamily="34" charset="0"/>
              </a:rPr>
              <a:t> pressure is the </a:t>
            </a:r>
            <a:r>
              <a:rPr lang="en-US" b="1" i="1" dirty="0">
                <a:latin typeface="Arial Narrow" panose="020B0606020202030204" pitchFamily="34" charset="0"/>
              </a:rPr>
              <a:t>accumulation of electrons</a:t>
            </a:r>
            <a:r>
              <a:rPr lang="en-US" dirty="0">
                <a:latin typeface="Arial Narrow" panose="020B0606020202030204" pitchFamily="34" charset="0"/>
              </a:rPr>
              <a:t> at the </a:t>
            </a:r>
            <a:r>
              <a:rPr lang="en-US" b="1" i="1" dirty="0">
                <a:latin typeface="Arial Narrow" panose="020B0606020202030204" pitchFamily="34" charset="0"/>
              </a:rPr>
              <a:t>negative pole of the drain-source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drain of the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electron deficiency (or holes) </a:t>
            </a:r>
            <a:r>
              <a:rPr lang="en-US" dirty="0">
                <a:latin typeface="Arial Narrow" panose="020B0606020202030204" pitchFamily="34" charset="0"/>
              </a:rPr>
              <a:t>at the </a:t>
            </a:r>
            <a:r>
              <a:rPr lang="en-US" b="1" i="1" dirty="0">
                <a:latin typeface="Arial Narrow" panose="020B0606020202030204" pitchFamily="34" charset="0"/>
              </a:rPr>
              <a:t>positive pole of the applied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control of flow of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gate voltage</a:t>
            </a:r>
            <a:r>
              <a:rPr lang="en-US" dirty="0">
                <a:latin typeface="Arial Narrow" panose="020B0606020202030204" pitchFamily="34" charset="0"/>
              </a:rPr>
              <a:t> that </a:t>
            </a:r>
            <a:r>
              <a:rPr lang="en-US" b="1" i="1" dirty="0">
                <a:latin typeface="Arial Narrow" panose="020B0606020202030204" pitchFamily="34" charset="0"/>
              </a:rPr>
              <a:t>controls the width of the n channel </a:t>
            </a:r>
            <a:r>
              <a:rPr lang="en-US" dirty="0">
                <a:latin typeface="Arial Narrow" panose="020B0606020202030204" pitchFamily="34" charset="0"/>
              </a:rPr>
              <a:t>and therefore, the </a:t>
            </a:r>
            <a:r>
              <a:rPr lang="en-US" b="1" i="1" dirty="0">
                <a:latin typeface="Arial Narrow" panose="020B0606020202030204" pitchFamily="34" charset="0"/>
              </a:rPr>
              <a:t>flow of charges</a:t>
            </a:r>
            <a:r>
              <a:rPr lang="en-US" dirty="0">
                <a:latin typeface="Arial Narrow" panose="020B0606020202030204" pitchFamily="34" charset="0"/>
              </a:rPr>
              <a:t> from source to drain.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521" y="2213116"/>
            <a:ext cx="2498762" cy="2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three basic operating conditions for a JFET: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A.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increasing to some positive value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B.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some positive value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C.	Voltage-Controlled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9214" y="1874253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B0F0"/>
                </a:solidFill>
              </a:rPr>
              <a:t> JFET OPERATING CHARACTERISTICS: V</a:t>
            </a:r>
            <a:r>
              <a:rPr lang="en-US" sz="2700" baseline="-25000" dirty="0">
                <a:solidFill>
                  <a:srgbClr val="00B0F0"/>
                </a:solidFill>
              </a:rPr>
              <a:t>GS</a:t>
            </a:r>
            <a:r>
              <a:rPr lang="en-US" sz="2700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16688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Three things happen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is increased from 0 to a more positive voltage: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region between p-gate and n-channel increases as </a:t>
            </a:r>
            <a:r>
              <a:rPr lang="en-US" sz="1650" b="1" i="1" dirty="0">
                <a:latin typeface="Arial Narrow" panose="020B0606020202030204" pitchFamily="34" charset="0"/>
              </a:rPr>
              <a:t>electrons from n-channel combine with holes from p-gate.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b="1" i="1" dirty="0">
                <a:latin typeface="Arial Narrow" panose="020B0606020202030204" pitchFamily="34" charset="0"/>
              </a:rPr>
              <a:t>Increasing the depletion region</a:t>
            </a:r>
            <a:r>
              <a:rPr lang="en-US" sz="1650" dirty="0">
                <a:latin typeface="Arial Narrow" panose="020B0606020202030204" pitchFamily="34" charset="0"/>
              </a:rPr>
              <a:t>, decreases the size of the n-channel which </a:t>
            </a:r>
            <a:r>
              <a:rPr lang="en-US" sz="1650" b="1" i="1" dirty="0">
                <a:latin typeface="Arial Narrow" panose="020B0606020202030204" pitchFamily="34" charset="0"/>
              </a:rPr>
              <a:t>increases the resistance of the n-channel.	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But even </a:t>
            </a:r>
            <a:r>
              <a:rPr lang="en-US" sz="1650" b="1" i="1" dirty="0">
                <a:latin typeface="Arial Narrow" panose="020B0606020202030204" pitchFamily="34" charset="0"/>
              </a:rPr>
              <a:t>though the n-channel resistance is increasing</a:t>
            </a:r>
            <a:r>
              <a:rPr lang="en-US" sz="1650" dirty="0">
                <a:latin typeface="Arial Narrow" panose="020B0606020202030204" pitchFamily="34" charset="0"/>
              </a:rPr>
              <a:t>, the </a:t>
            </a:r>
            <a:r>
              <a:rPr lang="en-US" sz="1650" b="1" i="1" dirty="0">
                <a:latin typeface="Arial Narrow" panose="020B0606020202030204" pitchFamily="34" charset="0"/>
              </a:rPr>
              <a:t>current (I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) from Source to Drai</a:t>
            </a:r>
            <a:r>
              <a:rPr lang="en-US" sz="1650" dirty="0">
                <a:latin typeface="Arial Narrow" panose="020B0606020202030204" pitchFamily="34" charset="0"/>
              </a:rPr>
              <a:t>n through the n-channel </a:t>
            </a:r>
            <a:r>
              <a:rPr lang="en-US" sz="1650" b="1" i="1" dirty="0">
                <a:latin typeface="Arial Narrow" panose="020B0606020202030204" pitchFamily="34" charset="0"/>
              </a:rPr>
              <a:t>is increasing</a:t>
            </a:r>
            <a:r>
              <a:rPr lang="en-US" sz="1650" dirty="0">
                <a:latin typeface="Arial Narrow" panose="020B0606020202030204" pitchFamily="34" charset="0"/>
              </a:rPr>
              <a:t>. This is because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650" b="1" i="1" dirty="0">
                <a:latin typeface="Arial Narrow" panose="020B0606020202030204" pitchFamily="34" charset="0"/>
              </a:rPr>
              <a:t> is increasing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432" y="1669029"/>
            <a:ext cx="3039139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736991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CHARACTERISTICS: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20908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It is important to note that the </a:t>
            </a:r>
            <a:r>
              <a:rPr lang="en-US" sz="1500" b="1" i="1" dirty="0">
                <a:latin typeface="Arial Narrow" panose="020B0606020202030204" pitchFamily="34" charset="0"/>
              </a:rPr>
              <a:t>depletion region is wider near the top of both p-type Materials.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Assuming a uniform resistance in the n-channel, the resistance of the channel can be broken down to the divisions appearing in Figure.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current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will establish the voltage levels through the channel </a:t>
            </a:r>
            <a:r>
              <a:rPr lang="en-US" sz="1500" dirty="0">
                <a:latin typeface="Arial Narrow" panose="020B0606020202030204" pitchFamily="34" charset="0"/>
              </a:rPr>
              <a:t>as indicated on the same figure. The result is that the upper region of the p-type material will be reverse biased by about 1.5 V, with the lower region only reverse-biased by 0.5 V.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greater the applied reverse bias, the wider the depletion region</a:t>
            </a:r>
            <a:r>
              <a:rPr lang="en-US" sz="1500" dirty="0">
                <a:latin typeface="Arial Narrow" panose="020B0606020202030204" pitchFamily="34" charset="0"/>
              </a:rPr>
              <a:t>—hence the distribution of the depletion region as shown in figure. The fact that the </a:t>
            </a:r>
            <a:r>
              <a:rPr lang="en-US" sz="1500" b="1" i="1" dirty="0">
                <a:latin typeface="Arial Narrow" panose="020B0606020202030204" pitchFamily="34" charset="0"/>
              </a:rPr>
              <a:t>p-n junction is reverse-biased for the length of the channel results </a:t>
            </a:r>
            <a:r>
              <a:rPr lang="en-US" sz="1500" dirty="0">
                <a:latin typeface="Arial Narrow" panose="020B0606020202030204" pitchFamily="34" charset="0"/>
              </a:rPr>
              <a:t>in a </a:t>
            </a:r>
            <a:r>
              <a:rPr lang="en-US" sz="1500" b="1" i="1" dirty="0">
                <a:latin typeface="Arial Narrow" panose="020B0606020202030204" pitchFamily="34" charset="0"/>
              </a:rPr>
              <a:t>gate current of zero amperes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548" y="1689502"/>
            <a:ext cx="2957790" cy="35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827</Words>
  <Application>Microsoft Macintosh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1_Theme1</vt:lpstr>
      <vt:lpstr>2_Theme1</vt:lpstr>
      <vt:lpstr>3_Theme1</vt:lpstr>
      <vt:lpstr>PowerPoint Presentation</vt:lpstr>
      <vt:lpstr> OBJECTIVES</vt:lpstr>
      <vt:lpstr> FETs vs BJTs</vt:lpstr>
      <vt:lpstr> FET TYPES</vt:lpstr>
      <vt:lpstr> JFET CONSTRUCTION</vt:lpstr>
      <vt:lpstr> BASIC OPERATION OF JFET</vt:lpstr>
      <vt:lpstr> JFET OPERATING CHARACTERISTICS</vt:lpstr>
      <vt:lpstr> JFET OPERATING CHARACTERISTICS: VGS = 0 V</vt:lpstr>
      <vt:lpstr> JFET OPERATING CHARACTERISTICS: VGS = 0 V</vt:lpstr>
      <vt:lpstr> PINCH-OFF</vt:lpstr>
      <vt:lpstr> SATURATION</vt:lpstr>
      <vt:lpstr> JFET modeling when ID=IDSS, VGS=0, VDS&gt;VP</vt:lpstr>
      <vt:lpstr> VGS &lt; 0, VDS AT SOME POSITIVE VALUE</vt:lpstr>
      <vt:lpstr> ID &lt; IDSS</vt:lpstr>
      <vt:lpstr>JFET OPERATING CHARACTERISTICS: VOLTAGE CONTROLLED RESISTOR</vt:lpstr>
      <vt:lpstr> P-CHANNEL JFETS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124</cp:revision>
  <dcterms:created xsi:type="dcterms:W3CDTF">2016-06-11T11:25:17Z</dcterms:created>
  <dcterms:modified xsi:type="dcterms:W3CDTF">2020-06-08T18:06:18Z</dcterms:modified>
</cp:coreProperties>
</file>