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2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27" r:id="rId11"/>
    <p:sldId id="328" r:id="rId12"/>
    <p:sldId id="257" r:id="rId13"/>
    <p:sldId id="309" r:id="rId14"/>
    <p:sldId id="311" r:id="rId15"/>
    <p:sldId id="312" r:id="rId16"/>
    <p:sldId id="313" r:id="rId17"/>
    <p:sldId id="314" r:id="rId18"/>
    <p:sldId id="60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8"/>
  </p:normalViewPr>
  <p:slideViewPr>
    <p:cSldViewPr snapToGrid="0">
      <p:cViewPr varScale="1">
        <p:scale>
          <a:sx n="74" d="100"/>
          <a:sy n="74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0152F5E-5B55-43F9-8AA7-B572829257F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BE4DCA-84A6-4BF4-A149-6EED2FA2B2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84ACDD7-9B1F-4577-BE13-E5A18DD3AA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77319C7-5345-4CA9-9163-4663F82259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E8E8780-F826-4BE9-8A89-D87C5B63F93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233418A-1376-44A4-B0A4-D6DCD6262E8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4CB89-9BD3-4304-8968-88381D2163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099B2C-E26C-4393-80E4-64E5BB2A02E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974D08-E6BE-4A85-B8B8-9F05413C5CC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1456B7B-8930-4A50-988B-5B824B58CA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39C777F-53FC-4A24-9FF7-CF0674DF15C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microsoft.com/office/2007/relationships/hdphoto" Target="../media/hdphoto17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</p:spTree>
    <p:extLst>
      <p:ext uri="{BB962C8B-B14F-4D97-AF65-F5344CB8AC3E}">
        <p14:creationId xmlns:p14="http://schemas.microsoft.com/office/powerpoint/2010/main" val="25220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10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2363" y="2368248"/>
            <a:ext cx="3093244" cy="352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11694"/>
            <a:ext cx="7073731" cy="21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9" y="1583993"/>
            <a:ext cx="7901643" cy="143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276" y="3039393"/>
            <a:ext cx="3919611" cy="28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11076"/>
            <a:ext cx="7429499" cy="411668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								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484440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have characteristics similar to JFETs and additional characteristics that make them very useful.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are 2 types: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Enhancement-Type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3" y="2537607"/>
            <a:ext cx="4016825" cy="28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4" y="161442"/>
            <a:ext cx="8439097" cy="1147099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ENHANCEMENT-TYPE MOSFET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83993"/>
            <a:ext cx="4934146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Gate (G) connects to the p-doped substrate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is no channel. The n-doped material lies on a p-doped substrate that may have an additional terminal connection called 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 summary, therefore, the construction of an enhancement-type MOSFET is quite similar to that of the depletion-type MOSFET, except for the absence of a channel between the drain and source terminals.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990" y="1604466"/>
            <a:ext cx="3608313" cy="37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5964462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15582"/>
            <a:ext cx="460408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As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in magnitude,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concentration of electrons near the SiO2 surface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until eventually the induced n-type region can support a measurable flow between drain and source.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The level of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that results in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significant increase in drain current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is called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threshold voltage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is given the symbol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the channel is nonexistent with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=0 V and “enhanced” by the application of a positive gate-to-source voltage, this type of MOSFET is called an enhancement-type MOSFET.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678" y="1212129"/>
            <a:ext cx="3470277" cy="4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83672"/>
            <a:ext cx="7429499" cy="52772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As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increased beyond the threshold level</a:t>
            </a:r>
            <a:r>
              <a:rPr lang="en-US" sz="1500" dirty="0">
                <a:latin typeface="Arial Narrow" panose="020B0606020202030204" pitchFamily="34" charset="0"/>
              </a:rPr>
              <a:t>, the </a:t>
            </a:r>
            <a:r>
              <a:rPr lang="en-US" sz="1500" b="1" i="1" dirty="0">
                <a:latin typeface="Arial Narrow" panose="020B0606020202030204" pitchFamily="34" charset="0"/>
              </a:rPr>
              <a:t>density of free carriers</a:t>
            </a:r>
            <a:r>
              <a:rPr lang="en-US" sz="1500" dirty="0">
                <a:latin typeface="Arial Narrow" panose="020B0606020202030204" pitchFamily="34" charset="0"/>
              </a:rPr>
              <a:t> in the induced channel </a:t>
            </a:r>
            <a:r>
              <a:rPr lang="en-US" sz="1500" b="1" i="1" dirty="0">
                <a:latin typeface="Arial Narrow" panose="020B0606020202030204" pitchFamily="34" charset="0"/>
              </a:rPr>
              <a:t>will increase</a:t>
            </a:r>
            <a:r>
              <a:rPr lang="en-US" sz="1500" dirty="0">
                <a:latin typeface="Arial Narrow" panose="020B0606020202030204" pitchFamily="34" charset="0"/>
              </a:rPr>
              <a:t>, resulting in </a:t>
            </a:r>
            <a:r>
              <a:rPr lang="en-US" sz="1500" b="1" i="1" dirty="0">
                <a:latin typeface="Arial Narrow" panose="020B0606020202030204" pitchFamily="34" charset="0"/>
              </a:rPr>
              <a:t>an increased level of drain current.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However, if we hold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constant and increase the level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, the drain current will eventually reach a saturation level The levelling off of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is due to a pinching-off process depicted by the narrower channel at the drain end of the induced channel.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By applying KVL we get –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If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held fixed</a:t>
            </a:r>
            <a:r>
              <a:rPr lang="en-US" sz="1500" dirty="0">
                <a:latin typeface="Arial Narrow" panose="020B0606020202030204" pitchFamily="34" charset="0"/>
              </a:rPr>
              <a:t> at some value such as 8 V and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latin typeface="Arial Narrow" panose="020B0606020202030204" pitchFamily="34" charset="0"/>
              </a:rPr>
              <a:t> is increased </a:t>
            </a:r>
            <a:r>
              <a:rPr lang="en-US" sz="1500" dirty="0">
                <a:latin typeface="Arial Narrow" panose="020B0606020202030204" pitchFamily="34" charset="0"/>
              </a:rPr>
              <a:t>from 2 to 5V, the voltage will drop from -6 to -3 V. This </a:t>
            </a:r>
            <a:r>
              <a:rPr lang="en-US" sz="1500" b="1" i="1" dirty="0">
                <a:latin typeface="Arial Narrow" panose="020B0606020202030204" pitchFamily="34" charset="0"/>
              </a:rPr>
              <a:t>reduction in gate-to-drain voltage </a:t>
            </a:r>
            <a:r>
              <a:rPr lang="en-US" sz="1500" dirty="0">
                <a:latin typeface="Arial Narrow" panose="020B0606020202030204" pitchFamily="34" charset="0"/>
              </a:rPr>
              <a:t>will in turn </a:t>
            </a:r>
            <a:r>
              <a:rPr lang="en-US" sz="1500" b="1" i="1" dirty="0">
                <a:latin typeface="Arial Narrow" panose="020B0606020202030204" pitchFamily="34" charset="0"/>
              </a:rPr>
              <a:t>reduce the attractive forces for free carriers</a:t>
            </a:r>
            <a:r>
              <a:rPr lang="en-US" sz="1500" dirty="0">
                <a:latin typeface="Arial Narrow" panose="020B0606020202030204" pitchFamily="34" charset="0"/>
              </a:rPr>
              <a:t> (electrons) in this region of the induced channel</a:t>
            </a:r>
            <a:r>
              <a:rPr lang="en-US" sz="1500" b="1" i="1" dirty="0">
                <a:latin typeface="Arial Narrow" panose="020B0606020202030204" pitchFamily="34" charset="0"/>
              </a:rPr>
              <a:t>, causing a reduction in the effective channel width.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Eventually, the channel will be reduced to the point of pinch-off and a saturation condition will be established.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5743" y="3322005"/>
            <a:ext cx="1672733" cy="4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434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1563" y="973121"/>
            <a:ext cx="3379859" cy="45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64" y="1583993"/>
            <a:ext cx="7615451" cy="3698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Enhancement-type MOSFET only operates in the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804" y="2165501"/>
            <a:ext cx="6107906" cy="33861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763" y="2216450"/>
            <a:ext cx="2288285" cy="34729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always positive.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As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But if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kept constant 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increased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then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saturates (I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).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The saturation level, </a:t>
            </a:r>
            <a:r>
              <a:rPr lang="en-US" sz="15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 is reached.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0313"/>
              </p:ext>
            </p:extLst>
          </p:nvPr>
        </p:nvGraphicFramePr>
        <p:xfrm>
          <a:off x="1242810" y="5035739"/>
          <a:ext cx="133231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10" y="5035739"/>
                        <a:ext cx="133231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5609" y="5701950"/>
            <a:ext cx="474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Check this: http://www-g.eng.cam.ac.uk/mmg/teaching/linearcircuits/jfet.html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91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24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89" y="5747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P-CHANNEL JFET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2" y="1568023"/>
            <a:ext cx="4150118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increases more positively:</a:t>
            </a: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zone increases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decreases (I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&lt;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)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Eventually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0A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Also note that at high levels of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uncontrollably if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DSmax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9696" y="1568023"/>
            <a:ext cx="4062422" cy="33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582" y="1583994"/>
            <a:ext cx="4225529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maximum current is defined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occurs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≥ |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|,  as shown in Fig. 6.15a 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For gate-to-source voltages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less than (more negative than) the pinch-off level, the drain current is 0 A (I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0 A ), as in Fig. 6.15b .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all levels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between 0 V and the pinch-off level, the current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will range between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0 A, respectively, as in Fig. 6.15c.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 similar list can be developed for p-channel JFETs.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07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8" y="1569707"/>
            <a:ext cx="3461681" cy="21071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2203" y="1562692"/>
            <a:ext cx="2877448" cy="212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9" y="3401197"/>
            <a:ext cx="2942408" cy="2055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032" y="5180999"/>
            <a:ext cx="5593556" cy="5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TRANSFER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transfer characteristic of </a:t>
            </a:r>
            <a:r>
              <a:rPr lang="en-US" altLang="en-US" dirty="0">
                <a:solidFill>
                  <a:srgbClr val="FF33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input-to-output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 not as straight forward in a JFET as it was in a BJT. </a:t>
            </a:r>
            <a:b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BJT, 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indicated the relationship between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JFET, the relationship of V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GS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 is a little more complicated (Shockley’s equation):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3376" y="3704475"/>
            <a:ext cx="3794705" cy="16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TRANSFER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1696" y="1583994"/>
            <a:ext cx="6642443" cy="38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PLOTTING THE TRANSFER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Using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 values found in a specification sheet, the Transfer Curve can be plotted using these 3 steps: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1: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0V: 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2: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):  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3: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0V to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: 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8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43315" y="2294636"/>
          <a:ext cx="1704969" cy="61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315" y="2294636"/>
                        <a:ext cx="1704969" cy="61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029415" y="2822566"/>
          <a:ext cx="1857346" cy="5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1143000" imgH="330200" progId="Equation.3">
                  <p:embed/>
                </p:oleObj>
              </mc:Choice>
              <mc:Fallback>
                <p:oleObj name="Equation" r:id="rId5" imgW="1143000" imgH="3302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415" y="2822566"/>
                        <a:ext cx="1857346" cy="53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603689" y="3606570"/>
          <a:ext cx="1662479" cy="6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1079032" imgH="393529" progId="Equation.3">
                  <p:embed/>
                </p:oleObj>
              </mc:Choice>
              <mc:Fallback>
                <p:oleObj name="Equation" r:id="rId7" imgW="1079032" imgH="393529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689" y="3606570"/>
                        <a:ext cx="1662479" cy="6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166610" y="4339349"/>
          <a:ext cx="1582954" cy="51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8" imgW="1130300" imgH="368300" progId="Equation.3">
                  <p:embed/>
                </p:oleObj>
              </mc:Choice>
              <mc:Fallback>
                <p:oleObj name="Equation" r:id="rId8" imgW="1130300" imgH="3683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610" y="4339349"/>
                        <a:ext cx="1582954" cy="51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990075" y="5077163"/>
          <a:ext cx="1704975" cy="5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0" imgW="1130040" imgH="393480" progId="Equation.3">
                  <p:embed/>
                </p:oleObj>
              </mc:Choice>
              <mc:Fallback>
                <p:oleObj name="Equation" r:id="rId10" imgW="1130040" imgH="39348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075" y="5077163"/>
                        <a:ext cx="1704975" cy="59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5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SHORTHAND METHOD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</p:nvPr>
        </p:nvGraphicFramePr>
        <p:xfrm>
          <a:off x="2365131" y="2023989"/>
          <a:ext cx="5086350" cy="2571753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9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370" y="4900400"/>
            <a:ext cx="240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0 V, </a:t>
            </a:r>
            <a:r>
              <a:rPr lang="en-US" i="1" dirty="0"/>
              <a:t>ID </a:t>
            </a:r>
            <a:r>
              <a:rPr lang="en-US" dirty="0"/>
              <a:t>= </a:t>
            </a:r>
            <a:r>
              <a:rPr lang="en-US" i="1" dirty="0"/>
              <a:t>IDSS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866" y="4900400"/>
            <a:ext cx="235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</a:t>
            </a:r>
            <a:r>
              <a:rPr lang="en-US" i="1" dirty="0"/>
              <a:t>VP</a:t>
            </a:r>
            <a:r>
              <a:rPr lang="en-US" dirty="0"/>
              <a:t>, </a:t>
            </a:r>
            <a:r>
              <a:rPr lang="en-US" i="1" dirty="0"/>
              <a:t>ID </a:t>
            </a:r>
            <a:r>
              <a:rPr lang="en-US" dirty="0"/>
              <a:t>= 0 mA</a:t>
            </a:r>
          </a:p>
        </p:txBody>
      </p:sp>
    </p:spTree>
    <p:extLst>
      <p:ext uri="{BB962C8B-B14F-4D97-AF65-F5344CB8AC3E}">
        <p14:creationId xmlns:p14="http://schemas.microsoft.com/office/powerpoint/2010/main" val="1281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602</TotalTime>
  <Words>769</Words>
  <Application>Microsoft Macintosh PowerPoint</Application>
  <PresentationFormat>On-screen Show (4:3)</PresentationFormat>
  <Paragraphs>112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P-CHANNEL JFET CHARACTERISTICS</vt:lpstr>
      <vt:lpstr>JFET SYMBOLS</vt:lpstr>
      <vt:lpstr>SUMMARY TILL NOW</vt:lpstr>
      <vt:lpstr>SUMMARY TILL NOW</vt:lpstr>
      <vt:lpstr>JFET TRANSFER CHARACTERISTICS</vt:lpstr>
      <vt:lpstr>TRANSFER CURVE</vt:lpstr>
      <vt:lpstr>PLOTTING THE TRANSFER CURVE</vt:lpstr>
      <vt:lpstr>SHORTHAND METHOD</vt:lpstr>
      <vt:lpstr>EXAMPLE</vt:lpstr>
      <vt:lpstr>EXAMPLE</vt:lpstr>
      <vt:lpstr>         MOSFETs</vt:lpstr>
      <vt:lpstr>ENHANCEMENT-TYPE MOSFET CONSTRUCTION</vt:lpstr>
      <vt:lpstr> CONTINUED…</vt:lpstr>
      <vt:lpstr> CONTINUED… </vt:lpstr>
      <vt:lpstr> CONTINUED… </vt:lpstr>
      <vt:lpstr> BASIC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129</cp:revision>
  <dcterms:created xsi:type="dcterms:W3CDTF">2016-06-11T11:25:17Z</dcterms:created>
  <dcterms:modified xsi:type="dcterms:W3CDTF">2020-06-08T18:10:53Z</dcterms:modified>
</cp:coreProperties>
</file>