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329" r:id="rId2"/>
    <p:sldId id="257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603" r:id="rId16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31"/>
    <p:restoredTop sz="94688"/>
  </p:normalViewPr>
  <p:slideViewPr>
    <p:cSldViewPr snapToGrid="0">
      <p:cViewPr varScale="1">
        <p:scale>
          <a:sx n="62" d="100"/>
          <a:sy n="62" d="100"/>
        </p:scale>
        <p:origin x="1544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C889D-9EBD-4557-A854-C4A5BFA0BA58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B59BE-046B-4B0B-8C7C-7FB65C8A2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1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EF3F8-31F7-4A56-BA2D-DC10142AB8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00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ECF79AC1-CAE7-9B43-9DF1-2C49FD3DC746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11/29/2022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1451526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BAEC05E5-C41F-4846-8860-4B997D2AFB75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11/29/2022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939775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9AAA61C6-6AD7-3D49-801C-16F002342794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11/29/2022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6482907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D8EB8C4B-3C5B-2C40-B2FE-9F4129FC9E62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11/29/2022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05580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6"/>
            <a:ext cx="7772400" cy="1362075"/>
          </a:xfrm>
        </p:spPr>
        <p:txBody>
          <a:bodyPr anchor="t"/>
          <a:lstStyle>
            <a:lvl1pPr algn="l">
              <a:defRPr sz="225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5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8BA3776C-0C15-5949-A3E4-9496621D49AB}" type="datetime1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t>11/29/2022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EFEDE3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5438001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6B6C2E9F-7F64-5046-9662-397E67F9A63F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11/29/2022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7221698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33C32F7C-138A-BC49-8826-D839F1A7122C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11/29/2022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767650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8584629F-CB2C-574C-82F9-4BBF1D366E25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11/29/2022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080593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B41E21D6-4F7D-CC45-9FDB-9865B5C928FA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11/29/2022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6723196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3F4E0697-F2C5-314A-BECC-7802E3450A3B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11/29/2022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1636951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1" y="719708"/>
            <a:ext cx="2287588" cy="1337695"/>
          </a:xfrm>
        </p:spPr>
        <p:txBody>
          <a:bodyPr anchor="b"/>
          <a:lstStyle>
            <a:lvl1pPr algn="l">
              <a:defRPr sz="1125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1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2319053"/>
            <a:ext cx="2318657" cy="3020390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BB751B34-9B3C-CE4C-B698-262ACBB507F7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11/29/2022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431641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013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2C0572E0-6861-6D42-8DDC-A090F74C7516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11/29/2022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6141603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8" y="6057879"/>
            <a:ext cx="26629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9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9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9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9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203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75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75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image" Target="../media/image24.wmf"/><Relationship Id="rId7" Type="http://schemas.openxmlformats.org/officeDocument/2006/relationships/image" Target="../media/image18.png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7" Type="http://schemas.openxmlformats.org/officeDocument/2006/relationships/image" Target="../media/image30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3.bin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microsoft.com/office/2007/relationships/hdphoto" Target="../media/hdphoto13.wdp"/><Relationship Id="rId3" Type="http://schemas.microsoft.com/office/2007/relationships/hdphoto" Target="../media/hdphoto10.wdp"/><Relationship Id="rId7" Type="http://schemas.openxmlformats.org/officeDocument/2006/relationships/image" Target="../media/image25.wmf"/><Relationship Id="rId12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6.bin"/><Relationship Id="rId11" Type="http://schemas.microsoft.com/office/2007/relationships/hdphoto" Target="../media/hdphoto12.wdp"/><Relationship Id="rId5" Type="http://schemas.openxmlformats.org/officeDocument/2006/relationships/image" Target="../media/image34.wmf"/><Relationship Id="rId15" Type="http://schemas.microsoft.com/office/2007/relationships/hdphoto" Target="../media/hdphoto14.wdp"/><Relationship Id="rId10" Type="http://schemas.openxmlformats.org/officeDocument/2006/relationships/image" Target="../media/image36.png"/><Relationship Id="rId4" Type="http://schemas.openxmlformats.org/officeDocument/2006/relationships/oleObject" Target="../embeddings/oleObject25.bin"/><Relationship Id="rId9" Type="http://schemas.microsoft.com/office/2007/relationships/hdphoto" Target="../media/hdphoto11.wdp"/><Relationship Id="rId1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5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0.wdp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8.wmf"/><Relationship Id="rId3" Type="http://schemas.microsoft.com/office/2007/relationships/hdphoto" Target="../media/hdphoto1.wdp"/><Relationship Id="rId7" Type="http://schemas.openxmlformats.org/officeDocument/2006/relationships/image" Target="../media/image3.wmf"/><Relationship Id="rId12" Type="http://schemas.openxmlformats.org/officeDocument/2006/relationships/oleObject" Target="../embeddings/oleObject9.bin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7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4.wmf"/><Relationship Id="rId3" Type="http://schemas.microsoft.com/office/2007/relationships/hdphoto" Target="../media/hdphoto2.wdp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4.bin"/><Relationship Id="rId17" Type="http://schemas.microsoft.com/office/2007/relationships/hdphoto" Target="../media/hdphoto3.wdp"/><Relationship Id="rId2" Type="http://schemas.openxmlformats.org/officeDocument/2006/relationships/image" Target="../media/image9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5" Type="http://schemas.openxmlformats.org/officeDocument/2006/relationships/image" Target="../media/image15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15.bin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7" Type="http://schemas.microsoft.com/office/2007/relationships/hdphoto" Target="../media/hdphoto4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7.wdp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microsoft.com/office/2007/relationships/hdphoto" Target="../media/hdphoto8.wdp"/><Relationship Id="rId7" Type="http://schemas.openxmlformats.org/officeDocument/2006/relationships/oleObject" Target="../embeddings/oleObject17.bin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4.wmf"/><Relationship Id="rId4" Type="http://schemas.openxmlformats.org/officeDocument/2006/relationships/image" Target="../media/image23.png"/><Relationship Id="rId9" Type="http://schemas.openxmlformats.org/officeDocument/2006/relationships/oleObject" Target="../embeddings/oleObject1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E3B238A-95CF-D247-AF6F-D017CD39E0E4}"/>
              </a:ext>
            </a:extLst>
          </p:cNvPr>
          <p:cNvSpPr txBox="1">
            <a:spLocks/>
          </p:cNvSpPr>
          <p:nvPr/>
        </p:nvSpPr>
        <p:spPr>
          <a:xfrm>
            <a:off x="1957568" y="599304"/>
            <a:ext cx="5228860" cy="878351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 Devices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3D49437-97F2-1C46-BCFF-53D28976941C}"/>
              </a:ext>
            </a:extLst>
          </p:cNvPr>
          <p:cNvSpPr txBox="1">
            <a:spLocks/>
          </p:cNvSpPr>
          <p:nvPr/>
        </p:nvSpPr>
        <p:spPr>
          <a:xfrm>
            <a:off x="2497103" y="5313601"/>
            <a:ext cx="4149793" cy="696988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kumimoji="0" lang="en-US" altLang="en-US" sz="1100" u="sng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Reference book</a:t>
            </a:r>
            <a:r>
              <a:rPr kumimoji="0" lang="en-US" alt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:</a:t>
            </a:r>
            <a:endParaRPr lang="en-US" sz="1100" b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kumimoji="0" lang="en-US" altLang="en-US" sz="1400" b="1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Electronic Devices and Circuit Theory (Chapter-7)</a:t>
            </a:r>
            <a:r>
              <a:rPr kumimoji="0" lang="en-US" altLang="en-US" sz="14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</a:t>
            </a: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Robert L.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Boylestad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and L.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Nashelsky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, (11</a:t>
            </a:r>
            <a:r>
              <a:rPr lang="en-US" sz="1100" baseline="300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th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Edition)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2B1D5-6796-4242-8D7E-42837C88C7C0}"/>
              </a:ext>
            </a:extLst>
          </p:cNvPr>
          <p:cNvSpPr txBox="1">
            <a:spLocks/>
          </p:cNvSpPr>
          <p:nvPr/>
        </p:nvSpPr>
        <p:spPr>
          <a:xfrm>
            <a:off x="3264972" y="1916831"/>
            <a:ext cx="2614052" cy="87835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Term</a:t>
            </a:r>
            <a:b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- 06</a:t>
            </a:r>
          </a:p>
        </p:txBody>
      </p:sp>
    </p:spTree>
    <p:extLst>
      <p:ext uri="{BB962C8B-B14F-4D97-AF65-F5344CB8AC3E}">
        <p14:creationId xmlns:p14="http://schemas.microsoft.com/office/powerpoint/2010/main" val="4201211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373" y="449260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SELF-BIAS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472481"/>
            <a:ext cx="7615451" cy="4084911"/>
          </a:xfrm>
        </p:spPr>
        <p:txBody>
          <a:bodyPr>
            <a:noAutofit/>
          </a:bodyPr>
          <a:lstStyle/>
          <a:p>
            <a:pPr lvl="0" algn="just"/>
            <a:r>
              <a:rPr lang="en-US" dirty="0">
                <a:solidFill>
                  <a:prstClr val="black"/>
                </a:solidFill>
                <a:latin typeface="Arial Narrow" panose="020B0606020202030204" pitchFamily="34" charset="0"/>
              </a:rPr>
              <a:t>Can be solved using either </a:t>
            </a:r>
            <a:r>
              <a:rPr lang="en-US" dirty="0">
                <a:solidFill>
                  <a:srgbClr val="00B050"/>
                </a:solidFill>
                <a:latin typeface="Arial Narrow" panose="020B0606020202030204" pitchFamily="34" charset="0"/>
              </a:rPr>
              <a:t>Mathematical Approach</a:t>
            </a:r>
            <a:r>
              <a:rPr lang="en-US" dirty="0">
                <a:solidFill>
                  <a:prstClr val="black"/>
                </a:solidFill>
                <a:latin typeface="Arial Narrow" panose="020B0606020202030204" pitchFamily="34" charset="0"/>
              </a:rPr>
              <a:t> or </a:t>
            </a:r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Graphical Approach</a:t>
            </a:r>
            <a:r>
              <a:rPr lang="en-US" dirty="0">
                <a:solidFill>
                  <a:prstClr val="black"/>
                </a:solidFill>
                <a:latin typeface="Arial Narrow" panose="020B0606020202030204" pitchFamily="34" charset="0"/>
              </a:rPr>
              <a:t>: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9215347"/>
              </p:ext>
            </p:extLst>
          </p:nvPr>
        </p:nvGraphicFramePr>
        <p:xfrm>
          <a:off x="1467437" y="2353852"/>
          <a:ext cx="1600200" cy="464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7320" imgH="228600" progId="Equation.3">
                  <p:embed/>
                </p:oleObj>
              </mc:Choice>
              <mc:Fallback>
                <p:oleObj name="Equation" r:id="rId2" imgW="787320" imgH="228600" progId="Equation.3">
                  <p:embed/>
                  <p:pic>
                    <p:nvPicPr>
                      <p:cNvPr id="61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7437" y="2353852"/>
                        <a:ext cx="1600200" cy="4643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506455"/>
              </p:ext>
            </p:extLst>
          </p:nvPr>
        </p:nvGraphicFramePr>
        <p:xfrm>
          <a:off x="856059" y="3038686"/>
          <a:ext cx="347305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11280" imgH="228600" progId="Equation.3">
                  <p:embed/>
                </p:oleObj>
              </mc:Choice>
              <mc:Fallback>
                <p:oleObj name="Equation" r:id="rId4" imgW="1511280" imgH="228600" progId="Equation.3">
                  <p:embed/>
                  <p:pic>
                    <p:nvPicPr>
                      <p:cNvPr id="819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059" y="3038686"/>
                        <a:ext cx="3473053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7910" y="1815401"/>
            <a:ext cx="1962965" cy="40158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6059" y="1861812"/>
            <a:ext cx="2592549" cy="484674"/>
          </a:xfrm>
          <a:prstGeom prst="rect">
            <a:avLst/>
          </a:prstGeom>
        </p:spPr>
      </p:pic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59062"/>
              </p:ext>
            </p:extLst>
          </p:nvPr>
        </p:nvGraphicFramePr>
        <p:xfrm>
          <a:off x="1202825" y="3637889"/>
          <a:ext cx="2563800" cy="1707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20480" imgH="1041120" progId="Equation.3">
                  <p:embed/>
                </p:oleObj>
              </mc:Choice>
              <mc:Fallback>
                <p:oleObj name="Equation" r:id="rId8" imgW="1320480" imgH="1041120" progId="Equation.3">
                  <p:embed/>
                  <p:pic>
                    <p:nvPicPr>
                      <p:cNvPr id="614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2825" y="3637889"/>
                        <a:ext cx="2563800" cy="17074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105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431" y="449014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SELF-BIAS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923" y="1527611"/>
            <a:ext cx="7615451" cy="3802778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Draw the device transfer characteristic using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 Narrow" panose="020B0606020202030204" pitchFamily="34" charset="0"/>
              </a:rPr>
              <a:t>shorthand method</a:t>
            </a:r>
            <a:r>
              <a:rPr lang="en-US" dirty="0">
                <a:latin typeface="Arial Narrow" panose="020B0606020202030204" pitchFamily="34" charset="0"/>
              </a:rPr>
              <a:t>.</a:t>
            </a: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Draw the network load line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Use		        to draw straight line.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First point, 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Second point, any point from I</a:t>
            </a:r>
            <a:r>
              <a:rPr lang="en-US" sz="1650" baseline="-25000" dirty="0">
                <a:latin typeface="Arial Narrow" panose="020B0606020202030204" pitchFamily="34" charset="0"/>
              </a:rPr>
              <a:t>D</a:t>
            </a:r>
            <a:r>
              <a:rPr lang="en-US" sz="1650" dirty="0">
                <a:latin typeface="Arial Narrow" panose="020B0606020202030204" pitchFamily="34" charset="0"/>
              </a:rPr>
              <a:t> = 0 to I</a:t>
            </a:r>
            <a:r>
              <a:rPr lang="en-US" sz="1650" baseline="-25000" dirty="0">
                <a:latin typeface="Arial Narrow" panose="020B0606020202030204" pitchFamily="34" charset="0"/>
              </a:rPr>
              <a:t>D</a:t>
            </a:r>
            <a:r>
              <a:rPr lang="en-US" sz="1650" dirty="0">
                <a:latin typeface="Arial Narrow" panose="020B0606020202030204" pitchFamily="34" charset="0"/>
              </a:rPr>
              <a:t> = I</a:t>
            </a:r>
            <a:r>
              <a:rPr lang="en-US" sz="1650" baseline="-25000" dirty="0">
                <a:latin typeface="Arial Narrow" panose="020B0606020202030204" pitchFamily="34" charset="0"/>
              </a:rPr>
              <a:t>DSS</a:t>
            </a:r>
            <a:r>
              <a:rPr lang="en-US" sz="1650" dirty="0">
                <a:latin typeface="Arial Narrow" panose="020B0606020202030204" pitchFamily="34" charset="0"/>
              </a:rPr>
              <a:t>. Choose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The Q-point obtained at the intersection of the straight line plot and the device characteristic curve.</a:t>
            </a: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The quiescent value for I</a:t>
            </a:r>
            <a:r>
              <a:rPr lang="en-US" baseline="-25000" dirty="0">
                <a:latin typeface="Arial Narrow" panose="020B0606020202030204" pitchFamily="34" charset="0"/>
              </a:rPr>
              <a:t>D</a:t>
            </a:r>
            <a:r>
              <a:rPr lang="en-US" dirty="0">
                <a:latin typeface="Arial Narrow" panose="020B0606020202030204" pitchFamily="34" charset="0"/>
              </a:rPr>
              <a:t> and V</a:t>
            </a:r>
            <a:r>
              <a:rPr lang="en-US" baseline="-25000" dirty="0">
                <a:latin typeface="Arial Narrow" panose="020B0606020202030204" pitchFamily="34" charset="0"/>
              </a:rPr>
              <a:t>GS</a:t>
            </a:r>
            <a:r>
              <a:rPr lang="en-US" dirty="0">
                <a:latin typeface="Arial Narrow" panose="020B0606020202030204" pitchFamily="34" charset="0"/>
              </a:rPr>
              <a:t> can then be determined and used to find the other quantities of interest.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6923" y="1181362"/>
            <a:ext cx="198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Graphical Approach</a:t>
            </a:r>
            <a:endParaRPr lang="en-US" b="1" dirty="0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942610"/>
              </p:ext>
            </p:extLst>
          </p:nvPr>
        </p:nvGraphicFramePr>
        <p:xfrm>
          <a:off x="2095738" y="2266957"/>
          <a:ext cx="97155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25500" imgH="228600" progId="Equation.3">
                  <p:embed/>
                </p:oleObj>
              </mc:Choice>
              <mc:Fallback>
                <p:oleObj name="Equation" r:id="rId2" imgW="825500" imgH="228600" progId="Equation.3">
                  <p:embed/>
                  <p:pic>
                    <p:nvPicPr>
                      <p:cNvPr id="717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738" y="2266957"/>
                        <a:ext cx="971550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540070"/>
              </p:ext>
            </p:extLst>
          </p:nvPr>
        </p:nvGraphicFramePr>
        <p:xfrm>
          <a:off x="2755959" y="2565595"/>
          <a:ext cx="108585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79500" imgH="228600" progId="Equation.3">
                  <p:embed/>
                </p:oleObj>
              </mc:Choice>
              <mc:Fallback>
                <p:oleObj name="Equation" r:id="rId4" imgW="1079500" imgH="228600" progId="Equation.3">
                  <p:embed/>
                  <p:pic>
                    <p:nvPicPr>
                      <p:cNvPr id="717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959" y="2565595"/>
                        <a:ext cx="1085850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5318441"/>
              </p:ext>
            </p:extLst>
          </p:nvPr>
        </p:nvGraphicFramePr>
        <p:xfrm>
          <a:off x="3841809" y="3106232"/>
          <a:ext cx="1028700" cy="889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39600" imgH="812520" progId="Equation.3">
                  <p:embed/>
                </p:oleObj>
              </mc:Choice>
              <mc:Fallback>
                <p:oleObj name="Equation" r:id="rId6" imgW="939600" imgH="812520" progId="Equation.3">
                  <p:embed/>
                  <p:pic>
                    <p:nvPicPr>
                      <p:cNvPr id="717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809" y="3106232"/>
                        <a:ext cx="1028700" cy="8893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543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SELF-BIAS CONFIGURATION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53947" y="1583993"/>
            <a:ext cx="3832848" cy="44880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597" y="1583993"/>
            <a:ext cx="2071295" cy="48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64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76" y="508045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SELF-BIAS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807" y="1517085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Determine V</a:t>
            </a:r>
            <a:r>
              <a:rPr lang="en-US" baseline="-25000" dirty="0">
                <a:latin typeface="Arial Narrow" panose="020B0606020202030204" pitchFamily="34" charset="0"/>
              </a:rPr>
              <a:t>GSQ</a:t>
            </a:r>
            <a:r>
              <a:rPr lang="en-US" dirty="0">
                <a:latin typeface="Arial Narrow" panose="020B0606020202030204" pitchFamily="34" charset="0"/>
              </a:rPr>
              <a:t>, I</a:t>
            </a:r>
            <a:r>
              <a:rPr lang="en-US" baseline="-25000" dirty="0">
                <a:latin typeface="Arial Narrow" panose="020B0606020202030204" pitchFamily="34" charset="0"/>
              </a:rPr>
              <a:t>DQ</a:t>
            </a:r>
            <a:r>
              <a:rPr lang="en-US" dirty="0">
                <a:latin typeface="Arial Narrow" panose="020B0606020202030204" pitchFamily="34" charset="0"/>
              </a:rPr>
              <a:t>,V</a:t>
            </a:r>
            <a:r>
              <a:rPr lang="en-US" baseline="-25000" dirty="0">
                <a:latin typeface="Arial Narrow" panose="020B0606020202030204" pitchFamily="34" charset="0"/>
              </a:rPr>
              <a:t>DS</a:t>
            </a:r>
            <a:r>
              <a:rPr lang="en-US" dirty="0">
                <a:latin typeface="Arial Narrow" panose="020B0606020202030204" pitchFamily="34" charset="0"/>
              </a:rPr>
              <a:t>,V</a:t>
            </a:r>
            <a:r>
              <a:rPr lang="en-US" baseline="-25000" dirty="0">
                <a:latin typeface="Arial Narrow" panose="020B0606020202030204" pitchFamily="34" charset="0"/>
              </a:rPr>
              <a:t>S</a:t>
            </a:r>
            <a:r>
              <a:rPr lang="en-US" dirty="0">
                <a:latin typeface="Arial Narrow" panose="020B0606020202030204" pitchFamily="34" charset="0"/>
              </a:rPr>
              <a:t>,V</a:t>
            </a:r>
            <a:r>
              <a:rPr lang="en-US" baseline="-25000" dirty="0">
                <a:latin typeface="Arial Narrow" panose="020B0606020202030204" pitchFamily="34" charset="0"/>
              </a:rPr>
              <a:t>G</a:t>
            </a:r>
            <a:r>
              <a:rPr lang="en-US" dirty="0">
                <a:latin typeface="Arial Narrow" panose="020B0606020202030204" pitchFamily="34" charset="0"/>
              </a:rPr>
              <a:t> and V</a:t>
            </a:r>
            <a:r>
              <a:rPr lang="en-US" baseline="-25000" dirty="0">
                <a:latin typeface="Arial Narrow" panose="020B0606020202030204" pitchFamily="34" charset="0"/>
              </a:rPr>
              <a:t>D</a:t>
            </a:r>
            <a:r>
              <a:rPr lang="en-US" dirty="0">
                <a:latin typeface="Arial Narrow" panose="020B0606020202030204" pitchFamily="34" charset="0"/>
              </a:rPr>
              <a:t>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57440" y="1610759"/>
            <a:ext cx="2935862" cy="3991237"/>
          </a:xfrm>
          <a:prstGeom prst="rect">
            <a:avLst/>
          </a:prstGeom>
        </p:spPr>
      </p:pic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7348182"/>
              </p:ext>
            </p:extLst>
          </p:nvPr>
        </p:nvGraphicFramePr>
        <p:xfrm>
          <a:off x="1566747" y="2078598"/>
          <a:ext cx="1296591" cy="377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87320" imgH="228600" progId="Equation.3">
                  <p:embed/>
                </p:oleObj>
              </mc:Choice>
              <mc:Fallback>
                <p:oleObj name="Equation" r:id="rId4" imgW="787320" imgH="228600" progId="Equation.3">
                  <p:embed/>
                  <p:pic>
                    <p:nvPicPr>
                      <p:cNvPr id="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747" y="2078598"/>
                        <a:ext cx="1296591" cy="3774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7317611"/>
              </p:ext>
            </p:extLst>
          </p:nvPr>
        </p:nvGraphicFramePr>
        <p:xfrm>
          <a:off x="996712" y="2498587"/>
          <a:ext cx="2975612" cy="4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11280" imgH="228600" progId="Equation.3">
                  <p:embed/>
                </p:oleObj>
              </mc:Choice>
              <mc:Fallback>
                <p:oleObj name="Equation" r:id="rId6" imgW="1511280" imgH="228600" progId="Equation.3">
                  <p:embed/>
                  <p:pic>
                    <p:nvPicPr>
                      <p:cNvPr id="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712" y="2498587"/>
                        <a:ext cx="2975612" cy="40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2776" y="3068393"/>
            <a:ext cx="1447655" cy="34662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10003" y="3090906"/>
            <a:ext cx="3321220" cy="11600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0866" y="3576786"/>
            <a:ext cx="1920273" cy="9036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0866" y="4557040"/>
            <a:ext cx="5331122" cy="93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4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001" y="605130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SELF-BIAS EXAMPLE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864" y="1216002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Plot  I</a:t>
            </a:r>
            <a:r>
              <a:rPr lang="en-US" baseline="-25000" dirty="0">
                <a:latin typeface="Arial Narrow" panose="020B0606020202030204" pitchFamily="34" charset="0"/>
              </a:rPr>
              <a:t>D</a:t>
            </a:r>
            <a:r>
              <a:rPr lang="en-US" dirty="0">
                <a:latin typeface="Arial Narrow" panose="020B0606020202030204" pitchFamily="34" charset="0"/>
              </a:rPr>
              <a:t>  vs V</a:t>
            </a:r>
            <a:r>
              <a:rPr lang="en-US" baseline="-25000" dirty="0">
                <a:latin typeface="Arial Narrow" panose="020B0606020202030204" pitchFamily="34" charset="0"/>
              </a:rPr>
              <a:t>GS</a:t>
            </a:r>
            <a:r>
              <a:rPr lang="en-US" dirty="0">
                <a:latin typeface="Arial Narrow" panose="020B0606020202030204" pitchFamily="34" charset="0"/>
              </a:rPr>
              <a:t> and draw a line from the origin of the axis.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7001" y="1767607"/>
            <a:ext cx="4461989" cy="36329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89274" y="1433381"/>
            <a:ext cx="2935862" cy="399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46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19672" y="2310225"/>
            <a:ext cx="632408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ts val="1200"/>
              </a:spcBef>
              <a:buFontTx/>
              <a:buNone/>
            </a:pPr>
            <a:r>
              <a:rPr lang="en-US" altLang="ja-JP" sz="6600" b="1" dirty="0">
                <a:solidFill>
                  <a:schemeClr val="accent3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End of Lecture-6</a:t>
            </a:r>
          </a:p>
        </p:txBody>
      </p:sp>
    </p:spTree>
    <p:extLst>
      <p:ext uri="{BB962C8B-B14F-4D97-AF65-F5344CB8AC3E}">
        <p14:creationId xmlns:p14="http://schemas.microsoft.com/office/powerpoint/2010/main" val="1374076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054" y="731900"/>
            <a:ext cx="7429499" cy="457196"/>
          </a:xfrm>
        </p:spPr>
        <p:txBody>
          <a:bodyPr>
            <a:normAutofit fontScale="90000"/>
          </a:bodyPr>
          <a:lstStyle/>
          <a:p>
            <a:pPr defTabSz="342900"/>
            <a:r>
              <a:rPr lang="en-US" sz="2700" b="1" dirty="0">
                <a:solidFill>
                  <a:srgbClr val="00B050"/>
                </a:solidFill>
              </a:rPr>
              <a:t>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054" y="1189097"/>
            <a:ext cx="7961857" cy="4479808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able to perform a dc analysis of JFET, MOSFET, and MESFET networks.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Become proficient in the use of load-line analysis to examine FET networks.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confidence in the dc analysis of networks with both FETs and BJTs.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how to use the Universal JFET Bias Curve to analyze the various FET configurations.</a:t>
            </a:r>
          </a:p>
        </p:txBody>
      </p:sp>
    </p:spTree>
    <p:extLst>
      <p:ext uri="{BB962C8B-B14F-4D97-AF65-F5344CB8AC3E}">
        <p14:creationId xmlns:p14="http://schemas.microsoft.com/office/powerpoint/2010/main" val="52982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552" y="578223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GENERAL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597" y="1583993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For all FETs: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For JFETs and Depletion-Type MOSFETs: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For Enhancement-Type MOSFETs: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BJT: </a:t>
            </a:r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Linear Relationship</a:t>
            </a:r>
            <a:r>
              <a:rPr lang="en-US" dirty="0">
                <a:latin typeface="Arial Narrow" panose="020B0606020202030204" pitchFamily="34" charset="0"/>
              </a:rPr>
              <a:t> between I</a:t>
            </a:r>
            <a:r>
              <a:rPr lang="en-US" baseline="-25000" dirty="0">
                <a:latin typeface="Arial Narrow" panose="020B0606020202030204" pitchFamily="34" charset="0"/>
              </a:rPr>
              <a:t>B</a:t>
            </a:r>
            <a:r>
              <a:rPr lang="en-US" dirty="0">
                <a:latin typeface="Arial Narrow" panose="020B0606020202030204" pitchFamily="34" charset="0"/>
              </a:rPr>
              <a:t> and I</a:t>
            </a:r>
            <a:r>
              <a:rPr lang="en-US" baseline="-25000" dirty="0">
                <a:latin typeface="Arial Narrow" panose="020B0606020202030204" pitchFamily="34" charset="0"/>
              </a:rPr>
              <a:t>C</a:t>
            </a:r>
            <a:endParaRPr lang="en-US" dirty="0">
              <a:latin typeface="Arial Narrow" panose="020B0606020202030204" pitchFamily="34" charset="0"/>
            </a:endParaRP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FET: </a:t>
            </a:r>
            <a:r>
              <a:rPr lang="en-US" dirty="0">
                <a:solidFill>
                  <a:srgbClr val="0070C0"/>
                </a:solidFill>
                <a:latin typeface="Arial Narrow" panose="020B0606020202030204" pitchFamily="34" charset="0"/>
              </a:rPr>
              <a:t>Non-linear Relationship</a:t>
            </a:r>
            <a:r>
              <a:rPr lang="en-US" dirty="0">
                <a:latin typeface="Arial Narrow" panose="020B0606020202030204" pitchFamily="34" charset="0"/>
              </a:rPr>
              <a:t> between V</a:t>
            </a:r>
            <a:r>
              <a:rPr lang="en-US" baseline="-25000" dirty="0">
                <a:latin typeface="Arial Narrow" panose="020B0606020202030204" pitchFamily="34" charset="0"/>
              </a:rPr>
              <a:t>GS</a:t>
            </a:r>
            <a:r>
              <a:rPr lang="en-US" dirty="0">
                <a:latin typeface="Arial Narrow" panose="020B0606020202030204" pitchFamily="34" charset="0"/>
              </a:rPr>
              <a:t> and I</a:t>
            </a:r>
            <a:r>
              <a:rPr lang="en-US" baseline="-25000" dirty="0">
                <a:latin typeface="Arial Narrow" panose="020B0606020202030204" pitchFamily="34" charset="0"/>
              </a:rPr>
              <a:t>D</a:t>
            </a:r>
            <a:r>
              <a:rPr lang="en-US" dirty="0">
                <a:latin typeface="Arial Narrow" panose="020B0606020202030204" pitchFamily="34" charset="0"/>
              </a:rPr>
              <a:t>.</a:t>
            </a:r>
            <a:endParaRPr lang="en-US" dirty="0"/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022126"/>
              </p:ext>
            </p:extLst>
          </p:nvPr>
        </p:nvGraphicFramePr>
        <p:xfrm>
          <a:off x="3009417" y="1590982"/>
          <a:ext cx="898574" cy="4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07960" imgH="228600" progId="Equation.3">
                  <p:embed/>
                </p:oleObj>
              </mc:Choice>
              <mc:Fallback>
                <p:oleObj name="Equation" r:id="rId2" imgW="507960" imgH="228600" progId="Equation.3">
                  <p:embed/>
                  <p:pic>
                    <p:nvPicPr>
                      <p:cNvPr id="10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417" y="1590982"/>
                        <a:ext cx="898574" cy="4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695027"/>
              </p:ext>
            </p:extLst>
          </p:nvPr>
        </p:nvGraphicFramePr>
        <p:xfrm>
          <a:off x="4724346" y="1583992"/>
          <a:ext cx="766578" cy="418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57200" imgH="228600" progId="Equation.3">
                  <p:embed/>
                </p:oleObj>
              </mc:Choice>
              <mc:Fallback>
                <p:oleObj name="Equation" r:id="rId4" imgW="457200" imgH="228600" progId="Equation.3">
                  <p:embed/>
                  <p:pic>
                    <p:nvPicPr>
                      <p:cNvPr id="102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346" y="1583992"/>
                        <a:ext cx="766578" cy="4181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1608930"/>
              </p:ext>
            </p:extLst>
          </p:nvPr>
        </p:nvGraphicFramePr>
        <p:xfrm>
          <a:off x="5526093" y="2134044"/>
          <a:ext cx="2056681" cy="663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79280" imgH="393480" progId="Equation.3">
                  <p:embed/>
                </p:oleObj>
              </mc:Choice>
              <mc:Fallback>
                <p:oleObj name="Equation" r:id="rId6" imgW="1079280" imgH="393480" progId="Equation.3">
                  <p:embed/>
                  <p:pic>
                    <p:nvPicPr>
                      <p:cNvPr id="102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6093" y="2134044"/>
                        <a:ext cx="2056681" cy="6634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0149257"/>
              </p:ext>
            </p:extLst>
          </p:nvPr>
        </p:nvGraphicFramePr>
        <p:xfrm>
          <a:off x="4927209" y="3025856"/>
          <a:ext cx="1930792" cy="399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54080" imgH="241200" progId="Equation.3">
                  <p:embed/>
                </p:oleObj>
              </mc:Choice>
              <mc:Fallback>
                <p:oleObj name="Equation" r:id="rId8" imgW="1054080" imgH="241200" progId="Equation.3">
                  <p:embed/>
                  <p:pic>
                    <p:nvPicPr>
                      <p:cNvPr id="102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209" y="3025856"/>
                        <a:ext cx="1930792" cy="3994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735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610873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sz="3000" b="1" dirty="0">
                <a:solidFill>
                  <a:srgbClr val="00B050"/>
                </a:solidFill>
              </a:rPr>
              <a:t>COMMON FET BIASING CIRCUITS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583993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JFET</a:t>
            </a:r>
          </a:p>
          <a:p>
            <a:pPr lvl="2" algn="just"/>
            <a:r>
              <a:rPr lang="en-US" sz="1650" dirty="0">
                <a:solidFill>
                  <a:srgbClr val="0070C0"/>
                </a:solidFill>
                <a:latin typeface="Arial Narrow" panose="020B0606020202030204" pitchFamily="34" charset="0"/>
              </a:rPr>
              <a:t>Fixed – Bias </a:t>
            </a:r>
          </a:p>
          <a:p>
            <a:pPr lvl="2" algn="just"/>
            <a:r>
              <a:rPr lang="en-US" sz="1650" dirty="0">
                <a:solidFill>
                  <a:srgbClr val="0070C0"/>
                </a:solidFill>
                <a:latin typeface="Arial Narrow" panose="020B0606020202030204" pitchFamily="34" charset="0"/>
              </a:rPr>
              <a:t>Self-Bias </a:t>
            </a:r>
          </a:p>
          <a:p>
            <a:pPr lvl="2" algn="just"/>
            <a:r>
              <a:rPr lang="en-US" sz="1650" dirty="0">
                <a:solidFill>
                  <a:srgbClr val="0070C0"/>
                </a:solidFill>
                <a:latin typeface="Arial Narrow" panose="020B0606020202030204" pitchFamily="34" charset="0"/>
              </a:rPr>
              <a:t>Voltage-Divider Bias</a:t>
            </a:r>
            <a:endParaRPr lang="en-US" sz="1800" dirty="0">
              <a:solidFill>
                <a:srgbClr val="0070C0"/>
              </a:solidFill>
              <a:latin typeface="Arial Narrow" panose="020B0606020202030204" pitchFamily="34" charset="0"/>
            </a:endParaRP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Depletion-Type MOSFET</a:t>
            </a:r>
          </a:p>
          <a:p>
            <a:pPr lvl="2" algn="just"/>
            <a:r>
              <a:rPr lang="en-US" sz="1650" dirty="0">
                <a:solidFill>
                  <a:srgbClr val="00B050"/>
                </a:solidFill>
                <a:latin typeface="Arial Narrow" panose="020B0606020202030204" pitchFamily="34" charset="0"/>
              </a:rPr>
              <a:t>Self-Bias</a:t>
            </a:r>
          </a:p>
          <a:p>
            <a:pPr lvl="2" algn="just"/>
            <a:r>
              <a:rPr lang="en-US" sz="1650" dirty="0">
                <a:solidFill>
                  <a:srgbClr val="00B050"/>
                </a:solidFill>
                <a:latin typeface="Arial Narrow" panose="020B0606020202030204" pitchFamily="34" charset="0"/>
              </a:rPr>
              <a:t>Voltage-Divider Bias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Enhancement-Type MOSFET</a:t>
            </a:r>
          </a:p>
          <a:p>
            <a:pPr lvl="2" algn="just"/>
            <a:r>
              <a:rPr lang="en-US" sz="1650" dirty="0">
                <a:solidFill>
                  <a:srgbClr val="C00000"/>
                </a:solidFill>
                <a:latin typeface="Arial Narrow" panose="020B0606020202030204" pitchFamily="34" charset="0"/>
              </a:rPr>
              <a:t>Feedback Configuration</a:t>
            </a:r>
          </a:p>
          <a:p>
            <a:pPr lvl="2" algn="just"/>
            <a:r>
              <a:rPr lang="en-US" sz="1650" dirty="0">
                <a:solidFill>
                  <a:srgbClr val="C00000"/>
                </a:solidFill>
                <a:latin typeface="Arial Narrow" panose="020B0606020202030204" pitchFamily="34" charset="0"/>
              </a:rPr>
              <a:t>Voltage-Divider Bias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07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FIXED-BIAS JFET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43" y="1583993"/>
            <a:ext cx="461527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The simplest biasing arrangements: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For the DC analysis,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Capacitors are open circuits</a:t>
            </a: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The </a:t>
            </a:r>
            <a:r>
              <a:rPr lang="en-US" b="1" i="1" dirty="0">
                <a:solidFill>
                  <a:srgbClr val="FF0000"/>
                </a:solidFill>
                <a:latin typeface="Arial Narrow" panose="020B0606020202030204" pitchFamily="34" charset="0"/>
              </a:rPr>
              <a:t>zero-volt drop across R</a:t>
            </a:r>
            <a:r>
              <a:rPr lang="en-US" b="1" i="1" baseline="-25000" dirty="0">
                <a:solidFill>
                  <a:srgbClr val="FF0000"/>
                </a:solidFill>
                <a:latin typeface="Arial Narrow" panose="020B0606020202030204" pitchFamily="34" charset="0"/>
              </a:rPr>
              <a:t>G</a:t>
            </a:r>
            <a:r>
              <a:rPr lang="en-US" b="1" i="1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US" dirty="0">
                <a:latin typeface="Arial Narrow" panose="020B0606020202030204" pitchFamily="34" charset="0"/>
              </a:rPr>
              <a:t>permits </a:t>
            </a:r>
            <a:r>
              <a:rPr lang="en-US" b="1" i="1" dirty="0">
                <a:solidFill>
                  <a:srgbClr val="00B050"/>
                </a:solidFill>
                <a:latin typeface="Arial Narrow" panose="020B0606020202030204" pitchFamily="34" charset="0"/>
              </a:rPr>
              <a:t>replacing  R</a:t>
            </a:r>
            <a:r>
              <a:rPr lang="en-US" b="1" i="1" baseline="-25000" dirty="0">
                <a:solidFill>
                  <a:srgbClr val="00B050"/>
                </a:solidFill>
                <a:latin typeface="Arial Narrow" panose="020B0606020202030204" pitchFamily="34" charset="0"/>
              </a:rPr>
              <a:t>G</a:t>
            </a:r>
            <a:r>
              <a:rPr lang="en-US" b="1" i="1" dirty="0">
                <a:solidFill>
                  <a:srgbClr val="00B050"/>
                </a:solidFill>
                <a:latin typeface="Arial Narrow" panose="020B0606020202030204" pitchFamily="34" charset="0"/>
              </a:rPr>
              <a:t> by a short-circuit.</a:t>
            </a: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10218" y="1802167"/>
            <a:ext cx="3884288" cy="3628091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682177"/>
              </p:ext>
            </p:extLst>
          </p:nvPr>
        </p:nvGraphicFramePr>
        <p:xfrm>
          <a:off x="1501378" y="2044304"/>
          <a:ext cx="898922" cy="450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07960" imgH="228600" progId="Equation.3">
                  <p:embed/>
                </p:oleObj>
              </mc:Choice>
              <mc:Fallback>
                <p:oleObj name="Equation" r:id="rId4" imgW="507960" imgH="228600" progId="Equation.3">
                  <p:embed/>
                  <p:pic>
                    <p:nvPicPr>
                      <p:cNvPr id="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1378" y="2044304"/>
                        <a:ext cx="898922" cy="450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5796325"/>
              </p:ext>
            </p:extLst>
          </p:nvPr>
        </p:nvGraphicFramePr>
        <p:xfrm>
          <a:off x="3292129" y="2075690"/>
          <a:ext cx="766578" cy="418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57200" imgH="228600" progId="Equation.3">
                  <p:embed/>
                </p:oleObj>
              </mc:Choice>
              <mc:Fallback>
                <p:oleObj name="Equation" r:id="rId6" imgW="457200" imgH="228600" progId="Equation.3">
                  <p:embed/>
                  <p:pic>
                    <p:nvPicPr>
                      <p:cNvPr id="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2129" y="2075690"/>
                        <a:ext cx="766578" cy="4181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4052824"/>
              </p:ext>
            </p:extLst>
          </p:nvPr>
        </p:nvGraphicFramePr>
        <p:xfrm>
          <a:off x="1796641" y="2653796"/>
          <a:ext cx="2056681" cy="663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79280" imgH="393480" progId="Equation.3">
                  <p:embed/>
                </p:oleObj>
              </mc:Choice>
              <mc:Fallback>
                <p:oleObj name="Equation" r:id="rId8" imgW="1079280" imgH="393480" progId="Equation.3">
                  <p:embed/>
                  <p:pic>
                    <p:nvPicPr>
                      <p:cNvPr id="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6641" y="2653796"/>
                        <a:ext cx="2056681" cy="6634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6046885"/>
              </p:ext>
            </p:extLst>
          </p:nvPr>
        </p:nvGraphicFramePr>
        <p:xfrm>
          <a:off x="732356" y="4198987"/>
          <a:ext cx="793997" cy="330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45863" imgH="228501" progId="Equation.3">
                  <p:embed/>
                </p:oleObj>
              </mc:Choice>
              <mc:Fallback>
                <p:oleObj name="Equation" r:id="rId10" imgW="545863" imgH="228501" progId="Equation.3">
                  <p:embed/>
                  <p:pic>
                    <p:nvPicPr>
                      <p:cNvPr id="205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356" y="4198987"/>
                        <a:ext cx="793997" cy="3308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4180114"/>
              </p:ext>
            </p:extLst>
          </p:nvPr>
        </p:nvGraphicFramePr>
        <p:xfrm>
          <a:off x="2228631" y="4216804"/>
          <a:ext cx="2977484" cy="340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52600" imgH="228600" progId="Equation.3">
                  <p:embed/>
                </p:oleObj>
              </mc:Choice>
              <mc:Fallback>
                <p:oleObj name="Equation" r:id="rId12" imgW="1752600" imgH="228600" progId="Equation.3">
                  <p:embed/>
                  <p:pic>
                    <p:nvPicPr>
                      <p:cNvPr id="205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631" y="4216804"/>
                        <a:ext cx="2977484" cy="3404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771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020" y="406870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FIXED-BIAS JFET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23" y="1261368"/>
            <a:ext cx="7615451" cy="381089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Can be solved using either </a:t>
            </a:r>
            <a:r>
              <a:rPr lang="en-US" dirty="0">
                <a:solidFill>
                  <a:srgbClr val="00B050"/>
                </a:solidFill>
                <a:latin typeface="Arial Narrow" panose="020B0606020202030204" pitchFamily="34" charset="0"/>
              </a:rPr>
              <a:t>Mathematical Approach</a:t>
            </a:r>
            <a:r>
              <a:rPr lang="en-US" dirty="0">
                <a:latin typeface="Arial Narrow" panose="020B0606020202030204" pitchFamily="34" charset="0"/>
              </a:rPr>
              <a:t> or </a:t>
            </a:r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Graphical Approach</a:t>
            </a:r>
            <a:r>
              <a:rPr lang="en-US" dirty="0">
                <a:latin typeface="Arial Narrow" panose="020B0606020202030204" pitchFamily="34" charset="0"/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21890" y="1921457"/>
            <a:ext cx="2521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Arial Narrow" panose="020B0606020202030204" pitchFamily="34" charset="0"/>
              </a:rPr>
              <a:t>Mathematical Approach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553728" y="1921457"/>
            <a:ext cx="198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Graphical Approach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5105" y="1950529"/>
            <a:ext cx="2523474" cy="371654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3708713" y="2289416"/>
            <a:ext cx="1051862" cy="450707"/>
            <a:chOff x="5133762" y="2276397"/>
            <a:chExt cx="1689068" cy="691886"/>
          </a:xfrm>
        </p:grpSpPr>
        <p:sp>
          <p:nvSpPr>
            <p:cNvPr id="10" name="Rounded Rectangle 9"/>
            <p:cNvSpPr/>
            <p:nvPr/>
          </p:nvSpPr>
          <p:spPr>
            <a:xfrm>
              <a:off x="5133762" y="2276397"/>
              <a:ext cx="1689068" cy="69188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9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03851416"/>
                </p:ext>
              </p:extLst>
            </p:nvPr>
          </p:nvGraphicFramePr>
          <p:xfrm>
            <a:off x="5279796" y="2404462"/>
            <a:ext cx="1396999" cy="452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698400" imgH="228600" progId="Equation.3">
                    <p:embed/>
                  </p:oleObj>
                </mc:Choice>
                <mc:Fallback>
                  <p:oleObj name="Equation" r:id="rId4" imgW="698400" imgH="228600" progId="Equation.3">
                    <p:embed/>
                    <p:pic>
                      <p:nvPicPr>
                        <p:cNvPr id="4098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9796" y="2404462"/>
                          <a:ext cx="1396999" cy="4524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Group 19"/>
          <p:cNvGrpSpPr/>
          <p:nvPr/>
        </p:nvGrpSpPr>
        <p:grpSpPr>
          <a:xfrm>
            <a:off x="3365836" y="2857012"/>
            <a:ext cx="1776068" cy="423804"/>
            <a:chOff x="4867421" y="3132184"/>
            <a:chExt cx="2513299" cy="694227"/>
          </a:xfrm>
        </p:grpSpPr>
        <p:sp>
          <p:nvSpPr>
            <p:cNvPr id="16" name="Rounded Rectangle 15"/>
            <p:cNvSpPr/>
            <p:nvPr/>
          </p:nvSpPr>
          <p:spPr>
            <a:xfrm>
              <a:off x="4867421" y="3132184"/>
              <a:ext cx="2513299" cy="694227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9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787766"/>
                </p:ext>
              </p:extLst>
            </p:nvPr>
          </p:nvGraphicFramePr>
          <p:xfrm>
            <a:off x="5133762" y="3265669"/>
            <a:ext cx="2006553" cy="4249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079280" imgH="228600" progId="Equation.3">
                    <p:embed/>
                  </p:oleObj>
                </mc:Choice>
                <mc:Fallback>
                  <p:oleObj name="Equation" r:id="rId6" imgW="107928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133762" y="3265669"/>
                          <a:ext cx="2006553" cy="42491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Group 24"/>
          <p:cNvGrpSpPr/>
          <p:nvPr/>
        </p:nvGrpSpPr>
        <p:grpSpPr>
          <a:xfrm>
            <a:off x="3656408" y="3400631"/>
            <a:ext cx="1202477" cy="392326"/>
            <a:chOff x="5145485" y="3919972"/>
            <a:chExt cx="1689068" cy="691886"/>
          </a:xfrm>
        </p:grpSpPr>
        <p:sp>
          <p:nvSpPr>
            <p:cNvPr id="23" name="Rounded Rectangle 22"/>
            <p:cNvSpPr/>
            <p:nvPr/>
          </p:nvSpPr>
          <p:spPr>
            <a:xfrm>
              <a:off x="5145485" y="3919972"/>
              <a:ext cx="1689068" cy="69188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21" name="Object 27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73683878"/>
                </p:ext>
              </p:extLst>
            </p:nvPr>
          </p:nvGraphicFramePr>
          <p:xfrm>
            <a:off x="5576523" y="4037260"/>
            <a:ext cx="894615" cy="4739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19040" imgH="228600" progId="Equation.3">
                    <p:embed/>
                  </p:oleObj>
                </mc:Choice>
                <mc:Fallback>
                  <p:oleObj name="Equation" r:id="rId8" imgW="419040" imgH="228600" progId="Equation.3">
                    <p:embed/>
                    <p:pic>
                      <p:nvPicPr>
                        <p:cNvPr id="5130" name="Object 2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76523" y="4037260"/>
                          <a:ext cx="894615" cy="47396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Group 29"/>
          <p:cNvGrpSpPr/>
          <p:nvPr/>
        </p:nvGrpSpPr>
        <p:grpSpPr>
          <a:xfrm>
            <a:off x="3656407" y="3903727"/>
            <a:ext cx="1205996" cy="425309"/>
            <a:chOff x="5145484" y="4801610"/>
            <a:chExt cx="1689068" cy="691886"/>
          </a:xfrm>
        </p:grpSpPr>
        <p:sp>
          <p:nvSpPr>
            <p:cNvPr id="27" name="Rounded Rectangle 26"/>
            <p:cNvSpPr/>
            <p:nvPr/>
          </p:nvSpPr>
          <p:spPr>
            <a:xfrm>
              <a:off x="5145484" y="4801610"/>
              <a:ext cx="1689068" cy="69188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29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39673627"/>
                </p:ext>
              </p:extLst>
            </p:nvPr>
          </p:nvGraphicFramePr>
          <p:xfrm>
            <a:off x="5491261" y="4918952"/>
            <a:ext cx="1111990" cy="4549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558720" imgH="228600" progId="Equation.3">
                    <p:embed/>
                  </p:oleObj>
                </mc:Choice>
                <mc:Fallback>
                  <p:oleObj name="Equation" r:id="rId10" imgW="55872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491261" y="4918952"/>
                          <a:ext cx="1111990" cy="45490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" name="Group 37"/>
          <p:cNvGrpSpPr/>
          <p:nvPr/>
        </p:nvGrpSpPr>
        <p:grpSpPr>
          <a:xfrm>
            <a:off x="3632525" y="4439806"/>
            <a:ext cx="1204238" cy="375930"/>
            <a:chOff x="5105626" y="5254601"/>
            <a:chExt cx="1689068" cy="691886"/>
          </a:xfrm>
        </p:grpSpPr>
        <p:sp>
          <p:nvSpPr>
            <p:cNvPr id="32" name="Rounded Rectangle 31"/>
            <p:cNvSpPr/>
            <p:nvPr/>
          </p:nvSpPr>
          <p:spPr>
            <a:xfrm>
              <a:off x="5105626" y="5254601"/>
              <a:ext cx="1689068" cy="69188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37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80736200"/>
                </p:ext>
              </p:extLst>
            </p:nvPr>
          </p:nvGraphicFramePr>
          <p:xfrm>
            <a:off x="5451908" y="5360660"/>
            <a:ext cx="1146112" cy="4797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545760" imgH="228600" progId="Equation.3">
                    <p:embed/>
                  </p:oleObj>
                </mc:Choice>
                <mc:Fallback>
                  <p:oleObj name="Equation" r:id="rId12" imgW="54576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451908" y="5360660"/>
                          <a:ext cx="1146112" cy="47976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" name="Group 43"/>
          <p:cNvGrpSpPr/>
          <p:nvPr/>
        </p:nvGrpSpPr>
        <p:grpSpPr>
          <a:xfrm>
            <a:off x="3221890" y="4925454"/>
            <a:ext cx="2193887" cy="741620"/>
            <a:chOff x="4727643" y="5454007"/>
            <a:chExt cx="2925182" cy="988827"/>
          </a:xfrm>
        </p:grpSpPr>
        <p:sp>
          <p:nvSpPr>
            <p:cNvPr id="40" name="Rounded Rectangle 39"/>
            <p:cNvSpPr/>
            <p:nvPr/>
          </p:nvSpPr>
          <p:spPr>
            <a:xfrm>
              <a:off x="4727643" y="5454007"/>
              <a:ext cx="2925182" cy="988827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42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57650889"/>
                </p:ext>
              </p:extLst>
            </p:nvPr>
          </p:nvGraphicFramePr>
          <p:xfrm>
            <a:off x="4809880" y="5496444"/>
            <a:ext cx="2736809" cy="9065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168200" imgH="431640" progId="Equation.3">
                    <p:embed/>
                  </p:oleObj>
                </mc:Choice>
                <mc:Fallback>
                  <p:oleObj name="Equation" r:id="rId14" imgW="1168200" imgH="431640" progId="Equation.3">
                    <p:embed/>
                    <p:pic>
                      <p:nvPicPr>
                        <p:cNvPr id="3074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9880" y="5496444"/>
                          <a:ext cx="2736809" cy="9065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45" name="Picture 44"/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47898" y="2267706"/>
            <a:ext cx="2857355" cy="348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79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21" y="243641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FIXED-BIAS JFET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982" y="1490132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Determine V</a:t>
            </a:r>
            <a:r>
              <a:rPr lang="en-US" baseline="-25000" dirty="0">
                <a:latin typeface="Arial Narrow" panose="020B0606020202030204" pitchFamily="34" charset="0"/>
              </a:rPr>
              <a:t>GSQ</a:t>
            </a:r>
            <a:r>
              <a:rPr lang="en-US" dirty="0">
                <a:latin typeface="Arial Narrow" panose="020B0606020202030204" pitchFamily="34" charset="0"/>
              </a:rPr>
              <a:t>, I</a:t>
            </a:r>
            <a:r>
              <a:rPr lang="en-US" baseline="-25000" dirty="0">
                <a:latin typeface="Arial Narrow" panose="020B0606020202030204" pitchFamily="34" charset="0"/>
              </a:rPr>
              <a:t>DQ</a:t>
            </a:r>
            <a:r>
              <a:rPr lang="en-US" dirty="0">
                <a:latin typeface="Arial Narrow" panose="020B0606020202030204" pitchFamily="34" charset="0"/>
              </a:rPr>
              <a:t>, V</a:t>
            </a:r>
            <a:r>
              <a:rPr lang="en-US" baseline="-25000" dirty="0">
                <a:latin typeface="Arial Narrow" panose="020B0606020202030204" pitchFamily="34" charset="0"/>
              </a:rPr>
              <a:t>DS</a:t>
            </a:r>
            <a:r>
              <a:rPr lang="en-US" dirty="0">
                <a:latin typeface="Arial Narrow" panose="020B0606020202030204" pitchFamily="34" charset="0"/>
              </a:rPr>
              <a:t>, V</a:t>
            </a:r>
            <a:r>
              <a:rPr lang="en-US" baseline="-25000" dirty="0">
                <a:latin typeface="Arial Narrow" panose="020B0606020202030204" pitchFamily="34" charset="0"/>
              </a:rPr>
              <a:t>D</a:t>
            </a:r>
            <a:r>
              <a:rPr lang="en-US" dirty="0">
                <a:latin typeface="Arial Narrow" panose="020B0606020202030204" pitchFamily="34" charset="0"/>
              </a:rPr>
              <a:t>, V</a:t>
            </a:r>
            <a:r>
              <a:rPr lang="en-US" baseline="-25000" dirty="0">
                <a:latin typeface="Arial Narrow" panose="020B0606020202030204" pitchFamily="34" charset="0"/>
              </a:rPr>
              <a:t>G</a:t>
            </a:r>
            <a:r>
              <a:rPr lang="en-US" dirty="0">
                <a:latin typeface="Arial Narrow" panose="020B0606020202030204" pitchFamily="34" charset="0"/>
              </a:rPr>
              <a:t>, V</a:t>
            </a:r>
            <a:r>
              <a:rPr lang="en-US" baseline="-25000" dirty="0">
                <a:latin typeface="Arial Narrow" panose="020B0606020202030204" pitchFamily="34" charset="0"/>
              </a:rPr>
              <a:t>S</a:t>
            </a:r>
            <a:r>
              <a:rPr lang="en-US" dirty="0">
                <a:latin typeface="Arial Narrow" panose="020B0606020202030204" pitchFamily="34" charset="0"/>
              </a:rPr>
              <a:t>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60711" y="1490131"/>
            <a:ext cx="2726811" cy="38777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581" y="1879463"/>
            <a:ext cx="2592549" cy="4846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6021" y="2364137"/>
            <a:ext cx="5703518" cy="288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63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8555" y="1839144"/>
            <a:ext cx="4199312" cy="20517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26" y="374881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FIXED-BIAS JFET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0426" y="1492895"/>
            <a:ext cx="198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Graphical Approach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57959" y="1590118"/>
            <a:ext cx="3529562" cy="39895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80811" y="2853425"/>
            <a:ext cx="1917103" cy="2726269"/>
          </a:xfrm>
          <a:prstGeom prst="rect">
            <a:avLst/>
          </a:prstGeom>
        </p:spPr>
      </p:pic>
      <p:graphicFrame>
        <p:nvGraphicFramePr>
          <p:cNvPr id="10" name="Group 5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7279290"/>
              </p:ext>
            </p:extLst>
          </p:nvPr>
        </p:nvGraphicFramePr>
        <p:xfrm>
          <a:off x="1720564" y="3706348"/>
          <a:ext cx="1295293" cy="1735530"/>
        </p:xfrm>
        <a:graphic>
          <a:graphicData uri="http://schemas.openxmlformats.org/drawingml/2006/table">
            <a:tbl>
              <a:tblPr/>
              <a:tblGrid>
                <a:gridCol w="660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V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GS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D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DSS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9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0.3V</a:t>
                      </a:r>
                      <a:r>
                        <a:rPr kumimoji="0" 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P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DSS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/2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9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0.5V</a:t>
                      </a:r>
                      <a:r>
                        <a:rPr kumimoji="0" 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P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DSS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/4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9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V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P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0mA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14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431" y="453551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JFET: SELF-BIAS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294" y="1450178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The self-bias configuration </a:t>
            </a:r>
            <a:r>
              <a:rPr lang="en-US" b="1" i="1" dirty="0">
                <a:latin typeface="Arial Narrow" panose="020B0606020202030204" pitchFamily="34" charset="0"/>
              </a:rPr>
              <a:t>eliminates the need for two dc supplies.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93634" y="1877486"/>
            <a:ext cx="3800970" cy="3678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866" y="1879847"/>
            <a:ext cx="1799401" cy="3676029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677991"/>
              </p:ext>
            </p:extLst>
          </p:nvPr>
        </p:nvGraphicFramePr>
        <p:xfrm>
          <a:off x="665677" y="2098902"/>
          <a:ext cx="898922" cy="450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07960" imgH="228600" progId="Equation.3">
                  <p:embed/>
                </p:oleObj>
              </mc:Choice>
              <mc:Fallback>
                <p:oleObj name="Equation" r:id="rId5" imgW="507960" imgH="2286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677" y="2098902"/>
                        <a:ext cx="898922" cy="450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7487450"/>
              </p:ext>
            </p:extLst>
          </p:nvPr>
        </p:nvGraphicFramePr>
        <p:xfrm>
          <a:off x="731849" y="2833345"/>
          <a:ext cx="766578" cy="418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57200" imgH="228600" progId="Equation.DSMT4">
                  <p:embed/>
                </p:oleObj>
              </mc:Choice>
              <mc:Fallback>
                <p:oleObj name="Equation" r:id="rId7" imgW="457200" imgH="228600" progId="Equation.DSMT4">
                  <p:embed/>
                  <p:pic>
                    <p:nvPicPr>
                      <p:cNvPr id="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49" y="2833345"/>
                        <a:ext cx="766578" cy="4181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9279867"/>
              </p:ext>
            </p:extLst>
          </p:nvPr>
        </p:nvGraphicFramePr>
        <p:xfrm>
          <a:off x="268431" y="3492633"/>
          <a:ext cx="2056681" cy="663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079280" imgH="393480" progId="Equation.DSMT4">
                  <p:embed/>
                </p:oleObj>
              </mc:Choice>
              <mc:Fallback>
                <p:oleObj name="Equation" r:id="rId9" imgW="1079280" imgH="393480" progId="Equation.DSMT4">
                  <p:embed/>
                  <p:pic>
                    <p:nvPicPr>
                      <p:cNvPr id="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431" y="3492633"/>
                        <a:ext cx="2056681" cy="6634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392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2E072E0-9131-4F2B-BBDD-0C6C09A0DDB9}" vid="{96902E53-7297-44C2-A73C-48ADE78436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1065</TotalTime>
  <Words>392</Words>
  <Application>Microsoft Office PowerPoint</Application>
  <PresentationFormat>On-screen Show (4:3)</PresentationFormat>
  <Paragraphs>88</Paragraphs>
  <Slides>15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Apple Chancery</vt:lpstr>
      <vt:lpstr>Arial</vt:lpstr>
      <vt:lpstr>Arial Narrow</vt:lpstr>
      <vt:lpstr>Calibri</vt:lpstr>
      <vt:lpstr>Cambria</vt:lpstr>
      <vt:lpstr>Franklin Gothic Book</vt:lpstr>
      <vt:lpstr>Times New Roman</vt:lpstr>
      <vt:lpstr>TimesNewRomanPS</vt:lpstr>
      <vt:lpstr>Wingdings</vt:lpstr>
      <vt:lpstr>Theme1</vt:lpstr>
      <vt:lpstr>Equation</vt:lpstr>
      <vt:lpstr>PowerPoint Presentation</vt:lpstr>
      <vt:lpstr> OBJECTIVES</vt:lpstr>
      <vt:lpstr> GENERAL RELATIONSHIPS</vt:lpstr>
      <vt:lpstr> COMMON FET BIASING CIRCUITS </vt:lpstr>
      <vt:lpstr> FIXED-BIAS JFET</vt:lpstr>
      <vt:lpstr> FIXED-BIAS JFET</vt:lpstr>
      <vt:lpstr> FIXED-BIAS JFET EXAMPLE</vt:lpstr>
      <vt:lpstr> FIXED-BIAS JFET EXAMPLE</vt:lpstr>
      <vt:lpstr> JFET: SELF-BIAS CONFIGURATION</vt:lpstr>
      <vt:lpstr> SELF-BIAS CONFIGURATION</vt:lpstr>
      <vt:lpstr> SELF-BIAS CONFIGURATION</vt:lpstr>
      <vt:lpstr> SELF-BIAS CONFIGURATION</vt:lpstr>
      <vt:lpstr> SELF-BIAS EXAMPLE</vt:lpstr>
      <vt:lpstr> SELF-BIAS EXAMPLE Contd.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CLIPPERS</dc:title>
  <dc:creator>Md. Mamunur Rashid</dc:creator>
  <cp:lastModifiedBy>dr.alifarman@aiub.edu</cp:lastModifiedBy>
  <cp:revision>163</cp:revision>
  <dcterms:created xsi:type="dcterms:W3CDTF">2016-06-11T11:25:17Z</dcterms:created>
  <dcterms:modified xsi:type="dcterms:W3CDTF">2022-11-29T04:57:25Z</dcterms:modified>
</cp:coreProperties>
</file>