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329" r:id="rId2"/>
    <p:sldId id="604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603" r:id="rId13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1" autoAdjust="0"/>
    <p:restoredTop sz="94688"/>
  </p:normalViewPr>
  <p:slideViewPr>
    <p:cSldViewPr snapToGrid="0">
      <p:cViewPr varScale="1">
        <p:scale>
          <a:sx n="62" d="100"/>
          <a:sy n="62" d="100"/>
        </p:scale>
        <p:origin x="154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C889D-9EBD-4557-A854-C4A5BFA0BA58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B59BE-046B-4B0B-8C7C-7FB65C8A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1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EF3F8-31F7-4A56-BA2D-DC10142AB8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8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D10F0DC7-EC81-3743-97AF-BD26D709B7EA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12/7/2022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56925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B4E13AD-AA8B-184A-9E4E-CC5C2571F98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12/7/2022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6058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346CD9F8-C6B9-D343-948F-EB19E5CB578E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12/7/2022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77726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FE6F7697-089B-5A48-B2A7-B8D3296106D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12/7/2022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0300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9D6E653-DACD-C24F-90D2-E3116859FE10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12/7/2022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285551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2D418F0-E4B8-AB4C-ABEB-2691A1CE521F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12/7/2022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94980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D203BF2-FA49-8A46-B5CE-4A977F8F091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12/7/2022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9593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C1D7FE9-1DA8-2E43-8B36-2B5AB2515F11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12/7/2022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008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FC27CD2E-F485-C84C-AE78-D6C574F82A3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12/7/2022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265843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9FEE320F-FD7F-2944-AF3B-EE171B5DB02A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12/7/2022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08214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3BEC7D5A-3949-2B45-A699-E6AC8950098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12/7/2022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106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B844E964-BA04-714A-8CDA-965FFB147C8E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12/7/2022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11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0.wdp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7.wmf"/><Relationship Id="rId7" Type="http://schemas.openxmlformats.org/officeDocument/2006/relationships/image" Target="../media/image9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microsoft.com/office/2007/relationships/hdphoto" Target="../media/hdphoto7.wdp"/><Relationship Id="rId5" Type="http://schemas.microsoft.com/office/2007/relationships/hdphoto" Target="../media/hdphoto4.wdp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microsoft.com/office/2007/relationships/hdphoto" Target="../media/hdphoto6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7" Type="http://schemas.microsoft.com/office/2007/relationships/hdphoto" Target="../media/hdphoto10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9.wdp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microsoft.com/office/2007/relationships/hdphoto" Target="../media/hdphoto11.wdp"/><Relationship Id="rId7" Type="http://schemas.openxmlformats.org/officeDocument/2006/relationships/image" Target="../media/image20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7.wmf"/><Relationship Id="rId7" Type="http://schemas.microsoft.com/office/2007/relationships/hdphoto" Target="../media/hdphoto12.wdp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5.wmf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4.wdp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microsoft.com/office/2007/relationships/hdphoto" Target="../media/hdphoto15.wdp"/><Relationship Id="rId7" Type="http://schemas.microsoft.com/office/2007/relationships/hdphoto" Target="../media/hdphoto17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microsoft.com/office/2007/relationships/hdphoto" Target="../media/hdphoto16.wdp"/><Relationship Id="rId4" Type="http://schemas.openxmlformats.org/officeDocument/2006/relationships/image" Target="../media/image29.png"/><Relationship Id="rId9" Type="http://schemas.microsoft.com/office/2007/relationships/hdphoto" Target="../media/hdphoto18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E3B238A-95CF-D247-AF6F-D017CD39E0E4}"/>
              </a:ext>
            </a:extLst>
          </p:cNvPr>
          <p:cNvSpPr txBox="1">
            <a:spLocks/>
          </p:cNvSpPr>
          <p:nvPr/>
        </p:nvSpPr>
        <p:spPr>
          <a:xfrm>
            <a:off x="1957568" y="599304"/>
            <a:ext cx="5228860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3D49437-97F2-1C46-BCFF-53D28976941C}"/>
              </a:ext>
            </a:extLst>
          </p:cNvPr>
          <p:cNvSpPr txBox="1">
            <a:spLocks/>
          </p:cNvSpPr>
          <p:nvPr/>
        </p:nvSpPr>
        <p:spPr>
          <a:xfrm>
            <a:off x="2497103" y="5313601"/>
            <a:ext cx="4149793" cy="69698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100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11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40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(Chapter-7)</a:t>
            </a:r>
            <a:r>
              <a:rPr kumimoji="0" lang="en-US" altLang="en-US" sz="14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1100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2B1D5-6796-4242-8D7E-42837C88C7C0}"/>
              </a:ext>
            </a:extLst>
          </p:cNvPr>
          <p:cNvSpPr txBox="1">
            <a:spLocks/>
          </p:cNvSpPr>
          <p:nvPr/>
        </p:nvSpPr>
        <p:spPr>
          <a:xfrm>
            <a:off x="3264972" y="1916831"/>
            <a:ext cx="2614052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Term</a:t>
            </a:r>
            <a:b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- 08</a:t>
            </a:r>
          </a:p>
        </p:txBody>
      </p:sp>
    </p:spTree>
    <p:extLst>
      <p:ext uri="{BB962C8B-B14F-4D97-AF65-F5344CB8AC3E}">
        <p14:creationId xmlns:p14="http://schemas.microsoft.com/office/powerpoint/2010/main" val="1984288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617" y="700747"/>
            <a:ext cx="7429499" cy="429012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E-MOSFET FEEDBACK BIAS EXAMPLE CONTD.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597" y="1796004"/>
            <a:ext cx="2376494" cy="12900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35472" y="1575671"/>
            <a:ext cx="4547368" cy="436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6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88" y="738946"/>
            <a:ext cx="7429499" cy="610873"/>
          </a:xfrm>
        </p:spPr>
        <p:txBody>
          <a:bodyPr/>
          <a:lstStyle/>
          <a:p>
            <a:r>
              <a:rPr lang="en-US" dirty="0"/>
              <a:t> p-CHANNEL FETs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7615451" cy="1845007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For </a:t>
            </a:r>
            <a:r>
              <a:rPr lang="en-US" b="1" dirty="0">
                <a:solidFill>
                  <a:srgbClr val="00B050"/>
                </a:solidFill>
                <a:latin typeface="Arial Narrow" panose="020B0606020202030204" pitchFamily="34" charset="0"/>
              </a:rPr>
              <a:t>p-channel FETs</a:t>
            </a:r>
            <a:r>
              <a:rPr lang="en-US" dirty="0">
                <a:latin typeface="Arial Narrow" panose="020B0606020202030204" pitchFamily="34" charset="0"/>
              </a:rPr>
              <a:t> the </a:t>
            </a:r>
            <a:r>
              <a:rPr lang="en-US" b="1" dirty="0">
                <a:latin typeface="Arial Narrow" panose="020B0606020202030204" pitchFamily="34" charset="0"/>
              </a:rPr>
              <a:t>same</a:t>
            </a:r>
            <a:r>
              <a:rPr lang="en-US" dirty="0">
                <a:latin typeface="Arial Narrow" panose="020B0606020202030204" pitchFamily="34" charset="0"/>
              </a:rPr>
              <a:t> calculations and graphs are used, </a:t>
            </a:r>
            <a:r>
              <a:rPr lang="en-US" b="1" dirty="0">
                <a:latin typeface="Arial Narrow" panose="020B0606020202030204" pitchFamily="34" charset="0"/>
              </a:rPr>
              <a:t>except</a:t>
            </a:r>
            <a:r>
              <a:rPr lang="en-US" dirty="0">
                <a:latin typeface="Arial Narrow" panose="020B0606020202030204" pitchFamily="34" charset="0"/>
              </a:rPr>
              <a:t> that the </a:t>
            </a:r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</a:rPr>
              <a:t>voltage polarities </a:t>
            </a:r>
            <a:r>
              <a:rPr lang="en-US" dirty="0">
                <a:latin typeface="Arial Narrow" panose="020B0606020202030204" pitchFamily="34" charset="0"/>
              </a:rPr>
              <a:t>and </a:t>
            </a:r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</a:rPr>
              <a:t>current directions </a:t>
            </a:r>
            <a:r>
              <a:rPr lang="en-US" dirty="0">
                <a:latin typeface="Arial Narrow" panose="020B0606020202030204" pitchFamily="34" charset="0"/>
              </a:rPr>
              <a:t>are the </a:t>
            </a:r>
            <a:r>
              <a:rPr lang="en-US" b="1" dirty="0">
                <a:latin typeface="Arial Narrow" panose="020B0606020202030204" pitchFamily="34" charset="0"/>
              </a:rPr>
              <a:t>opposite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graphs will be mirrors of the n-channel graphs.</a:t>
            </a:r>
          </a:p>
        </p:txBody>
      </p:sp>
    </p:spTree>
    <p:extLst>
      <p:ext uri="{BB962C8B-B14F-4D97-AF65-F5344CB8AC3E}">
        <p14:creationId xmlns:p14="http://schemas.microsoft.com/office/powerpoint/2010/main" val="426367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End of Lecture-8</a:t>
            </a:r>
          </a:p>
        </p:txBody>
      </p:sp>
    </p:spTree>
    <p:extLst>
      <p:ext uri="{BB962C8B-B14F-4D97-AF65-F5344CB8AC3E}">
        <p14:creationId xmlns:p14="http://schemas.microsoft.com/office/powerpoint/2010/main" val="137733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B2886-4D2B-4642-9BEA-7DCE33DBD486}"/>
              </a:ext>
            </a:extLst>
          </p:cNvPr>
          <p:cNvSpPr txBox="1">
            <a:spLocks/>
          </p:cNvSpPr>
          <p:nvPr/>
        </p:nvSpPr>
        <p:spPr>
          <a:xfrm>
            <a:off x="563548" y="605131"/>
            <a:ext cx="7429499" cy="61087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75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5pPr>
            <a:lvl6pPr marL="257175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6pPr>
            <a:lvl7pPr marL="51435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7pPr>
            <a:lvl8pPr marL="771525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8pPr>
            <a:lvl9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9pPr>
          </a:lstStyle>
          <a:p>
            <a:r>
              <a:rPr lang="en-US"/>
              <a:t> </a:t>
            </a:r>
            <a:r>
              <a:rPr lang="en-US" sz="2700" b="1">
                <a:solidFill>
                  <a:srgbClr val="00B050"/>
                </a:solidFill>
              </a:rPr>
              <a:t>E-MOSFET VOLTAGE-DIVIDER BIAS</a:t>
            </a:r>
            <a:endParaRPr lang="en-US" sz="27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AAAD4-D9AE-B542-A558-33DA30F92185}"/>
              </a:ext>
            </a:extLst>
          </p:cNvPr>
          <p:cNvSpPr txBox="1">
            <a:spLocks/>
          </p:cNvSpPr>
          <p:nvPr/>
        </p:nvSpPr>
        <p:spPr>
          <a:xfrm>
            <a:off x="485411" y="1216003"/>
            <a:ext cx="5588072" cy="4084911"/>
          </a:xfrm>
          <a:prstGeom prst="rect">
            <a:avLst/>
          </a:prstGeom>
        </p:spPr>
        <p:txBody>
          <a:bodyPr>
            <a:noAutofit/>
          </a:bodyPr>
          <a:lstStyle>
            <a:lvl1pPr marL="192881" indent="-1928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ＭＳ Ｐゴシック"/>
              </a:defRPr>
            </a:lvl1pPr>
            <a:lvl2pPr marL="417910" indent="-16073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 kern="1200">
                <a:solidFill>
                  <a:schemeClr val="tx1"/>
                </a:solidFill>
                <a:latin typeface="+mn-lt"/>
                <a:ea typeface="+mn-ea"/>
                <a:cs typeface="ＭＳ Ｐゴシック"/>
              </a:defRPr>
            </a:lvl2pPr>
            <a:lvl3pPr marL="64293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ＭＳ Ｐゴシック"/>
              </a:defRPr>
            </a:lvl3pPr>
            <a:lvl4pPr marL="90011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125" kern="1200">
                <a:solidFill>
                  <a:schemeClr val="tx1"/>
                </a:solidFill>
                <a:latin typeface="+mn-lt"/>
                <a:ea typeface="+mn-ea"/>
                <a:cs typeface="ＭＳ Ｐゴシック"/>
              </a:defRPr>
            </a:lvl4pPr>
            <a:lvl5pPr marL="115728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125" kern="1200">
                <a:solidFill>
                  <a:schemeClr val="tx1"/>
                </a:solidFill>
                <a:latin typeface="+mn-lt"/>
                <a:ea typeface="+mn-ea"/>
                <a:cs typeface="ＭＳ Ｐゴシック"/>
              </a:defRPr>
            </a:lvl5pPr>
            <a:lvl6pPr marL="1414463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>
                <a:latin typeface="Arial Narrow" panose="020B0606020202030204" pitchFamily="34" charset="0"/>
              </a:rPr>
              <a:t>E-MOSFETs</a:t>
            </a:r>
            <a:r>
              <a:rPr lang="en-US">
                <a:latin typeface="Arial Narrow" panose="020B0606020202030204" pitchFamily="34" charset="0"/>
              </a:rPr>
              <a:t> use the </a:t>
            </a:r>
            <a:r>
              <a:rPr lang="en-US" b="1">
                <a:solidFill>
                  <a:srgbClr val="00B050"/>
                </a:solidFill>
                <a:latin typeface="Arial Narrow" panose="020B0606020202030204" pitchFamily="34" charset="0"/>
              </a:rPr>
              <a:t>same procedure</a:t>
            </a:r>
            <a:r>
              <a:rPr lang="en-US">
                <a:latin typeface="Arial Narrow" panose="020B0606020202030204" pitchFamily="34" charset="0"/>
              </a:rPr>
              <a:t> to </a:t>
            </a:r>
            <a:r>
              <a:rPr lang="en-US" b="1">
                <a:latin typeface="Arial Narrow" panose="020B0606020202030204" pitchFamily="34" charset="0"/>
              </a:rPr>
              <a:t>JFETs</a:t>
            </a:r>
            <a:r>
              <a:rPr lang="en-US">
                <a:latin typeface="Arial Narrow" panose="020B0606020202030204" pitchFamily="34" charset="0"/>
              </a:rPr>
              <a:t> and </a:t>
            </a:r>
            <a:r>
              <a:rPr lang="en-US" b="1">
                <a:latin typeface="Arial Narrow" panose="020B0606020202030204" pitchFamily="34" charset="0"/>
              </a:rPr>
              <a:t>D-MOSFETs.</a:t>
            </a:r>
            <a:endParaRPr lang="en-US" b="1" dirty="0">
              <a:latin typeface="Arial Narrow" panose="020B0606020202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03395-7476-014F-BC1C-8CC224C9E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73483" y="1185480"/>
            <a:ext cx="2105516" cy="438927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A3E28BB-86F8-0A41-AC4A-4C8937FF432B}"/>
              </a:ext>
            </a:extLst>
          </p:cNvPr>
          <p:cNvGrpSpPr/>
          <p:nvPr/>
        </p:nvGrpSpPr>
        <p:grpSpPr>
          <a:xfrm>
            <a:off x="2199797" y="1852511"/>
            <a:ext cx="1962458" cy="709723"/>
            <a:chOff x="3509506" y="1470196"/>
            <a:chExt cx="2616611" cy="946297"/>
          </a:xfrm>
          <a:solidFill>
            <a:schemeClr val="accent5"/>
          </a:solidFill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B35B1B22-BE37-E342-8FA3-0FAECF22C223}"/>
                </a:ext>
              </a:extLst>
            </p:cNvPr>
            <p:cNvSpPr/>
            <p:nvPr/>
          </p:nvSpPr>
          <p:spPr>
            <a:xfrm>
              <a:off x="3509506" y="1470196"/>
              <a:ext cx="2616611" cy="919000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7" name="Object 4">
              <a:extLst>
                <a:ext uri="{FF2B5EF4-FFF2-40B4-BE49-F238E27FC236}">
                  <a16:creationId xmlns:a16="http://schemas.microsoft.com/office/drawing/2014/main" id="{8D4343F3-5741-E649-A6CF-5712A421674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7747406"/>
                </p:ext>
              </p:extLst>
            </p:nvPr>
          </p:nvGraphicFramePr>
          <p:xfrm>
            <a:off x="3934635" y="1541765"/>
            <a:ext cx="1766351" cy="874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812520" imgH="431640" progId="Equation.3">
                    <p:embed/>
                  </p:oleObj>
                </mc:Choice>
                <mc:Fallback>
                  <p:oleObj name="Equation" r:id="rId4" imgW="812520" imgH="431640" progId="Equation.3">
                    <p:embed/>
                    <p:pic>
                      <p:nvPicPr>
                        <p:cNvPr id="2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4635" y="1541765"/>
                          <a:ext cx="1766351" cy="8747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DFFF88B-0130-B84A-B571-99FA6D7613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548" y="2924501"/>
            <a:ext cx="2066723" cy="5075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2E4E7F-E21B-504B-9E2C-1D45D84819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9017" y="2949880"/>
            <a:ext cx="2632884" cy="45677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5E6DDAB-455D-7544-B651-ED285795A0BD}"/>
              </a:ext>
            </a:extLst>
          </p:cNvPr>
          <p:cNvGrpSpPr/>
          <p:nvPr/>
        </p:nvGrpSpPr>
        <p:grpSpPr>
          <a:xfrm>
            <a:off x="2221572" y="3899921"/>
            <a:ext cx="2193887" cy="741620"/>
            <a:chOff x="4727643" y="5454007"/>
            <a:chExt cx="2925182" cy="988827"/>
          </a:xfrm>
          <a:solidFill>
            <a:schemeClr val="accent5"/>
          </a:solidFill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C9FDF3F7-EB30-E748-A2A9-C1D6AC319493}"/>
                </a:ext>
              </a:extLst>
            </p:cNvPr>
            <p:cNvSpPr/>
            <p:nvPr/>
          </p:nvSpPr>
          <p:spPr>
            <a:xfrm>
              <a:off x="4727643" y="5454007"/>
              <a:ext cx="2925182" cy="988827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2" name="Object 7">
              <a:extLst>
                <a:ext uri="{FF2B5EF4-FFF2-40B4-BE49-F238E27FC236}">
                  <a16:creationId xmlns:a16="http://schemas.microsoft.com/office/drawing/2014/main" id="{87F1068A-5DBD-9840-825B-C105D61CED2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9506338"/>
                </p:ext>
              </p:extLst>
            </p:nvPr>
          </p:nvGraphicFramePr>
          <p:xfrm>
            <a:off x="4914140" y="5695948"/>
            <a:ext cx="2527300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079280" imgH="241200" progId="Equation.3">
                    <p:embed/>
                  </p:oleObj>
                </mc:Choice>
                <mc:Fallback>
                  <p:oleObj name="Equation" r:id="rId8" imgW="1079280" imgH="241200" progId="Equation.3">
                    <p:embed/>
                    <p:pic>
                      <p:nvPicPr>
                        <p:cNvPr id="3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4140" y="5695948"/>
                          <a:ext cx="2527300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1165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097" y="456622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E-MOSFET VOLTAGE-DIVIDER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097" y="1192108"/>
            <a:ext cx="7957123" cy="4084911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latin typeface="Arial Narrow" panose="020B0606020202030204" pitchFamily="34" charset="0"/>
              </a:rPr>
              <a:t>Graphical Approach: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Calculate the value for 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</a:t>
            </a:r>
            <a:r>
              <a:rPr lang="en-US" sz="1650" b="1" i="1" dirty="0">
                <a:latin typeface="Arial Narrow" panose="020B0606020202030204" pitchFamily="34" charset="0"/>
              </a:rPr>
              <a:t>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650" b="1" i="1" dirty="0">
                <a:latin typeface="Arial Narrow" panose="020B0606020202030204" pitchFamily="34" charset="0"/>
              </a:rPr>
              <a:t> vs 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650" b="1" i="1" dirty="0">
                <a:latin typeface="Arial Narrow" panose="020B0606020202030204" pitchFamily="34" charset="0"/>
              </a:rPr>
              <a:t> </a:t>
            </a:r>
            <a:r>
              <a:rPr lang="en-US" sz="1650" dirty="0">
                <a:latin typeface="Arial Narrow" panose="020B0606020202030204" pitchFamily="34" charset="0"/>
              </a:rPr>
              <a:t>using </a:t>
            </a:r>
          </a:p>
          <a:p>
            <a:pPr marL="514350" lvl="2" indent="0" algn="just">
              <a:buNone/>
            </a:pPr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for:</a:t>
            </a:r>
          </a:p>
          <a:p>
            <a:pPr lvl="4" algn="just"/>
            <a:r>
              <a:rPr lang="en-US" sz="1500" b="1" i="1" dirty="0">
                <a:latin typeface="Arial Narrow" panose="020B0606020202030204" pitchFamily="34" charset="0"/>
              </a:rPr>
              <a:t>V</a:t>
            </a:r>
            <a:r>
              <a:rPr lang="en-US" sz="150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500" b="1" i="1" dirty="0">
                <a:latin typeface="Arial Narrow" panose="020B0606020202030204" pitchFamily="34" charset="0"/>
              </a:rPr>
              <a:t> = V</a:t>
            </a:r>
            <a:r>
              <a:rPr lang="en-US" sz="1500" b="1" i="1" baseline="-25000" dirty="0">
                <a:latin typeface="Arial Narrow" panose="020B0606020202030204" pitchFamily="34" charset="0"/>
              </a:rPr>
              <a:t>G</a:t>
            </a:r>
            <a:r>
              <a:rPr lang="en-US" sz="1500" b="1" i="1" dirty="0">
                <a:latin typeface="Arial Narrow" panose="020B0606020202030204" pitchFamily="34" charset="0"/>
              </a:rPr>
              <a:t> at I</a:t>
            </a:r>
            <a:r>
              <a:rPr lang="en-US" sz="150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500" b="1" i="1" dirty="0">
                <a:latin typeface="Arial Narrow" panose="020B0606020202030204" pitchFamily="34" charset="0"/>
              </a:rPr>
              <a:t> = 0A</a:t>
            </a:r>
          </a:p>
          <a:p>
            <a:pPr lvl="4" algn="just"/>
            <a:r>
              <a:rPr lang="en-US" sz="1500" b="1" i="1" dirty="0">
                <a:latin typeface="Arial Narrow" panose="020B0606020202030204" pitchFamily="34" charset="0"/>
              </a:rPr>
              <a:t>V</a:t>
            </a:r>
            <a:r>
              <a:rPr lang="en-US" sz="150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500" b="1" i="1" dirty="0">
                <a:latin typeface="Arial Narrow" panose="020B0606020202030204" pitchFamily="34" charset="0"/>
              </a:rPr>
              <a:t> = 0V at I</a:t>
            </a:r>
            <a:r>
              <a:rPr lang="en-US" sz="150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500" b="1" i="1" dirty="0">
                <a:latin typeface="Arial Narrow" panose="020B0606020202030204" pitchFamily="34" charset="0"/>
              </a:rPr>
              <a:t> = V</a:t>
            </a:r>
            <a:r>
              <a:rPr lang="en-US" sz="1500" b="1" i="1" baseline="-25000" dirty="0">
                <a:latin typeface="Arial Narrow" panose="020B0606020202030204" pitchFamily="34" charset="0"/>
              </a:rPr>
              <a:t>G</a:t>
            </a:r>
            <a:r>
              <a:rPr lang="en-US" sz="1500" b="1" i="1" dirty="0">
                <a:latin typeface="Arial Narrow" panose="020B0606020202030204" pitchFamily="34" charset="0"/>
              </a:rPr>
              <a:t>/R</a:t>
            </a:r>
            <a:r>
              <a:rPr lang="en-US" sz="1500" b="1" i="1" baseline="-25000" dirty="0">
                <a:latin typeface="Arial Narrow" panose="020B0606020202030204" pitchFamily="34" charset="0"/>
              </a:rPr>
              <a:t>S</a:t>
            </a:r>
          </a:p>
          <a:p>
            <a:pPr lvl="4" algn="just"/>
            <a:endParaRPr lang="en-US" sz="1500" b="1" i="1" baseline="-25000" dirty="0">
              <a:latin typeface="Arial Narrow" panose="020B0606020202030204" pitchFamily="34" charset="0"/>
            </a:endParaRP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Identify the Q-point.</a:t>
            </a:r>
          </a:p>
          <a:p>
            <a:pPr lvl="4" algn="just"/>
            <a:endParaRPr lang="en-US" sz="1500" dirty="0">
              <a:latin typeface="Arial Narrow" panose="020B060602020203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40577" y="1212581"/>
            <a:ext cx="2803560" cy="938516"/>
            <a:chOff x="5497360" y="1052934"/>
            <a:chExt cx="3738080" cy="1251354"/>
          </a:xfrm>
          <a:solidFill>
            <a:schemeClr val="accent5"/>
          </a:solidFill>
        </p:grpSpPr>
        <p:sp>
          <p:nvSpPr>
            <p:cNvPr id="7" name="Rounded Rectangle 6"/>
            <p:cNvSpPr/>
            <p:nvPr/>
          </p:nvSpPr>
          <p:spPr>
            <a:xfrm>
              <a:off x="5497360" y="1052934"/>
              <a:ext cx="3738080" cy="1251354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608"/>
                </p:ext>
              </p:extLst>
            </p:nvPr>
          </p:nvGraphicFramePr>
          <p:xfrm>
            <a:off x="5789252" y="1097276"/>
            <a:ext cx="3182938" cy="1012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58640" imgH="482400" progId="Equation.3">
                    <p:embed/>
                  </p:oleObj>
                </mc:Choice>
                <mc:Fallback>
                  <p:oleObj name="Equation" r:id="rId2" imgW="1358640" imgH="482400" progId="Equation.3">
                    <p:embed/>
                    <p:pic>
                      <p:nvPicPr>
                        <p:cNvPr id="4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9252" y="1097276"/>
                          <a:ext cx="3182938" cy="1012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9"/>
          <p:cNvGrpSpPr/>
          <p:nvPr/>
        </p:nvGrpSpPr>
        <p:grpSpPr>
          <a:xfrm>
            <a:off x="3200704" y="2266049"/>
            <a:ext cx="2193887" cy="741620"/>
            <a:chOff x="4727643" y="5454007"/>
            <a:chExt cx="2925182" cy="988827"/>
          </a:xfrm>
          <a:solidFill>
            <a:schemeClr val="accent5"/>
          </a:solidFill>
        </p:grpSpPr>
        <p:sp>
          <p:nvSpPr>
            <p:cNvPr id="11" name="Rounded Rectangle 10"/>
            <p:cNvSpPr/>
            <p:nvPr/>
          </p:nvSpPr>
          <p:spPr>
            <a:xfrm>
              <a:off x="4727643" y="5454007"/>
              <a:ext cx="2925182" cy="988827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2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2094548"/>
                </p:ext>
              </p:extLst>
            </p:nvPr>
          </p:nvGraphicFramePr>
          <p:xfrm>
            <a:off x="4914140" y="5695948"/>
            <a:ext cx="2527300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79280" imgH="241200" progId="Equation.3">
                    <p:embed/>
                  </p:oleObj>
                </mc:Choice>
                <mc:Fallback>
                  <p:oleObj name="Equation" r:id="rId4" imgW="1079280" imgH="241200" progId="Equation.3">
                    <p:embed/>
                    <p:pic>
                      <p:nvPicPr>
                        <p:cNvPr id="3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4140" y="5695948"/>
                          <a:ext cx="2527300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2773" y="4035734"/>
            <a:ext cx="2066723" cy="5075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50245" y="3429000"/>
            <a:ext cx="3844975" cy="252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4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090" y="524510"/>
            <a:ext cx="7429499" cy="400829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E-MOSFET VOLTAGE-DIVIDER BIAS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4" y="1476651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Determine </a:t>
            </a:r>
            <a:r>
              <a:rPr lang="en-US" b="1" i="1" dirty="0">
                <a:latin typeface="Arial Narrow" panose="020B0606020202030204" pitchFamily="34" charset="0"/>
              </a:rPr>
              <a:t>I</a:t>
            </a:r>
            <a:r>
              <a:rPr lang="en-US" b="1" i="1" baseline="-25000" dirty="0">
                <a:latin typeface="Arial Narrow" panose="020B0606020202030204" pitchFamily="34" charset="0"/>
              </a:rPr>
              <a:t>D</a:t>
            </a:r>
            <a:r>
              <a:rPr lang="en-US" b="1" i="1" dirty="0">
                <a:latin typeface="Arial Narrow" panose="020B0606020202030204" pitchFamily="34" charset="0"/>
              </a:rPr>
              <a:t>, V</a:t>
            </a:r>
            <a:r>
              <a:rPr lang="en-US" b="1" i="1" baseline="-25000" dirty="0">
                <a:latin typeface="Arial Narrow" panose="020B0606020202030204" pitchFamily="34" charset="0"/>
              </a:rPr>
              <a:t>GS</a:t>
            </a:r>
            <a:r>
              <a:rPr lang="en-US" b="1" i="1" dirty="0">
                <a:latin typeface="Arial Narrow" panose="020B0606020202030204" pitchFamily="34" charset="0"/>
              </a:rPr>
              <a:t>, and V</a:t>
            </a:r>
            <a:r>
              <a:rPr lang="en-US" b="1" i="1" baseline="-25000" dirty="0">
                <a:latin typeface="Arial Narrow" panose="020B0606020202030204" pitchFamily="34" charset="0"/>
              </a:rPr>
              <a:t>DS</a:t>
            </a:r>
            <a:r>
              <a:rPr lang="en-US" b="1" i="1" dirty="0"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for the following network: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5341" y="1635353"/>
            <a:ext cx="3092215" cy="33826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5840" y="1881602"/>
            <a:ext cx="3724896" cy="6422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5840" y="2579274"/>
            <a:ext cx="3915778" cy="3547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7090" y="2989321"/>
            <a:ext cx="4843756" cy="5297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9063" y="3624158"/>
            <a:ext cx="4809288" cy="187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6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934" y="538896"/>
            <a:ext cx="8163838" cy="438407"/>
          </a:xfrm>
        </p:spPr>
        <p:txBody>
          <a:bodyPr>
            <a:normAutofit fontScale="90000"/>
          </a:bodyPr>
          <a:lstStyle/>
          <a:p>
            <a:r>
              <a:rPr lang="en-US" sz="3000" b="1" dirty="0">
                <a:solidFill>
                  <a:srgbClr val="00B050"/>
                </a:solidFill>
              </a:rPr>
              <a:t>E-MOSFET VOLTAGE-DIVIDER BIAS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05885" y="2761810"/>
            <a:ext cx="4066558" cy="31140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5921" y="1270540"/>
            <a:ext cx="5068583" cy="21261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5921" y="3611903"/>
            <a:ext cx="3896633" cy="172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7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217" y="730284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E-MOSFET FEEDBACK BIAS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58319" y="2095349"/>
            <a:ext cx="4485682" cy="308267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042551" y="2041957"/>
            <a:ext cx="1299410" cy="647771"/>
            <a:chOff x="1540042" y="3692264"/>
            <a:chExt cx="1732547" cy="863694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3925568"/>
                </p:ext>
              </p:extLst>
            </p:nvPr>
          </p:nvGraphicFramePr>
          <p:xfrm>
            <a:off x="1853675" y="3824073"/>
            <a:ext cx="1198562" cy="600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07960" imgH="228600" progId="Equation.3">
                    <p:embed/>
                  </p:oleObj>
                </mc:Choice>
                <mc:Fallback>
                  <p:oleObj name="Equation" r:id="rId4" imgW="507960" imgH="228600" progId="Equation.3">
                    <p:embed/>
                    <p:pic>
                      <p:nvPicPr>
                        <p:cNvPr id="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3675" y="3824073"/>
                          <a:ext cx="1198562" cy="600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ounded Rectangle 8"/>
            <p:cNvSpPr/>
            <p:nvPr/>
          </p:nvSpPr>
          <p:spPr>
            <a:xfrm>
              <a:off x="1540042" y="3692264"/>
              <a:ext cx="1732547" cy="863694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66775" y="2041956"/>
            <a:ext cx="1299410" cy="647771"/>
            <a:chOff x="3764003" y="3627572"/>
            <a:chExt cx="1732547" cy="863694"/>
          </a:xfrm>
        </p:grpSpPr>
        <p:graphicFrame>
          <p:nvGraphicFramePr>
            <p:cNvPr id="1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1651825"/>
                </p:ext>
              </p:extLst>
            </p:nvPr>
          </p:nvGraphicFramePr>
          <p:xfrm>
            <a:off x="3964346" y="3779927"/>
            <a:ext cx="1331913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96880" imgH="228600" progId="Equation.3">
                    <p:embed/>
                  </p:oleObj>
                </mc:Choice>
                <mc:Fallback>
                  <p:oleObj name="Equation" r:id="rId6" imgW="596880" imgH="228600" progId="Equation.3">
                    <p:embed/>
                    <p:pic>
                      <p:nvPicPr>
                        <p:cNvPr id="1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4346" y="3779927"/>
                          <a:ext cx="1331913" cy="558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ounded Rectangle 11"/>
            <p:cNvSpPr/>
            <p:nvPr/>
          </p:nvSpPr>
          <p:spPr>
            <a:xfrm>
              <a:off x="3764003" y="3627572"/>
              <a:ext cx="1732547" cy="863694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68012" y="4041489"/>
            <a:ext cx="2156164" cy="566730"/>
            <a:chOff x="1957465" y="4424592"/>
            <a:chExt cx="2874885" cy="755640"/>
          </a:xfrm>
        </p:grpSpPr>
        <p:graphicFrame>
          <p:nvGraphicFramePr>
            <p:cNvPr id="1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4846326"/>
                </p:ext>
              </p:extLst>
            </p:nvPr>
          </p:nvGraphicFramePr>
          <p:xfrm>
            <a:off x="2089150" y="4491038"/>
            <a:ext cx="2743200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079280" imgH="228600" progId="Equation.3">
                    <p:embed/>
                  </p:oleObj>
                </mc:Choice>
                <mc:Fallback>
                  <p:oleObj name="Equation" r:id="rId8" imgW="1079280" imgH="228600" progId="Equation.3">
                    <p:embed/>
                    <p:pic>
                      <p:nvPicPr>
                        <p:cNvPr id="1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9150" y="4491038"/>
                          <a:ext cx="2743200" cy="514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ounded Rectangle 14"/>
            <p:cNvSpPr/>
            <p:nvPr/>
          </p:nvSpPr>
          <p:spPr>
            <a:xfrm>
              <a:off x="1957465" y="4424592"/>
              <a:ext cx="2874653" cy="755640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896390" y="3016567"/>
            <a:ext cx="1299410" cy="647771"/>
            <a:chOff x="3764003" y="3627572"/>
            <a:chExt cx="1732547" cy="863694"/>
          </a:xfrm>
        </p:grpSpPr>
        <p:graphicFrame>
          <p:nvGraphicFramePr>
            <p:cNvPr id="1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1663253"/>
                </p:ext>
              </p:extLst>
            </p:nvPr>
          </p:nvGraphicFramePr>
          <p:xfrm>
            <a:off x="3950109" y="3780607"/>
            <a:ext cx="1360488" cy="557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09480" imgH="228600" progId="Equation.3">
                    <p:embed/>
                  </p:oleObj>
                </mc:Choice>
                <mc:Fallback>
                  <p:oleObj name="Equation" r:id="rId10" imgW="609480" imgH="228600" progId="Equation.3">
                    <p:embed/>
                    <p:pic>
                      <p:nvPicPr>
                        <p:cNvPr id="1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0109" y="3780607"/>
                          <a:ext cx="1360488" cy="557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Rounded Rectangle 17"/>
            <p:cNvSpPr/>
            <p:nvPr/>
          </p:nvSpPr>
          <p:spPr>
            <a:xfrm>
              <a:off x="3764003" y="3627572"/>
              <a:ext cx="1732547" cy="863694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406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431" y="505300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E-MOSFET FEEDBACK BIAS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9788" y="1583993"/>
            <a:ext cx="7957123" cy="4084911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latin typeface="Arial Narrow" panose="020B0606020202030204" pitchFamily="34" charset="0"/>
              </a:rPr>
              <a:t>Graphical Approach (</a:t>
            </a:r>
            <a:r>
              <a:rPr lang="en-US" dirty="0">
                <a:latin typeface="Arial Narrow" panose="020B0606020202030204" pitchFamily="34" charset="0"/>
              </a:rPr>
              <a:t>to find </a:t>
            </a:r>
            <a:r>
              <a:rPr lang="en-US" b="1" dirty="0">
                <a:latin typeface="Arial Narrow" panose="020B0606020202030204" pitchFamily="34" charset="0"/>
              </a:rPr>
              <a:t>V</a:t>
            </a:r>
            <a:r>
              <a:rPr lang="en-US" b="1" baseline="-25000" dirty="0">
                <a:latin typeface="Arial Narrow" panose="020B0606020202030204" pitchFamily="34" charset="0"/>
              </a:rPr>
              <a:t>GSQ</a:t>
            </a:r>
            <a:r>
              <a:rPr lang="en-US" b="1" dirty="0"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and</a:t>
            </a:r>
            <a:r>
              <a:rPr lang="en-US" b="1" dirty="0">
                <a:latin typeface="Arial Narrow" panose="020B0606020202030204" pitchFamily="34" charset="0"/>
              </a:rPr>
              <a:t> I</a:t>
            </a:r>
            <a:r>
              <a:rPr lang="en-US" b="1" baseline="-25000" dirty="0">
                <a:latin typeface="Arial Narrow" panose="020B0606020202030204" pitchFamily="34" charset="0"/>
              </a:rPr>
              <a:t>DQ</a:t>
            </a:r>
            <a:r>
              <a:rPr lang="en-US" b="1" dirty="0">
                <a:latin typeface="Arial Narrow" panose="020B0606020202030204" pitchFamily="34" charset="0"/>
              </a:rPr>
              <a:t>):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Calculate the value for 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</a:t>
            </a:r>
            <a:r>
              <a:rPr lang="en-US" sz="1650" b="1" i="1" dirty="0">
                <a:latin typeface="Arial Narrow" panose="020B0606020202030204" pitchFamily="34" charset="0"/>
              </a:rPr>
              <a:t>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650" b="1" i="1" dirty="0">
                <a:latin typeface="Arial Narrow" panose="020B0606020202030204" pitchFamily="34" charset="0"/>
              </a:rPr>
              <a:t> vs 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650" b="1" i="1" dirty="0">
                <a:latin typeface="Arial Narrow" panose="020B0606020202030204" pitchFamily="34" charset="0"/>
              </a:rPr>
              <a:t> </a:t>
            </a:r>
            <a:r>
              <a:rPr lang="en-US" sz="1650" dirty="0">
                <a:latin typeface="Arial Narrow" panose="020B0606020202030204" pitchFamily="34" charset="0"/>
              </a:rPr>
              <a:t>for the range of interest.</a:t>
            </a:r>
          </a:p>
          <a:p>
            <a:pPr marL="740664" lvl="2" indent="0" algn="just">
              <a:buNone/>
            </a:pPr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: 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Identify the Q-point.</a:t>
            </a:r>
          </a:p>
          <a:p>
            <a:pPr lvl="4" algn="just"/>
            <a:endParaRPr lang="en-US" sz="1500" dirty="0">
              <a:latin typeface="Arial Narrow" panose="020B0606020202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124472" y="1604466"/>
            <a:ext cx="2803560" cy="938516"/>
            <a:chOff x="5497360" y="1052934"/>
            <a:chExt cx="3738080" cy="1251354"/>
          </a:xfrm>
          <a:solidFill>
            <a:schemeClr val="accent5"/>
          </a:solidFill>
        </p:grpSpPr>
        <p:sp>
          <p:nvSpPr>
            <p:cNvPr id="8" name="Rounded Rectangle 7"/>
            <p:cNvSpPr/>
            <p:nvPr/>
          </p:nvSpPr>
          <p:spPr>
            <a:xfrm>
              <a:off x="5497360" y="1052934"/>
              <a:ext cx="3738080" cy="1251354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460988"/>
                </p:ext>
              </p:extLst>
            </p:nvPr>
          </p:nvGraphicFramePr>
          <p:xfrm>
            <a:off x="5789252" y="1097276"/>
            <a:ext cx="3182938" cy="1012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58640" imgH="482400" progId="Equation.3">
                    <p:embed/>
                  </p:oleObj>
                </mc:Choice>
                <mc:Fallback>
                  <p:oleObj name="Equation" r:id="rId2" imgW="1358640" imgH="482400" progId="Equation.3">
                    <p:embed/>
                    <p:pic>
                      <p:nvPicPr>
                        <p:cNvPr id="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9252" y="1097276"/>
                          <a:ext cx="3182938" cy="1012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4"/>
          <p:cNvGrpSpPr/>
          <p:nvPr/>
        </p:nvGrpSpPr>
        <p:grpSpPr>
          <a:xfrm>
            <a:off x="2172819" y="3309700"/>
            <a:ext cx="2193887" cy="550398"/>
            <a:chOff x="3738340" y="3343085"/>
            <a:chExt cx="2925182" cy="733864"/>
          </a:xfrm>
          <a:solidFill>
            <a:schemeClr val="accent5"/>
          </a:solidFill>
        </p:grpSpPr>
        <p:sp>
          <p:nvSpPr>
            <p:cNvPr id="13" name="Rounded Rectangle 12"/>
            <p:cNvSpPr/>
            <p:nvPr/>
          </p:nvSpPr>
          <p:spPr>
            <a:xfrm>
              <a:off x="3738340" y="3343085"/>
              <a:ext cx="2925182" cy="733864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4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092656"/>
                </p:ext>
              </p:extLst>
            </p:nvPr>
          </p:nvGraphicFramePr>
          <p:xfrm>
            <a:off x="3924300" y="3452813"/>
            <a:ext cx="2527300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79280" imgH="228600" progId="Equation.3">
                    <p:embed/>
                  </p:oleObj>
                </mc:Choice>
                <mc:Fallback>
                  <p:oleObj name="Equation" r:id="rId4" imgW="1079280" imgH="228600" progId="Equation.3">
                    <p:embed/>
                    <p:pic>
                      <p:nvPicPr>
                        <p:cNvPr id="1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4300" y="3452813"/>
                          <a:ext cx="2527300" cy="479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68350" y="3180962"/>
            <a:ext cx="4315322" cy="2508414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311751" y="2748734"/>
            <a:ext cx="2193887" cy="741620"/>
            <a:chOff x="4727643" y="5454007"/>
            <a:chExt cx="2925182" cy="988827"/>
          </a:xfrm>
        </p:grpSpPr>
        <p:sp>
          <p:nvSpPr>
            <p:cNvPr id="18" name="Rounded Rectangle 17"/>
            <p:cNvSpPr/>
            <p:nvPr/>
          </p:nvSpPr>
          <p:spPr>
            <a:xfrm>
              <a:off x="4727643" y="5454007"/>
              <a:ext cx="2925182" cy="988827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1407137"/>
                </p:ext>
              </p:extLst>
            </p:nvPr>
          </p:nvGraphicFramePr>
          <p:xfrm>
            <a:off x="4914140" y="5695948"/>
            <a:ext cx="2527300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079280" imgH="241200" progId="Equation.3">
                    <p:embed/>
                  </p:oleObj>
                </mc:Choice>
                <mc:Fallback>
                  <p:oleObj name="Equation" r:id="rId8" imgW="1079280" imgH="241200" progId="Equation.3">
                    <p:embed/>
                    <p:pic>
                      <p:nvPicPr>
                        <p:cNvPr id="1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4140" y="5695948"/>
                          <a:ext cx="2527300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4401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919" y="578223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E-MOSFET FEEDBACK BIAS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20" y="1386544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b="1" i="1" u="sng" dirty="0">
                <a:latin typeface="Arial Narrow" panose="020B0606020202030204" pitchFamily="34" charset="0"/>
              </a:rPr>
              <a:t>Example 7.10:</a:t>
            </a:r>
            <a:r>
              <a:rPr lang="en-US" dirty="0">
                <a:latin typeface="Arial Narrow" panose="020B0606020202030204" pitchFamily="34" charset="0"/>
              </a:rPr>
              <a:t> Determine </a:t>
            </a:r>
            <a:r>
              <a:rPr lang="en-US" b="1" i="1" dirty="0">
                <a:latin typeface="Arial Narrow" panose="020B0606020202030204" pitchFamily="34" charset="0"/>
              </a:rPr>
              <a:t>I</a:t>
            </a:r>
            <a:r>
              <a:rPr lang="en-US" b="1" i="1" baseline="-25000" dirty="0">
                <a:latin typeface="Arial Narrow" panose="020B0606020202030204" pitchFamily="34" charset="0"/>
              </a:rPr>
              <a:t>DQ</a:t>
            </a:r>
            <a:r>
              <a:rPr lang="en-US" b="1" i="1" dirty="0">
                <a:latin typeface="Arial Narrow" panose="020B0606020202030204" pitchFamily="34" charset="0"/>
              </a:rPr>
              <a:t> and V</a:t>
            </a:r>
            <a:r>
              <a:rPr lang="en-US" b="1" i="1" baseline="-25000" dirty="0">
                <a:latin typeface="Arial Narrow" panose="020B0606020202030204" pitchFamily="34" charset="0"/>
              </a:rPr>
              <a:t>DSQ</a:t>
            </a:r>
            <a:r>
              <a:rPr lang="en-US" b="1" i="1" dirty="0"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for the following circuit: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31045" y="1801687"/>
            <a:ext cx="4137235" cy="39849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2829" y="2705948"/>
            <a:ext cx="3256847" cy="16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2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710" y="542608"/>
            <a:ext cx="8116865" cy="372644"/>
          </a:xfrm>
        </p:spPr>
        <p:txBody>
          <a:bodyPr>
            <a:noAutofit/>
          </a:bodyPr>
          <a:lstStyle/>
          <a:p>
            <a:r>
              <a:rPr lang="en-US" sz="2700" b="1" dirty="0">
                <a:solidFill>
                  <a:srgbClr val="00B050"/>
                </a:solidFill>
              </a:rPr>
              <a:t>E-MOSFET FEEDBACK BIAS EXAMPLE CONTD.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665" y="1174408"/>
            <a:ext cx="5503867" cy="8642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888" y="2213673"/>
            <a:ext cx="3155286" cy="32880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826" y="2373909"/>
            <a:ext cx="5661180" cy="7888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315" y="3481114"/>
            <a:ext cx="5493672" cy="169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1146</TotalTime>
  <Words>213</Words>
  <Application>Microsoft Office PowerPoint</Application>
  <PresentationFormat>On-screen Show (4:3)</PresentationFormat>
  <Paragraphs>45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Apple Chancery</vt:lpstr>
      <vt:lpstr>Arial</vt:lpstr>
      <vt:lpstr>Arial Narrow</vt:lpstr>
      <vt:lpstr>Calibri</vt:lpstr>
      <vt:lpstr>Cambria</vt:lpstr>
      <vt:lpstr>Franklin Gothic Book</vt:lpstr>
      <vt:lpstr>Times New Roman</vt:lpstr>
      <vt:lpstr>TimesNewRomanPS</vt:lpstr>
      <vt:lpstr>Theme1</vt:lpstr>
      <vt:lpstr>Equation</vt:lpstr>
      <vt:lpstr>PowerPoint Presentation</vt:lpstr>
      <vt:lpstr>PowerPoint Presentation</vt:lpstr>
      <vt:lpstr> E-MOSFET VOLTAGE-DIVIDER BIAS</vt:lpstr>
      <vt:lpstr> E-MOSFET VOLTAGE-DIVIDER BIAS EXAMPLE</vt:lpstr>
      <vt:lpstr>E-MOSFET VOLTAGE-DIVIDER BIAS EXAMPLE</vt:lpstr>
      <vt:lpstr> E-MOSFET FEEDBACK BIAS </vt:lpstr>
      <vt:lpstr> E-MOSFET FEEDBACK BIAS </vt:lpstr>
      <vt:lpstr> E-MOSFET FEEDBACK BIAS EXAMPLE</vt:lpstr>
      <vt:lpstr>E-MOSFET FEEDBACK BIAS EXAMPLE CONTD.</vt:lpstr>
      <vt:lpstr> E-MOSFET FEEDBACK BIAS EXAMPLE CONTD.</vt:lpstr>
      <vt:lpstr> p-CHANNEL FETs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CLIPPERS</dc:title>
  <dc:creator>Md. Mamunur Rashid</dc:creator>
  <cp:lastModifiedBy>Mohammad Alif Arman</cp:lastModifiedBy>
  <cp:revision>233</cp:revision>
  <dcterms:created xsi:type="dcterms:W3CDTF">2016-06-11T11:25:17Z</dcterms:created>
  <dcterms:modified xsi:type="dcterms:W3CDTF">2022-12-07T03:19:53Z</dcterms:modified>
</cp:coreProperties>
</file>