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29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/>
    <p:restoredTop sz="94688"/>
  </p:normalViewPr>
  <p:slideViewPr>
    <p:cSldViewPr snapToGrid="0">
      <p:cViewPr varScale="1">
        <p:scale>
          <a:sx n="78" d="100"/>
          <a:sy n="78" d="100"/>
        </p:scale>
        <p:origin x="16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049AB-8A0E-F34F-A9A3-C180170E2B7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91F79-7D57-8943-9DF4-2E5503C9C93A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FD445-A992-C244-85F6-14DF5ACCE63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E37D-2A6B-9149-B2F4-36C097C37EA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08930-5B56-8B4D-90E2-5D90BDEC8CF2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D529-0D61-FE42-A908-F400735DD0D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8E7853-93CE-8847-9FFA-D8473890CC54}" type="datetime1">
              <a:rPr lang="en-US" smtClean="0"/>
              <a:t>6/9/20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002A9-A2BC-734E-B3E3-65BF6AE11890}" type="datetime1">
              <a:rPr lang="en-US" smtClean="0"/>
              <a:t>6/9/20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13387-E291-414C-BE1B-703E363D0A67}" type="datetime1">
              <a:rPr lang="en-US" smtClean="0"/>
              <a:t>6/9/20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98C0B-96F2-6443-B2A3-6BBCB0A0C285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91872-322C-8E4D-88D5-501978FA295E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</p:spTree>
    <p:extLst>
      <p:ext uri="{BB962C8B-B14F-4D97-AF65-F5344CB8AC3E}">
        <p14:creationId xmlns:p14="http://schemas.microsoft.com/office/powerpoint/2010/main" val="350467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479472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Effect of </a:t>
            </a:r>
            <a:r>
              <a:rPr lang="en-US" sz="2400" b="1" i="1" dirty="0">
                <a:solidFill>
                  <a:srgbClr val="0070C0"/>
                </a:solidFill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</a:rPr>
              <a:t>D</a:t>
            </a:r>
            <a:r>
              <a:rPr lang="en-US" sz="2400" b="1" dirty="0">
                <a:solidFill>
                  <a:srgbClr val="0070C0"/>
                </a:solidFill>
              </a:rPr>
              <a:t> on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85D02-47BA-465A-8D88-D78F3DBB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212158"/>
            <a:ext cx="6189257" cy="1129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49DA4-79FB-4B92-B65C-A2D81B68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2547605"/>
            <a:ext cx="5716716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F30CB-E41A-4435-A6FF-05302233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0" y="3533438"/>
            <a:ext cx="5846705" cy="1129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CD6F2-BEB4-44EF-B9F7-C6CE5019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71" y="4663034"/>
            <a:ext cx="3790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28" y="22524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227C3-4E9F-4C91-BF70-C9366B8FA7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614" y="476098"/>
            <a:ext cx="6321986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11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0929D-BA40-5441-B45E-3443CFF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42" y="657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6A4773-170E-2640-ABE3-6A5D623D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14" y="1769947"/>
            <a:ext cx="7550437" cy="315889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acquainted with the small-signal ac model for a JFET and MOSFET.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small-signal ac analysis of a variety of JFET and MOSFET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appreciate the design sequence applied to 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effects of a source resistor and load resistor on the input impedance, output impedance and overall gain.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cascaded configurations with FETs and/or BJT amplifiers. </a:t>
            </a:r>
          </a:p>
        </p:txBody>
      </p:sp>
    </p:spTree>
    <p:extLst>
      <p:ext uri="{BB962C8B-B14F-4D97-AF65-F5344CB8AC3E}">
        <p14:creationId xmlns:p14="http://schemas.microsoft.com/office/powerpoint/2010/main" val="23044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"/>
    </mc:Choice>
    <mc:Fallback xmlns="">
      <p:transition spd="slow" advTm="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31ABC3-75C4-1D4C-825C-697B3422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9" y="368947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E755CC-8E65-474E-812B-5715AFDE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4" y="1293159"/>
            <a:ext cx="7615451" cy="63668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 amplifiers provide an excellent voltage gain with the added feature of a high input impedance.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188BE-3BCA-CC42-A7A1-8DDC4D0BF972}"/>
              </a:ext>
            </a:extLst>
          </p:cNvPr>
          <p:cNvSpPr txBox="1">
            <a:spLocks/>
          </p:cNvSpPr>
          <p:nvPr/>
        </p:nvSpPr>
        <p:spPr>
          <a:xfrm>
            <a:off x="764274" y="2243187"/>
            <a:ext cx="7615451" cy="2823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Small-Signal Model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analysis of a JFET Configuration requires that a small-signal ac model for the JFET be developed.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>
                <a:solidFill>
                  <a:srgbClr val="00AAED"/>
                </a:solidFill>
                <a:latin typeface="Times" pitchFamily="2" charset="0"/>
              </a:rPr>
              <a:t>The gate-to-source voltage controls the drain-to-source (channel) current of a JFET.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" pitchFamily="2" charset="0"/>
              </a:rPr>
              <a:t>The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drain current that will result from a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gate-to-source voltage can be determined using the transconductance factor </a:t>
            </a:r>
            <a:r>
              <a:rPr lang="en-US" sz="1800" i="1" dirty="0">
                <a:latin typeface="Times" pitchFamily="2" charset="0"/>
              </a:rPr>
              <a:t>g</a:t>
            </a:r>
            <a:r>
              <a:rPr lang="en-US" sz="1350" i="1" dirty="0">
                <a:latin typeface="Times" pitchFamily="2" charset="0"/>
              </a:rPr>
              <a:t>m </a:t>
            </a:r>
            <a:r>
              <a:rPr lang="en-US" sz="1800" dirty="0">
                <a:latin typeface="Times" pitchFamily="2" charset="0"/>
              </a:rPr>
              <a:t>in the following manner: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E109A-EC53-D347-8F88-F7CE9F428E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944" y="4683655"/>
            <a:ext cx="1820286" cy="383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A98AA-1016-2F42-9FCE-F4C24CB7A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265" y="5236921"/>
            <a:ext cx="1286456" cy="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6"/>
    </mc:Choice>
    <mc:Fallback xmlns="">
      <p:transition spd="slow" advTm="1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20" y="56498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Graphical Determination of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56AC-BEF4-43BE-BDED-CD7B40D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0" y="1317601"/>
            <a:ext cx="7647047" cy="610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D4D97-1478-4C66-A42A-AF55601BA8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380" y="2147422"/>
            <a:ext cx="3902803" cy="817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3490D-7AB2-4098-B10F-24077DCF5A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937" y="2965375"/>
            <a:ext cx="2796568" cy="2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13" y="35268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Example: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BC21C-3430-D14D-B0B8-BA18B4A3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8141" y="3843338"/>
            <a:ext cx="1955396" cy="190872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F2816-D285-4BAE-82B1-05CD4BA9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" y="1092622"/>
            <a:ext cx="6487058" cy="114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BF4FA-9241-4B3C-A0E1-949C5C86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2" y="2382605"/>
            <a:ext cx="6699939" cy="12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9EC1-75AF-40F8-8237-467DE410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44" y="3678163"/>
            <a:ext cx="3746006" cy="19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DD618E-D335-E14D-9E83-B28C7B9AD6FB}"/>
              </a:ext>
            </a:extLst>
          </p:cNvPr>
          <p:cNvSpPr txBox="1">
            <a:spLocks/>
          </p:cNvSpPr>
          <p:nvPr/>
        </p:nvSpPr>
        <p:spPr>
          <a:xfrm>
            <a:off x="385047" y="158272"/>
            <a:ext cx="7429499" cy="61087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Definition of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4B5D7-1C8C-544B-AACE-B6315445D5D1}"/>
              </a:ext>
            </a:extLst>
          </p:cNvPr>
          <p:cNvSpPr/>
          <p:nvPr/>
        </p:nvSpPr>
        <p:spPr>
          <a:xfrm>
            <a:off x="546811" y="802599"/>
            <a:ext cx="710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AAED"/>
                </a:solidFill>
                <a:latin typeface="Times" pitchFamily="2" charset="0"/>
              </a:rPr>
              <a:t>The derivative of a function at a point is equal to the slope of the tangent line drawn at that point.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CC8A8-01BE-4A40-92D5-43436ECD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" y="1482384"/>
            <a:ext cx="5714267" cy="2611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C376D-EFF6-9343-AAE3-C688B04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1" y="4165255"/>
            <a:ext cx="5232125" cy="254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91BE35-9557-4143-B8E3-5F7010DBB5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658" y="4620682"/>
            <a:ext cx="180022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D0897A-8E79-AB4D-9731-FEB897C748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960" y="4911194"/>
            <a:ext cx="1800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C876F4-64B5-481B-9B32-EF04C78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7" y="4978166"/>
            <a:ext cx="6374351" cy="95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BD5A0-F1D1-438F-9B78-036ABD9A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7" y="3851757"/>
            <a:ext cx="6418234" cy="965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1445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81D2-F299-404D-9042-4E43571D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9" y="925327"/>
            <a:ext cx="7002333" cy="117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56D00-F42A-42D7-992A-022931F5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2" y="2101153"/>
            <a:ext cx="6615719" cy="1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1" y="22537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Plotting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  <a:r>
              <a:rPr lang="en-US" sz="2400" b="1" dirty="0">
                <a:solidFill>
                  <a:srgbClr val="0070C0"/>
                </a:solidFill>
              </a:rPr>
              <a:t> versus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EA223-BA84-4419-8898-A93C58E7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8" y="886340"/>
            <a:ext cx="6670122" cy="1288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AA56-2063-4064-98D6-7B034245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8" y="2261073"/>
            <a:ext cx="6079133" cy="816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0CF2F-2B78-4EA9-A910-52DD045C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8" y="3164321"/>
            <a:ext cx="5471526" cy="54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07631-9D19-41A9-89FE-90D2C514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63" y="3314864"/>
            <a:ext cx="2333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1" y="448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82025-AB96-334D-8326-994EA41355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603" y="1515521"/>
            <a:ext cx="6229235" cy="42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279</TotalTime>
  <Words>245</Words>
  <Application>Microsoft Macintosh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Apple Chancery</vt:lpstr>
      <vt:lpstr>Arial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PowerPoint Presentation</vt:lpstr>
      <vt:lpstr> OBJECTIVES</vt:lpstr>
      <vt:lpstr> Introduction</vt:lpstr>
      <vt:lpstr> Graphical Determination of gm</vt:lpstr>
      <vt:lpstr> Example:</vt:lpstr>
      <vt:lpstr>PowerPoint Presentation</vt:lpstr>
      <vt:lpstr> Example</vt:lpstr>
      <vt:lpstr> Plotting gm versus VGS</vt:lpstr>
      <vt:lpstr> Example</vt:lpstr>
      <vt:lpstr>Effect of ID on gm</vt:lpstr>
      <vt:lpstr>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A N M Shahebul Hasan</cp:lastModifiedBy>
  <cp:revision>150</cp:revision>
  <cp:lastPrinted>2018-11-19T08:37:49Z</cp:lastPrinted>
  <dcterms:created xsi:type="dcterms:W3CDTF">2018-11-17T14:55:52Z</dcterms:created>
  <dcterms:modified xsi:type="dcterms:W3CDTF">2020-06-08T18:52:35Z</dcterms:modified>
</cp:coreProperties>
</file>