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2"/>
  </p:notesMasterIdLst>
  <p:sldIdLst>
    <p:sldId id="256" r:id="rId5"/>
    <p:sldId id="257" r:id="rId6"/>
    <p:sldId id="274" r:id="rId7"/>
    <p:sldId id="276" r:id="rId8"/>
    <p:sldId id="275" r:id="rId9"/>
    <p:sldId id="266" r:id="rId10"/>
    <p:sldId id="277" r:id="rId11"/>
    <p:sldId id="267" r:id="rId12"/>
    <p:sldId id="278" r:id="rId13"/>
    <p:sldId id="279" r:id="rId14"/>
    <p:sldId id="269" r:id="rId15"/>
    <p:sldId id="270" r:id="rId16"/>
    <p:sldId id="272" r:id="rId17"/>
    <p:sldId id="280" r:id="rId18"/>
    <p:sldId id="281" r:id="rId19"/>
    <p:sldId id="282" r:id="rId20"/>
    <p:sldId id="283" r:id="rId21"/>
    <p:sldId id="284" r:id="rId22"/>
    <p:sldId id="285" r:id="rId23"/>
    <p:sldId id="286" r:id="rId24"/>
    <p:sldId id="287" r:id="rId25"/>
    <p:sldId id="271"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14" r:id="rId45"/>
    <p:sldId id="315" r:id="rId46"/>
    <p:sldId id="316" r:id="rId47"/>
    <p:sldId id="317" r:id="rId48"/>
    <p:sldId id="318" r:id="rId49"/>
    <p:sldId id="319" r:id="rId50"/>
    <p:sldId id="320" r:id="rId51"/>
    <p:sldId id="321" r:id="rId52"/>
    <p:sldId id="322" r:id="rId53"/>
    <p:sldId id="323" r:id="rId54"/>
    <p:sldId id="324" r:id="rId55"/>
    <p:sldId id="309" r:id="rId56"/>
    <p:sldId id="310" r:id="rId57"/>
    <p:sldId id="311" r:id="rId58"/>
    <p:sldId id="325" r:id="rId59"/>
    <p:sldId id="312" r:id="rId60"/>
    <p:sldId id="308" r:id="rId61"/>
    <p:sldId id="313"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06" r:id="rId79"/>
    <p:sldId id="307" r:id="rId80"/>
    <p:sldId id="342" r:id="rId81"/>
    <p:sldId id="343" r:id="rId82"/>
    <p:sldId id="396" r:id="rId83"/>
    <p:sldId id="378" r:id="rId84"/>
    <p:sldId id="349" r:id="rId85"/>
    <p:sldId id="379" r:id="rId86"/>
    <p:sldId id="380" r:id="rId87"/>
    <p:sldId id="381" r:id="rId88"/>
    <p:sldId id="397" r:id="rId89"/>
    <p:sldId id="395" r:id="rId90"/>
    <p:sldId id="383" r:id="rId91"/>
    <p:sldId id="384" r:id="rId92"/>
    <p:sldId id="385" r:id="rId93"/>
    <p:sldId id="386" r:id="rId94"/>
    <p:sldId id="387" r:id="rId95"/>
    <p:sldId id="388" r:id="rId96"/>
    <p:sldId id="389" r:id="rId97"/>
    <p:sldId id="390" r:id="rId98"/>
    <p:sldId id="391" r:id="rId99"/>
    <p:sldId id="393" r:id="rId100"/>
    <p:sldId id="394"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93" d="100"/>
          <a:sy n="93" d="100"/>
        </p:scale>
        <p:origin x="1162"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microsoft.com/office/2015/10/relationships/revisionInfo" Target="revisionInfo.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F7E43-9240-4DC2-AD84-D63BB4E01222}" type="datetimeFigureOut">
              <a:rPr lang="en-US" smtClean="0"/>
              <a:t>10/31/2022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49711-B4EE-433C-AF5E-F1016167219C}" type="slidenum">
              <a:rPr lang="en-US" smtClean="0"/>
              <a:t>‹#›</a:t>
            </a:fld>
            <a:endParaRPr lang="en-US"/>
          </a:p>
        </p:txBody>
      </p:sp>
    </p:spTree>
    <p:extLst>
      <p:ext uri="{BB962C8B-B14F-4D97-AF65-F5344CB8AC3E}">
        <p14:creationId xmlns:p14="http://schemas.microsoft.com/office/powerpoint/2010/main" val="1805769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78</a:t>
            </a:fld>
            <a:endParaRPr lang="en-US"/>
          </a:p>
        </p:txBody>
      </p:sp>
    </p:spTree>
    <p:extLst>
      <p:ext uri="{BB962C8B-B14F-4D97-AF65-F5344CB8AC3E}">
        <p14:creationId xmlns:p14="http://schemas.microsoft.com/office/powerpoint/2010/main" val="3063312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88</a:t>
            </a:fld>
            <a:endParaRPr lang="en-US"/>
          </a:p>
        </p:txBody>
      </p:sp>
    </p:spTree>
    <p:extLst>
      <p:ext uri="{BB962C8B-B14F-4D97-AF65-F5344CB8AC3E}">
        <p14:creationId xmlns:p14="http://schemas.microsoft.com/office/powerpoint/2010/main" val="1195119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89</a:t>
            </a:fld>
            <a:endParaRPr lang="en-US"/>
          </a:p>
        </p:txBody>
      </p:sp>
    </p:spTree>
    <p:extLst>
      <p:ext uri="{BB962C8B-B14F-4D97-AF65-F5344CB8AC3E}">
        <p14:creationId xmlns:p14="http://schemas.microsoft.com/office/powerpoint/2010/main" val="3805706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90</a:t>
            </a:fld>
            <a:endParaRPr lang="en-US"/>
          </a:p>
        </p:txBody>
      </p:sp>
    </p:spTree>
    <p:extLst>
      <p:ext uri="{BB962C8B-B14F-4D97-AF65-F5344CB8AC3E}">
        <p14:creationId xmlns:p14="http://schemas.microsoft.com/office/powerpoint/2010/main" val="318461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91</a:t>
            </a:fld>
            <a:endParaRPr lang="en-US"/>
          </a:p>
        </p:txBody>
      </p:sp>
    </p:spTree>
    <p:extLst>
      <p:ext uri="{BB962C8B-B14F-4D97-AF65-F5344CB8AC3E}">
        <p14:creationId xmlns:p14="http://schemas.microsoft.com/office/powerpoint/2010/main" val="2375369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92</a:t>
            </a:fld>
            <a:endParaRPr lang="en-US"/>
          </a:p>
        </p:txBody>
      </p:sp>
    </p:spTree>
    <p:extLst>
      <p:ext uri="{BB962C8B-B14F-4D97-AF65-F5344CB8AC3E}">
        <p14:creationId xmlns:p14="http://schemas.microsoft.com/office/powerpoint/2010/main" val="4183157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93</a:t>
            </a:fld>
            <a:endParaRPr lang="en-US"/>
          </a:p>
        </p:txBody>
      </p:sp>
    </p:spTree>
    <p:extLst>
      <p:ext uri="{BB962C8B-B14F-4D97-AF65-F5344CB8AC3E}">
        <p14:creationId xmlns:p14="http://schemas.microsoft.com/office/powerpoint/2010/main" val="30215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94</a:t>
            </a:fld>
            <a:endParaRPr lang="en-US"/>
          </a:p>
        </p:txBody>
      </p:sp>
    </p:spTree>
    <p:extLst>
      <p:ext uri="{BB962C8B-B14F-4D97-AF65-F5344CB8AC3E}">
        <p14:creationId xmlns:p14="http://schemas.microsoft.com/office/powerpoint/2010/main" val="772092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95</a:t>
            </a:fld>
            <a:endParaRPr lang="en-US"/>
          </a:p>
        </p:txBody>
      </p:sp>
    </p:spTree>
    <p:extLst>
      <p:ext uri="{BB962C8B-B14F-4D97-AF65-F5344CB8AC3E}">
        <p14:creationId xmlns:p14="http://schemas.microsoft.com/office/powerpoint/2010/main" val="4120385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96</a:t>
            </a:fld>
            <a:endParaRPr lang="en-US"/>
          </a:p>
        </p:txBody>
      </p:sp>
    </p:spTree>
    <p:extLst>
      <p:ext uri="{BB962C8B-B14F-4D97-AF65-F5344CB8AC3E}">
        <p14:creationId xmlns:p14="http://schemas.microsoft.com/office/powerpoint/2010/main" val="4169258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97</a:t>
            </a:fld>
            <a:endParaRPr lang="en-US"/>
          </a:p>
        </p:txBody>
      </p:sp>
    </p:spTree>
    <p:extLst>
      <p:ext uri="{BB962C8B-B14F-4D97-AF65-F5344CB8AC3E}">
        <p14:creationId xmlns:p14="http://schemas.microsoft.com/office/powerpoint/2010/main" val="3066368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79</a:t>
            </a:fld>
            <a:endParaRPr lang="en-US"/>
          </a:p>
        </p:txBody>
      </p:sp>
    </p:spTree>
    <p:extLst>
      <p:ext uri="{BB962C8B-B14F-4D97-AF65-F5344CB8AC3E}">
        <p14:creationId xmlns:p14="http://schemas.microsoft.com/office/powerpoint/2010/main" val="151095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81</a:t>
            </a:fld>
            <a:endParaRPr lang="en-US"/>
          </a:p>
        </p:txBody>
      </p:sp>
    </p:spTree>
    <p:extLst>
      <p:ext uri="{BB962C8B-B14F-4D97-AF65-F5344CB8AC3E}">
        <p14:creationId xmlns:p14="http://schemas.microsoft.com/office/powerpoint/2010/main" val="241162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82</a:t>
            </a:fld>
            <a:endParaRPr lang="en-US"/>
          </a:p>
        </p:txBody>
      </p:sp>
    </p:spTree>
    <p:extLst>
      <p:ext uri="{BB962C8B-B14F-4D97-AF65-F5344CB8AC3E}">
        <p14:creationId xmlns:p14="http://schemas.microsoft.com/office/powerpoint/2010/main" val="162231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83</a:t>
            </a:fld>
            <a:endParaRPr lang="en-US"/>
          </a:p>
        </p:txBody>
      </p:sp>
    </p:spTree>
    <p:extLst>
      <p:ext uri="{BB962C8B-B14F-4D97-AF65-F5344CB8AC3E}">
        <p14:creationId xmlns:p14="http://schemas.microsoft.com/office/powerpoint/2010/main" val="286831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84</a:t>
            </a:fld>
            <a:endParaRPr lang="en-US"/>
          </a:p>
        </p:txBody>
      </p:sp>
    </p:spTree>
    <p:extLst>
      <p:ext uri="{BB962C8B-B14F-4D97-AF65-F5344CB8AC3E}">
        <p14:creationId xmlns:p14="http://schemas.microsoft.com/office/powerpoint/2010/main" val="370639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85</a:t>
            </a:fld>
            <a:endParaRPr lang="en-US"/>
          </a:p>
        </p:txBody>
      </p:sp>
    </p:spTree>
    <p:extLst>
      <p:ext uri="{BB962C8B-B14F-4D97-AF65-F5344CB8AC3E}">
        <p14:creationId xmlns:p14="http://schemas.microsoft.com/office/powerpoint/2010/main" val="1850739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86</a:t>
            </a:fld>
            <a:endParaRPr lang="en-US"/>
          </a:p>
        </p:txBody>
      </p:sp>
    </p:spTree>
    <p:extLst>
      <p:ext uri="{BB962C8B-B14F-4D97-AF65-F5344CB8AC3E}">
        <p14:creationId xmlns:p14="http://schemas.microsoft.com/office/powerpoint/2010/main" val="340929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87</a:t>
            </a:fld>
            <a:endParaRPr lang="en-US"/>
          </a:p>
        </p:txBody>
      </p:sp>
    </p:spTree>
    <p:extLst>
      <p:ext uri="{BB962C8B-B14F-4D97-AF65-F5344CB8AC3E}">
        <p14:creationId xmlns:p14="http://schemas.microsoft.com/office/powerpoint/2010/main" val="2827737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10/31/2022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visualstudio.microsoft.com/vs/community/" TargetMode="Externa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7.emf"/></Relationships>
</file>

<file path=ppt/slides/_rels/slide8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9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9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6945"/>
            <a:ext cx="7808976" cy="1088136"/>
          </a:xfrm>
        </p:spPr>
        <p:txBody>
          <a:bodyPr>
            <a:noAutofit/>
          </a:bodyPr>
          <a:lstStyle/>
          <a:p>
            <a:r>
              <a:rPr lang="en-US" sz="3600" dirty="0"/>
              <a:t>Course Title: </a:t>
            </a:r>
            <a:r>
              <a:rPr lang="en-US" sz="3600" dirty="0">
                <a:latin typeface="+mn-lt"/>
              </a:rPr>
              <a:t>OOP 2</a:t>
            </a:r>
            <a:br>
              <a:rPr lang="en-US" sz="3600" dirty="0"/>
            </a:br>
            <a:r>
              <a:rPr lang="en-US" sz="3600" dirty="0"/>
              <a:t>Course Code: </a:t>
            </a:r>
            <a:r>
              <a:rPr lang="en-US" sz="3600" dirty="0">
                <a:latin typeface="+mn-lt"/>
              </a:rPr>
              <a:t>CSC 2210</a:t>
            </a:r>
          </a:p>
        </p:txBody>
      </p:sp>
      <p:sp>
        <p:nvSpPr>
          <p:cNvPr id="4" name="TextBox 3"/>
          <p:cNvSpPr txBox="1"/>
          <p:nvPr/>
        </p:nvSpPr>
        <p:spPr>
          <a:xfrm>
            <a:off x="628360" y="2446757"/>
            <a:ext cx="7921836" cy="1015663"/>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p>
          <a:p>
            <a:pPr algn="ct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67278417"/>
              </p:ext>
            </p:extLst>
          </p:nvPr>
        </p:nvGraphicFramePr>
        <p:xfrm>
          <a:off x="628360" y="4621360"/>
          <a:ext cx="7921836" cy="792480"/>
        </p:xfrm>
        <a:graphic>
          <a:graphicData uri="http://schemas.openxmlformats.org/drawingml/2006/table">
            <a:tbl>
              <a:tblPr firstRow="1" bandRow="1">
                <a:tableStyleId>{D7AC3CCA-C797-4891-BE02-D94E43425B78}</a:tableStyleId>
              </a:tblPr>
              <a:tblGrid>
                <a:gridCol w="1521037">
                  <a:extLst>
                    <a:ext uri="{9D8B030D-6E8A-4147-A177-3AD203B41FA5}">
                      <a16:colId xmlns:a16="http://schemas.microsoft.com/office/drawing/2014/main" val="3905988420"/>
                    </a:ext>
                  </a:extLst>
                </a:gridCol>
                <a:gridCol w="953532">
                  <a:extLst>
                    <a:ext uri="{9D8B030D-6E8A-4147-A177-3AD203B41FA5}">
                      <a16:colId xmlns:a16="http://schemas.microsoft.com/office/drawing/2014/main" val="2889894460"/>
                    </a:ext>
                  </a:extLst>
                </a:gridCol>
                <a:gridCol w="1368563">
                  <a:extLst>
                    <a:ext uri="{9D8B030D-6E8A-4147-A177-3AD203B41FA5}">
                      <a16:colId xmlns:a16="http://schemas.microsoft.com/office/drawing/2014/main" val="3023211198"/>
                    </a:ext>
                  </a:extLst>
                </a:gridCol>
                <a:gridCol w="963989">
                  <a:extLst>
                    <a:ext uri="{9D8B030D-6E8A-4147-A177-3AD203B41FA5}">
                      <a16:colId xmlns:a16="http://schemas.microsoft.com/office/drawing/2014/main" val="1762131981"/>
                    </a:ext>
                  </a:extLst>
                </a:gridCol>
                <a:gridCol w="1337788">
                  <a:extLst>
                    <a:ext uri="{9D8B030D-6E8A-4147-A177-3AD203B41FA5}">
                      <a16:colId xmlns:a16="http://schemas.microsoft.com/office/drawing/2014/main" val="445458238"/>
                    </a:ext>
                  </a:extLst>
                </a:gridCol>
                <a:gridCol w="1776927">
                  <a:extLst>
                    <a:ext uri="{9D8B030D-6E8A-4147-A177-3AD203B41FA5}">
                      <a16:colId xmlns:a16="http://schemas.microsoft.com/office/drawing/2014/main" val="1508364941"/>
                    </a:ext>
                  </a:extLst>
                </a:gridCol>
              </a:tblGrid>
              <a:tr h="378736">
                <a:tc>
                  <a:txBody>
                    <a:bodyPr/>
                    <a:lstStyle/>
                    <a:p>
                      <a:r>
                        <a:rPr lang="en-US" sz="2000" dirty="0"/>
                        <a:t>Lecturer No:</a:t>
                      </a:r>
                    </a:p>
                  </a:txBody>
                  <a:tcPr/>
                </a:tc>
                <a:tc>
                  <a:txBody>
                    <a:bodyPr/>
                    <a:lstStyle/>
                    <a:p>
                      <a:r>
                        <a:rPr lang="en-US" sz="2000" dirty="0"/>
                        <a:t>1</a:t>
                      </a:r>
                    </a:p>
                  </a:txBody>
                  <a:tcPr/>
                </a:tc>
                <a:tc>
                  <a:txBody>
                    <a:bodyPr/>
                    <a:lstStyle/>
                    <a:p>
                      <a:r>
                        <a:rPr lang="en-US" sz="2000" dirty="0"/>
                        <a:t>Week No:</a:t>
                      </a:r>
                    </a:p>
                  </a:txBody>
                  <a:tcPr/>
                </a:tc>
                <a:tc>
                  <a:txBody>
                    <a:bodyPr/>
                    <a:lstStyle/>
                    <a:p>
                      <a:r>
                        <a:rPr lang="en-US" sz="2000" dirty="0"/>
                        <a:t>1</a:t>
                      </a:r>
                    </a:p>
                  </a:txBody>
                  <a:tcPr/>
                </a:tc>
                <a:tc>
                  <a:txBody>
                    <a:bodyPr/>
                    <a:lstStyle/>
                    <a:p>
                      <a:r>
                        <a:rPr lang="en-US" sz="2000" dirty="0"/>
                        <a:t>Semester:</a:t>
                      </a:r>
                    </a:p>
                  </a:txBody>
                  <a:tcPr/>
                </a:tc>
                <a:tc>
                  <a:txBody>
                    <a:bodyPr/>
                    <a:lstStyle/>
                    <a:p>
                      <a:r>
                        <a:rPr lang="en-US" sz="2000" dirty="0"/>
                        <a:t>Fall 2022-23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2000" i="1" dirty="0"/>
                        <a:t>Nyme Ahmed (</a:t>
                      </a:r>
                      <a:r>
                        <a:rPr lang="en-US" sz="2000" i="1" dirty="0">
                          <a:solidFill>
                            <a:schemeClr val="accent1"/>
                          </a:solidFill>
                        </a:rPr>
                        <a:t>nyme.ahmed@aiub.edu</a:t>
                      </a:r>
                      <a:r>
                        <a:rPr lang="en-US" sz="2000"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6" name="TextBox 5">
            <a:extLst>
              <a:ext uri="{FF2B5EF4-FFF2-40B4-BE49-F238E27FC236}">
                <a16:creationId xmlns:a16="http://schemas.microsoft.com/office/drawing/2014/main" id="{D57FA960-ED29-0C07-70A1-1A0FCD656A3C}"/>
              </a:ext>
            </a:extLst>
          </p:cNvPr>
          <p:cNvSpPr txBox="1"/>
          <p:nvPr/>
        </p:nvSpPr>
        <p:spPr>
          <a:xfrm>
            <a:off x="3193234" y="3447714"/>
            <a:ext cx="2265190" cy="400110"/>
          </a:xfrm>
          <a:prstGeom prst="rect">
            <a:avLst/>
          </a:prstGeom>
          <a:noFill/>
        </p:spPr>
        <p:txBody>
          <a:bodyPr wrap="square">
            <a:spAutoFit/>
          </a:bodyPr>
          <a:lstStyle/>
          <a:p>
            <a:pPr algn="just"/>
            <a:r>
              <a:rPr lang="en-US" sz="2000" b="1" dirty="0">
                <a:latin typeface="Arial" panose="020B0604020202020204" pitchFamily="34" charset="0"/>
                <a:cs typeface="Arial" panose="020B0604020202020204" pitchFamily="34" charset="0"/>
              </a:rPr>
              <a:t>Topis: C# Basics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Installation Guidelines</a:t>
            </a:r>
          </a:p>
        </p:txBody>
      </p:sp>
      <p:pic>
        <p:nvPicPr>
          <p:cNvPr id="6" name="Picture 5">
            <a:extLst>
              <a:ext uri="{FF2B5EF4-FFF2-40B4-BE49-F238E27FC236}">
                <a16:creationId xmlns:a16="http://schemas.microsoft.com/office/drawing/2014/main" id="{AF41FAD7-E1D3-2D4C-8908-DE6D646C7108}"/>
              </a:ext>
            </a:extLst>
          </p:cNvPr>
          <p:cNvPicPr>
            <a:picLocks noChangeAspect="1"/>
          </p:cNvPicPr>
          <p:nvPr/>
        </p:nvPicPr>
        <p:blipFill>
          <a:blip r:embed="rId2"/>
          <a:stretch>
            <a:fillRect/>
          </a:stretch>
        </p:blipFill>
        <p:spPr>
          <a:xfrm>
            <a:off x="1011664" y="2150525"/>
            <a:ext cx="7120671" cy="3778134"/>
          </a:xfrm>
          <a:prstGeom prst="rect">
            <a:avLst/>
          </a:prstGeom>
        </p:spPr>
      </p:pic>
    </p:spTree>
    <p:extLst>
      <p:ext uri="{BB962C8B-B14F-4D97-AF65-F5344CB8AC3E}">
        <p14:creationId xmlns:p14="http://schemas.microsoft.com/office/powerpoint/2010/main" val="104905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C# Program and Syntax</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37423"/>
            <a:ext cx="8319243" cy="3785652"/>
          </a:xfrm>
          <a:prstGeom prst="rect">
            <a:avLst/>
          </a:prstGeom>
          <a:noFill/>
        </p:spPr>
        <p:txBody>
          <a:bodyPr wrap="square" rtlCol="0">
            <a:spAutoFit/>
          </a:bodyPr>
          <a:lstStyle/>
          <a:p>
            <a:pPr algn="just"/>
            <a:r>
              <a:rPr lang="en-US" sz="2000" dirty="0"/>
              <a:t>using System;</a:t>
            </a:r>
          </a:p>
          <a:p>
            <a:pPr algn="just"/>
            <a:endParaRPr lang="en-US" sz="2000" dirty="0"/>
          </a:p>
          <a:p>
            <a:pPr algn="just"/>
            <a:r>
              <a:rPr lang="en-US" sz="2000" dirty="0"/>
              <a:t>namespace </a:t>
            </a:r>
            <a:r>
              <a:rPr lang="en-US" sz="2000" dirty="0" err="1">
                <a:solidFill>
                  <a:srgbClr val="FF0000"/>
                </a:solidFill>
              </a:rPr>
              <a:t>ProjectName</a:t>
            </a:r>
            <a:endParaRPr lang="en-US" sz="2000" dirty="0"/>
          </a:p>
          <a:p>
            <a:pPr algn="just"/>
            <a:r>
              <a:rPr lang="en-US" sz="2000" dirty="0"/>
              <a:t>{</a:t>
            </a:r>
          </a:p>
          <a:p>
            <a:pPr algn="just"/>
            <a:r>
              <a:rPr lang="en-US" sz="2000" dirty="0"/>
              <a:t>	class Program</a:t>
            </a:r>
          </a:p>
          <a:p>
            <a:pPr algn="just"/>
            <a:r>
              <a:rPr lang="en-US" sz="2000" dirty="0"/>
              <a:t>	{</a:t>
            </a:r>
          </a:p>
          <a:p>
            <a:pPr algn="just"/>
            <a:r>
              <a:rPr lang="en-US" sz="2000" dirty="0"/>
              <a:t>		static void Main(string[] </a:t>
            </a:r>
            <a:r>
              <a:rPr lang="en-US" sz="2000" dirty="0" err="1"/>
              <a:t>args</a:t>
            </a:r>
            <a:r>
              <a:rPr lang="en-US" sz="2000" dirty="0"/>
              <a:t>)</a:t>
            </a:r>
          </a:p>
          <a:p>
            <a:pPr algn="just"/>
            <a:r>
              <a:rPr lang="en-US" sz="2000" dirty="0"/>
              <a:t>		{</a:t>
            </a:r>
          </a:p>
          <a:p>
            <a:pPr algn="just"/>
            <a:r>
              <a:rPr lang="en-US" sz="2000" dirty="0"/>
              <a:t>			</a:t>
            </a:r>
            <a:r>
              <a:rPr lang="en-US" sz="2000" dirty="0" err="1"/>
              <a:t>Console.WriteLine</a:t>
            </a:r>
            <a:r>
              <a:rPr lang="en-US" sz="2000" dirty="0"/>
              <a:t>("Hello World!");</a:t>
            </a:r>
          </a:p>
          <a:p>
            <a:pPr algn="just"/>
            <a:r>
              <a:rPr lang="en-US" sz="2000" dirty="0"/>
              <a:t>		}</a:t>
            </a:r>
          </a:p>
          <a:p>
            <a:pPr algn="just"/>
            <a:r>
              <a:rPr lang="en-US" sz="2000" dirty="0"/>
              <a:t>	}</a:t>
            </a:r>
          </a:p>
          <a:p>
            <a:pPr algn="just"/>
            <a:r>
              <a:rPr lang="en-US" sz="2000" dirty="0"/>
              <a:t>}</a:t>
            </a:r>
          </a:p>
        </p:txBody>
      </p:sp>
    </p:spTree>
    <p:extLst>
      <p:ext uri="{BB962C8B-B14F-4D97-AF65-F5344CB8AC3E}">
        <p14:creationId xmlns:p14="http://schemas.microsoft.com/office/powerpoint/2010/main" val="99850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C# Program and Syntax</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B050"/>
                </a:solidFill>
              </a:rPr>
              <a:t>using System </a:t>
            </a:r>
            <a:r>
              <a:rPr lang="en-US" sz="2400" dirty="0"/>
              <a:t>means that we can use classes from the System namespace.</a:t>
            </a:r>
          </a:p>
          <a:p>
            <a:pPr marL="342900" indent="-342900" algn="just">
              <a:buFont typeface="Arial" panose="020B0604020202020204" pitchFamily="34" charset="0"/>
              <a:buChar char="•"/>
            </a:pPr>
            <a:r>
              <a:rPr lang="en-US" sz="2400" dirty="0">
                <a:solidFill>
                  <a:srgbClr val="00B050"/>
                </a:solidFill>
              </a:rPr>
              <a:t>namespace</a:t>
            </a:r>
            <a:r>
              <a:rPr lang="en-US" sz="2400" dirty="0"/>
              <a:t> is used to organize your code.</a:t>
            </a:r>
          </a:p>
          <a:p>
            <a:pPr marL="342900" indent="-342900" algn="just">
              <a:buFont typeface="Arial" panose="020B0604020202020204" pitchFamily="34" charset="0"/>
              <a:buChar char="•"/>
            </a:pPr>
            <a:r>
              <a:rPr lang="en-US" sz="2400" dirty="0">
                <a:solidFill>
                  <a:srgbClr val="00B050"/>
                </a:solidFill>
              </a:rPr>
              <a:t>class</a:t>
            </a:r>
            <a:r>
              <a:rPr lang="en-US" sz="2400" dirty="0"/>
              <a:t> is a container for data and methods. Every line of code that runs in C# must be inside a class.</a:t>
            </a:r>
          </a:p>
          <a:p>
            <a:pPr marL="342900" indent="-342900" algn="just">
              <a:buFont typeface="Arial" panose="020B0604020202020204" pitchFamily="34" charset="0"/>
              <a:buChar char="•"/>
            </a:pPr>
            <a:r>
              <a:rPr lang="en-US" sz="2400" dirty="0"/>
              <a:t>Another thing that always appear in a C# program, is the </a:t>
            </a:r>
            <a:r>
              <a:rPr lang="en-US" sz="2400" dirty="0">
                <a:solidFill>
                  <a:srgbClr val="00B050"/>
                </a:solidFill>
              </a:rPr>
              <a:t>Main</a:t>
            </a:r>
            <a:r>
              <a:rPr lang="en-US" sz="2400" dirty="0"/>
              <a:t> method. Any code inside its curly brackets {} will be executed.</a:t>
            </a:r>
          </a:p>
          <a:p>
            <a:pPr marL="342900" indent="-342900" algn="just">
              <a:buFont typeface="Arial" panose="020B0604020202020204" pitchFamily="34" charset="0"/>
              <a:buChar char="•"/>
            </a:pPr>
            <a:r>
              <a:rPr lang="en-US" sz="2400" dirty="0">
                <a:solidFill>
                  <a:srgbClr val="00B050"/>
                </a:solidFill>
              </a:rPr>
              <a:t>Console</a:t>
            </a:r>
            <a:r>
              <a:rPr lang="en-US" sz="2400" dirty="0"/>
              <a:t> is a class of the System namespace, which has a WriteLine() method that is used to print text.</a:t>
            </a:r>
          </a:p>
        </p:txBody>
      </p:sp>
    </p:spTree>
    <p:extLst>
      <p:ext uri="{BB962C8B-B14F-4D97-AF65-F5344CB8AC3E}">
        <p14:creationId xmlns:p14="http://schemas.microsoft.com/office/powerpoint/2010/main" val="34786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Value Types</a:t>
            </a:r>
          </a:p>
        </p:txBody>
      </p:sp>
      <p:pic>
        <p:nvPicPr>
          <p:cNvPr id="3" name="Picture 2">
            <a:extLst>
              <a:ext uri="{FF2B5EF4-FFF2-40B4-BE49-F238E27FC236}">
                <a16:creationId xmlns:a16="http://schemas.microsoft.com/office/drawing/2014/main" id="{091EEBB2-4A4A-0A1D-1C19-E1FBB7C32F60}"/>
              </a:ext>
            </a:extLst>
          </p:cNvPr>
          <p:cNvPicPr>
            <a:picLocks noChangeAspect="1"/>
          </p:cNvPicPr>
          <p:nvPr/>
        </p:nvPicPr>
        <p:blipFill>
          <a:blip r:embed="rId2"/>
          <a:stretch>
            <a:fillRect/>
          </a:stretch>
        </p:blipFill>
        <p:spPr>
          <a:xfrm>
            <a:off x="998806" y="2070587"/>
            <a:ext cx="7146388" cy="4019844"/>
          </a:xfrm>
          <a:prstGeom prst="rect">
            <a:avLst/>
          </a:prstGeom>
        </p:spPr>
      </p:pic>
    </p:spTree>
    <p:extLst>
      <p:ext uri="{BB962C8B-B14F-4D97-AF65-F5344CB8AC3E}">
        <p14:creationId xmlns:p14="http://schemas.microsoft.com/office/powerpoint/2010/main" val="65847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3354765"/>
          </a:xfrm>
          <a:prstGeom prst="rect">
            <a:avLst/>
          </a:prstGeom>
          <a:noFill/>
        </p:spPr>
        <p:txBody>
          <a:bodyPr wrap="square" rtlCol="0">
            <a:spAutoFit/>
          </a:bodyPr>
          <a:lstStyle/>
          <a:p>
            <a:pPr marL="342900" indent="-342900" algn="just">
              <a:spcAft>
                <a:spcPts val="600"/>
              </a:spcAft>
              <a:buFont typeface="Arial" panose="020B0604020202020204" pitchFamily="34" charset="0"/>
              <a:buChar char="•"/>
            </a:pPr>
            <a:r>
              <a:rPr lang="en-US" sz="2400" dirty="0"/>
              <a:t>Type casting is when you assign a value of one data type to another type.</a:t>
            </a:r>
          </a:p>
          <a:p>
            <a:pPr marL="342900" indent="-342900" algn="just">
              <a:spcAft>
                <a:spcPts val="600"/>
              </a:spcAft>
              <a:buFont typeface="Arial" panose="020B0604020202020204" pitchFamily="34" charset="0"/>
              <a:buChar char="•"/>
            </a:pPr>
            <a:r>
              <a:rPr lang="en-US" sz="2400" dirty="0"/>
              <a:t>In C#, we can perform the following type casting-</a:t>
            </a:r>
          </a:p>
          <a:p>
            <a:pPr marL="457200" indent="-457200" algn="just">
              <a:spcAft>
                <a:spcPts val="600"/>
              </a:spcAft>
              <a:buFont typeface="+mj-lt"/>
              <a:buAutoNum type="arabicParenR"/>
            </a:pPr>
            <a:r>
              <a:rPr lang="en-US" sz="2400" dirty="0">
                <a:solidFill>
                  <a:srgbClr val="00B050"/>
                </a:solidFill>
              </a:rPr>
              <a:t>Implicit Casting</a:t>
            </a:r>
            <a:r>
              <a:rPr lang="en-US" sz="2400" dirty="0"/>
              <a:t>: Converting a </a:t>
            </a:r>
            <a:r>
              <a:rPr lang="en-US" sz="2400" dirty="0">
                <a:solidFill>
                  <a:srgbClr val="FF0000"/>
                </a:solidFill>
              </a:rPr>
              <a:t>smaller type to a larger </a:t>
            </a:r>
            <a:r>
              <a:rPr lang="en-US" sz="2400" dirty="0"/>
              <a:t>type. (char -&gt; int -&gt; long -&gt; float -&gt; double)</a:t>
            </a:r>
          </a:p>
          <a:p>
            <a:pPr marL="457200" indent="-457200" algn="just">
              <a:spcAft>
                <a:spcPts val="600"/>
              </a:spcAft>
              <a:buFont typeface="+mj-lt"/>
              <a:buAutoNum type="arabicParenR"/>
            </a:pPr>
            <a:r>
              <a:rPr lang="en-US" sz="2400" dirty="0">
                <a:solidFill>
                  <a:srgbClr val="00B050"/>
                </a:solidFill>
              </a:rPr>
              <a:t>Explicit Casting</a:t>
            </a:r>
            <a:r>
              <a:rPr lang="en-US" sz="2400" dirty="0"/>
              <a:t>: converting a </a:t>
            </a:r>
            <a:r>
              <a:rPr lang="en-US" sz="2400" dirty="0">
                <a:solidFill>
                  <a:srgbClr val="FF0000"/>
                </a:solidFill>
              </a:rPr>
              <a:t>larger type to a smaller </a:t>
            </a:r>
            <a:r>
              <a:rPr lang="en-US" sz="2400" dirty="0"/>
              <a:t>type. (double -&gt; float -&gt; long -&gt; int -&gt; char)</a:t>
            </a:r>
          </a:p>
          <a:p>
            <a:pPr marL="457200" indent="-457200" algn="just">
              <a:buFont typeface="+mj-lt"/>
              <a:buAutoNum type="arabicParenR"/>
            </a:pPr>
            <a:r>
              <a:rPr lang="en-US" sz="2400" dirty="0"/>
              <a:t>Conversion with the helper classes</a:t>
            </a:r>
          </a:p>
        </p:txBody>
      </p:sp>
    </p:spTree>
    <p:extLst>
      <p:ext uri="{BB962C8B-B14F-4D97-AF65-F5344CB8AC3E}">
        <p14:creationId xmlns:p14="http://schemas.microsoft.com/office/powerpoint/2010/main" val="1353281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3847207"/>
          </a:xfrm>
          <a:prstGeom prst="rect">
            <a:avLst/>
          </a:prstGeom>
          <a:noFill/>
        </p:spPr>
        <p:txBody>
          <a:bodyPr wrap="square" rtlCol="0">
            <a:spAutoFit/>
          </a:bodyPr>
          <a:lstStyle/>
          <a:p>
            <a:pPr algn="just"/>
            <a:r>
              <a:rPr lang="en-US" sz="2800" b="1" u="sng" dirty="0">
                <a:solidFill>
                  <a:srgbClr val="00B050"/>
                </a:solidFill>
              </a:rPr>
              <a:t>Implicit Casting</a:t>
            </a:r>
            <a:r>
              <a:rPr lang="en-US" sz="2400" b="1" u="sng" dirty="0">
                <a:solidFill>
                  <a:srgbClr val="00B050"/>
                </a:solidFill>
              </a:rPr>
              <a:t>: </a:t>
            </a:r>
            <a:r>
              <a:rPr lang="en-US" sz="2400" dirty="0">
                <a:solidFill>
                  <a:srgbClr val="FF0000"/>
                </a:solidFill>
              </a:rPr>
              <a:t>Done automatically </a:t>
            </a:r>
            <a:r>
              <a:rPr lang="en-US" sz="2400" dirty="0"/>
              <a:t>when passing a smaller size type to a larger size.</a:t>
            </a:r>
          </a:p>
          <a:p>
            <a:pPr algn="just"/>
            <a:endParaRPr lang="en-US" sz="2400" dirty="0"/>
          </a:p>
          <a:p>
            <a:pPr algn="just"/>
            <a:r>
              <a:rPr lang="en-US" sz="2400" b="1" dirty="0"/>
              <a:t>Example:</a:t>
            </a:r>
            <a:r>
              <a:rPr lang="en-US" sz="2400" dirty="0"/>
              <a:t> </a:t>
            </a:r>
          </a:p>
          <a:p>
            <a:pPr algn="just"/>
            <a:r>
              <a:rPr lang="en-US" sz="2400" dirty="0"/>
              <a:t>int </a:t>
            </a:r>
            <a:r>
              <a:rPr lang="en-US" sz="2400" dirty="0" err="1"/>
              <a:t>myInt</a:t>
            </a:r>
            <a:r>
              <a:rPr lang="en-US" sz="2400" dirty="0"/>
              <a:t> = 12;</a:t>
            </a:r>
          </a:p>
          <a:p>
            <a:pPr algn="just"/>
            <a:r>
              <a:rPr lang="en-US" sz="2400" dirty="0"/>
              <a:t>double </a:t>
            </a:r>
            <a:r>
              <a:rPr lang="en-US" sz="2400" dirty="0" err="1"/>
              <a:t>myDouble</a:t>
            </a:r>
            <a:r>
              <a:rPr lang="en-US" sz="2400" dirty="0"/>
              <a:t> = </a:t>
            </a:r>
            <a:r>
              <a:rPr lang="en-US" sz="2400" dirty="0" err="1"/>
              <a:t>myInt</a:t>
            </a:r>
            <a:r>
              <a:rPr lang="en-US" sz="2400" dirty="0"/>
              <a:t>;       // Automatic casting: int to double</a:t>
            </a:r>
          </a:p>
          <a:p>
            <a:pPr algn="just"/>
            <a:endParaRPr lang="en-US" sz="2400" dirty="0"/>
          </a:p>
          <a:p>
            <a:pPr algn="just"/>
            <a:r>
              <a:rPr lang="en-US" sz="2400" dirty="0" err="1"/>
              <a:t>Console.WriteLine</a:t>
            </a:r>
            <a:r>
              <a:rPr lang="en-US" sz="2400" dirty="0"/>
              <a:t>(</a:t>
            </a:r>
            <a:r>
              <a:rPr lang="en-US" sz="2400" dirty="0" err="1"/>
              <a:t>myInt</a:t>
            </a:r>
            <a:r>
              <a:rPr lang="en-US" sz="2400" dirty="0"/>
              <a:t>);      // Output: 12</a:t>
            </a:r>
          </a:p>
          <a:p>
            <a:pPr algn="just"/>
            <a:r>
              <a:rPr lang="en-US" sz="2400" dirty="0" err="1"/>
              <a:t>Console.WriteLine</a:t>
            </a:r>
            <a:r>
              <a:rPr lang="en-US" sz="2400" dirty="0"/>
              <a:t>(</a:t>
            </a:r>
            <a:r>
              <a:rPr lang="en-US" sz="2400" dirty="0" err="1"/>
              <a:t>myDouble</a:t>
            </a:r>
            <a:r>
              <a:rPr lang="en-US" sz="2400" dirty="0"/>
              <a:t>);   // Output: 12</a:t>
            </a:r>
          </a:p>
          <a:p>
            <a:pPr algn="just"/>
            <a:endParaRPr lang="en-US" sz="2400" dirty="0"/>
          </a:p>
        </p:txBody>
      </p:sp>
    </p:spTree>
    <p:extLst>
      <p:ext uri="{BB962C8B-B14F-4D97-AF65-F5344CB8AC3E}">
        <p14:creationId xmlns:p14="http://schemas.microsoft.com/office/powerpoint/2010/main" val="412855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3477875"/>
          </a:xfrm>
          <a:prstGeom prst="rect">
            <a:avLst/>
          </a:prstGeom>
          <a:noFill/>
        </p:spPr>
        <p:txBody>
          <a:bodyPr wrap="square" rtlCol="0">
            <a:spAutoFit/>
          </a:bodyPr>
          <a:lstStyle/>
          <a:p>
            <a:pPr algn="just"/>
            <a:r>
              <a:rPr lang="en-US" sz="2800" b="1" u="sng" dirty="0">
                <a:solidFill>
                  <a:srgbClr val="00B050"/>
                </a:solidFill>
              </a:rPr>
              <a:t>Explicit Casting</a:t>
            </a:r>
            <a:r>
              <a:rPr lang="en-US" sz="2400" b="1" u="sng" dirty="0">
                <a:solidFill>
                  <a:srgbClr val="00B050"/>
                </a:solidFill>
              </a:rPr>
              <a:t>: </a:t>
            </a:r>
            <a:r>
              <a:rPr lang="en-US" sz="2400" dirty="0">
                <a:solidFill>
                  <a:srgbClr val="FF0000"/>
                </a:solidFill>
              </a:rPr>
              <a:t>Must be done manually </a:t>
            </a:r>
            <a:r>
              <a:rPr lang="en-US" sz="2400" dirty="0"/>
              <a:t>when passing a larger size to a smaller size.</a:t>
            </a:r>
          </a:p>
          <a:p>
            <a:pPr algn="just"/>
            <a:endParaRPr lang="en-US" sz="2400" dirty="0"/>
          </a:p>
          <a:p>
            <a:pPr algn="just"/>
            <a:r>
              <a:rPr lang="en-US" sz="2400" b="1" dirty="0"/>
              <a:t>Example:</a:t>
            </a:r>
            <a:r>
              <a:rPr lang="en-US" sz="2400" dirty="0"/>
              <a:t> </a:t>
            </a:r>
          </a:p>
          <a:p>
            <a:pPr algn="just"/>
            <a:r>
              <a:rPr lang="en-US" sz="2400" dirty="0"/>
              <a:t>double </a:t>
            </a:r>
            <a:r>
              <a:rPr lang="en-US" sz="2400" dirty="0" err="1"/>
              <a:t>myDouble</a:t>
            </a:r>
            <a:r>
              <a:rPr lang="en-US" sz="2400" dirty="0"/>
              <a:t> = 3.95;</a:t>
            </a:r>
          </a:p>
          <a:p>
            <a:pPr algn="just"/>
            <a:r>
              <a:rPr lang="en-US" sz="2400" dirty="0"/>
              <a:t>int </a:t>
            </a:r>
            <a:r>
              <a:rPr lang="en-US" sz="2400" dirty="0" err="1"/>
              <a:t>myInt</a:t>
            </a:r>
            <a:r>
              <a:rPr lang="en-US" sz="2400" dirty="0"/>
              <a:t> = (int) </a:t>
            </a:r>
            <a:r>
              <a:rPr lang="en-US" sz="2400" dirty="0" err="1"/>
              <a:t>myDouble</a:t>
            </a:r>
            <a:r>
              <a:rPr lang="en-US" sz="2400" dirty="0"/>
              <a:t>;    // Manual casting: double to int</a:t>
            </a:r>
          </a:p>
          <a:p>
            <a:pPr algn="just"/>
            <a:endParaRPr lang="en-US" sz="2400" dirty="0"/>
          </a:p>
          <a:p>
            <a:pPr algn="just"/>
            <a:r>
              <a:rPr lang="en-US" sz="2400" dirty="0" err="1"/>
              <a:t>Console.WriteLine</a:t>
            </a:r>
            <a:r>
              <a:rPr lang="en-US" sz="2400" dirty="0"/>
              <a:t>(</a:t>
            </a:r>
            <a:r>
              <a:rPr lang="en-US" sz="2400" dirty="0" err="1"/>
              <a:t>myDouble</a:t>
            </a:r>
            <a:r>
              <a:rPr lang="en-US" sz="2400" dirty="0"/>
              <a:t>);   // Output: 3.95</a:t>
            </a:r>
          </a:p>
          <a:p>
            <a:pPr algn="just"/>
            <a:r>
              <a:rPr lang="en-US" sz="2400" dirty="0" err="1"/>
              <a:t>Console.WriteLine</a:t>
            </a:r>
            <a:r>
              <a:rPr lang="en-US" sz="2400" dirty="0"/>
              <a:t>(</a:t>
            </a:r>
            <a:r>
              <a:rPr lang="en-US" sz="2400" dirty="0" err="1"/>
              <a:t>myInt</a:t>
            </a:r>
            <a:r>
              <a:rPr lang="en-US" sz="2400" dirty="0"/>
              <a:t>);      // Output: 3</a:t>
            </a:r>
          </a:p>
        </p:txBody>
      </p:sp>
    </p:spTree>
    <p:extLst>
      <p:ext uri="{BB962C8B-B14F-4D97-AF65-F5344CB8AC3E}">
        <p14:creationId xmlns:p14="http://schemas.microsoft.com/office/powerpoint/2010/main" val="3022681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User Input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1938992"/>
          </a:xfrm>
          <a:prstGeom prst="rect">
            <a:avLst/>
          </a:prstGeom>
          <a:noFill/>
        </p:spPr>
        <p:txBody>
          <a:bodyPr wrap="square" rtlCol="0">
            <a:spAutoFit/>
          </a:bodyPr>
          <a:lstStyle/>
          <a:p>
            <a:pPr algn="just"/>
            <a:r>
              <a:rPr lang="en-US" sz="2400" dirty="0" err="1">
                <a:solidFill>
                  <a:srgbClr val="00B050"/>
                </a:solidFill>
              </a:rPr>
              <a:t>Console.WriteLine</a:t>
            </a:r>
            <a:r>
              <a:rPr lang="en-US" sz="2400" dirty="0">
                <a:solidFill>
                  <a:srgbClr val="00B050"/>
                </a:solidFill>
              </a:rPr>
              <a:t>("Enter your university name:");</a:t>
            </a:r>
          </a:p>
          <a:p>
            <a:pPr algn="just"/>
            <a:r>
              <a:rPr lang="en-US" sz="2400" b="1" dirty="0">
                <a:solidFill>
                  <a:srgbClr val="00B050"/>
                </a:solidFill>
              </a:rPr>
              <a:t>string name = </a:t>
            </a:r>
            <a:r>
              <a:rPr lang="en-US" sz="2400" b="1" dirty="0" err="1">
                <a:solidFill>
                  <a:srgbClr val="00B050"/>
                </a:solidFill>
              </a:rPr>
              <a:t>Console.ReadLine</a:t>
            </a:r>
            <a:r>
              <a:rPr lang="en-US" sz="2400" b="1" dirty="0">
                <a:solidFill>
                  <a:srgbClr val="00B050"/>
                </a:solidFill>
              </a:rPr>
              <a:t>();</a:t>
            </a:r>
          </a:p>
          <a:p>
            <a:pPr algn="just"/>
            <a:r>
              <a:rPr lang="en-US" sz="2400" dirty="0" err="1">
                <a:solidFill>
                  <a:srgbClr val="00B050"/>
                </a:solidFill>
              </a:rPr>
              <a:t>Console.WriteLine</a:t>
            </a:r>
            <a:r>
              <a:rPr lang="en-US" sz="2400" dirty="0">
                <a:solidFill>
                  <a:srgbClr val="00B050"/>
                </a:solidFill>
              </a:rPr>
              <a:t>("University name is: " + name);</a:t>
            </a:r>
          </a:p>
          <a:p>
            <a:pPr algn="just"/>
            <a:endParaRPr lang="en-US" sz="2400" dirty="0"/>
          </a:p>
          <a:p>
            <a:pPr algn="just"/>
            <a:r>
              <a:rPr lang="en-US" sz="2400" dirty="0"/>
              <a:t>Remember that </a:t>
            </a:r>
            <a:r>
              <a:rPr lang="en-US" sz="2400" dirty="0" err="1">
                <a:solidFill>
                  <a:srgbClr val="FF0000"/>
                </a:solidFill>
              </a:rPr>
              <a:t>Console.ReadLine</a:t>
            </a:r>
            <a:r>
              <a:rPr lang="en-US" sz="2400" dirty="0">
                <a:solidFill>
                  <a:srgbClr val="FF0000"/>
                </a:solidFill>
              </a:rPr>
              <a:t>() method returns a string.</a:t>
            </a:r>
          </a:p>
        </p:txBody>
      </p:sp>
    </p:spTree>
    <p:extLst>
      <p:ext uri="{BB962C8B-B14F-4D97-AF65-F5344CB8AC3E}">
        <p14:creationId xmlns:p14="http://schemas.microsoft.com/office/powerpoint/2010/main" val="371371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Operators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461665"/>
          </a:xfrm>
          <a:prstGeom prst="rect">
            <a:avLst/>
          </a:prstGeom>
          <a:noFill/>
        </p:spPr>
        <p:txBody>
          <a:bodyPr wrap="square" rtlCol="0">
            <a:spAutoFit/>
          </a:bodyPr>
          <a:lstStyle/>
          <a:p>
            <a:pPr algn="just"/>
            <a:r>
              <a:rPr lang="en-US" sz="2400" b="1" u="sng" dirty="0">
                <a:solidFill>
                  <a:srgbClr val="00B050"/>
                </a:solidFill>
              </a:rPr>
              <a:t>Arithmetic Operators:</a:t>
            </a:r>
          </a:p>
        </p:txBody>
      </p:sp>
      <p:pic>
        <p:nvPicPr>
          <p:cNvPr id="4" name="Picture 3">
            <a:extLst>
              <a:ext uri="{FF2B5EF4-FFF2-40B4-BE49-F238E27FC236}">
                <a16:creationId xmlns:a16="http://schemas.microsoft.com/office/drawing/2014/main" id="{3233E682-092A-FCA8-E3DE-D8FF6BDB6755}"/>
              </a:ext>
            </a:extLst>
          </p:cNvPr>
          <p:cNvPicPr>
            <a:picLocks noChangeAspect="1"/>
          </p:cNvPicPr>
          <p:nvPr/>
        </p:nvPicPr>
        <p:blipFill>
          <a:blip r:embed="rId2"/>
          <a:stretch>
            <a:fillRect/>
          </a:stretch>
        </p:blipFill>
        <p:spPr>
          <a:xfrm>
            <a:off x="1319809" y="2770953"/>
            <a:ext cx="6504381" cy="2989644"/>
          </a:xfrm>
          <a:prstGeom prst="rect">
            <a:avLst/>
          </a:prstGeom>
        </p:spPr>
      </p:pic>
    </p:spTree>
    <p:extLst>
      <p:ext uri="{BB962C8B-B14F-4D97-AF65-F5344CB8AC3E}">
        <p14:creationId xmlns:p14="http://schemas.microsoft.com/office/powerpoint/2010/main" val="231563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Operators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3731599"/>
            <a:ext cx="3468911" cy="461665"/>
          </a:xfrm>
          <a:prstGeom prst="rect">
            <a:avLst/>
          </a:prstGeom>
          <a:noFill/>
        </p:spPr>
        <p:txBody>
          <a:bodyPr wrap="square" rtlCol="0">
            <a:spAutoFit/>
          </a:bodyPr>
          <a:lstStyle/>
          <a:p>
            <a:pPr algn="just"/>
            <a:r>
              <a:rPr lang="en-US" sz="2400" b="1" u="sng" dirty="0">
                <a:solidFill>
                  <a:srgbClr val="00B050"/>
                </a:solidFill>
              </a:rPr>
              <a:t>Assignment Operators:</a:t>
            </a:r>
          </a:p>
        </p:txBody>
      </p:sp>
      <p:pic>
        <p:nvPicPr>
          <p:cNvPr id="5" name="Picture 4">
            <a:extLst>
              <a:ext uri="{FF2B5EF4-FFF2-40B4-BE49-F238E27FC236}">
                <a16:creationId xmlns:a16="http://schemas.microsoft.com/office/drawing/2014/main" id="{8530A793-8691-2BA3-FB81-8DA24D0D259E}"/>
              </a:ext>
            </a:extLst>
          </p:cNvPr>
          <p:cNvPicPr>
            <a:picLocks noChangeAspect="1"/>
          </p:cNvPicPr>
          <p:nvPr/>
        </p:nvPicPr>
        <p:blipFill>
          <a:blip r:embed="rId2"/>
          <a:stretch>
            <a:fillRect/>
          </a:stretch>
        </p:blipFill>
        <p:spPr>
          <a:xfrm>
            <a:off x="3418450" y="2309287"/>
            <a:ext cx="5322134" cy="3767955"/>
          </a:xfrm>
          <a:prstGeom prst="rect">
            <a:avLst/>
          </a:prstGeom>
        </p:spPr>
      </p:pic>
    </p:spTree>
    <p:extLst>
      <p:ext uri="{BB962C8B-B14F-4D97-AF65-F5344CB8AC3E}">
        <p14:creationId xmlns:p14="http://schemas.microsoft.com/office/powerpoint/2010/main" val="369864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783654"/>
          </a:xfrm>
        </p:spPr>
        <p:txBody>
          <a:bodyPr>
            <a:normAutofit/>
          </a:bodyPr>
          <a:lstStyle/>
          <a:p>
            <a:pPr marL="342900" indent="-342900" algn="just">
              <a:buSzPct val="100000"/>
              <a:buAutoNum type="arabicPeriod"/>
            </a:pPr>
            <a:r>
              <a:rPr lang="en-US" sz="2400" dirty="0">
                <a:solidFill>
                  <a:schemeClr val="tx1"/>
                </a:solidFill>
              </a:rPr>
              <a:t>Assessment and Evaluation</a:t>
            </a:r>
          </a:p>
          <a:p>
            <a:pPr marL="342900" indent="-342900" algn="just">
              <a:buSzPct val="100000"/>
              <a:buAutoNum type="arabicPeriod"/>
            </a:pPr>
            <a:r>
              <a:rPr lang="en-US" sz="2400" dirty="0">
                <a:solidFill>
                  <a:schemeClr val="tx1"/>
                </a:solidFill>
              </a:rPr>
              <a:t>Rules and Guidelines</a:t>
            </a:r>
          </a:p>
          <a:p>
            <a:pPr marL="342900" indent="-342900" algn="just">
              <a:buSzPct val="100000"/>
              <a:buAutoNum type="arabicPeriod"/>
            </a:pPr>
            <a:r>
              <a:rPr lang="en-US" sz="2400" dirty="0">
                <a:solidFill>
                  <a:schemeClr val="tx1"/>
                </a:solidFill>
              </a:rPr>
              <a:t>Introduction about C#</a:t>
            </a:r>
          </a:p>
          <a:p>
            <a:pPr marL="342900" indent="-342900" algn="just">
              <a:buSzPct val="100000"/>
              <a:buAutoNum type="arabicPeriod"/>
            </a:pPr>
            <a:r>
              <a:rPr lang="en-US" sz="2400" dirty="0">
                <a:solidFill>
                  <a:schemeClr val="tx1"/>
                </a:solidFill>
              </a:rPr>
              <a:t>Installation Guidelines</a:t>
            </a:r>
          </a:p>
          <a:p>
            <a:pPr marL="342900" indent="-342900" algn="just">
              <a:buSzPct val="100000"/>
              <a:buAutoNum type="arabicPeriod"/>
            </a:pPr>
            <a:r>
              <a:rPr lang="en-US" sz="2400" dirty="0">
                <a:solidFill>
                  <a:schemeClr val="tx1"/>
                </a:solidFill>
              </a:rPr>
              <a:t>First C# Program and Syntax</a:t>
            </a:r>
          </a:p>
          <a:p>
            <a:pPr marL="342900" indent="-342900" algn="just">
              <a:buSzPct val="100000"/>
              <a:buAutoNum type="arabicPeriod"/>
            </a:pPr>
            <a:r>
              <a:rPr lang="en-US" sz="2400" dirty="0">
                <a:solidFill>
                  <a:schemeClr val="tx1"/>
                </a:solidFill>
              </a:rPr>
              <a:t>Value Types</a:t>
            </a:r>
          </a:p>
          <a:p>
            <a:pPr marL="342900" indent="-342900" algn="just">
              <a:buSzPct val="100000"/>
              <a:buAutoNum type="arabicPeriod"/>
            </a:pPr>
            <a:r>
              <a:rPr lang="en-US" sz="2400" dirty="0">
                <a:solidFill>
                  <a:schemeClr val="tx1"/>
                </a:solidFill>
              </a:rPr>
              <a:t>Type Casting</a:t>
            </a:r>
          </a:p>
          <a:p>
            <a:pPr marL="342900" indent="-342900" algn="just">
              <a:buSzPct val="100000"/>
              <a:buAutoNum type="arabicPeriod"/>
            </a:pPr>
            <a:r>
              <a:rPr lang="en-US" sz="2400" dirty="0">
                <a:solidFill>
                  <a:schemeClr val="tx1"/>
                </a:solidFill>
              </a:rPr>
              <a:t>C# User Input</a:t>
            </a:r>
          </a:p>
          <a:p>
            <a:pPr marL="342900" indent="-342900" algn="just">
              <a:buSzPct val="100000"/>
              <a:buAutoNum type="arabicPeriod"/>
            </a:pPr>
            <a:r>
              <a:rPr lang="en-US" sz="2400" dirty="0">
                <a:solidFill>
                  <a:schemeClr val="tx1"/>
                </a:solidFill>
              </a:rPr>
              <a:t>C# Operators</a:t>
            </a:r>
          </a:p>
          <a:p>
            <a:pPr marL="342900" indent="-342900" algn="just">
              <a:buSzPct val="100000"/>
              <a:buAutoNum type="arabicPeriod"/>
            </a:pPr>
            <a:r>
              <a:rPr lang="en-US" sz="2400" dirty="0">
                <a:solidFill>
                  <a:schemeClr val="tx1"/>
                </a:solidFill>
              </a:rPr>
              <a:t>Strings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Operators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461665"/>
          </a:xfrm>
          <a:prstGeom prst="rect">
            <a:avLst/>
          </a:prstGeom>
          <a:noFill/>
        </p:spPr>
        <p:txBody>
          <a:bodyPr wrap="square" rtlCol="0">
            <a:spAutoFit/>
          </a:bodyPr>
          <a:lstStyle/>
          <a:p>
            <a:pPr algn="just"/>
            <a:r>
              <a:rPr lang="en-US" sz="2400" b="1" u="sng" dirty="0">
                <a:solidFill>
                  <a:srgbClr val="00B050"/>
                </a:solidFill>
              </a:rPr>
              <a:t>Comparison Operators:</a:t>
            </a:r>
          </a:p>
        </p:txBody>
      </p:sp>
      <p:pic>
        <p:nvPicPr>
          <p:cNvPr id="8" name="Picture 7">
            <a:extLst>
              <a:ext uri="{FF2B5EF4-FFF2-40B4-BE49-F238E27FC236}">
                <a16:creationId xmlns:a16="http://schemas.microsoft.com/office/drawing/2014/main" id="{98EC2A89-9156-84D4-B444-92C83BBA0C7B}"/>
              </a:ext>
            </a:extLst>
          </p:cNvPr>
          <p:cNvPicPr>
            <a:picLocks noChangeAspect="1"/>
          </p:cNvPicPr>
          <p:nvPr/>
        </p:nvPicPr>
        <p:blipFill>
          <a:blip r:embed="rId2"/>
          <a:stretch>
            <a:fillRect/>
          </a:stretch>
        </p:blipFill>
        <p:spPr>
          <a:xfrm>
            <a:off x="1041250" y="2770953"/>
            <a:ext cx="7061500" cy="3179681"/>
          </a:xfrm>
          <a:prstGeom prst="rect">
            <a:avLst/>
          </a:prstGeom>
        </p:spPr>
      </p:pic>
    </p:spTree>
    <p:extLst>
      <p:ext uri="{BB962C8B-B14F-4D97-AF65-F5344CB8AC3E}">
        <p14:creationId xmlns:p14="http://schemas.microsoft.com/office/powerpoint/2010/main" val="232085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Operators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461665"/>
          </a:xfrm>
          <a:prstGeom prst="rect">
            <a:avLst/>
          </a:prstGeom>
          <a:noFill/>
        </p:spPr>
        <p:txBody>
          <a:bodyPr wrap="square" rtlCol="0">
            <a:spAutoFit/>
          </a:bodyPr>
          <a:lstStyle/>
          <a:p>
            <a:pPr algn="just"/>
            <a:r>
              <a:rPr lang="en-US" sz="2400" b="1" u="sng" dirty="0">
                <a:solidFill>
                  <a:srgbClr val="00B050"/>
                </a:solidFill>
              </a:rPr>
              <a:t>Logical Operators:</a:t>
            </a:r>
          </a:p>
        </p:txBody>
      </p:sp>
      <p:pic>
        <p:nvPicPr>
          <p:cNvPr id="5" name="Picture 4">
            <a:extLst>
              <a:ext uri="{FF2B5EF4-FFF2-40B4-BE49-F238E27FC236}">
                <a16:creationId xmlns:a16="http://schemas.microsoft.com/office/drawing/2014/main" id="{0332CD4C-953C-BE34-12DB-D0D303681885}"/>
              </a:ext>
            </a:extLst>
          </p:cNvPr>
          <p:cNvPicPr>
            <a:picLocks noChangeAspect="1"/>
          </p:cNvPicPr>
          <p:nvPr/>
        </p:nvPicPr>
        <p:blipFill>
          <a:blip r:embed="rId2"/>
          <a:stretch>
            <a:fillRect/>
          </a:stretch>
        </p:blipFill>
        <p:spPr>
          <a:xfrm>
            <a:off x="421341" y="3099671"/>
            <a:ext cx="8319243" cy="2428931"/>
          </a:xfrm>
          <a:prstGeom prst="rect">
            <a:avLst/>
          </a:prstGeom>
        </p:spPr>
      </p:pic>
    </p:spTree>
    <p:extLst>
      <p:ext uri="{BB962C8B-B14F-4D97-AF65-F5344CB8AC3E}">
        <p14:creationId xmlns:p14="http://schemas.microsoft.com/office/powerpoint/2010/main" val="3260646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5220"/>
            <a:ext cx="8319243" cy="3724096"/>
          </a:xfrm>
          <a:prstGeom prst="rect">
            <a:avLst/>
          </a:prstGeom>
          <a:noFill/>
        </p:spPr>
        <p:txBody>
          <a:bodyPr wrap="square" rtlCol="0">
            <a:spAutoFit/>
          </a:bodyPr>
          <a:lstStyle/>
          <a:p>
            <a:pPr marL="342900" indent="-342900" algn="just">
              <a:spcAft>
                <a:spcPts val="600"/>
              </a:spcAft>
              <a:buFont typeface="Wingdings" panose="05000000000000000000" pitchFamily="2" charset="2"/>
              <a:buChar char="q"/>
            </a:pPr>
            <a:r>
              <a:rPr lang="en-US" sz="2400" dirty="0">
                <a:cs typeface="Courier New" panose="02070309020205020404" pitchFamily="49" charset="0"/>
              </a:rPr>
              <a:t>A string variable contains a collection of characters </a:t>
            </a:r>
            <a:r>
              <a:rPr lang="en-US" sz="2400" dirty="0">
                <a:solidFill>
                  <a:srgbClr val="FF0000"/>
                </a:solidFill>
                <a:cs typeface="Courier New" panose="02070309020205020404" pitchFamily="49" charset="0"/>
              </a:rPr>
              <a:t>surrounded by double quotes.</a:t>
            </a:r>
          </a:p>
          <a:p>
            <a:pPr marL="342900" indent="-342900" algn="just">
              <a:spcAft>
                <a:spcPts val="600"/>
              </a:spcAft>
              <a:buFont typeface="Wingdings" panose="05000000000000000000" pitchFamily="2" charset="2"/>
              <a:buChar char="q"/>
            </a:pPr>
            <a:r>
              <a:rPr lang="en-US" sz="2400" dirty="0">
                <a:cs typeface="Courier New" panose="02070309020205020404" pitchFamily="49" charset="0"/>
              </a:rPr>
              <a:t>String length: By using the </a:t>
            </a:r>
            <a:r>
              <a:rPr lang="en-US" sz="2400" dirty="0">
                <a:solidFill>
                  <a:srgbClr val="FF0000"/>
                </a:solidFill>
                <a:cs typeface="Courier New" panose="02070309020205020404" pitchFamily="49" charset="0"/>
              </a:rPr>
              <a:t>Length </a:t>
            </a:r>
            <a:r>
              <a:rPr lang="en-US" sz="2400" dirty="0">
                <a:cs typeface="Courier New" panose="02070309020205020404" pitchFamily="49" charset="0"/>
              </a:rPr>
              <a:t>property.</a:t>
            </a:r>
          </a:p>
          <a:p>
            <a:pPr lvl="1" algn="just"/>
            <a:r>
              <a:rPr lang="en-US" sz="2400" dirty="0">
                <a:solidFill>
                  <a:srgbClr val="00B050"/>
                </a:solidFill>
                <a:cs typeface="Courier New" panose="02070309020205020404" pitchFamily="49" charset="0"/>
              </a:rPr>
              <a:t>string txt = “Hello World!”</a:t>
            </a:r>
          </a:p>
          <a:p>
            <a:pPr lvl="1" algn="just">
              <a:spcAft>
                <a:spcPts val="600"/>
              </a:spcAft>
            </a:pPr>
            <a:r>
              <a:rPr lang="en-US" sz="2400" b="1" dirty="0" err="1">
                <a:solidFill>
                  <a:srgbClr val="00B050"/>
                </a:solidFill>
                <a:cs typeface="Courier New" panose="02070309020205020404" pitchFamily="49" charset="0"/>
              </a:rPr>
              <a:t>Console.WriteLine</a:t>
            </a:r>
            <a:r>
              <a:rPr lang="en-US" sz="2400" b="1" dirty="0">
                <a:solidFill>
                  <a:srgbClr val="00B050"/>
                </a:solidFill>
                <a:cs typeface="Courier New" panose="02070309020205020404" pitchFamily="49" charset="0"/>
              </a:rPr>
              <a:t>(“Length is: " + </a:t>
            </a:r>
            <a:r>
              <a:rPr lang="en-US" sz="2400" b="1" dirty="0" err="1">
                <a:solidFill>
                  <a:srgbClr val="00B050"/>
                </a:solidFill>
                <a:cs typeface="Courier New" panose="02070309020205020404" pitchFamily="49" charset="0"/>
              </a:rPr>
              <a:t>txt.Length</a:t>
            </a:r>
            <a:r>
              <a:rPr lang="en-US" sz="2400" b="1" dirty="0">
                <a:solidFill>
                  <a:srgbClr val="00B050"/>
                </a:solidFill>
                <a:cs typeface="Courier New" panose="02070309020205020404" pitchFamily="49" charset="0"/>
              </a:rPr>
              <a:t>);</a:t>
            </a:r>
          </a:p>
          <a:p>
            <a:pPr marL="342900" indent="-342900" algn="just">
              <a:spcAft>
                <a:spcPts val="600"/>
              </a:spcAft>
              <a:buFont typeface="Wingdings" panose="05000000000000000000" pitchFamily="2" charset="2"/>
              <a:buChar char="q"/>
            </a:pPr>
            <a:r>
              <a:rPr lang="en-US" sz="2400" dirty="0">
                <a:cs typeface="Courier New" panose="02070309020205020404" pitchFamily="49" charset="0"/>
              </a:rPr>
              <a:t>Upper-lower conversion: By using </a:t>
            </a:r>
            <a:r>
              <a:rPr lang="en-US" sz="2400" dirty="0" err="1">
                <a:solidFill>
                  <a:srgbClr val="FF0000"/>
                </a:solidFill>
                <a:cs typeface="Courier New" panose="02070309020205020404" pitchFamily="49" charset="0"/>
              </a:rPr>
              <a:t>ToUpper</a:t>
            </a:r>
            <a:r>
              <a:rPr lang="en-US" sz="2400" dirty="0">
                <a:solidFill>
                  <a:srgbClr val="FF0000"/>
                </a:solidFill>
                <a:cs typeface="Courier New" panose="02070309020205020404" pitchFamily="49" charset="0"/>
              </a:rPr>
              <a:t>() </a:t>
            </a:r>
            <a:r>
              <a:rPr lang="en-US" sz="2400" dirty="0">
                <a:cs typeface="Courier New" panose="02070309020205020404" pitchFamily="49" charset="0"/>
              </a:rPr>
              <a:t>and </a:t>
            </a:r>
            <a:r>
              <a:rPr lang="en-US" sz="2400" dirty="0" err="1">
                <a:solidFill>
                  <a:srgbClr val="FF0000"/>
                </a:solidFill>
                <a:cs typeface="Courier New" panose="02070309020205020404" pitchFamily="49" charset="0"/>
              </a:rPr>
              <a:t>ToLower</a:t>
            </a:r>
            <a:r>
              <a:rPr lang="en-US" sz="2400" dirty="0">
                <a:solidFill>
                  <a:srgbClr val="FF0000"/>
                </a:solidFill>
                <a:cs typeface="Courier New" panose="02070309020205020404" pitchFamily="49" charset="0"/>
              </a:rPr>
              <a:t>()</a:t>
            </a:r>
          </a:p>
          <a:p>
            <a:pPr lvl="1" algn="just"/>
            <a:r>
              <a:rPr lang="en-US" sz="2400" dirty="0">
                <a:solidFill>
                  <a:srgbClr val="00B050"/>
                </a:solidFill>
                <a:cs typeface="Courier New" panose="02070309020205020404" pitchFamily="49" charset="0"/>
              </a:rPr>
              <a:t>string txt = "Hello World!";</a:t>
            </a:r>
          </a:p>
          <a:p>
            <a:pPr lvl="1" algn="just"/>
            <a:r>
              <a:rPr lang="en-US" sz="2400" b="1" dirty="0" err="1">
                <a:solidFill>
                  <a:srgbClr val="00B050"/>
                </a:solidFill>
                <a:cs typeface="Courier New" panose="02070309020205020404" pitchFamily="49" charset="0"/>
              </a:rPr>
              <a:t>Console.WriteLine</a:t>
            </a:r>
            <a:r>
              <a:rPr lang="en-US" sz="2400" b="1" dirty="0">
                <a:solidFill>
                  <a:srgbClr val="00B050"/>
                </a:solidFill>
                <a:cs typeface="Courier New" panose="02070309020205020404" pitchFamily="49" charset="0"/>
              </a:rPr>
              <a:t>(</a:t>
            </a:r>
            <a:r>
              <a:rPr lang="en-US" sz="2400" b="1" dirty="0" err="1">
                <a:solidFill>
                  <a:srgbClr val="00B050"/>
                </a:solidFill>
                <a:cs typeface="Courier New" panose="02070309020205020404" pitchFamily="49" charset="0"/>
              </a:rPr>
              <a:t>txt.ToUpper</a:t>
            </a:r>
            <a:r>
              <a:rPr lang="en-US" sz="2400" b="1" dirty="0">
                <a:solidFill>
                  <a:srgbClr val="00B050"/>
                </a:solidFill>
                <a:cs typeface="Courier New" panose="02070309020205020404" pitchFamily="49" charset="0"/>
              </a:rPr>
              <a:t>());</a:t>
            </a:r>
          </a:p>
          <a:p>
            <a:pPr lvl="1" algn="just"/>
            <a:r>
              <a:rPr lang="en-US" sz="2400" b="1" dirty="0" err="1">
                <a:solidFill>
                  <a:srgbClr val="00B050"/>
                </a:solidFill>
                <a:cs typeface="Courier New" panose="02070309020205020404" pitchFamily="49" charset="0"/>
              </a:rPr>
              <a:t>Console.WriteLine</a:t>
            </a:r>
            <a:r>
              <a:rPr lang="en-US" sz="2400" b="1" dirty="0">
                <a:solidFill>
                  <a:srgbClr val="00B050"/>
                </a:solidFill>
                <a:cs typeface="Courier New" panose="02070309020205020404" pitchFamily="49" charset="0"/>
              </a:rPr>
              <a:t>(</a:t>
            </a:r>
            <a:r>
              <a:rPr lang="en-US" sz="2400" b="1" dirty="0" err="1">
                <a:solidFill>
                  <a:srgbClr val="00B050"/>
                </a:solidFill>
                <a:cs typeface="Courier New" panose="02070309020205020404" pitchFamily="49" charset="0"/>
              </a:rPr>
              <a:t>txt.ToLower</a:t>
            </a:r>
            <a:r>
              <a:rPr lang="en-US" sz="2400" b="1" dirty="0">
                <a:solidFill>
                  <a:srgbClr val="00B050"/>
                </a:solidFill>
                <a:cs typeface="Courier New" panose="02070309020205020404" pitchFamily="49" charset="0"/>
              </a:rPr>
              <a:t>());</a:t>
            </a:r>
          </a:p>
        </p:txBody>
      </p:sp>
    </p:spTree>
    <p:extLst>
      <p:ext uri="{BB962C8B-B14F-4D97-AF65-F5344CB8AC3E}">
        <p14:creationId xmlns:p14="http://schemas.microsoft.com/office/powerpoint/2010/main" val="350048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5220"/>
            <a:ext cx="8319243" cy="3862596"/>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cs typeface="Courier New" panose="02070309020205020404" pitchFamily="49" charset="0"/>
              </a:rPr>
              <a:t>Concatenation: </a:t>
            </a:r>
            <a:r>
              <a:rPr lang="en-US" sz="2400" dirty="0">
                <a:solidFill>
                  <a:srgbClr val="FF0000"/>
                </a:solidFill>
                <a:cs typeface="Courier New" panose="02070309020205020404" pitchFamily="49" charset="0"/>
              </a:rPr>
              <a:t>+ operator </a:t>
            </a:r>
            <a:r>
              <a:rPr lang="en-US" sz="2400" dirty="0">
                <a:cs typeface="Courier New" panose="02070309020205020404" pitchFamily="49" charset="0"/>
              </a:rPr>
              <a:t>is used.</a:t>
            </a:r>
          </a:p>
          <a:p>
            <a:pPr lvl="2" algn="just"/>
            <a:r>
              <a:rPr lang="en-US" sz="2400" dirty="0">
                <a:solidFill>
                  <a:srgbClr val="00B050"/>
                </a:solidFill>
                <a:cs typeface="Courier New" panose="02070309020205020404" pitchFamily="49" charset="0"/>
              </a:rPr>
              <a:t>string </a:t>
            </a:r>
            <a:r>
              <a:rPr lang="en-US" sz="2400" dirty="0" err="1">
                <a:solidFill>
                  <a:srgbClr val="00B050"/>
                </a:solidFill>
                <a:cs typeface="Courier New" panose="02070309020205020404" pitchFamily="49" charset="0"/>
              </a:rPr>
              <a:t>firstName</a:t>
            </a:r>
            <a:r>
              <a:rPr lang="en-US" sz="2400" dirty="0">
                <a:solidFill>
                  <a:srgbClr val="00B050"/>
                </a:solidFill>
                <a:cs typeface="Courier New" panose="02070309020205020404" pitchFamily="49" charset="0"/>
              </a:rPr>
              <a:t> = "</a:t>
            </a:r>
            <a:r>
              <a:rPr lang="en-US" sz="2400" dirty="0" err="1">
                <a:solidFill>
                  <a:srgbClr val="00B050"/>
                </a:solidFill>
                <a:cs typeface="Courier New" panose="02070309020205020404" pitchFamily="49" charset="0"/>
              </a:rPr>
              <a:t>Anik</a:t>
            </a:r>
            <a:r>
              <a:rPr lang="en-US" sz="2400" dirty="0">
                <a:solidFill>
                  <a:srgbClr val="00B050"/>
                </a:solidFill>
                <a:cs typeface="Courier New" panose="02070309020205020404" pitchFamily="49" charset="0"/>
              </a:rPr>
              <a:t> “;</a:t>
            </a:r>
          </a:p>
          <a:p>
            <a:pPr lvl="2" algn="just"/>
            <a:r>
              <a:rPr lang="en-US" sz="2400" dirty="0">
                <a:solidFill>
                  <a:srgbClr val="00B050"/>
                </a:solidFill>
                <a:cs typeface="Courier New" panose="02070309020205020404" pitchFamily="49" charset="0"/>
              </a:rPr>
              <a:t>string </a:t>
            </a:r>
            <a:r>
              <a:rPr lang="en-US" sz="2400" dirty="0" err="1">
                <a:solidFill>
                  <a:srgbClr val="00B050"/>
                </a:solidFill>
                <a:cs typeface="Courier New" panose="02070309020205020404" pitchFamily="49" charset="0"/>
              </a:rPr>
              <a:t>lastName</a:t>
            </a:r>
            <a:r>
              <a:rPr lang="en-US" sz="2400" dirty="0">
                <a:solidFill>
                  <a:srgbClr val="00B050"/>
                </a:solidFill>
                <a:cs typeface="Courier New" panose="02070309020205020404" pitchFamily="49" charset="0"/>
              </a:rPr>
              <a:t> = "Islam";</a:t>
            </a:r>
          </a:p>
          <a:p>
            <a:pPr lvl="2" algn="just"/>
            <a:r>
              <a:rPr lang="en-US" sz="2400" b="1" dirty="0">
                <a:solidFill>
                  <a:srgbClr val="00B050"/>
                </a:solidFill>
                <a:cs typeface="Courier New" panose="02070309020205020404" pitchFamily="49" charset="0"/>
              </a:rPr>
              <a:t>string name = </a:t>
            </a:r>
            <a:r>
              <a:rPr lang="en-US" sz="2400" b="1" dirty="0" err="1">
                <a:solidFill>
                  <a:srgbClr val="00B050"/>
                </a:solidFill>
                <a:cs typeface="Courier New" panose="02070309020205020404" pitchFamily="49" charset="0"/>
              </a:rPr>
              <a:t>firstName</a:t>
            </a:r>
            <a:r>
              <a:rPr lang="en-US" sz="2400" b="1" dirty="0">
                <a:solidFill>
                  <a:srgbClr val="00B050"/>
                </a:solidFill>
                <a:cs typeface="Courier New" panose="02070309020205020404" pitchFamily="49" charset="0"/>
              </a:rPr>
              <a:t> + </a:t>
            </a:r>
            <a:r>
              <a:rPr lang="en-US" sz="2400" b="1" dirty="0" err="1">
                <a:solidFill>
                  <a:srgbClr val="00B050"/>
                </a:solidFill>
                <a:cs typeface="Courier New" panose="02070309020205020404" pitchFamily="49" charset="0"/>
              </a:rPr>
              <a:t>lastName</a:t>
            </a:r>
            <a:r>
              <a:rPr lang="en-US" sz="2400" b="1" dirty="0">
                <a:solidFill>
                  <a:srgbClr val="00B050"/>
                </a:solidFill>
                <a:cs typeface="Courier New" panose="02070309020205020404" pitchFamily="49" charset="0"/>
              </a:rPr>
              <a:t>;</a:t>
            </a:r>
          </a:p>
          <a:p>
            <a:pPr lvl="2" algn="just"/>
            <a:r>
              <a:rPr lang="en-US" sz="2400" dirty="0" err="1">
                <a:solidFill>
                  <a:srgbClr val="00B050"/>
                </a:solidFill>
                <a:cs typeface="Courier New" panose="02070309020205020404" pitchFamily="49" charset="0"/>
              </a:rPr>
              <a:t>Console.WriteLine</a:t>
            </a:r>
            <a:r>
              <a:rPr lang="en-US" sz="2400" dirty="0">
                <a:solidFill>
                  <a:srgbClr val="00B050"/>
                </a:solidFill>
                <a:cs typeface="Courier New" panose="02070309020205020404" pitchFamily="49" charset="0"/>
              </a:rPr>
              <a:t>(name);</a:t>
            </a:r>
            <a:endParaRPr lang="en-US" sz="2400" dirty="0">
              <a:cs typeface="Courier New" panose="02070309020205020404" pitchFamily="49" charset="0"/>
            </a:endParaRPr>
          </a:p>
          <a:p>
            <a:pPr lvl="1" algn="just">
              <a:spcBef>
                <a:spcPts val="600"/>
              </a:spcBef>
            </a:pPr>
            <a:r>
              <a:rPr lang="en-US" sz="2400" dirty="0">
                <a:cs typeface="Courier New" panose="02070309020205020404" pitchFamily="49" charset="0"/>
              </a:rPr>
              <a:t>Also used </a:t>
            </a:r>
            <a:r>
              <a:rPr lang="en-US" sz="2400" dirty="0" err="1">
                <a:solidFill>
                  <a:srgbClr val="FF0000"/>
                </a:solidFill>
                <a:cs typeface="Courier New" panose="02070309020205020404" pitchFamily="49" charset="0"/>
              </a:rPr>
              <a:t>string.Concat</a:t>
            </a:r>
            <a:r>
              <a:rPr lang="en-US" sz="2400" dirty="0">
                <a:solidFill>
                  <a:srgbClr val="FF0000"/>
                </a:solidFill>
                <a:cs typeface="Courier New" panose="02070309020205020404" pitchFamily="49" charset="0"/>
              </a:rPr>
              <a:t>() </a:t>
            </a:r>
            <a:r>
              <a:rPr lang="en-US" sz="2400" dirty="0">
                <a:cs typeface="Courier New" panose="02070309020205020404" pitchFamily="49" charset="0"/>
              </a:rPr>
              <a:t>method.</a:t>
            </a:r>
          </a:p>
          <a:p>
            <a:pPr lvl="2" algn="just"/>
            <a:r>
              <a:rPr lang="en-US" sz="2400" dirty="0">
                <a:solidFill>
                  <a:srgbClr val="00B050"/>
                </a:solidFill>
                <a:cs typeface="Courier New" panose="02070309020205020404" pitchFamily="49" charset="0"/>
              </a:rPr>
              <a:t>string </a:t>
            </a:r>
            <a:r>
              <a:rPr lang="en-US" sz="2400" dirty="0" err="1">
                <a:solidFill>
                  <a:srgbClr val="00B050"/>
                </a:solidFill>
                <a:cs typeface="Courier New" panose="02070309020205020404" pitchFamily="49" charset="0"/>
              </a:rPr>
              <a:t>firstName</a:t>
            </a:r>
            <a:r>
              <a:rPr lang="en-US" sz="2400" dirty="0">
                <a:solidFill>
                  <a:srgbClr val="00B050"/>
                </a:solidFill>
                <a:cs typeface="Courier New" panose="02070309020205020404" pitchFamily="49" charset="0"/>
              </a:rPr>
              <a:t> = "</a:t>
            </a:r>
            <a:r>
              <a:rPr lang="en-US" sz="2400" dirty="0" err="1">
                <a:solidFill>
                  <a:srgbClr val="00B050"/>
                </a:solidFill>
                <a:cs typeface="Courier New" panose="02070309020205020404" pitchFamily="49" charset="0"/>
              </a:rPr>
              <a:t>Anik</a:t>
            </a:r>
            <a:r>
              <a:rPr lang="en-US" sz="2400" dirty="0">
                <a:solidFill>
                  <a:srgbClr val="00B050"/>
                </a:solidFill>
                <a:cs typeface="Courier New" panose="02070309020205020404" pitchFamily="49" charset="0"/>
              </a:rPr>
              <a:t> “;</a:t>
            </a:r>
          </a:p>
          <a:p>
            <a:pPr lvl="2" algn="just"/>
            <a:r>
              <a:rPr lang="en-US" sz="2400" dirty="0">
                <a:solidFill>
                  <a:srgbClr val="00B050"/>
                </a:solidFill>
                <a:cs typeface="Courier New" panose="02070309020205020404" pitchFamily="49" charset="0"/>
              </a:rPr>
              <a:t>string </a:t>
            </a:r>
            <a:r>
              <a:rPr lang="en-US" sz="2400" dirty="0" err="1">
                <a:solidFill>
                  <a:srgbClr val="00B050"/>
                </a:solidFill>
                <a:cs typeface="Courier New" panose="02070309020205020404" pitchFamily="49" charset="0"/>
              </a:rPr>
              <a:t>lastName</a:t>
            </a:r>
            <a:r>
              <a:rPr lang="en-US" sz="2400" dirty="0">
                <a:solidFill>
                  <a:srgbClr val="00B050"/>
                </a:solidFill>
                <a:cs typeface="Courier New" panose="02070309020205020404" pitchFamily="49" charset="0"/>
              </a:rPr>
              <a:t> = "Islam";</a:t>
            </a:r>
          </a:p>
          <a:p>
            <a:pPr lvl="2" algn="just"/>
            <a:r>
              <a:rPr lang="en-US" sz="2400" b="1" dirty="0">
                <a:solidFill>
                  <a:srgbClr val="00B050"/>
                </a:solidFill>
                <a:cs typeface="Courier New" panose="02070309020205020404" pitchFamily="49" charset="0"/>
              </a:rPr>
              <a:t>string name = </a:t>
            </a:r>
            <a:r>
              <a:rPr lang="en-US" sz="2400" b="1" dirty="0" err="1">
                <a:solidFill>
                  <a:srgbClr val="00B050"/>
                </a:solidFill>
                <a:cs typeface="Courier New" panose="02070309020205020404" pitchFamily="49" charset="0"/>
              </a:rPr>
              <a:t>string.Concat</a:t>
            </a:r>
            <a:r>
              <a:rPr lang="en-US" sz="2400" b="1" dirty="0">
                <a:solidFill>
                  <a:srgbClr val="00B050"/>
                </a:solidFill>
                <a:cs typeface="Courier New" panose="02070309020205020404" pitchFamily="49" charset="0"/>
              </a:rPr>
              <a:t>(</a:t>
            </a:r>
            <a:r>
              <a:rPr lang="en-US" sz="2400" b="1" dirty="0" err="1">
                <a:solidFill>
                  <a:srgbClr val="00B050"/>
                </a:solidFill>
                <a:cs typeface="Courier New" panose="02070309020205020404" pitchFamily="49" charset="0"/>
              </a:rPr>
              <a:t>firstName</a:t>
            </a:r>
            <a:r>
              <a:rPr lang="en-US" sz="2400" b="1" dirty="0">
                <a:solidFill>
                  <a:srgbClr val="00B050"/>
                </a:solidFill>
                <a:cs typeface="Courier New" panose="02070309020205020404" pitchFamily="49" charset="0"/>
              </a:rPr>
              <a:t>, </a:t>
            </a:r>
            <a:r>
              <a:rPr lang="en-US" sz="2400" b="1" dirty="0" err="1">
                <a:solidFill>
                  <a:srgbClr val="00B050"/>
                </a:solidFill>
                <a:cs typeface="Courier New" panose="02070309020205020404" pitchFamily="49" charset="0"/>
              </a:rPr>
              <a:t>lastName</a:t>
            </a:r>
            <a:r>
              <a:rPr lang="en-US" sz="2400" b="1" dirty="0">
                <a:solidFill>
                  <a:srgbClr val="00B050"/>
                </a:solidFill>
                <a:cs typeface="Courier New" panose="02070309020205020404" pitchFamily="49" charset="0"/>
              </a:rPr>
              <a:t>);</a:t>
            </a:r>
          </a:p>
          <a:p>
            <a:pPr lvl="2" algn="just"/>
            <a:r>
              <a:rPr lang="en-US" sz="2400" dirty="0" err="1">
                <a:solidFill>
                  <a:srgbClr val="00B050"/>
                </a:solidFill>
                <a:cs typeface="Courier New" panose="02070309020205020404" pitchFamily="49" charset="0"/>
              </a:rPr>
              <a:t>Console.WriteLine</a:t>
            </a:r>
            <a:r>
              <a:rPr lang="en-US" sz="2400" dirty="0">
                <a:solidFill>
                  <a:srgbClr val="00B050"/>
                </a:solidFill>
                <a:cs typeface="Courier New" panose="02070309020205020404" pitchFamily="49" charset="0"/>
              </a:rPr>
              <a:t>(name);</a:t>
            </a:r>
          </a:p>
        </p:txBody>
      </p:sp>
    </p:spTree>
    <p:extLst>
      <p:ext uri="{BB962C8B-B14F-4D97-AF65-F5344CB8AC3E}">
        <p14:creationId xmlns:p14="http://schemas.microsoft.com/office/powerpoint/2010/main" val="3245277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5220"/>
            <a:ext cx="8319243" cy="2385268"/>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cs typeface="Courier New" panose="02070309020205020404" pitchFamily="49" charset="0"/>
              </a:rPr>
              <a:t>Access String: by </a:t>
            </a:r>
            <a:r>
              <a:rPr lang="en-US" sz="2400" dirty="0">
                <a:solidFill>
                  <a:srgbClr val="FF0000"/>
                </a:solidFill>
                <a:cs typeface="Courier New" panose="02070309020205020404" pitchFamily="49" charset="0"/>
              </a:rPr>
              <a:t>referring to its index number</a:t>
            </a:r>
            <a:r>
              <a:rPr lang="en-US" sz="2400" dirty="0">
                <a:cs typeface="Courier New" panose="02070309020205020404" pitchFamily="49" charset="0"/>
              </a:rPr>
              <a:t> inside [].</a:t>
            </a:r>
          </a:p>
          <a:p>
            <a:pPr lvl="2" algn="just"/>
            <a:r>
              <a:rPr lang="en-US" sz="2400" dirty="0">
                <a:solidFill>
                  <a:srgbClr val="00B050"/>
                </a:solidFill>
                <a:cs typeface="Courier New" panose="02070309020205020404" pitchFamily="49" charset="0"/>
              </a:rPr>
              <a:t>string x = “AIUB";</a:t>
            </a:r>
          </a:p>
          <a:p>
            <a:pPr lvl="2" algn="just">
              <a:spcAft>
                <a:spcPts val="600"/>
              </a:spcAft>
            </a:pPr>
            <a:r>
              <a:rPr lang="en-US" sz="2400" dirty="0" err="1">
                <a:solidFill>
                  <a:srgbClr val="00B050"/>
                </a:solidFill>
                <a:cs typeface="Courier New" panose="02070309020205020404" pitchFamily="49" charset="0"/>
              </a:rPr>
              <a:t>Console.WriteLine</a:t>
            </a:r>
            <a:r>
              <a:rPr lang="en-US" sz="2400" dirty="0">
                <a:solidFill>
                  <a:srgbClr val="00B050"/>
                </a:solidFill>
                <a:cs typeface="Courier New" panose="02070309020205020404" pitchFamily="49" charset="0"/>
              </a:rPr>
              <a:t>(x[1]);</a:t>
            </a:r>
          </a:p>
          <a:p>
            <a:pPr marL="342900" indent="-342900" algn="just">
              <a:buFont typeface="Wingdings" panose="05000000000000000000" pitchFamily="2" charset="2"/>
              <a:buChar char="q"/>
            </a:pPr>
            <a:r>
              <a:rPr lang="en-US" sz="2400" dirty="0">
                <a:cs typeface="Courier New" panose="02070309020205020404" pitchFamily="49" charset="0"/>
              </a:rPr>
              <a:t>Special Characters: by using </a:t>
            </a:r>
            <a:r>
              <a:rPr lang="en-US" sz="2400" dirty="0">
                <a:solidFill>
                  <a:srgbClr val="FF0000"/>
                </a:solidFill>
                <a:cs typeface="Courier New" panose="02070309020205020404" pitchFamily="49" charset="0"/>
              </a:rPr>
              <a:t>\”</a:t>
            </a:r>
          </a:p>
          <a:p>
            <a:pPr lvl="2" algn="just"/>
            <a:r>
              <a:rPr lang="en-US" sz="2400" dirty="0">
                <a:solidFill>
                  <a:srgbClr val="00B050"/>
                </a:solidFill>
                <a:cs typeface="Courier New" panose="02070309020205020404" pitchFamily="49" charset="0"/>
              </a:rPr>
              <a:t>string x = "AIUB is in \"Dhaka\"";</a:t>
            </a:r>
          </a:p>
          <a:p>
            <a:pPr lvl="2" algn="just"/>
            <a:r>
              <a:rPr lang="en-US" sz="2400" dirty="0" err="1">
                <a:solidFill>
                  <a:srgbClr val="00B050"/>
                </a:solidFill>
                <a:cs typeface="Courier New" panose="02070309020205020404" pitchFamily="49" charset="0"/>
              </a:rPr>
              <a:t>Console.WriteLine</a:t>
            </a:r>
            <a:r>
              <a:rPr lang="en-US" sz="2400" dirty="0">
                <a:solidFill>
                  <a:srgbClr val="00B050"/>
                </a:solidFill>
                <a:cs typeface="Courier New" panose="02070309020205020404" pitchFamily="49" charset="0"/>
              </a:rPr>
              <a:t>(x);</a:t>
            </a:r>
          </a:p>
        </p:txBody>
      </p:sp>
    </p:spTree>
    <p:extLst>
      <p:ext uri="{BB962C8B-B14F-4D97-AF65-F5344CB8AC3E}">
        <p14:creationId xmlns:p14="http://schemas.microsoft.com/office/powerpoint/2010/main" val="121980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5220"/>
            <a:ext cx="8319243" cy="1938992"/>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cs typeface="Courier New" panose="02070309020205020404" pitchFamily="49" charset="0"/>
              </a:rPr>
              <a:t>C# uses the + operator for both addition and concatenation.</a:t>
            </a:r>
          </a:p>
          <a:p>
            <a:pPr marL="800100" lvl="1" indent="-342900" algn="just">
              <a:buClr>
                <a:srgbClr val="FF0000"/>
              </a:buClr>
              <a:buFont typeface="Arial" panose="020B0604020202020204" pitchFamily="34" charset="0"/>
              <a:buChar char="•"/>
            </a:pPr>
            <a:r>
              <a:rPr lang="en-US" sz="2400" dirty="0">
                <a:solidFill>
                  <a:srgbClr val="00B050"/>
                </a:solidFill>
                <a:cs typeface="Courier New" panose="02070309020205020404" pitchFamily="49" charset="0"/>
              </a:rPr>
              <a:t> </a:t>
            </a:r>
            <a:r>
              <a:rPr lang="en-US" sz="2400" dirty="0">
                <a:solidFill>
                  <a:srgbClr val="FF0000"/>
                </a:solidFill>
                <a:cs typeface="Courier New" panose="02070309020205020404" pitchFamily="49" charset="0"/>
              </a:rPr>
              <a:t>Numbers are added.</a:t>
            </a:r>
          </a:p>
          <a:p>
            <a:pPr marL="800100" lvl="1" indent="-342900" algn="just">
              <a:buFont typeface="Arial" panose="020B0604020202020204" pitchFamily="34" charset="0"/>
              <a:buChar char="•"/>
            </a:pPr>
            <a:r>
              <a:rPr lang="en-US" sz="2400" dirty="0">
                <a:solidFill>
                  <a:srgbClr val="FF0000"/>
                </a:solidFill>
                <a:cs typeface="Courier New" panose="02070309020205020404" pitchFamily="49" charset="0"/>
              </a:rPr>
              <a:t>Strings are concatenated.</a:t>
            </a:r>
          </a:p>
          <a:p>
            <a:pPr marL="800100" lvl="1" indent="-342900" algn="just">
              <a:buFont typeface="Arial" panose="020B0604020202020204" pitchFamily="34" charset="0"/>
              <a:buChar char="•"/>
            </a:pPr>
            <a:endParaRPr lang="en-US" sz="2400" dirty="0">
              <a:solidFill>
                <a:srgbClr val="FF0000"/>
              </a:solidFill>
              <a:cs typeface="Courier New" panose="02070309020205020404" pitchFamily="49" charset="0"/>
            </a:endParaRPr>
          </a:p>
          <a:p>
            <a:pPr lvl="1" algn="just"/>
            <a:r>
              <a:rPr lang="en-US" sz="2400" dirty="0">
                <a:solidFill>
                  <a:srgbClr val="FF0000"/>
                </a:solidFill>
                <a:cs typeface="Courier New" panose="02070309020205020404" pitchFamily="49" charset="0"/>
              </a:rPr>
              <a:t>            </a:t>
            </a:r>
          </a:p>
        </p:txBody>
      </p:sp>
      <p:sp>
        <p:nvSpPr>
          <p:cNvPr id="3" name="Rectangle 2">
            <a:extLst>
              <a:ext uri="{FF2B5EF4-FFF2-40B4-BE49-F238E27FC236}">
                <a16:creationId xmlns:a16="http://schemas.microsoft.com/office/drawing/2014/main" id="{8A73A243-7071-EC71-27FD-5929B8A67F9F}"/>
              </a:ext>
            </a:extLst>
          </p:cNvPr>
          <p:cNvSpPr/>
          <p:nvPr/>
        </p:nvSpPr>
        <p:spPr>
          <a:xfrm>
            <a:off x="1230220" y="3713873"/>
            <a:ext cx="3095609" cy="14489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400" dirty="0"/>
              <a:t>int x1 = 5;</a:t>
            </a:r>
          </a:p>
          <a:p>
            <a:pPr algn="just"/>
            <a:r>
              <a:rPr lang="en-US" sz="2400" dirty="0"/>
              <a:t>int y1 = 5;</a:t>
            </a:r>
          </a:p>
          <a:p>
            <a:pPr algn="just"/>
            <a:r>
              <a:rPr lang="en-US" sz="2400" dirty="0"/>
              <a:t>int z1 = x1 + y1;</a:t>
            </a:r>
          </a:p>
          <a:p>
            <a:pPr algn="just"/>
            <a:r>
              <a:rPr lang="en-US" sz="2400" dirty="0" err="1"/>
              <a:t>Console.WriteLine</a:t>
            </a:r>
            <a:r>
              <a:rPr lang="en-US" sz="2400" dirty="0"/>
              <a:t>(z1);</a:t>
            </a:r>
            <a:endParaRPr lang="en-US" dirty="0"/>
          </a:p>
        </p:txBody>
      </p:sp>
      <p:sp>
        <p:nvSpPr>
          <p:cNvPr id="4" name="Rectangle 3">
            <a:extLst>
              <a:ext uri="{FF2B5EF4-FFF2-40B4-BE49-F238E27FC236}">
                <a16:creationId xmlns:a16="http://schemas.microsoft.com/office/drawing/2014/main" id="{CED12859-4620-3279-3586-FF04DC0A81C4}"/>
              </a:ext>
            </a:extLst>
          </p:cNvPr>
          <p:cNvSpPr/>
          <p:nvPr/>
        </p:nvSpPr>
        <p:spPr>
          <a:xfrm>
            <a:off x="4818171" y="3713873"/>
            <a:ext cx="3095609" cy="14489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400" dirty="0"/>
              <a:t>string x2 = “5”;</a:t>
            </a:r>
          </a:p>
          <a:p>
            <a:pPr algn="just"/>
            <a:r>
              <a:rPr lang="en-US" sz="2400" dirty="0"/>
              <a:t>string y2 = “5”;</a:t>
            </a:r>
          </a:p>
          <a:p>
            <a:pPr algn="just"/>
            <a:r>
              <a:rPr lang="en-US" sz="2400" dirty="0"/>
              <a:t>string z2 = x2 + y2;</a:t>
            </a:r>
          </a:p>
          <a:p>
            <a:pPr algn="just"/>
            <a:r>
              <a:rPr lang="en-US" sz="2400" dirty="0" err="1"/>
              <a:t>Console.WriteLine</a:t>
            </a:r>
            <a:r>
              <a:rPr lang="en-US" sz="2400" dirty="0"/>
              <a:t>(z2);</a:t>
            </a:r>
            <a:endParaRPr lang="en-US" dirty="0"/>
          </a:p>
        </p:txBody>
      </p:sp>
    </p:spTree>
    <p:extLst>
      <p:ext uri="{BB962C8B-B14F-4D97-AF65-F5344CB8AC3E}">
        <p14:creationId xmlns:p14="http://schemas.microsoft.com/office/powerpoint/2010/main" val="88208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6945"/>
            <a:ext cx="7808976" cy="1088136"/>
          </a:xfrm>
        </p:spPr>
        <p:txBody>
          <a:bodyPr>
            <a:noAutofit/>
          </a:bodyPr>
          <a:lstStyle/>
          <a:p>
            <a:r>
              <a:rPr lang="en-US" sz="3600" dirty="0"/>
              <a:t>Course Title: </a:t>
            </a:r>
            <a:r>
              <a:rPr lang="en-US" sz="3600" dirty="0">
                <a:latin typeface="+mn-lt"/>
              </a:rPr>
              <a:t>OOP 2</a:t>
            </a:r>
            <a:br>
              <a:rPr lang="en-US" sz="3600" dirty="0"/>
            </a:br>
            <a:r>
              <a:rPr lang="en-US" sz="3600" dirty="0"/>
              <a:t>Course Code: </a:t>
            </a:r>
            <a:r>
              <a:rPr lang="en-US" sz="3600" dirty="0">
                <a:latin typeface="+mn-lt"/>
              </a:rPr>
              <a:t>CSC 2210</a:t>
            </a:r>
          </a:p>
        </p:txBody>
      </p:sp>
      <p:sp>
        <p:nvSpPr>
          <p:cNvPr id="4" name="TextBox 3"/>
          <p:cNvSpPr txBox="1"/>
          <p:nvPr/>
        </p:nvSpPr>
        <p:spPr>
          <a:xfrm>
            <a:off x="628360" y="2446757"/>
            <a:ext cx="7921836" cy="1015663"/>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p>
          <a:p>
            <a:pPr algn="ct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nvGraphicFramePr>
        <p:xfrm>
          <a:off x="628360" y="4621360"/>
          <a:ext cx="7921836" cy="792480"/>
        </p:xfrm>
        <a:graphic>
          <a:graphicData uri="http://schemas.openxmlformats.org/drawingml/2006/table">
            <a:tbl>
              <a:tblPr firstRow="1" bandRow="1">
                <a:tableStyleId>{D7AC3CCA-C797-4891-BE02-D94E43425B78}</a:tableStyleId>
              </a:tblPr>
              <a:tblGrid>
                <a:gridCol w="1521037">
                  <a:extLst>
                    <a:ext uri="{9D8B030D-6E8A-4147-A177-3AD203B41FA5}">
                      <a16:colId xmlns:a16="http://schemas.microsoft.com/office/drawing/2014/main" val="3905988420"/>
                    </a:ext>
                  </a:extLst>
                </a:gridCol>
                <a:gridCol w="953532">
                  <a:extLst>
                    <a:ext uri="{9D8B030D-6E8A-4147-A177-3AD203B41FA5}">
                      <a16:colId xmlns:a16="http://schemas.microsoft.com/office/drawing/2014/main" val="2889894460"/>
                    </a:ext>
                  </a:extLst>
                </a:gridCol>
                <a:gridCol w="1368563">
                  <a:extLst>
                    <a:ext uri="{9D8B030D-6E8A-4147-A177-3AD203B41FA5}">
                      <a16:colId xmlns:a16="http://schemas.microsoft.com/office/drawing/2014/main" val="3023211198"/>
                    </a:ext>
                  </a:extLst>
                </a:gridCol>
                <a:gridCol w="963989">
                  <a:extLst>
                    <a:ext uri="{9D8B030D-6E8A-4147-A177-3AD203B41FA5}">
                      <a16:colId xmlns:a16="http://schemas.microsoft.com/office/drawing/2014/main" val="1762131981"/>
                    </a:ext>
                  </a:extLst>
                </a:gridCol>
                <a:gridCol w="1337788">
                  <a:extLst>
                    <a:ext uri="{9D8B030D-6E8A-4147-A177-3AD203B41FA5}">
                      <a16:colId xmlns:a16="http://schemas.microsoft.com/office/drawing/2014/main" val="445458238"/>
                    </a:ext>
                  </a:extLst>
                </a:gridCol>
                <a:gridCol w="1776927">
                  <a:extLst>
                    <a:ext uri="{9D8B030D-6E8A-4147-A177-3AD203B41FA5}">
                      <a16:colId xmlns:a16="http://schemas.microsoft.com/office/drawing/2014/main" val="1508364941"/>
                    </a:ext>
                  </a:extLst>
                </a:gridCol>
              </a:tblGrid>
              <a:tr h="378736">
                <a:tc>
                  <a:txBody>
                    <a:bodyPr/>
                    <a:lstStyle/>
                    <a:p>
                      <a:r>
                        <a:rPr lang="en-US" sz="2000" dirty="0"/>
                        <a:t>Lecturer No:</a:t>
                      </a:r>
                    </a:p>
                  </a:txBody>
                  <a:tcPr/>
                </a:tc>
                <a:tc>
                  <a:txBody>
                    <a:bodyPr/>
                    <a:lstStyle/>
                    <a:p>
                      <a:r>
                        <a:rPr lang="en-US" sz="2000" dirty="0"/>
                        <a:t>2.1</a:t>
                      </a:r>
                    </a:p>
                  </a:txBody>
                  <a:tcPr/>
                </a:tc>
                <a:tc>
                  <a:txBody>
                    <a:bodyPr/>
                    <a:lstStyle/>
                    <a:p>
                      <a:r>
                        <a:rPr lang="en-US" sz="2000" dirty="0"/>
                        <a:t>Week No:</a:t>
                      </a:r>
                    </a:p>
                  </a:txBody>
                  <a:tcPr/>
                </a:tc>
                <a:tc>
                  <a:txBody>
                    <a:bodyPr/>
                    <a:lstStyle/>
                    <a:p>
                      <a:r>
                        <a:rPr lang="en-US" sz="2000" dirty="0"/>
                        <a:t>2</a:t>
                      </a:r>
                    </a:p>
                  </a:txBody>
                  <a:tcPr/>
                </a:tc>
                <a:tc>
                  <a:txBody>
                    <a:bodyPr/>
                    <a:lstStyle/>
                    <a:p>
                      <a:r>
                        <a:rPr lang="en-US" sz="2000" dirty="0"/>
                        <a:t>Semester:</a:t>
                      </a:r>
                    </a:p>
                  </a:txBody>
                  <a:tcPr/>
                </a:tc>
                <a:tc>
                  <a:txBody>
                    <a:bodyPr/>
                    <a:lstStyle/>
                    <a:p>
                      <a:r>
                        <a:rPr lang="en-US" sz="2000" dirty="0"/>
                        <a:t>Fall 2022-23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2000" i="1" dirty="0"/>
                        <a:t>Nyme Ahmed (</a:t>
                      </a:r>
                      <a:r>
                        <a:rPr lang="en-US" sz="2000" i="1" dirty="0">
                          <a:solidFill>
                            <a:schemeClr val="accent1"/>
                          </a:solidFill>
                        </a:rPr>
                        <a:t>nyme.ahmed@aiub.edu</a:t>
                      </a:r>
                      <a:r>
                        <a:rPr lang="en-US" sz="2000"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6" name="TextBox 5">
            <a:extLst>
              <a:ext uri="{FF2B5EF4-FFF2-40B4-BE49-F238E27FC236}">
                <a16:creationId xmlns:a16="http://schemas.microsoft.com/office/drawing/2014/main" id="{D57FA960-ED29-0C07-70A1-1A0FCD656A3C}"/>
              </a:ext>
            </a:extLst>
          </p:cNvPr>
          <p:cNvSpPr txBox="1"/>
          <p:nvPr/>
        </p:nvSpPr>
        <p:spPr>
          <a:xfrm>
            <a:off x="3193234" y="3447714"/>
            <a:ext cx="2265190" cy="400110"/>
          </a:xfrm>
          <a:prstGeom prst="rect">
            <a:avLst/>
          </a:prstGeom>
          <a:noFill/>
        </p:spPr>
        <p:txBody>
          <a:bodyPr wrap="square">
            <a:spAutoFit/>
          </a:bodyPr>
          <a:lstStyle/>
          <a:p>
            <a:pPr algn="just"/>
            <a:r>
              <a:rPr lang="en-US" sz="2000" b="1" dirty="0">
                <a:latin typeface="Arial" panose="020B0604020202020204" pitchFamily="34" charset="0"/>
                <a:cs typeface="Arial" panose="020B0604020202020204" pitchFamily="34" charset="0"/>
              </a:rPr>
              <a:t>Topis: C# Basics</a:t>
            </a:r>
          </a:p>
        </p:txBody>
      </p:sp>
    </p:spTree>
    <p:extLst>
      <p:ext uri="{BB962C8B-B14F-4D97-AF65-F5344CB8AC3E}">
        <p14:creationId xmlns:p14="http://schemas.microsoft.com/office/powerpoint/2010/main" val="1787394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Identifiers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424016"/>
            <a:ext cx="8154623" cy="2862322"/>
          </a:xfrm>
          <a:prstGeom prst="rect">
            <a:avLst/>
          </a:prstGeom>
          <a:noFill/>
        </p:spPr>
        <p:txBody>
          <a:bodyPr wrap="square" rtlCol="0">
            <a:spAutoFit/>
          </a:bodyPr>
          <a:lstStyle/>
          <a:p>
            <a:pPr algn="just">
              <a:lnSpc>
                <a:spcPct val="150000"/>
              </a:lnSpc>
            </a:pPr>
            <a:r>
              <a:rPr lang="en-US" sz="2400" dirty="0"/>
              <a:t>Identifiers are case sensitive. </a:t>
            </a:r>
          </a:p>
          <a:p>
            <a:pPr marL="800100" lvl="1" indent="-342900" algn="just">
              <a:lnSpc>
                <a:spcPct val="150000"/>
              </a:lnSpc>
              <a:buFont typeface="Wingdings" panose="05000000000000000000" pitchFamily="2" charset="2"/>
              <a:buChar char="§"/>
            </a:pPr>
            <a:r>
              <a:rPr lang="en-US" sz="2400" dirty="0"/>
              <a:t>Can not start with a number</a:t>
            </a:r>
          </a:p>
          <a:p>
            <a:pPr marL="800100" lvl="1" indent="-342900" algn="just">
              <a:lnSpc>
                <a:spcPct val="150000"/>
              </a:lnSpc>
              <a:buFont typeface="Wingdings" panose="05000000000000000000" pitchFamily="2" charset="2"/>
              <a:buChar char="§"/>
            </a:pPr>
            <a:r>
              <a:rPr lang="en-US" sz="2400" dirty="0"/>
              <a:t>Can not have white space (blank space)</a:t>
            </a:r>
          </a:p>
          <a:p>
            <a:pPr marL="800100" lvl="1" indent="-342900" algn="just">
              <a:lnSpc>
                <a:spcPct val="150000"/>
              </a:lnSpc>
              <a:buFont typeface="Wingdings" panose="05000000000000000000" pitchFamily="2" charset="2"/>
              <a:buChar char="§"/>
            </a:pPr>
            <a:r>
              <a:rPr lang="en-US" sz="2400" dirty="0"/>
              <a:t>Can not be a reserved keyword</a:t>
            </a:r>
          </a:p>
          <a:p>
            <a:pPr algn="just">
              <a:lnSpc>
                <a:spcPct val="150000"/>
              </a:lnSpc>
            </a:pPr>
            <a:r>
              <a:rPr lang="en-US" sz="2400" dirty="0"/>
              <a:t>Try using meaningful names. Underscore character is allowed.</a:t>
            </a:r>
          </a:p>
        </p:txBody>
      </p:sp>
    </p:spTree>
    <p:extLst>
      <p:ext uri="{BB962C8B-B14F-4D97-AF65-F5344CB8AC3E}">
        <p14:creationId xmlns:p14="http://schemas.microsoft.com/office/powerpoint/2010/main" val="3021908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Naming Conventions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7808976" cy="3416320"/>
          </a:xfrm>
          <a:prstGeom prst="rect">
            <a:avLst/>
          </a:prstGeom>
          <a:noFill/>
        </p:spPr>
        <p:txBody>
          <a:bodyPr wrap="square" rtlCol="0">
            <a:spAutoFit/>
          </a:bodyPr>
          <a:lstStyle/>
          <a:p>
            <a:pPr algn="just">
              <a:lnSpc>
                <a:spcPct val="150000"/>
              </a:lnSpc>
            </a:pPr>
            <a:r>
              <a:rPr lang="en-US" sz="2400" dirty="0"/>
              <a:t>There are 3 types of naming conventions.</a:t>
            </a:r>
          </a:p>
          <a:p>
            <a:pPr marL="914400" lvl="1" indent="-457200" algn="just">
              <a:lnSpc>
                <a:spcPct val="150000"/>
              </a:lnSpc>
              <a:buFont typeface="+mj-lt"/>
              <a:buAutoNum type="arabicParenR"/>
            </a:pPr>
            <a:r>
              <a:rPr lang="en-US" sz="2400" dirty="0"/>
              <a:t>Camel Case: </a:t>
            </a:r>
            <a:r>
              <a:rPr lang="en-US" sz="2400" dirty="0" err="1">
                <a:solidFill>
                  <a:srgbClr val="00B050"/>
                </a:solidFill>
              </a:rPr>
              <a:t>firstName</a:t>
            </a:r>
            <a:endParaRPr lang="en-US" sz="2400" dirty="0">
              <a:solidFill>
                <a:srgbClr val="00B050"/>
              </a:solidFill>
            </a:endParaRPr>
          </a:p>
          <a:p>
            <a:pPr marL="914400" lvl="1" indent="-457200" algn="just">
              <a:lnSpc>
                <a:spcPct val="150000"/>
              </a:lnSpc>
              <a:buFont typeface="+mj-lt"/>
              <a:buAutoNum type="arabicParenR"/>
            </a:pPr>
            <a:r>
              <a:rPr lang="en-US" sz="2400" dirty="0"/>
              <a:t>Pascal Case: </a:t>
            </a:r>
            <a:r>
              <a:rPr lang="en-US" sz="2400" dirty="0" err="1">
                <a:solidFill>
                  <a:srgbClr val="00B050"/>
                </a:solidFill>
              </a:rPr>
              <a:t>FirstName</a:t>
            </a:r>
            <a:endParaRPr lang="en-US" sz="2400" dirty="0">
              <a:solidFill>
                <a:srgbClr val="00B050"/>
              </a:solidFill>
            </a:endParaRPr>
          </a:p>
          <a:p>
            <a:pPr marL="914400" lvl="1" indent="-457200" algn="just">
              <a:lnSpc>
                <a:spcPct val="150000"/>
              </a:lnSpc>
              <a:buFont typeface="+mj-lt"/>
              <a:buAutoNum type="arabicParenR"/>
            </a:pPr>
            <a:r>
              <a:rPr lang="en-US" sz="2400" dirty="0"/>
              <a:t>Hungarian Notation: </a:t>
            </a:r>
            <a:r>
              <a:rPr lang="en-US" sz="2400" dirty="0">
                <a:solidFill>
                  <a:srgbClr val="FF0000"/>
                </a:solidFill>
              </a:rPr>
              <a:t>Not used in C#</a:t>
            </a:r>
          </a:p>
          <a:p>
            <a:pPr algn="just">
              <a:lnSpc>
                <a:spcPct val="150000"/>
              </a:lnSpc>
            </a:pPr>
            <a:r>
              <a:rPr lang="en-US" sz="2400" dirty="0"/>
              <a:t>For local variable: </a:t>
            </a:r>
            <a:r>
              <a:rPr lang="en-US" sz="2400" dirty="0">
                <a:solidFill>
                  <a:srgbClr val="FF0000"/>
                </a:solidFill>
              </a:rPr>
              <a:t>Must use Camel Case. </a:t>
            </a:r>
          </a:p>
          <a:p>
            <a:pPr algn="just">
              <a:lnSpc>
                <a:spcPct val="150000"/>
              </a:lnSpc>
            </a:pPr>
            <a:r>
              <a:rPr lang="en-US" sz="2400" dirty="0"/>
              <a:t>For constant variable: Use Pascal Case.</a:t>
            </a:r>
          </a:p>
        </p:txBody>
      </p:sp>
    </p:spTree>
    <p:extLst>
      <p:ext uri="{BB962C8B-B14F-4D97-AF65-F5344CB8AC3E}">
        <p14:creationId xmlns:p14="http://schemas.microsoft.com/office/powerpoint/2010/main" val="3667979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User </a:t>
            </a:r>
            <a:r>
              <a:rPr lang="en-US" dirty="0" err="1"/>
              <a:t>Input/Output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5220"/>
            <a:ext cx="8319243" cy="2693045"/>
          </a:xfrm>
          <a:prstGeom prst="rect">
            <a:avLst/>
          </a:prstGeom>
          <a:noFill/>
        </p:spPr>
        <p:txBody>
          <a:bodyPr wrap="square" rtlCol="0">
            <a:spAutoFit/>
          </a:bodyPr>
          <a:lstStyle/>
          <a:p>
            <a:pPr algn="just">
              <a:spcAft>
                <a:spcPts val="600"/>
              </a:spcAft>
            </a:pPr>
            <a:r>
              <a:rPr lang="en-US" sz="2400" b="1" dirty="0">
                <a:cs typeface="Courier New" panose="02070309020205020404" pitchFamily="49" charset="0"/>
              </a:rPr>
              <a:t>User Input:</a:t>
            </a:r>
          </a:p>
          <a:p>
            <a:pPr lvl="1" algn="just">
              <a:spcAft>
                <a:spcPts val="600"/>
              </a:spcAft>
            </a:pPr>
            <a:r>
              <a:rPr lang="en-US" sz="2400" dirty="0" err="1">
                <a:cs typeface="Courier New" panose="02070309020205020404" pitchFamily="49" charset="0"/>
              </a:rPr>
              <a:t>Console.Read</a:t>
            </a:r>
            <a:r>
              <a:rPr lang="en-US" sz="2400" dirty="0">
                <a:cs typeface="Courier New" panose="02070309020205020404" pitchFamily="49" charset="0"/>
              </a:rPr>
              <a:t>(); </a:t>
            </a:r>
            <a:r>
              <a:rPr lang="en-US" sz="2400" dirty="0">
                <a:solidFill>
                  <a:srgbClr val="00B050"/>
                </a:solidFill>
                <a:cs typeface="Courier New" panose="02070309020205020404" pitchFamily="49" charset="0"/>
              </a:rPr>
              <a:t>// returns </a:t>
            </a:r>
            <a:r>
              <a:rPr lang="en-US" sz="2400" dirty="0" err="1">
                <a:solidFill>
                  <a:srgbClr val="00B050"/>
                </a:solidFill>
                <a:cs typeface="Courier New" panose="02070309020205020404" pitchFamily="49" charset="0"/>
              </a:rPr>
              <a:t>int</a:t>
            </a:r>
            <a:r>
              <a:rPr lang="en-US" sz="2400" dirty="0">
                <a:solidFill>
                  <a:srgbClr val="00B050"/>
                </a:solidFill>
                <a:cs typeface="Courier New" panose="02070309020205020404" pitchFamily="49" charset="0"/>
              </a:rPr>
              <a:t> (ASCII value)</a:t>
            </a:r>
          </a:p>
          <a:p>
            <a:pPr lvl="1" algn="just">
              <a:spcAft>
                <a:spcPts val="600"/>
              </a:spcAft>
            </a:pPr>
            <a:r>
              <a:rPr lang="en-US" sz="2400" dirty="0" err="1">
                <a:cs typeface="Courier New" panose="02070309020205020404" pitchFamily="49" charset="0"/>
              </a:rPr>
              <a:t>Console.ReadLine</a:t>
            </a:r>
            <a:r>
              <a:rPr lang="en-US" sz="2400" dirty="0">
                <a:cs typeface="Courier New" panose="02070309020205020404" pitchFamily="49" charset="0"/>
              </a:rPr>
              <a:t>(); </a:t>
            </a:r>
            <a:r>
              <a:rPr lang="en-US" sz="2400" dirty="0">
                <a:solidFill>
                  <a:srgbClr val="00B050"/>
                </a:solidFill>
                <a:cs typeface="Courier New" panose="02070309020205020404" pitchFamily="49" charset="0"/>
              </a:rPr>
              <a:t>// returns string</a:t>
            </a:r>
          </a:p>
          <a:p>
            <a:pPr algn="just">
              <a:spcAft>
                <a:spcPts val="600"/>
              </a:spcAft>
            </a:pPr>
            <a:r>
              <a:rPr lang="en-US" sz="2400" b="1" dirty="0">
                <a:cs typeface="Courier New" panose="02070309020205020404" pitchFamily="49" charset="0"/>
              </a:rPr>
              <a:t>User Output:</a:t>
            </a:r>
          </a:p>
          <a:p>
            <a:pPr lvl="1" algn="just">
              <a:spcAft>
                <a:spcPts val="600"/>
              </a:spcAft>
            </a:pPr>
            <a:r>
              <a:rPr lang="en-US" sz="2400" dirty="0" err="1">
                <a:cs typeface="Courier New" panose="02070309020205020404" pitchFamily="49" charset="0"/>
              </a:rPr>
              <a:t>Console.Write</a:t>
            </a:r>
            <a:r>
              <a:rPr lang="en-US" sz="2400" dirty="0">
                <a:cs typeface="Courier New" panose="02070309020205020404" pitchFamily="49" charset="0"/>
              </a:rPr>
              <a:t>(); </a:t>
            </a:r>
            <a:r>
              <a:rPr lang="en-US" sz="2400" dirty="0">
                <a:solidFill>
                  <a:srgbClr val="00B050"/>
                </a:solidFill>
                <a:cs typeface="Courier New" panose="02070309020205020404" pitchFamily="49" charset="0"/>
              </a:rPr>
              <a:t>// no line break</a:t>
            </a:r>
          </a:p>
          <a:p>
            <a:pPr lvl="1" algn="just">
              <a:spcAft>
                <a:spcPts val="600"/>
              </a:spcAft>
            </a:pPr>
            <a:r>
              <a:rPr lang="en-US" sz="2400" dirty="0" err="1">
                <a:cs typeface="Courier New" panose="02070309020205020404" pitchFamily="49" charset="0"/>
              </a:rPr>
              <a:t>Console.WriteLine</a:t>
            </a:r>
            <a:r>
              <a:rPr lang="en-US" sz="2400" dirty="0">
                <a:cs typeface="Courier New" panose="02070309020205020404" pitchFamily="49" charset="0"/>
              </a:rPr>
              <a:t>();</a:t>
            </a:r>
            <a:r>
              <a:rPr lang="en-US" sz="2400" dirty="0">
                <a:solidFill>
                  <a:srgbClr val="00B050"/>
                </a:solidFill>
                <a:cs typeface="Courier New" panose="02070309020205020404" pitchFamily="49" charset="0"/>
              </a:rPr>
              <a:t> //Line break after executing </a:t>
            </a:r>
            <a:endParaRPr lang="en-US" sz="2400" dirty="0">
              <a:cs typeface="Courier New" panose="02070309020205020404" pitchFamily="49" charset="0"/>
            </a:endParaRPr>
          </a:p>
        </p:txBody>
      </p:sp>
    </p:spTree>
    <p:extLst>
      <p:ext uri="{BB962C8B-B14F-4D97-AF65-F5344CB8AC3E}">
        <p14:creationId xmlns:p14="http://schemas.microsoft.com/office/powerpoint/2010/main" val="23646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 and Evaluation</a:t>
            </a:r>
          </a:p>
        </p:txBody>
      </p:sp>
      <p:sp>
        <p:nvSpPr>
          <p:cNvPr id="3" name="Subtitle 2"/>
          <p:cNvSpPr>
            <a:spLocks noGrp="1"/>
          </p:cNvSpPr>
          <p:nvPr>
            <p:ph type="subTitle" idx="1"/>
          </p:nvPr>
        </p:nvSpPr>
        <p:spPr>
          <a:xfrm>
            <a:off x="421340" y="2166425"/>
            <a:ext cx="7920801" cy="2869809"/>
          </a:xfrm>
        </p:spPr>
        <p:txBody>
          <a:bodyPr>
            <a:noAutofit/>
          </a:bodyPr>
          <a:lstStyle/>
          <a:p>
            <a:pPr fontAlgn="base"/>
            <a:r>
              <a:rPr lang="en-US" sz="2400" dirty="0">
                <a:solidFill>
                  <a:schemeClr val="tx1"/>
                </a:solidFill>
              </a:rPr>
              <a:t>Assessment strategy for </a:t>
            </a:r>
            <a:r>
              <a:rPr lang="en-US" sz="2400" dirty="0">
                <a:solidFill>
                  <a:srgbClr val="FF0000"/>
                </a:solidFill>
              </a:rPr>
              <a:t>Mid term</a:t>
            </a:r>
            <a:r>
              <a:rPr lang="en-US" sz="2400" dirty="0">
                <a:solidFill>
                  <a:schemeClr val="tx1"/>
                </a:solidFill>
              </a:rPr>
              <a:t>:</a:t>
            </a:r>
          </a:p>
          <a:p>
            <a:pPr marL="342900" indent="-342900" algn="just" fontAlgn="base">
              <a:lnSpc>
                <a:spcPct val="150000"/>
              </a:lnSpc>
              <a:buSzPct val="100000"/>
              <a:buFont typeface="Wingdings" panose="05000000000000000000" pitchFamily="2" charset="2"/>
              <a:buChar char="q"/>
            </a:pPr>
            <a:r>
              <a:rPr lang="en-US" sz="2400" dirty="0">
                <a:solidFill>
                  <a:schemeClr val="tx1"/>
                </a:solidFill>
              </a:rPr>
              <a:t>Attendance</a:t>
            </a:r>
          </a:p>
          <a:p>
            <a:pPr marL="342900" indent="-342900" algn="just" fontAlgn="base">
              <a:lnSpc>
                <a:spcPct val="150000"/>
              </a:lnSpc>
              <a:buSzPct val="100000"/>
              <a:buFont typeface="Wingdings" panose="05000000000000000000" pitchFamily="2" charset="2"/>
              <a:buChar char="q"/>
            </a:pPr>
            <a:r>
              <a:rPr lang="en-US" sz="2400" dirty="0">
                <a:solidFill>
                  <a:schemeClr val="tx1"/>
                </a:solidFill>
              </a:rPr>
              <a:t>Quiz (Best 1 out of 2)</a:t>
            </a:r>
          </a:p>
          <a:p>
            <a:pPr marL="342900" indent="-342900" algn="just" fontAlgn="base">
              <a:lnSpc>
                <a:spcPct val="150000"/>
              </a:lnSpc>
              <a:buSzPct val="100000"/>
              <a:buFont typeface="Wingdings" panose="05000000000000000000" pitchFamily="2" charset="2"/>
              <a:buChar char="q"/>
            </a:pPr>
            <a:r>
              <a:rPr lang="en-US" sz="2400" dirty="0">
                <a:solidFill>
                  <a:schemeClr val="tx1"/>
                </a:solidFill>
              </a:rPr>
              <a:t>Lab Exam</a:t>
            </a:r>
          </a:p>
          <a:p>
            <a:pPr marL="342900" indent="-342900" algn="just" fontAlgn="base">
              <a:lnSpc>
                <a:spcPct val="150000"/>
              </a:lnSpc>
              <a:buSzPct val="100000"/>
              <a:buFont typeface="Wingdings" panose="05000000000000000000" pitchFamily="2" charset="2"/>
              <a:buChar char="q"/>
            </a:pPr>
            <a:r>
              <a:rPr lang="en-US" sz="2400" dirty="0">
                <a:solidFill>
                  <a:schemeClr val="tx1"/>
                </a:solidFill>
              </a:rPr>
              <a:t>Mid Exam</a:t>
            </a:r>
          </a:p>
        </p:txBody>
      </p:sp>
    </p:spTree>
    <p:extLst>
      <p:ext uri="{BB962C8B-B14F-4D97-AF65-F5344CB8AC3E}">
        <p14:creationId xmlns:p14="http://schemas.microsoft.com/office/powerpoint/2010/main" val="947091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3862596"/>
          </a:xfrm>
          <a:prstGeom prst="rect">
            <a:avLst/>
          </a:prstGeom>
          <a:noFill/>
        </p:spPr>
        <p:txBody>
          <a:bodyPr wrap="square" rtlCol="0">
            <a:spAutoFit/>
          </a:bodyPr>
          <a:lstStyle/>
          <a:p>
            <a:pPr algn="just">
              <a:spcAft>
                <a:spcPts val="600"/>
              </a:spcAft>
            </a:pPr>
            <a:r>
              <a:rPr lang="en-US" sz="2400" dirty="0"/>
              <a:t>C# supports 2 kinds of data types.</a:t>
            </a:r>
          </a:p>
          <a:p>
            <a:pPr marL="457200" indent="-457200" algn="just">
              <a:buFont typeface="+mj-lt"/>
              <a:buAutoNum type="arabicParenR"/>
            </a:pPr>
            <a:r>
              <a:rPr lang="en-US" sz="2400" b="1" dirty="0"/>
              <a:t>Value type:</a:t>
            </a:r>
            <a:r>
              <a:rPr lang="en-US" sz="2400" dirty="0"/>
              <a:t> Value types are so-called because they contain the actual value of the data they store. </a:t>
            </a:r>
          </a:p>
          <a:p>
            <a:pPr lvl="1" algn="just"/>
            <a:r>
              <a:rPr lang="en-US" sz="2400" dirty="0"/>
              <a:t>For example, </a:t>
            </a:r>
            <a:r>
              <a:rPr lang="en-US" sz="2400" dirty="0" err="1">
                <a:solidFill>
                  <a:srgbClr val="00B050"/>
                </a:solidFill>
              </a:rPr>
              <a:t>int</a:t>
            </a:r>
            <a:r>
              <a:rPr lang="en-US" sz="2400" dirty="0">
                <a:solidFill>
                  <a:srgbClr val="00B050"/>
                </a:solidFill>
              </a:rPr>
              <a:t> a = 3</a:t>
            </a:r>
          </a:p>
          <a:p>
            <a:pPr marL="457200" indent="-457200" algn="just">
              <a:buFont typeface="+mj-lt"/>
              <a:buAutoNum type="arabicParenR"/>
            </a:pPr>
            <a:r>
              <a:rPr lang="en-US" sz="2400" b="1" dirty="0"/>
              <a:t>Reference type:</a:t>
            </a:r>
            <a:r>
              <a:rPr lang="en-US" sz="2400" dirty="0"/>
              <a:t>  Also known as </a:t>
            </a:r>
            <a:r>
              <a:rPr lang="en-US" sz="2400" dirty="0">
                <a:solidFill>
                  <a:srgbClr val="FF0000"/>
                </a:solidFill>
              </a:rPr>
              <a:t>objects</a:t>
            </a:r>
            <a:r>
              <a:rPr lang="en-US" sz="2400" dirty="0"/>
              <a:t>. Reference types are created from class files. A reference type stores a reference to the location in memory of the object. If you are familiar with C/C++ then you can think of a reference to the memory location to be the same as a pointer. </a:t>
            </a:r>
            <a:r>
              <a:rPr lang="en-US" sz="2400" dirty="0">
                <a:solidFill>
                  <a:srgbClr val="FF0000"/>
                </a:solidFill>
              </a:rPr>
              <a:t>C# does not require you to use pointers.</a:t>
            </a:r>
            <a:r>
              <a:rPr lang="en-US" sz="2400" dirty="0"/>
              <a:t> </a:t>
            </a:r>
          </a:p>
        </p:txBody>
      </p:sp>
    </p:spTree>
    <p:extLst>
      <p:ext uri="{BB962C8B-B14F-4D97-AF65-F5344CB8AC3E}">
        <p14:creationId xmlns:p14="http://schemas.microsoft.com/office/powerpoint/2010/main" val="2751781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2928767" cy="907941"/>
          </a:xfrm>
          <a:prstGeom prst="rect">
            <a:avLst/>
          </a:prstGeom>
          <a:noFill/>
        </p:spPr>
        <p:txBody>
          <a:bodyPr wrap="square" rtlCol="0">
            <a:spAutoFit/>
          </a:bodyPr>
          <a:lstStyle/>
          <a:p>
            <a:pPr algn="just">
              <a:spcAft>
                <a:spcPts val="600"/>
              </a:spcAft>
            </a:pPr>
            <a:r>
              <a:rPr lang="en-US" sz="2400" b="1" dirty="0"/>
              <a:t>Value types: </a:t>
            </a:r>
          </a:p>
          <a:p>
            <a:pPr algn="just">
              <a:spcAft>
                <a:spcPts val="600"/>
              </a:spcAft>
            </a:pPr>
            <a:r>
              <a:rPr lang="en-US" sz="2400" dirty="0"/>
              <a:t>(</a:t>
            </a:r>
            <a:r>
              <a:rPr lang="en-US" sz="2400" dirty="0">
                <a:solidFill>
                  <a:srgbClr val="FF0000"/>
                </a:solidFill>
              </a:rPr>
              <a:t>Updated!</a:t>
            </a:r>
            <a:r>
              <a:rPr lang="en-US" sz="2400" dirty="0"/>
              <a:t>)</a:t>
            </a:r>
          </a:p>
        </p:txBody>
      </p:sp>
      <p:pic>
        <p:nvPicPr>
          <p:cNvPr id="3" name="Picture 2"/>
          <p:cNvPicPr>
            <a:picLocks noChangeAspect="1"/>
          </p:cNvPicPr>
          <p:nvPr/>
        </p:nvPicPr>
        <p:blipFill>
          <a:blip r:embed="rId2"/>
          <a:stretch>
            <a:fillRect/>
          </a:stretch>
        </p:blipFill>
        <p:spPr>
          <a:xfrm>
            <a:off x="2504980" y="2309288"/>
            <a:ext cx="4657819" cy="3867800"/>
          </a:xfrm>
          <a:prstGeom prst="rect">
            <a:avLst/>
          </a:prstGeom>
        </p:spPr>
      </p:pic>
    </p:spTree>
    <p:extLst>
      <p:ext uri="{BB962C8B-B14F-4D97-AF65-F5344CB8AC3E}">
        <p14:creationId xmlns:p14="http://schemas.microsoft.com/office/powerpoint/2010/main" val="3215490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2928767" cy="907941"/>
          </a:xfrm>
          <a:prstGeom prst="rect">
            <a:avLst/>
          </a:prstGeom>
          <a:noFill/>
        </p:spPr>
        <p:txBody>
          <a:bodyPr wrap="square" rtlCol="0">
            <a:spAutoFit/>
          </a:bodyPr>
          <a:lstStyle/>
          <a:p>
            <a:pPr algn="just">
              <a:spcAft>
                <a:spcPts val="600"/>
              </a:spcAft>
            </a:pPr>
            <a:r>
              <a:rPr lang="en-US" sz="2400" b="1" dirty="0"/>
              <a:t>Value types: </a:t>
            </a:r>
          </a:p>
          <a:p>
            <a:pPr algn="just">
              <a:spcAft>
                <a:spcPts val="600"/>
              </a:spcAft>
            </a:pPr>
            <a:r>
              <a:rPr lang="en-US" sz="2400" dirty="0"/>
              <a:t>(</a:t>
            </a:r>
            <a:r>
              <a:rPr lang="en-US" sz="2400" dirty="0">
                <a:solidFill>
                  <a:srgbClr val="FF0000"/>
                </a:solidFill>
              </a:rPr>
              <a:t>Updated!</a:t>
            </a:r>
            <a:r>
              <a:rPr lang="en-US" sz="2400" dirty="0"/>
              <a:t>)</a:t>
            </a:r>
          </a:p>
        </p:txBody>
      </p:sp>
      <p:pic>
        <p:nvPicPr>
          <p:cNvPr id="4" name="Picture 3"/>
          <p:cNvPicPr>
            <a:picLocks noChangeAspect="1"/>
          </p:cNvPicPr>
          <p:nvPr/>
        </p:nvPicPr>
        <p:blipFill>
          <a:blip r:embed="rId2"/>
          <a:stretch>
            <a:fillRect/>
          </a:stretch>
        </p:blipFill>
        <p:spPr>
          <a:xfrm>
            <a:off x="2712799" y="2309288"/>
            <a:ext cx="4237909" cy="644405"/>
          </a:xfrm>
          <a:prstGeom prst="rect">
            <a:avLst/>
          </a:prstGeom>
        </p:spPr>
      </p:pic>
      <p:pic>
        <p:nvPicPr>
          <p:cNvPr id="5" name="Picture 4"/>
          <p:cNvPicPr>
            <a:picLocks noChangeAspect="1"/>
          </p:cNvPicPr>
          <p:nvPr/>
        </p:nvPicPr>
        <p:blipFill>
          <a:blip r:embed="rId3"/>
          <a:stretch>
            <a:fillRect/>
          </a:stretch>
        </p:blipFill>
        <p:spPr>
          <a:xfrm>
            <a:off x="2712799" y="2953693"/>
            <a:ext cx="4237909" cy="3242988"/>
          </a:xfrm>
          <a:prstGeom prst="rect">
            <a:avLst/>
          </a:prstGeom>
        </p:spPr>
      </p:pic>
    </p:spTree>
    <p:extLst>
      <p:ext uri="{BB962C8B-B14F-4D97-AF65-F5344CB8AC3E}">
        <p14:creationId xmlns:p14="http://schemas.microsoft.com/office/powerpoint/2010/main" val="2297897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7919095" cy="3801041"/>
          </a:xfrm>
          <a:prstGeom prst="rect">
            <a:avLst/>
          </a:prstGeom>
          <a:noFill/>
        </p:spPr>
        <p:txBody>
          <a:bodyPr wrap="square" rtlCol="0">
            <a:spAutoFit/>
          </a:bodyPr>
          <a:lstStyle/>
          <a:p>
            <a:pPr algn="just">
              <a:spcAft>
                <a:spcPts val="600"/>
              </a:spcAft>
            </a:pPr>
            <a:r>
              <a:rPr lang="en-US" sz="2400" b="1" dirty="0"/>
              <a:t>Reference types:</a:t>
            </a:r>
          </a:p>
          <a:p>
            <a:pPr marL="342900" indent="-342900" algn="just">
              <a:spcAft>
                <a:spcPts val="600"/>
              </a:spcAft>
              <a:buFont typeface="Wingdings" panose="05000000000000000000" pitchFamily="2" charset="2"/>
              <a:buChar char="§"/>
            </a:pPr>
            <a:r>
              <a:rPr lang="en-US" sz="2400" dirty="0"/>
              <a:t>The reference data types do not contain the actual data stored in a variable, but they contain a reference to the variables.</a:t>
            </a:r>
          </a:p>
          <a:p>
            <a:pPr marL="342900" indent="-342900" algn="just">
              <a:spcAft>
                <a:spcPts val="600"/>
              </a:spcAft>
              <a:buFont typeface="Wingdings" panose="05000000000000000000" pitchFamily="2" charset="2"/>
              <a:buChar char="§"/>
            </a:pPr>
            <a:r>
              <a:rPr lang="en-US" sz="2400" dirty="0"/>
              <a:t>If the data is changed by one of the variables, the other variable automatically reflects this change in value. </a:t>
            </a:r>
          </a:p>
          <a:p>
            <a:pPr algn="just">
              <a:spcAft>
                <a:spcPts val="600"/>
              </a:spcAft>
            </a:pPr>
            <a:r>
              <a:rPr lang="en-US" sz="2400" dirty="0"/>
              <a:t>There are 2 types of reference data type in C#.</a:t>
            </a:r>
          </a:p>
          <a:p>
            <a:pPr marL="457200" indent="-457200" algn="just">
              <a:spcAft>
                <a:spcPts val="600"/>
              </a:spcAft>
              <a:buFont typeface="+mj-lt"/>
              <a:buAutoNum type="arabicParenR"/>
            </a:pPr>
            <a:r>
              <a:rPr lang="en-US" sz="2400" dirty="0">
                <a:solidFill>
                  <a:srgbClr val="00B050"/>
                </a:solidFill>
              </a:rPr>
              <a:t>Predefined types</a:t>
            </a:r>
            <a:r>
              <a:rPr lang="en-US" sz="2400" dirty="0"/>
              <a:t>: Such ad Object, String.</a:t>
            </a:r>
          </a:p>
          <a:p>
            <a:pPr marL="457200" indent="-457200" algn="just">
              <a:spcAft>
                <a:spcPts val="600"/>
              </a:spcAft>
              <a:buFont typeface="+mj-lt"/>
              <a:buAutoNum type="arabicParenR"/>
            </a:pPr>
            <a:r>
              <a:rPr lang="en-US" sz="2400" dirty="0">
                <a:solidFill>
                  <a:srgbClr val="00B050"/>
                </a:solidFill>
              </a:rPr>
              <a:t>User defined types</a:t>
            </a:r>
            <a:r>
              <a:rPr lang="en-US" sz="2400" dirty="0"/>
              <a:t>: Such as Classes, Interface. </a:t>
            </a:r>
          </a:p>
        </p:txBody>
      </p:sp>
    </p:spTree>
    <p:extLst>
      <p:ext uri="{BB962C8B-B14F-4D97-AF65-F5344CB8AC3E}">
        <p14:creationId xmlns:p14="http://schemas.microsoft.com/office/powerpoint/2010/main" val="1506130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3062377"/>
          </a:xfrm>
          <a:prstGeom prst="rect">
            <a:avLst/>
          </a:prstGeom>
          <a:noFill/>
        </p:spPr>
        <p:txBody>
          <a:bodyPr wrap="square" rtlCol="0">
            <a:spAutoFit/>
          </a:bodyPr>
          <a:lstStyle/>
          <a:p>
            <a:pPr marL="457200" indent="-457200" algn="just">
              <a:spcAft>
                <a:spcPts val="600"/>
              </a:spcAft>
              <a:buFont typeface="+mj-lt"/>
              <a:buAutoNum type="arabicParenR"/>
            </a:pPr>
            <a:r>
              <a:rPr lang="en-US" sz="2400" b="1" dirty="0"/>
              <a:t>Implicit Casting: </a:t>
            </a:r>
            <a:r>
              <a:rPr lang="en-US" sz="2400" dirty="0">
                <a:solidFill>
                  <a:srgbClr val="00B050"/>
                </a:solidFill>
              </a:rPr>
              <a:t>Discussed in lecture 1</a:t>
            </a:r>
          </a:p>
          <a:p>
            <a:pPr marL="457200" indent="-457200" algn="just">
              <a:spcAft>
                <a:spcPts val="600"/>
              </a:spcAft>
              <a:buFont typeface="+mj-lt"/>
              <a:buAutoNum type="arabicParenR"/>
            </a:pPr>
            <a:r>
              <a:rPr lang="en-US" sz="2400" b="1" dirty="0"/>
              <a:t>Explicit Casting: </a:t>
            </a:r>
            <a:r>
              <a:rPr lang="en-US" sz="2400" dirty="0">
                <a:solidFill>
                  <a:srgbClr val="00B050"/>
                </a:solidFill>
              </a:rPr>
              <a:t>Discussed in lecture 1</a:t>
            </a:r>
          </a:p>
          <a:p>
            <a:pPr algn="just">
              <a:spcAft>
                <a:spcPts val="600"/>
              </a:spcAft>
            </a:pPr>
            <a:r>
              <a:rPr lang="en-US" sz="2400" dirty="0"/>
              <a:t>C# also provides some other mechanisms to deal with casting type (</a:t>
            </a:r>
            <a:r>
              <a:rPr lang="en-US" sz="2400" dirty="0">
                <a:solidFill>
                  <a:srgbClr val="FF0000"/>
                </a:solidFill>
              </a:rPr>
              <a:t>from string to other data type</a:t>
            </a:r>
            <a:r>
              <a:rPr lang="en-US" sz="2400" dirty="0"/>
              <a:t>).</a:t>
            </a:r>
          </a:p>
          <a:p>
            <a:pPr marL="514350" indent="-514350" algn="just">
              <a:spcAft>
                <a:spcPts val="600"/>
              </a:spcAft>
              <a:buFont typeface="+mj-lt"/>
              <a:buAutoNum type="romanLcPeriod"/>
            </a:pPr>
            <a:r>
              <a:rPr lang="en-US" sz="2400" dirty="0" err="1"/>
              <a:t>Convert.TodataType</a:t>
            </a:r>
            <a:r>
              <a:rPr lang="en-US" sz="2400" dirty="0"/>
              <a:t>() // </a:t>
            </a:r>
            <a:r>
              <a:rPr lang="en-US" sz="2400" dirty="0">
                <a:solidFill>
                  <a:srgbClr val="00B050"/>
                </a:solidFill>
              </a:rPr>
              <a:t>Convert.ToInt32(</a:t>
            </a:r>
            <a:r>
              <a:rPr lang="en-US" sz="2400" dirty="0" err="1">
                <a:solidFill>
                  <a:srgbClr val="00B050"/>
                </a:solidFill>
              </a:rPr>
              <a:t>Console.ReadLine</a:t>
            </a:r>
            <a:r>
              <a:rPr lang="en-US" sz="2400" dirty="0">
                <a:solidFill>
                  <a:srgbClr val="00B050"/>
                </a:solidFill>
              </a:rPr>
              <a:t>());</a:t>
            </a:r>
            <a:endParaRPr lang="en-US" sz="2400" dirty="0"/>
          </a:p>
          <a:p>
            <a:pPr marL="514350" indent="-514350" algn="just">
              <a:spcAft>
                <a:spcPts val="600"/>
              </a:spcAft>
              <a:buFont typeface="+mj-lt"/>
              <a:buAutoNum type="romanLcPeriod"/>
            </a:pPr>
            <a:r>
              <a:rPr lang="en-US" sz="2400" dirty="0" err="1"/>
              <a:t>dataType.Parse</a:t>
            </a:r>
            <a:r>
              <a:rPr lang="en-US" sz="2400" dirty="0"/>
              <a:t>() // </a:t>
            </a:r>
            <a:r>
              <a:rPr lang="en-US" sz="2400" dirty="0">
                <a:solidFill>
                  <a:srgbClr val="00B050"/>
                </a:solidFill>
              </a:rPr>
              <a:t>Int32.Parse(</a:t>
            </a:r>
            <a:r>
              <a:rPr lang="en-US" sz="2400" dirty="0" err="1">
                <a:solidFill>
                  <a:srgbClr val="00B050"/>
                </a:solidFill>
              </a:rPr>
              <a:t>Console.ReadLine</a:t>
            </a:r>
            <a:r>
              <a:rPr lang="en-US" sz="2400" dirty="0">
                <a:solidFill>
                  <a:srgbClr val="00B050"/>
                </a:solidFill>
              </a:rPr>
              <a:t>());</a:t>
            </a:r>
          </a:p>
          <a:p>
            <a:pPr marL="514350" indent="-514350" algn="just">
              <a:spcAft>
                <a:spcPts val="600"/>
              </a:spcAft>
              <a:buFont typeface="+mj-lt"/>
              <a:buAutoNum type="romanLcPeriod"/>
            </a:pPr>
            <a:r>
              <a:rPr lang="en-US" sz="2400" dirty="0" err="1"/>
              <a:t>dataType.TryParse</a:t>
            </a:r>
            <a:r>
              <a:rPr lang="en-US" sz="2400" dirty="0"/>
              <a:t>(string, out </a:t>
            </a:r>
            <a:r>
              <a:rPr lang="en-US" sz="2400" dirty="0" err="1"/>
              <a:t>variableName</a:t>
            </a:r>
            <a:r>
              <a:rPr lang="en-US" sz="2400" dirty="0"/>
              <a:t>) </a:t>
            </a:r>
            <a:endParaRPr lang="en-US" sz="2400" dirty="0">
              <a:solidFill>
                <a:srgbClr val="00B050"/>
              </a:solidFill>
            </a:endParaRPr>
          </a:p>
        </p:txBody>
      </p:sp>
    </p:spTree>
    <p:extLst>
      <p:ext uri="{BB962C8B-B14F-4D97-AF65-F5344CB8AC3E}">
        <p14:creationId xmlns:p14="http://schemas.microsoft.com/office/powerpoint/2010/main" val="3930625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2954655"/>
          </a:xfrm>
          <a:prstGeom prst="rect">
            <a:avLst/>
          </a:prstGeom>
          <a:noFill/>
        </p:spPr>
        <p:txBody>
          <a:bodyPr wrap="square" rtlCol="0">
            <a:spAutoFit/>
          </a:bodyPr>
          <a:lstStyle/>
          <a:p>
            <a:pPr algn="just">
              <a:spcAft>
                <a:spcPts val="600"/>
              </a:spcAft>
            </a:pPr>
            <a:r>
              <a:rPr lang="en-US" sz="2400" b="1" u="sng" dirty="0"/>
              <a:t>Example of </a:t>
            </a:r>
            <a:r>
              <a:rPr lang="en-US" sz="2400" b="1" u="sng" dirty="0" err="1"/>
              <a:t>Convert.TodataType</a:t>
            </a:r>
            <a:r>
              <a:rPr lang="en-US" sz="2400" b="1" u="sng" dirty="0"/>
              <a:t>:</a:t>
            </a:r>
          </a:p>
          <a:p>
            <a:pPr algn="just">
              <a:spcAft>
                <a:spcPts val="600"/>
              </a:spcAft>
            </a:pPr>
            <a:r>
              <a:rPr lang="en-US" sz="2200" dirty="0" err="1"/>
              <a:t>Console.Write</a:t>
            </a:r>
            <a:r>
              <a:rPr lang="en-US" sz="2200" dirty="0"/>
              <a:t>("Enter first number:");</a:t>
            </a:r>
          </a:p>
          <a:p>
            <a:pPr algn="just">
              <a:spcAft>
                <a:spcPts val="600"/>
              </a:spcAft>
            </a:pPr>
            <a:r>
              <a:rPr lang="en-US" sz="2200" dirty="0" err="1"/>
              <a:t>int</a:t>
            </a:r>
            <a:r>
              <a:rPr lang="en-US" sz="2200" dirty="0"/>
              <a:t> num1 = </a:t>
            </a:r>
            <a:r>
              <a:rPr lang="en-US" sz="2200" dirty="0">
                <a:solidFill>
                  <a:srgbClr val="00B050"/>
                </a:solidFill>
              </a:rPr>
              <a:t>Convert.ToInt32</a:t>
            </a:r>
            <a:r>
              <a:rPr lang="en-US" sz="2200" dirty="0"/>
              <a:t>(</a:t>
            </a:r>
            <a:r>
              <a:rPr lang="en-US" sz="2200" dirty="0" err="1"/>
              <a:t>Console.ReadLine</a:t>
            </a:r>
            <a:r>
              <a:rPr lang="en-US" sz="2200" dirty="0"/>
              <a:t>());</a:t>
            </a:r>
          </a:p>
          <a:p>
            <a:pPr algn="just">
              <a:spcAft>
                <a:spcPts val="600"/>
              </a:spcAft>
            </a:pPr>
            <a:r>
              <a:rPr lang="en-US" sz="2200" dirty="0" err="1"/>
              <a:t>Console.Write</a:t>
            </a:r>
            <a:r>
              <a:rPr lang="en-US" sz="2200" dirty="0"/>
              <a:t>("Enter second number:");</a:t>
            </a:r>
          </a:p>
          <a:p>
            <a:pPr algn="just">
              <a:spcAft>
                <a:spcPts val="600"/>
              </a:spcAft>
            </a:pPr>
            <a:r>
              <a:rPr lang="en-US" sz="2200" dirty="0" err="1"/>
              <a:t>int</a:t>
            </a:r>
            <a:r>
              <a:rPr lang="en-US" sz="2200" dirty="0"/>
              <a:t> num2 = </a:t>
            </a:r>
            <a:r>
              <a:rPr lang="en-US" sz="2200" dirty="0">
                <a:solidFill>
                  <a:srgbClr val="00B050"/>
                </a:solidFill>
              </a:rPr>
              <a:t>Convert.ToInt32</a:t>
            </a:r>
            <a:r>
              <a:rPr lang="en-US" sz="2200" dirty="0"/>
              <a:t>(</a:t>
            </a:r>
            <a:r>
              <a:rPr lang="en-US" sz="2200" dirty="0" err="1"/>
              <a:t>Console.ReadLine</a:t>
            </a:r>
            <a:r>
              <a:rPr lang="en-US" sz="2200" dirty="0"/>
              <a:t>());</a:t>
            </a:r>
          </a:p>
          <a:p>
            <a:pPr algn="just">
              <a:spcAft>
                <a:spcPts val="600"/>
              </a:spcAft>
            </a:pPr>
            <a:r>
              <a:rPr lang="en-US" sz="2200" dirty="0" err="1"/>
              <a:t>int</a:t>
            </a:r>
            <a:r>
              <a:rPr lang="en-US" sz="2200" dirty="0"/>
              <a:t> sum = num1 + num2;</a:t>
            </a:r>
          </a:p>
          <a:p>
            <a:pPr algn="just">
              <a:spcAft>
                <a:spcPts val="600"/>
              </a:spcAft>
            </a:pPr>
            <a:r>
              <a:rPr lang="en-US" sz="2200" dirty="0" err="1"/>
              <a:t>Console.WriteLine</a:t>
            </a:r>
            <a:r>
              <a:rPr lang="en-US" sz="2200" dirty="0"/>
              <a:t>("The sum of </a:t>
            </a:r>
            <a:r>
              <a:rPr lang="en-US" sz="2200" dirty="0">
                <a:solidFill>
                  <a:srgbClr val="00B050"/>
                </a:solidFill>
              </a:rPr>
              <a:t>{0}</a:t>
            </a:r>
            <a:r>
              <a:rPr lang="en-US" sz="2200" dirty="0"/>
              <a:t> and </a:t>
            </a:r>
            <a:r>
              <a:rPr lang="en-US" sz="2200" dirty="0">
                <a:solidFill>
                  <a:srgbClr val="00B050"/>
                </a:solidFill>
              </a:rPr>
              <a:t>{1}</a:t>
            </a:r>
            <a:r>
              <a:rPr lang="en-US" sz="2200" dirty="0"/>
              <a:t>: </a:t>
            </a:r>
            <a:r>
              <a:rPr lang="en-US" sz="2200" dirty="0">
                <a:solidFill>
                  <a:srgbClr val="00B050"/>
                </a:solidFill>
              </a:rPr>
              <a:t>{2}</a:t>
            </a:r>
            <a:r>
              <a:rPr lang="en-US" sz="2200" dirty="0"/>
              <a:t>", </a:t>
            </a:r>
            <a:r>
              <a:rPr lang="en-US" sz="2200" dirty="0">
                <a:solidFill>
                  <a:srgbClr val="00B050"/>
                </a:solidFill>
              </a:rPr>
              <a:t>num1</a:t>
            </a:r>
            <a:r>
              <a:rPr lang="en-US" sz="2200" dirty="0"/>
              <a:t>, </a:t>
            </a:r>
            <a:r>
              <a:rPr lang="en-US" sz="2200" dirty="0">
                <a:solidFill>
                  <a:srgbClr val="00B050"/>
                </a:solidFill>
              </a:rPr>
              <a:t>num2</a:t>
            </a:r>
            <a:r>
              <a:rPr lang="en-US" sz="2200" dirty="0"/>
              <a:t>, </a:t>
            </a:r>
            <a:r>
              <a:rPr lang="en-US" sz="2200" dirty="0">
                <a:solidFill>
                  <a:srgbClr val="00B050"/>
                </a:solidFill>
              </a:rPr>
              <a:t>sum</a:t>
            </a:r>
            <a:r>
              <a:rPr lang="en-US" sz="2200" dirty="0"/>
              <a:t>);</a:t>
            </a:r>
          </a:p>
        </p:txBody>
      </p:sp>
    </p:spTree>
    <p:extLst>
      <p:ext uri="{BB962C8B-B14F-4D97-AF65-F5344CB8AC3E}">
        <p14:creationId xmlns:p14="http://schemas.microsoft.com/office/powerpoint/2010/main" val="12878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3539430"/>
          </a:xfrm>
          <a:prstGeom prst="rect">
            <a:avLst/>
          </a:prstGeom>
          <a:noFill/>
        </p:spPr>
        <p:txBody>
          <a:bodyPr wrap="square" rtlCol="0">
            <a:spAutoFit/>
          </a:bodyPr>
          <a:lstStyle/>
          <a:p>
            <a:pPr algn="just">
              <a:spcAft>
                <a:spcPts val="600"/>
              </a:spcAft>
            </a:pPr>
            <a:r>
              <a:rPr lang="en-US" sz="2400" b="1" dirty="0"/>
              <a:t>Example of </a:t>
            </a:r>
            <a:r>
              <a:rPr lang="en-US" sz="2400" b="1" dirty="0" err="1"/>
              <a:t>dataType.Parse</a:t>
            </a:r>
            <a:r>
              <a:rPr lang="en-US" sz="2400" b="1" dirty="0"/>
              <a:t>() and </a:t>
            </a:r>
            <a:r>
              <a:rPr lang="en-US" sz="2400" b="1" dirty="0" err="1"/>
              <a:t>dataType.TryParse</a:t>
            </a:r>
            <a:r>
              <a:rPr lang="en-US" sz="2400" b="1" dirty="0"/>
              <a:t>():</a:t>
            </a:r>
          </a:p>
          <a:p>
            <a:pPr lvl="3" algn="just">
              <a:spcAft>
                <a:spcPts val="600"/>
              </a:spcAft>
            </a:pPr>
            <a:r>
              <a:rPr lang="en-US" sz="2000" dirty="0" err="1"/>
              <a:t>int</a:t>
            </a:r>
            <a:r>
              <a:rPr lang="en-US" sz="2000" dirty="0"/>
              <a:t> num1 = </a:t>
            </a:r>
            <a:r>
              <a:rPr lang="en-US" sz="2000" dirty="0">
                <a:solidFill>
                  <a:srgbClr val="00B050"/>
                </a:solidFill>
              </a:rPr>
              <a:t>Int32.Parse</a:t>
            </a:r>
            <a:r>
              <a:rPr lang="en-US" sz="2000" dirty="0"/>
              <a:t>(</a:t>
            </a:r>
            <a:r>
              <a:rPr lang="en-US" sz="2000" dirty="0" err="1"/>
              <a:t>Console.ReadLine</a:t>
            </a:r>
            <a:r>
              <a:rPr lang="en-US" sz="2000" dirty="0"/>
              <a:t>()); </a:t>
            </a:r>
            <a:r>
              <a:rPr lang="en-US" sz="2000" dirty="0">
                <a:solidFill>
                  <a:srgbClr val="00B050"/>
                </a:solidFill>
              </a:rPr>
              <a:t>//4</a:t>
            </a:r>
          </a:p>
          <a:p>
            <a:pPr lvl="3" algn="just">
              <a:spcAft>
                <a:spcPts val="600"/>
              </a:spcAft>
            </a:pPr>
            <a:r>
              <a:rPr lang="en-US" sz="2000" dirty="0" err="1"/>
              <a:t>Console.WriteLine</a:t>
            </a:r>
            <a:r>
              <a:rPr lang="en-US" sz="2000" dirty="0"/>
              <a:t>(num1); </a:t>
            </a:r>
            <a:r>
              <a:rPr lang="en-US" sz="2000" dirty="0">
                <a:solidFill>
                  <a:srgbClr val="00B050"/>
                </a:solidFill>
              </a:rPr>
              <a:t>//4</a:t>
            </a:r>
          </a:p>
          <a:p>
            <a:pPr lvl="3" algn="just">
              <a:spcAft>
                <a:spcPts val="600"/>
              </a:spcAft>
            </a:pPr>
            <a:r>
              <a:rPr lang="en-US" sz="2000" dirty="0"/>
              <a:t>string a = </a:t>
            </a:r>
            <a:r>
              <a:rPr lang="en-US" sz="2000" dirty="0" err="1"/>
              <a:t>Console.ReadLine</a:t>
            </a:r>
            <a:r>
              <a:rPr lang="en-US" sz="2000" dirty="0"/>
              <a:t>(); </a:t>
            </a:r>
            <a:r>
              <a:rPr lang="en-US" sz="2000" dirty="0">
                <a:solidFill>
                  <a:srgbClr val="00B050"/>
                </a:solidFill>
              </a:rPr>
              <a:t>//AIUB</a:t>
            </a:r>
          </a:p>
          <a:p>
            <a:pPr lvl="3" algn="just">
              <a:spcAft>
                <a:spcPts val="600"/>
              </a:spcAft>
            </a:pPr>
            <a:r>
              <a:rPr lang="en-US" sz="2000" dirty="0" err="1"/>
              <a:t>Console.WriteLine</a:t>
            </a:r>
            <a:r>
              <a:rPr lang="en-US" sz="2000" dirty="0"/>
              <a:t>(</a:t>
            </a:r>
            <a:r>
              <a:rPr lang="en-US" sz="2000" dirty="0">
                <a:solidFill>
                  <a:srgbClr val="00B050"/>
                </a:solidFill>
              </a:rPr>
              <a:t>Int32.TryParse</a:t>
            </a:r>
            <a:r>
              <a:rPr lang="en-US" sz="2000" dirty="0"/>
              <a:t>(a, out </a:t>
            </a:r>
            <a:r>
              <a:rPr lang="en-US" sz="2000" dirty="0" err="1"/>
              <a:t>int</a:t>
            </a:r>
            <a:r>
              <a:rPr lang="en-US" sz="2000" dirty="0"/>
              <a:t> b)); </a:t>
            </a:r>
            <a:r>
              <a:rPr lang="en-US" sz="2000" dirty="0">
                <a:solidFill>
                  <a:srgbClr val="00B050"/>
                </a:solidFill>
              </a:rPr>
              <a:t>//False</a:t>
            </a:r>
          </a:p>
          <a:p>
            <a:pPr lvl="3" algn="just">
              <a:spcAft>
                <a:spcPts val="600"/>
              </a:spcAft>
            </a:pPr>
            <a:r>
              <a:rPr lang="en-US" sz="2000" dirty="0"/>
              <a:t>string a = “AIUB”;</a:t>
            </a:r>
            <a:endParaRPr lang="en-US" sz="2000" dirty="0">
              <a:solidFill>
                <a:srgbClr val="00B050"/>
              </a:solidFill>
            </a:endParaRPr>
          </a:p>
          <a:p>
            <a:pPr lvl="3" algn="just">
              <a:spcAft>
                <a:spcPts val="600"/>
              </a:spcAft>
            </a:pPr>
            <a:r>
              <a:rPr lang="en-US" sz="2000" dirty="0" err="1"/>
              <a:t>Console.WriteLine</a:t>
            </a:r>
            <a:r>
              <a:rPr lang="en-US" sz="2000" dirty="0"/>
              <a:t>(</a:t>
            </a:r>
            <a:r>
              <a:rPr lang="en-US" sz="2000" dirty="0">
                <a:solidFill>
                  <a:srgbClr val="00B050"/>
                </a:solidFill>
              </a:rPr>
              <a:t>Int32.Parse</a:t>
            </a:r>
            <a:r>
              <a:rPr lang="en-US" sz="2000" dirty="0"/>
              <a:t>(a)); </a:t>
            </a:r>
            <a:r>
              <a:rPr lang="en-US" sz="2000" dirty="0">
                <a:solidFill>
                  <a:srgbClr val="00B050"/>
                </a:solidFill>
              </a:rPr>
              <a:t>//</a:t>
            </a:r>
            <a:r>
              <a:rPr lang="en-US" sz="2000" dirty="0">
                <a:solidFill>
                  <a:srgbClr val="FF0000"/>
                </a:solidFill>
              </a:rPr>
              <a:t>Unhandled exception!!</a:t>
            </a:r>
          </a:p>
          <a:p>
            <a:pPr lvl="3" algn="just">
              <a:spcAft>
                <a:spcPts val="600"/>
              </a:spcAft>
            </a:pPr>
            <a:r>
              <a:rPr lang="en-US" sz="2000" dirty="0"/>
              <a:t>string a = </a:t>
            </a:r>
            <a:r>
              <a:rPr lang="en-US" sz="2000" dirty="0" err="1"/>
              <a:t>Console.ReadLine</a:t>
            </a:r>
            <a:r>
              <a:rPr lang="en-US" sz="2000" dirty="0"/>
              <a:t>(); </a:t>
            </a:r>
            <a:r>
              <a:rPr lang="en-US" sz="2000" dirty="0">
                <a:solidFill>
                  <a:srgbClr val="00B050"/>
                </a:solidFill>
              </a:rPr>
              <a:t>//4</a:t>
            </a:r>
          </a:p>
          <a:p>
            <a:pPr lvl="3" algn="just">
              <a:spcAft>
                <a:spcPts val="600"/>
              </a:spcAft>
            </a:pPr>
            <a:r>
              <a:rPr lang="en-US" sz="2000" dirty="0" err="1"/>
              <a:t>Console.WriteLine</a:t>
            </a:r>
            <a:r>
              <a:rPr lang="en-US" sz="2000" dirty="0"/>
              <a:t>(</a:t>
            </a:r>
            <a:r>
              <a:rPr lang="en-US" sz="2000" dirty="0">
                <a:solidFill>
                  <a:srgbClr val="00B050"/>
                </a:solidFill>
              </a:rPr>
              <a:t>Int32.TryParse</a:t>
            </a:r>
            <a:r>
              <a:rPr lang="en-US" sz="2000" dirty="0"/>
              <a:t>(a, out </a:t>
            </a:r>
            <a:r>
              <a:rPr lang="en-US" sz="2000" dirty="0" err="1"/>
              <a:t>int</a:t>
            </a:r>
            <a:r>
              <a:rPr lang="en-US" sz="2000" dirty="0"/>
              <a:t> b)); </a:t>
            </a:r>
            <a:r>
              <a:rPr lang="en-US" sz="2000" dirty="0">
                <a:solidFill>
                  <a:srgbClr val="00B050"/>
                </a:solidFill>
              </a:rPr>
              <a:t>//True</a:t>
            </a:r>
          </a:p>
        </p:txBody>
      </p:sp>
      <p:sp>
        <p:nvSpPr>
          <p:cNvPr id="3" name="Right Brace 2"/>
          <p:cNvSpPr/>
          <p:nvPr/>
        </p:nvSpPr>
        <p:spPr>
          <a:xfrm flipH="1">
            <a:off x="1238759" y="2909454"/>
            <a:ext cx="401782" cy="1330036"/>
          </a:xfrm>
          <a:prstGeom prst="righ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ight Brace 4"/>
          <p:cNvSpPr/>
          <p:nvPr/>
        </p:nvSpPr>
        <p:spPr>
          <a:xfrm flipH="1">
            <a:off x="1238759" y="4388184"/>
            <a:ext cx="401782" cy="1330036"/>
          </a:xfrm>
          <a:prstGeom prst="righ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Rectangle 3"/>
          <p:cNvSpPr/>
          <p:nvPr/>
        </p:nvSpPr>
        <p:spPr>
          <a:xfrm rot="16200000">
            <a:off x="297876" y="3394362"/>
            <a:ext cx="1330036" cy="3602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B050"/>
                </a:solidFill>
              </a:rPr>
              <a:t>Scenario 1</a:t>
            </a:r>
          </a:p>
        </p:txBody>
      </p:sp>
      <p:sp>
        <p:nvSpPr>
          <p:cNvPr id="7" name="Rectangle 6"/>
          <p:cNvSpPr/>
          <p:nvPr/>
        </p:nvSpPr>
        <p:spPr>
          <a:xfrm rot="16200000">
            <a:off x="297876" y="4876798"/>
            <a:ext cx="1330036" cy="3602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B050"/>
                </a:solidFill>
              </a:rPr>
              <a:t>Scenario 2</a:t>
            </a:r>
          </a:p>
        </p:txBody>
      </p:sp>
    </p:spTree>
    <p:extLst>
      <p:ext uri="{BB962C8B-B14F-4D97-AF65-F5344CB8AC3E}">
        <p14:creationId xmlns:p14="http://schemas.microsoft.com/office/powerpoint/2010/main" val="262846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09288"/>
            <a:ext cx="8319243" cy="907941"/>
          </a:xfrm>
          <a:prstGeom prst="rect">
            <a:avLst/>
          </a:prstGeom>
          <a:noFill/>
        </p:spPr>
        <p:txBody>
          <a:bodyPr wrap="square" rtlCol="0">
            <a:spAutoFit/>
          </a:bodyPr>
          <a:lstStyle/>
          <a:p>
            <a:pPr algn="just">
              <a:spcAft>
                <a:spcPts val="600"/>
              </a:spcAft>
            </a:pPr>
            <a:r>
              <a:rPr lang="en-US" sz="2400" b="1" dirty="0"/>
              <a:t>Difference between Parse() and </a:t>
            </a:r>
            <a:r>
              <a:rPr lang="en-US" sz="2400" b="1" dirty="0" err="1"/>
              <a:t>TryParse</a:t>
            </a:r>
            <a:r>
              <a:rPr lang="en-US" sz="2400" b="1" dirty="0"/>
              <a:t>():</a:t>
            </a:r>
          </a:p>
          <a:p>
            <a:pPr algn="just">
              <a:spcAft>
                <a:spcPts val="600"/>
              </a:spcAft>
            </a:pPr>
            <a:endParaRPr lang="en-US" sz="2400" b="1" dirty="0"/>
          </a:p>
        </p:txBody>
      </p:sp>
      <p:graphicFrame>
        <p:nvGraphicFramePr>
          <p:cNvPr id="8" name="Table 7"/>
          <p:cNvGraphicFramePr>
            <a:graphicFrameLocks noGrp="1"/>
          </p:cNvGraphicFramePr>
          <p:nvPr/>
        </p:nvGraphicFramePr>
        <p:xfrm>
          <a:off x="548907" y="3054847"/>
          <a:ext cx="8064110" cy="2194560"/>
        </p:xfrm>
        <a:graphic>
          <a:graphicData uri="http://schemas.openxmlformats.org/drawingml/2006/table">
            <a:tbl>
              <a:tblPr firstRow="1" bandRow="1">
                <a:tableStyleId>{5C22544A-7EE6-4342-B048-85BDC9FD1C3A}</a:tableStyleId>
              </a:tblPr>
              <a:tblGrid>
                <a:gridCol w="4032055">
                  <a:extLst>
                    <a:ext uri="{9D8B030D-6E8A-4147-A177-3AD203B41FA5}">
                      <a16:colId xmlns:a16="http://schemas.microsoft.com/office/drawing/2014/main" val="2103773355"/>
                    </a:ext>
                  </a:extLst>
                </a:gridCol>
                <a:gridCol w="4032055">
                  <a:extLst>
                    <a:ext uri="{9D8B030D-6E8A-4147-A177-3AD203B41FA5}">
                      <a16:colId xmlns:a16="http://schemas.microsoft.com/office/drawing/2014/main" val="2259269461"/>
                    </a:ext>
                  </a:extLst>
                </a:gridCol>
              </a:tblGrid>
              <a:tr h="370840">
                <a:tc>
                  <a:txBody>
                    <a:bodyPr/>
                    <a:lstStyle/>
                    <a:p>
                      <a:pPr algn="ctr"/>
                      <a:r>
                        <a:rPr lang="en-US" sz="2400" dirty="0"/>
                        <a:t>Parse()</a:t>
                      </a:r>
                    </a:p>
                  </a:txBody>
                  <a:tcPr/>
                </a:tc>
                <a:tc>
                  <a:txBody>
                    <a:bodyPr/>
                    <a:lstStyle/>
                    <a:p>
                      <a:pPr algn="ctr"/>
                      <a:r>
                        <a:rPr lang="en-US" sz="2400" dirty="0" err="1"/>
                        <a:t>TryParse</a:t>
                      </a:r>
                      <a:r>
                        <a:rPr lang="en-US" sz="2400" dirty="0"/>
                        <a:t>()</a:t>
                      </a:r>
                    </a:p>
                  </a:txBody>
                  <a:tcPr/>
                </a:tc>
                <a:extLst>
                  <a:ext uri="{0D108BD9-81ED-4DB2-BD59-A6C34878D82A}">
                    <a16:rowId xmlns:a16="http://schemas.microsoft.com/office/drawing/2014/main" val="3483659604"/>
                  </a:ext>
                </a:extLst>
              </a:tr>
              <a:tr h="370840">
                <a:tc>
                  <a:txBody>
                    <a:bodyPr/>
                    <a:lstStyle/>
                    <a:p>
                      <a:pPr marL="457200" indent="-457200" algn="just">
                        <a:buFont typeface="+mj-lt"/>
                        <a:buAutoNum type="arabicParenR"/>
                      </a:pPr>
                      <a:r>
                        <a:rPr lang="en-US" sz="2400" dirty="0"/>
                        <a:t>Can not handle exception.</a:t>
                      </a:r>
                    </a:p>
                  </a:txBody>
                  <a:tcPr/>
                </a:tc>
                <a:tc>
                  <a:txBody>
                    <a:bodyPr/>
                    <a:lstStyle/>
                    <a:p>
                      <a:pPr marL="457200" indent="-457200" algn="just">
                        <a:buFont typeface="+mj-lt"/>
                        <a:buAutoNum type="arabicParenR"/>
                      </a:pPr>
                      <a:r>
                        <a:rPr lang="en-US" sz="2400" dirty="0"/>
                        <a:t>Can handle exception.</a:t>
                      </a:r>
                    </a:p>
                  </a:txBody>
                  <a:tcPr/>
                </a:tc>
                <a:extLst>
                  <a:ext uri="{0D108BD9-81ED-4DB2-BD59-A6C34878D82A}">
                    <a16:rowId xmlns:a16="http://schemas.microsoft.com/office/drawing/2014/main" val="303080933"/>
                  </a:ext>
                </a:extLst>
              </a:tr>
              <a:tr h="370840">
                <a:tc>
                  <a:txBody>
                    <a:bodyPr/>
                    <a:lstStyle/>
                    <a:p>
                      <a:pPr marL="457200" indent="-457200" algn="just">
                        <a:buFont typeface="+mj-lt"/>
                        <a:buAutoNum type="arabicParenR" startAt="2"/>
                      </a:pPr>
                      <a:r>
                        <a:rPr lang="en-US" sz="2400" dirty="0"/>
                        <a:t>Only</a:t>
                      </a:r>
                      <a:r>
                        <a:rPr lang="en-US" sz="2400" baseline="0" dirty="0"/>
                        <a:t> one parameter.</a:t>
                      </a:r>
                      <a:endParaRPr lang="en-US" sz="2400" dirty="0"/>
                    </a:p>
                  </a:txBody>
                  <a:tcPr/>
                </a:tc>
                <a:tc>
                  <a:txBody>
                    <a:bodyPr/>
                    <a:lstStyle/>
                    <a:p>
                      <a:pPr marL="457200" indent="-457200" algn="just">
                        <a:buFont typeface="+mj-lt"/>
                        <a:buAutoNum type="arabicParenR" startAt="2"/>
                      </a:pPr>
                      <a:r>
                        <a:rPr lang="en-US" sz="2400" dirty="0"/>
                        <a:t>Two</a:t>
                      </a:r>
                      <a:r>
                        <a:rPr lang="en-US" sz="2400" baseline="0" dirty="0"/>
                        <a:t> parameters are used.</a:t>
                      </a:r>
                      <a:endParaRPr lang="en-US" sz="2400" dirty="0"/>
                    </a:p>
                  </a:txBody>
                  <a:tcPr/>
                </a:tc>
                <a:extLst>
                  <a:ext uri="{0D108BD9-81ED-4DB2-BD59-A6C34878D82A}">
                    <a16:rowId xmlns:a16="http://schemas.microsoft.com/office/drawing/2014/main" val="2907290980"/>
                  </a:ext>
                </a:extLst>
              </a:tr>
              <a:tr h="370840">
                <a:tc>
                  <a:txBody>
                    <a:bodyPr/>
                    <a:lstStyle/>
                    <a:p>
                      <a:pPr marL="457200" indent="-457200" algn="just">
                        <a:buFont typeface="+mj-lt"/>
                        <a:buAutoNum type="arabicParenR" startAt="3"/>
                      </a:pPr>
                      <a:r>
                        <a:rPr lang="en-US" sz="2400" dirty="0"/>
                        <a:t>Can not return Boolean value.</a:t>
                      </a:r>
                    </a:p>
                  </a:txBody>
                  <a:tcPr/>
                </a:tc>
                <a:tc>
                  <a:txBody>
                    <a:bodyPr/>
                    <a:lstStyle/>
                    <a:p>
                      <a:pPr marL="457200" indent="-457200" algn="just">
                        <a:buFont typeface="+mj-lt"/>
                        <a:buAutoNum type="arabicPeriod" startAt="3"/>
                      </a:pPr>
                      <a:r>
                        <a:rPr lang="en-US" sz="2400" dirty="0"/>
                        <a:t>Return</a:t>
                      </a:r>
                      <a:r>
                        <a:rPr lang="en-US" sz="2400" baseline="0" dirty="0"/>
                        <a:t> type: Boolean value (True or False)</a:t>
                      </a:r>
                      <a:endParaRPr lang="en-US" sz="2400" dirty="0"/>
                    </a:p>
                  </a:txBody>
                  <a:tcPr/>
                </a:tc>
                <a:extLst>
                  <a:ext uri="{0D108BD9-81ED-4DB2-BD59-A6C34878D82A}">
                    <a16:rowId xmlns:a16="http://schemas.microsoft.com/office/drawing/2014/main" val="1977003469"/>
                  </a:ext>
                </a:extLst>
              </a:tr>
            </a:tbl>
          </a:graphicData>
        </a:graphic>
      </p:graphicFrame>
    </p:spTree>
    <p:extLst>
      <p:ext uri="{BB962C8B-B14F-4D97-AF65-F5344CB8AC3E}">
        <p14:creationId xmlns:p14="http://schemas.microsoft.com/office/powerpoint/2010/main" val="265951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Constants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7808976" cy="275460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A constant is an </a:t>
            </a:r>
            <a:r>
              <a:rPr lang="en-US" sz="2400" dirty="0">
                <a:solidFill>
                  <a:srgbClr val="FF0000"/>
                </a:solidFill>
              </a:rPr>
              <a:t>object</a:t>
            </a:r>
            <a:r>
              <a:rPr lang="en-US" sz="2400" dirty="0"/>
              <a:t> whose value can’t be changed. They are used to prevent reassignment.</a:t>
            </a:r>
          </a:p>
          <a:p>
            <a:pPr lvl="1" algn="just"/>
            <a:r>
              <a:rPr lang="en-US" sz="2400" i="1" dirty="0"/>
              <a:t>(</a:t>
            </a:r>
            <a:r>
              <a:rPr lang="en-US" sz="2400" i="1" dirty="0">
                <a:solidFill>
                  <a:srgbClr val="FF0000"/>
                </a:solidFill>
              </a:rPr>
              <a:t>Attempt to reassign a constant results in compiler error!</a:t>
            </a:r>
            <a:r>
              <a:rPr lang="en-US" sz="2400" i="1" dirty="0"/>
              <a:t>)</a:t>
            </a:r>
          </a:p>
          <a:p>
            <a:pPr marL="342900" indent="-342900" algn="just">
              <a:spcBef>
                <a:spcPts val="600"/>
              </a:spcBef>
              <a:buFont typeface="Wingdings" panose="05000000000000000000" pitchFamily="2" charset="2"/>
              <a:buChar char="q"/>
            </a:pPr>
            <a:r>
              <a:rPr lang="en-US" sz="2400" dirty="0"/>
              <a:t>Constants come in three flavors.</a:t>
            </a:r>
          </a:p>
          <a:p>
            <a:pPr marL="914400" lvl="1" indent="-457200" algn="just">
              <a:buFont typeface="+mj-lt"/>
              <a:buAutoNum type="arabicParenR"/>
            </a:pPr>
            <a:r>
              <a:rPr lang="en-US" sz="2400" dirty="0"/>
              <a:t>Literals</a:t>
            </a:r>
          </a:p>
          <a:p>
            <a:pPr marL="914400" lvl="1" indent="-457200" algn="just">
              <a:buFont typeface="+mj-lt"/>
              <a:buAutoNum type="arabicParenR"/>
            </a:pPr>
            <a:r>
              <a:rPr lang="en-US" sz="2400" dirty="0"/>
              <a:t>Symbolic Constants</a:t>
            </a:r>
          </a:p>
          <a:p>
            <a:pPr marL="914400" lvl="1" indent="-457200" algn="just">
              <a:buFont typeface="+mj-lt"/>
              <a:buAutoNum type="arabicParenR"/>
            </a:pPr>
            <a:r>
              <a:rPr lang="en-US" sz="2400" dirty="0"/>
              <a:t>Enumerations </a:t>
            </a:r>
          </a:p>
        </p:txBody>
      </p:sp>
    </p:spTree>
    <p:extLst>
      <p:ext uri="{BB962C8B-B14F-4D97-AF65-F5344CB8AC3E}">
        <p14:creationId xmlns:p14="http://schemas.microsoft.com/office/powerpoint/2010/main" val="2308949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Constants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7808976" cy="4154984"/>
          </a:xfrm>
          <a:prstGeom prst="rect">
            <a:avLst/>
          </a:prstGeom>
          <a:noFill/>
        </p:spPr>
        <p:txBody>
          <a:bodyPr wrap="square" rtlCol="0">
            <a:spAutoFit/>
          </a:bodyPr>
          <a:lstStyle/>
          <a:p>
            <a:pPr marL="457200" indent="-457200" algn="just">
              <a:buFont typeface="+mj-lt"/>
              <a:buAutoNum type="arabicParenR"/>
            </a:pPr>
            <a:r>
              <a:rPr lang="en-US" sz="2400" b="1" u="sng" dirty="0"/>
              <a:t>Literals:</a:t>
            </a:r>
            <a:r>
              <a:rPr lang="en-US" sz="2400" b="1" dirty="0"/>
              <a:t> </a:t>
            </a:r>
            <a:r>
              <a:rPr lang="en-US" sz="2400" dirty="0"/>
              <a:t>32 is a literal you can not change its value.</a:t>
            </a:r>
          </a:p>
          <a:p>
            <a:pPr marL="457200" indent="-457200" algn="just">
              <a:buFont typeface="+mj-lt"/>
              <a:buAutoNum type="arabicParenR"/>
            </a:pPr>
            <a:r>
              <a:rPr lang="en-US" sz="2400" b="1" u="sng" dirty="0"/>
              <a:t>Symbolic Constants:</a:t>
            </a:r>
            <a:r>
              <a:rPr lang="en-US" sz="2400" b="1" dirty="0"/>
              <a:t> </a:t>
            </a:r>
            <a:r>
              <a:rPr lang="en-US" sz="2400" dirty="0"/>
              <a:t>Assign a name to a constant value. You declare a symbolic constant using the </a:t>
            </a:r>
            <a:r>
              <a:rPr lang="en-US" sz="2400" dirty="0" err="1">
                <a:solidFill>
                  <a:srgbClr val="FF0000"/>
                </a:solidFill>
              </a:rPr>
              <a:t>const</a:t>
            </a:r>
            <a:r>
              <a:rPr lang="en-US" sz="2400" dirty="0"/>
              <a:t> keyword and the following syntax:</a:t>
            </a:r>
          </a:p>
          <a:p>
            <a:pPr algn="ctr"/>
            <a:r>
              <a:rPr lang="en-US" sz="2400" dirty="0" err="1">
                <a:solidFill>
                  <a:srgbClr val="00B050"/>
                </a:solidFill>
              </a:rPr>
              <a:t>const</a:t>
            </a:r>
            <a:r>
              <a:rPr lang="en-US" sz="2400" dirty="0">
                <a:solidFill>
                  <a:srgbClr val="00B050"/>
                </a:solidFill>
              </a:rPr>
              <a:t> type identifier = value; </a:t>
            </a:r>
          </a:p>
          <a:p>
            <a:pPr lvl="1" algn="just"/>
            <a:r>
              <a:rPr lang="en-US" sz="2400" dirty="0"/>
              <a:t>You must initialize a constant when you declare it, and once initialized it, it can’t be altered. Example-</a:t>
            </a:r>
          </a:p>
          <a:p>
            <a:pPr algn="ctr"/>
            <a:r>
              <a:rPr lang="en-US" sz="2400" dirty="0" err="1">
                <a:solidFill>
                  <a:srgbClr val="00B050"/>
                </a:solidFill>
              </a:rPr>
              <a:t>const</a:t>
            </a:r>
            <a:r>
              <a:rPr lang="en-US" sz="2400" dirty="0">
                <a:solidFill>
                  <a:srgbClr val="00B050"/>
                </a:solidFill>
              </a:rPr>
              <a:t> </a:t>
            </a:r>
            <a:r>
              <a:rPr lang="en-US" sz="2400" dirty="0" err="1">
                <a:solidFill>
                  <a:srgbClr val="00B050"/>
                </a:solidFill>
              </a:rPr>
              <a:t>int</a:t>
            </a:r>
            <a:r>
              <a:rPr lang="en-US" sz="2400" dirty="0">
                <a:solidFill>
                  <a:srgbClr val="00B050"/>
                </a:solidFill>
              </a:rPr>
              <a:t> </a:t>
            </a:r>
            <a:r>
              <a:rPr lang="en-US" sz="2400" dirty="0" err="1">
                <a:solidFill>
                  <a:srgbClr val="00B050"/>
                </a:solidFill>
              </a:rPr>
              <a:t>FreezePoint</a:t>
            </a:r>
            <a:r>
              <a:rPr lang="en-US" sz="2400" dirty="0">
                <a:solidFill>
                  <a:srgbClr val="00B050"/>
                </a:solidFill>
              </a:rPr>
              <a:t> = 32;</a:t>
            </a:r>
          </a:p>
          <a:p>
            <a:pPr lvl="1" algn="just"/>
            <a:r>
              <a:rPr lang="en-US" sz="2400" dirty="0"/>
              <a:t>Here, 32 is literal constant and </a:t>
            </a:r>
            <a:r>
              <a:rPr lang="en-US" sz="2400" dirty="0" err="1"/>
              <a:t>FreezePoint</a:t>
            </a:r>
            <a:r>
              <a:rPr lang="en-US" sz="2400" dirty="0"/>
              <a:t> is a symbolic constant of type int.</a:t>
            </a:r>
          </a:p>
          <a:p>
            <a:pPr marL="457200" indent="-457200" algn="just">
              <a:buFont typeface="+mj-lt"/>
              <a:buAutoNum type="arabicParenR"/>
            </a:pPr>
            <a:endParaRPr lang="en-US" sz="2400" dirty="0"/>
          </a:p>
        </p:txBody>
      </p:sp>
    </p:spTree>
    <p:extLst>
      <p:ext uri="{BB962C8B-B14F-4D97-AF65-F5344CB8AC3E}">
        <p14:creationId xmlns:p14="http://schemas.microsoft.com/office/powerpoint/2010/main" val="255538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 and Evaluation</a:t>
            </a:r>
          </a:p>
        </p:txBody>
      </p:sp>
      <p:sp>
        <p:nvSpPr>
          <p:cNvPr id="3" name="Subtitle 2"/>
          <p:cNvSpPr>
            <a:spLocks noGrp="1"/>
          </p:cNvSpPr>
          <p:nvPr>
            <p:ph type="subTitle" idx="1"/>
          </p:nvPr>
        </p:nvSpPr>
        <p:spPr>
          <a:xfrm>
            <a:off x="421341" y="2180492"/>
            <a:ext cx="3517613" cy="526297"/>
          </a:xfrm>
        </p:spPr>
        <p:txBody>
          <a:bodyPr>
            <a:noAutofit/>
          </a:bodyPr>
          <a:lstStyle/>
          <a:p>
            <a:pPr fontAlgn="base"/>
            <a:r>
              <a:rPr lang="en-US" sz="2000" dirty="0">
                <a:solidFill>
                  <a:schemeClr val="tx1"/>
                </a:solidFill>
              </a:rPr>
              <a:t>Grading Policy:</a:t>
            </a:r>
          </a:p>
        </p:txBody>
      </p:sp>
      <p:graphicFrame>
        <p:nvGraphicFramePr>
          <p:cNvPr id="5" name="Table 5">
            <a:extLst>
              <a:ext uri="{FF2B5EF4-FFF2-40B4-BE49-F238E27FC236}">
                <a16:creationId xmlns:a16="http://schemas.microsoft.com/office/drawing/2014/main" id="{BA4100BD-E44E-E573-62FD-50E146F756F5}"/>
              </a:ext>
            </a:extLst>
          </p:cNvPr>
          <p:cNvGraphicFramePr>
            <a:graphicFrameLocks noGrp="1"/>
          </p:cNvGraphicFramePr>
          <p:nvPr>
            <p:extLst>
              <p:ext uri="{D42A27DB-BD31-4B8C-83A1-F6EECF244321}">
                <p14:modId xmlns:p14="http://schemas.microsoft.com/office/powerpoint/2010/main" val="4287987156"/>
              </p:ext>
            </p:extLst>
          </p:nvPr>
        </p:nvGraphicFramePr>
        <p:xfrm>
          <a:off x="1524000" y="2706789"/>
          <a:ext cx="6096000" cy="3383280"/>
        </p:xfrm>
        <a:graphic>
          <a:graphicData uri="http://schemas.openxmlformats.org/drawingml/2006/table">
            <a:tbl>
              <a:tblPr firstRow="1" bandRow="1">
                <a:tableStyleId>{8A107856-5554-42FB-B03E-39F5DBC370BA}</a:tableStyleId>
              </a:tblPr>
              <a:tblGrid>
                <a:gridCol w="1524000">
                  <a:extLst>
                    <a:ext uri="{9D8B030D-6E8A-4147-A177-3AD203B41FA5}">
                      <a16:colId xmlns:a16="http://schemas.microsoft.com/office/drawing/2014/main" val="1430416402"/>
                    </a:ext>
                  </a:extLst>
                </a:gridCol>
                <a:gridCol w="1524000">
                  <a:extLst>
                    <a:ext uri="{9D8B030D-6E8A-4147-A177-3AD203B41FA5}">
                      <a16:colId xmlns:a16="http://schemas.microsoft.com/office/drawing/2014/main" val="2284514528"/>
                    </a:ext>
                  </a:extLst>
                </a:gridCol>
                <a:gridCol w="1524000">
                  <a:extLst>
                    <a:ext uri="{9D8B030D-6E8A-4147-A177-3AD203B41FA5}">
                      <a16:colId xmlns:a16="http://schemas.microsoft.com/office/drawing/2014/main" val="31281703"/>
                    </a:ext>
                  </a:extLst>
                </a:gridCol>
                <a:gridCol w="1524000">
                  <a:extLst>
                    <a:ext uri="{9D8B030D-6E8A-4147-A177-3AD203B41FA5}">
                      <a16:colId xmlns:a16="http://schemas.microsoft.com/office/drawing/2014/main" val="1515895016"/>
                    </a:ext>
                  </a:extLst>
                </a:gridCol>
              </a:tblGrid>
              <a:tr h="370840">
                <a:tc gridSpan="2">
                  <a:txBody>
                    <a:bodyPr/>
                    <a:lstStyle/>
                    <a:p>
                      <a:pPr algn="ctr"/>
                      <a:r>
                        <a:rPr lang="en-US" sz="2000" dirty="0"/>
                        <a:t>Marking System for Mid</a:t>
                      </a:r>
                    </a:p>
                  </a:txBody>
                  <a:tcPr/>
                </a:tc>
                <a:tc hMerge="1">
                  <a:txBody>
                    <a:bodyPr/>
                    <a:lstStyle/>
                    <a:p>
                      <a:endParaRPr lang="en-US" dirty="0"/>
                    </a:p>
                  </a:txBody>
                  <a:tcPr/>
                </a:tc>
                <a:tc gridSpan="2">
                  <a:txBody>
                    <a:bodyPr/>
                    <a:lstStyle/>
                    <a:p>
                      <a:pPr algn="ctr"/>
                      <a:r>
                        <a:rPr lang="en-US" sz="2000" dirty="0"/>
                        <a:t>Marking System for Final</a:t>
                      </a:r>
                    </a:p>
                  </a:txBody>
                  <a:tcPr/>
                </a:tc>
                <a:tc hMerge="1">
                  <a:txBody>
                    <a:bodyPr/>
                    <a:lstStyle/>
                    <a:p>
                      <a:endParaRPr lang="en-US" dirty="0"/>
                    </a:p>
                  </a:txBody>
                  <a:tcPr/>
                </a:tc>
                <a:extLst>
                  <a:ext uri="{0D108BD9-81ED-4DB2-BD59-A6C34878D82A}">
                    <a16:rowId xmlns:a16="http://schemas.microsoft.com/office/drawing/2014/main" val="1743928750"/>
                  </a:ext>
                </a:extLst>
              </a:tr>
              <a:tr h="370840">
                <a:tc>
                  <a:txBody>
                    <a:bodyPr/>
                    <a:lstStyle/>
                    <a:p>
                      <a:pPr algn="ctr"/>
                      <a:r>
                        <a:rPr lang="en-US" sz="2000" dirty="0"/>
                        <a:t>Attendance </a:t>
                      </a:r>
                    </a:p>
                  </a:txBody>
                  <a:tcPr/>
                </a:tc>
                <a:tc>
                  <a:txBody>
                    <a:bodyPr/>
                    <a:lstStyle/>
                    <a:p>
                      <a:pPr algn="ctr"/>
                      <a:r>
                        <a:rPr lang="en-US" sz="2000" dirty="0"/>
                        <a:t>10</a:t>
                      </a:r>
                    </a:p>
                  </a:txBody>
                  <a:tcPr/>
                </a:tc>
                <a:tc>
                  <a:txBody>
                    <a:bodyPr/>
                    <a:lstStyle/>
                    <a:p>
                      <a:pPr algn="ctr"/>
                      <a:r>
                        <a:rPr lang="en-US" sz="2000" dirty="0"/>
                        <a:t>Attendance </a:t>
                      </a:r>
                    </a:p>
                  </a:txBody>
                  <a:tcPr/>
                </a:tc>
                <a:tc>
                  <a:txBody>
                    <a:bodyPr/>
                    <a:lstStyle/>
                    <a:p>
                      <a:pPr algn="ctr"/>
                      <a:r>
                        <a:rPr lang="en-US" sz="2000" dirty="0"/>
                        <a:t>10</a:t>
                      </a:r>
                    </a:p>
                  </a:txBody>
                  <a:tcPr/>
                </a:tc>
                <a:extLst>
                  <a:ext uri="{0D108BD9-81ED-4DB2-BD59-A6C34878D82A}">
                    <a16:rowId xmlns:a16="http://schemas.microsoft.com/office/drawing/2014/main" val="4200800611"/>
                  </a:ext>
                </a:extLst>
              </a:tr>
              <a:tr h="370840">
                <a:tc>
                  <a:txBody>
                    <a:bodyPr/>
                    <a:lstStyle/>
                    <a:p>
                      <a:pPr algn="ctr"/>
                      <a:r>
                        <a:rPr lang="en-US" sz="2000" dirty="0"/>
                        <a:t>Quiz </a:t>
                      </a:r>
                    </a:p>
                  </a:txBody>
                  <a:tcPr/>
                </a:tc>
                <a:tc>
                  <a:txBody>
                    <a:bodyPr/>
                    <a:lstStyle/>
                    <a:p>
                      <a:pPr algn="ctr"/>
                      <a:r>
                        <a:rPr lang="en-US" sz="2000" dirty="0"/>
                        <a:t>20</a:t>
                      </a:r>
                    </a:p>
                  </a:txBody>
                  <a:tcPr/>
                </a:tc>
                <a:tc>
                  <a:txBody>
                    <a:bodyPr/>
                    <a:lstStyle/>
                    <a:p>
                      <a:pPr algn="ctr"/>
                      <a:r>
                        <a:rPr lang="en-US" sz="2000" dirty="0"/>
                        <a:t>Performance </a:t>
                      </a:r>
                    </a:p>
                  </a:txBody>
                  <a:tcPr/>
                </a:tc>
                <a:tc>
                  <a:txBody>
                    <a:bodyPr/>
                    <a:lstStyle/>
                    <a:p>
                      <a:pPr algn="ctr"/>
                      <a:r>
                        <a:rPr lang="en-US" sz="2000" dirty="0"/>
                        <a:t>10</a:t>
                      </a:r>
                    </a:p>
                  </a:txBody>
                  <a:tcPr/>
                </a:tc>
                <a:extLst>
                  <a:ext uri="{0D108BD9-81ED-4DB2-BD59-A6C34878D82A}">
                    <a16:rowId xmlns:a16="http://schemas.microsoft.com/office/drawing/2014/main" val="3091738865"/>
                  </a:ext>
                </a:extLst>
              </a:tr>
              <a:tr h="370840">
                <a:tc>
                  <a:txBody>
                    <a:bodyPr/>
                    <a:lstStyle/>
                    <a:p>
                      <a:pPr algn="ctr"/>
                      <a:r>
                        <a:rPr lang="en-US" sz="2000" dirty="0"/>
                        <a:t>Lab Exam</a:t>
                      </a:r>
                    </a:p>
                  </a:txBody>
                  <a:tcPr/>
                </a:tc>
                <a:tc>
                  <a:txBody>
                    <a:bodyPr/>
                    <a:lstStyle/>
                    <a:p>
                      <a:pPr algn="ctr"/>
                      <a:r>
                        <a:rPr lang="en-US" sz="2000" dirty="0"/>
                        <a:t>20</a:t>
                      </a:r>
                    </a:p>
                  </a:txBody>
                  <a:tcPr/>
                </a:tc>
                <a:tc>
                  <a:txBody>
                    <a:bodyPr/>
                    <a:lstStyle/>
                    <a:p>
                      <a:pPr algn="ctr"/>
                      <a:r>
                        <a:rPr lang="en-US" sz="2000" dirty="0"/>
                        <a:t>Quiz/</a:t>
                      </a:r>
                    </a:p>
                    <a:p>
                      <a:pPr algn="ctr"/>
                      <a:r>
                        <a:rPr lang="en-US" sz="2000" dirty="0"/>
                        <a:t>Assignment </a:t>
                      </a:r>
                    </a:p>
                  </a:txBody>
                  <a:tcPr/>
                </a:tc>
                <a:tc>
                  <a:txBody>
                    <a:bodyPr/>
                    <a:lstStyle/>
                    <a:p>
                      <a:pPr algn="ctr"/>
                      <a:r>
                        <a:rPr lang="en-US" sz="2000" dirty="0"/>
                        <a:t>20</a:t>
                      </a:r>
                    </a:p>
                  </a:txBody>
                  <a:tcPr/>
                </a:tc>
                <a:extLst>
                  <a:ext uri="{0D108BD9-81ED-4DB2-BD59-A6C34878D82A}">
                    <a16:rowId xmlns:a16="http://schemas.microsoft.com/office/drawing/2014/main" val="1998096746"/>
                  </a:ext>
                </a:extLst>
              </a:tr>
              <a:tr h="370840">
                <a:tc>
                  <a:txBody>
                    <a:bodyPr/>
                    <a:lstStyle/>
                    <a:p>
                      <a:pPr algn="ctr"/>
                      <a:r>
                        <a:rPr lang="en-US" sz="2000" dirty="0"/>
                        <a:t>Mid Exam </a:t>
                      </a:r>
                    </a:p>
                  </a:txBody>
                  <a:tcPr/>
                </a:tc>
                <a:tc>
                  <a:txBody>
                    <a:bodyPr/>
                    <a:lstStyle/>
                    <a:p>
                      <a:pPr algn="ctr"/>
                      <a:r>
                        <a:rPr lang="en-US" sz="2000" dirty="0"/>
                        <a:t>50</a:t>
                      </a:r>
                    </a:p>
                  </a:txBody>
                  <a:tcPr/>
                </a:tc>
                <a:tc>
                  <a:txBody>
                    <a:bodyPr/>
                    <a:lstStyle/>
                    <a:p>
                      <a:pPr algn="ctr"/>
                      <a:r>
                        <a:rPr lang="en-US" sz="2000" dirty="0"/>
                        <a:t>Project + Viva </a:t>
                      </a:r>
                    </a:p>
                  </a:txBody>
                  <a:tcPr/>
                </a:tc>
                <a:tc>
                  <a:txBody>
                    <a:bodyPr/>
                    <a:lstStyle/>
                    <a:p>
                      <a:pPr algn="ctr"/>
                      <a:r>
                        <a:rPr lang="en-US" sz="2000" dirty="0"/>
                        <a:t>40 + 20</a:t>
                      </a:r>
                    </a:p>
                  </a:txBody>
                  <a:tcPr/>
                </a:tc>
                <a:extLst>
                  <a:ext uri="{0D108BD9-81ED-4DB2-BD59-A6C34878D82A}">
                    <a16:rowId xmlns:a16="http://schemas.microsoft.com/office/drawing/2014/main" val="2511707961"/>
                  </a:ext>
                </a:extLst>
              </a:tr>
              <a:tr h="370840">
                <a:tc>
                  <a:txBody>
                    <a:bodyPr/>
                    <a:lstStyle/>
                    <a:p>
                      <a:pPr algn="ctr"/>
                      <a:r>
                        <a:rPr lang="en-US" sz="2000" b="1" dirty="0"/>
                        <a:t>Total</a:t>
                      </a:r>
                    </a:p>
                  </a:txBody>
                  <a:tcPr/>
                </a:tc>
                <a:tc>
                  <a:txBody>
                    <a:bodyPr/>
                    <a:lstStyle/>
                    <a:p>
                      <a:pPr algn="ctr"/>
                      <a:r>
                        <a:rPr lang="en-US" sz="2000" b="1" dirty="0"/>
                        <a:t>100</a:t>
                      </a:r>
                    </a:p>
                  </a:txBody>
                  <a:tcPr/>
                </a:tc>
                <a:tc>
                  <a:txBody>
                    <a:bodyPr/>
                    <a:lstStyle/>
                    <a:p>
                      <a:pPr algn="ctr"/>
                      <a:r>
                        <a:rPr lang="en-US" sz="2000" b="1" dirty="0"/>
                        <a:t>Total</a:t>
                      </a:r>
                    </a:p>
                  </a:txBody>
                  <a:tcPr/>
                </a:tc>
                <a:tc>
                  <a:txBody>
                    <a:bodyPr/>
                    <a:lstStyle/>
                    <a:p>
                      <a:pPr algn="ctr"/>
                      <a:r>
                        <a:rPr lang="en-US" sz="2000" b="1" dirty="0"/>
                        <a:t>100</a:t>
                      </a:r>
                    </a:p>
                  </a:txBody>
                  <a:tcPr/>
                </a:tc>
                <a:extLst>
                  <a:ext uri="{0D108BD9-81ED-4DB2-BD59-A6C34878D82A}">
                    <a16:rowId xmlns:a16="http://schemas.microsoft.com/office/drawing/2014/main" val="1605244636"/>
                  </a:ext>
                </a:extLst>
              </a:tr>
              <a:tr h="370840">
                <a:tc gridSpan="4">
                  <a:txBody>
                    <a:bodyPr/>
                    <a:lstStyle/>
                    <a:p>
                      <a:pPr algn="ctr"/>
                      <a:r>
                        <a:rPr lang="en-US" sz="2000" b="1" dirty="0"/>
                        <a:t>Grand Total: Mid 40% + Final 60%</a:t>
                      </a:r>
                    </a:p>
                  </a:txBody>
                  <a:tcPr/>
                </a:tc>
                <a:tc hMerge="1">
                  <a:txBody>
                    <a:bodyPr/>
                    <a:lstStyle/>
                    <a:p>
                      <a:pPr algn="ctr"/>
                      <a:endParaRPr lang="en-US" sz="2000" b="1" dirty="0"/>
                    </a:p>
                  </a:txBody>
                  <a:tcPr/>
                </a:tc>
                <a:tc hMerge="1">
                  <a:txBody>
                    <a:bodyPr/>
                    <a:lstStyle/>
                    <a:p>
                      <a:pPr algn="ctr"/>
                      <a:endParaRPr lang="en-US" sz="2000" b="1" dirty="0"/>
                    </a:p>
                  </a:txBody>
                  <a:tcPr/>
                </a:tc>
                <a:tc hMerge="1">
                  <a:txBody>
                    <a:bodyPr/>
                    <a:lstStyle/>
                    <a:p>
                      <a:pPr algn="ctr"/>
                      <a:endParaRPr lang="en-US" sz="2000" b="1" dirty="0"/>
                    </a:p>
                  </a:txBody>
                  <a:tcPr/>
                </a:tc>
                <a:extLst>
                  <a:ext uri="{0D108BD9-81ED-4DB2-BD59-A6C34878D82A}">
                    <a16:rowId xmlns:a16="http://schemas.microsoft.com/office/drawing/2014/main" val="1123504381"/>
                  </a:ext>
                </a:extLst>
              </a:tr>
            </a:tbl>
          </a:graphicData>
        </a:graphic>
      </p:graphicFrame>
    </p:spTree>
    <p:extLst>
      <p:ext uri="{BB962C8B-B14F-4D97-AF65-F5344CB8AC3E}">
        <p14:creationId xmlns:p14="http://schemas.microsoft.com/office/powerpoint/2010/main" val="1134912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Constants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7808976" cy="3416320"/>
          </a:xfrm>
          <a:prstGeom prst="rect">
            <a:avLst/>
          </a:prstGeom>
          <a:noFill/>
        </p:spPr>
        <p:txBody>
          <a:bodyPr wrap="square" rtlCol="0">
            <a:spAutoFit/>
          </a:bodyPr>
          <a:lstStyle/>
          <a:p>
            <a:pPr marL="457200" indent="-457200" algn="just">
              <a:buFont typeface="+mj-lt"/>
              <a:buAutoNum type="arabicParenR" startAt="3"/>
            </a:pPr>
            <a:r>
              <a:rPr lang="en-US" sz="2400" b="1" u="sng" dirty="0"/>
              <a:t>Enumerations:</a:t>
            </a:r>
            <a:r>
              <a:rPr lang="en-US" sz="2400" u="sng" dirty="0"/>
              <a:t> </a:t>
            </a:r>
          </a:p>
          <a:p>
            <a:pPr marL="342900" indent="-342900" algn="just">
              <a:buFont typeface="Wingdings" panose="05000000000000000000" pitchFamily="2" charset="2"/>
              <a:buChar char="§"/>
            </a:pPr>
            <a:r>
              <a:rPr lang="en-US" sz="2400" dirty="0"/>
              <a:t>It is a distinct value type, consisting of a set of named constants. Also known as enumerator list.</a:t>
            </a:r>
          </a:p>
          <a:p>
            <a:pPr marL="342900" indent="-342900" algn="just">
              <a:buFont typeface="Wingdings" panose="05000000000000000000" pitchFamily="2" charset="2"/>
              <a:buChar char="§"/>
            </a:pPr>
            <a:r>
              <a:rPr lang="en-US" sz="2400" dirty="0"/>
              <a:t>The </a:t>
            </a:r>
            <a:r>
              <a:rPr lang="en-US" sz="2400" dirty="0" err="1">
                <a:solidFill>
                  <a:srgbClr val="FF0000"/>
                </a:solidFill>
              </a:rPr>
              <a:t>enum</a:t>
            </a:r>
            <a:r>
              <a:rPr lang="en-US" sz="2400" dirty="0"/>
              <a:t> keyword is used to declare an enumerations. </a:t>
            </a:r>
          </a:p>
          <a:p>
            <a:pPr marL="342900" indent="-342900" algn="just">
              <a:buFont typeface="Wingdings" panose="05000000000000000000" pitchFamily="2" charset="2"/>
              <a:buChar char="§"/>
            </a:pPr>
            <a:r>
              <a:rPr lang="en-US" sz="2400" dirty="0"/>
              <a:t>By default, </a:t>
            </a:r>
            <a:r>
              <a:rPr lang="en-US" sz="2400" dirty="0">
                <a:solidFill>
                  <a:srgbClr val="FF0000"/>
                </a:solidFill>
              </a:rPr>
              <a:t>the first enumeration has the value 0</a:t>
            </a:r>
            <a:r>
              <a:rPr lang="en-US" sz="2400" dirty="0"/>
              <a:t>, and the value of each successive enumerator is increased by 1.   For example, in the following enumeration, Sat is 0, Sun is 1, Mon is 2, and so on.</a:t>
            </a:r>
          </a:p>
          <a:p>
            <a:pPr algn="ctr"/>
            <a:r>
              <a:rPr lang="en-US" sz="2400" dirty="0" err="1">
                <a:solidFill>
                  <a:srgbClr val="00B050"/>
                </a:solidFill>
              </a:rPr>
              <a:t>enum</a:t>
            </a:r>
            <a:r>
              <a:rPr lang="en-US" sz="2400" dirty="0">
                <a:solidFill>
                  <a:srgbClr val="00B050"/>
                </a:solidFill>
              </a:rPr>
              <a:t> </a:t>
            </a:r>
            <a:r>
              <a:rPr lang="en-US" sz="2400" dirty="0" err="1">
                <a:solidFill>
                  <a:srgbClr val="00B050"/>
                </a:solidFill>
              </a:rPr>
              <a:t>DayName</a:t>
            </a:r>
            <a:r>
              <a:rPr lang="en-US" sz="2400" dirty="0">
                <a:solidFill>
                  <a:srgbClr val="00B050"/>
                </a:solidFill>
              </a:rPr>
              <a:t> {Sat, Sun, Mon, Tues, Wed, Thurs, Fri};</a:t>
            </a:r>
          </a:p>
        </p:txBody>
      </p:sp>
    </p:spTree>
    <p:extLst>
      <p:ext uri="{BB962C8B-B14F-4D97-AF65-F5344CB8AC3E}">
        <p14:creationId xmlns:p14="http://schemas.microsoft.com/office/powerpoint/2010/main" val="1252141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if, else, else if</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4441603" cy="3785652"/>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Use the </a:t>
            </a:r>
            <a:r>
              <a:rPr lang="en-US" sz="2400" dirty="0">
                <a:solidFill>
                  <a:srgbClr val="00B050"/>
                </a:solidFill>
              </a:rPr>
              <a:t>if</a:t>
            </a:r>
            <a:r>
              <a:rPr lang="en-US" sz="2400" dirty="0"/>
              <a:t> statement to specify a block of C# code to be executed </a:t>
            </a:r>
            <a:r>
              <a:rPr lang="en-US" sz="2400" dirty="0">
                <a:solidFill>
                  <a:srgbClr val="FF0000"/>
                </a:solidFill>
              </a:rPr>
              <a:t>if a condition is True</a:t>
            </a:r>
            <a:r>
              <a:rPr lang="en-US" sz="2400" dirty="0"/>
              <a:t>.</a:t>
            </a:r>
          </a:p>
          <a:p>
            <a:pPr marL="342900" indent="-342900" algn="just">
              <a:buFont typeface="Wingdings" panose="05000000000000000000" pitchFamily="2" charset="2"/>
              <a:buChar char="Ø"/>
            </a:pPr>
            <a:r>
              <a:rPr lang="en-US" sz="2400" dirty="0"/>
              <a:t>Use the </a:t>
            </a:r>
            <a:r>
              <a:rPr lang="en-US" sz="2400" dirty="0">
                <a:solidFill>
                  <a:srgbClr val="00B050"/>
                </a:solidFill>
              </a:rPr>
              <a:t>else</a:t>
            </a:r>
            <a:r>
              <a:rPr lang="en-US" sz="2400" dirty="0"/>
              <a:t> statement to specify a block of code to be executed </a:t>
            </a:r>
            <a:r>
              <a:rPr lang="en-US" sz="2400" dirty="0">
                <a:solidFill>
                  <a:srgbClr val="FF0000"/>
                </a:solidFill>
              </a:rPr>
              <a:t>if the condition is False</a:t>
            </a:r>
            <a:r>
              <a:rPr lang="en-US" sz="2400" dirty="0"/>
              <a:t>.</a:t>
            </a:r>
          </a:p>
          <a:p>
            <a:pPr marL="342900" indent="-342900" algn="just">
              <a:buFont typeface="Wingdings" panose="05000000000000000000" pitchFamily="2" charset="2"/>
              <a:buChar char="Ø"/>
            </a:pPr>
            <a:r>
              <a:rPr lang="en-US" sz="2400" dirty="0"/>
              <a:t>Use the </a:t>
            </a:r>
            <a:r>
              <a:rPr lang="en-US" sz="2400" dirty="0">
                <a:solidFill>
                  <a:srgbClr val="00B050"/>
                </a:solidFill>
              </a:rPr>
              <a:t>else if </a:t>
            </a:r>
            <a:r>
              <a:rPr lang="en-US" sz="2400" dirty="0"/>
              <a:t>statement to specify </a:t>
            </a:r>
            <a:r>
              <a:rPr lang="en-US" sz="2400" dirty="0">
                <a:solidFill>
                  <a:srgbClr val="FF0000"/>
                </a:solidFill>
              </a:rPr>
              <a:t>a new condition if the first condition is False</a:t>
            </a:r>
            <a:r>
              <a:rPr lang="en-US" sz="2400" dirty="0"/>
              <a:t>.</a:t>
            </a:r>
          </a:p>
        </p:txBody>
      </p:sp>
      <p:pic>
        <p:nvPicPr>
          <p:cNvPr id="3" name="Picture 2"/>
          <p:cNvPicPr>
            <a:picLocks noChangeAspect="1"/>
          </p:cNvPicPr>
          <p:nvPr/>
        </p:nvPicPr>
        <p:blipFill>
          <a:blip r:embed="rId2"/>
          <a:stretch>
            <a:fillRect/>
          </a:stretch>
        </p:blipFill>
        <p:spPr>
          <a:xfrm>
            <a:off x="4862944" y="2954937"/>
            <a:ext cx="3768438" cy="2723809"/>
          </a:xfrm>
          <a:prstGeom prst="rect">
            <a:avLst/>
          </a:prstGeom>
        </p:spPr>
      </p:pic>
      <p:sp>
        <p:nvSpPr>
          <p:cNvPr id="4" name="Rectangle 3"/>
          <p:cNvSpPr/>
          <p:nvPr/>
        </p:nvSpPr>
        <p:spPr>
          <a:xfrm>
            <a:off x="6137563" y="2625171"/>
            <a:ext cx="1219200" cy="40231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u="sng" dirty="0">
                <a:solidFill>
                  <a:schemeClr val="tx1"/>
                </a:solidFill>
              </a:rPr>
              <a:t>Syntax</a:t>
            </a:r>
          </a:p>
        </p:txBody>
      </p:sp>
    </p:spTree>
    <p:extLst>
      <p:ext uri="{BB962C8B-B14F-4D97-AF65-F5344CB8AC3E}">
        <p14:creationId xmlns:p14="http://schemas.microsoft.com/office/powerpoint/2010/main" val="338227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if, else, else if</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8135805" cy="461665"/>
          </a:xfrm>
          <a:prstGeom prst="rect">
            <a:avLst/>
          </a:prstGeom>
          <a:noFill/>
        </p:spPr>
        <p:txBody>
          <a:bodyPr wrap="square" rtlCol="0">
            <a:spAutoFit/>
          </a:bodyPr>
          <a:lstStyle/>
          <a:p>
            <a:pPr algn="just"/>
            <a:r>
              <a:rPr lang="en-US" sz="2400" dirty="0">
                <a:solidFill>
                  <a:srgbClr val="FF0000"/>
                </a:solidFill>
              </a:rPr>
              <a:t>What will be the output??</a:t>
            </a:r>
          </a:p>
        </p:txBody>
      </p:sp>
      <p:pic>
        <p:nvPicPr>
          <p:cNvPr id="5" name="Picture 4"/>
          <p:cNvPicPr>
            <a:picLocks noChangeAspect="1"/>
          </p:cNvPicPr>
          <p:nvPr/>
        </p:nvPicPr>
        <p:blipFill>
          <a:blip r:embed="rId2"/>
          <a:stretch>
            <a:fillRect/>
          </a:stretch>
        </p:blipFill>
        <p:spPr>
          <a:xfrm>
            <a:off x="2363927" y="2885681"/>
            <a:ext cx="4250632" cy="2941913"/>
          </a:xfrm>
          <a:prstGeom prst="rect">
            <a:avLst/>
          </a:prstGeom>
        </p:spPr>
      </p:pic>
    </p:spTree>
    <p:extLst>
      <p:ext uri="{BB962C8B-B14F-4D97-AF65-F5344CB8AC3E}">
        <p14:creationId xmlns:p14="http://schemas.microsoft.com/office/powerpoint/2010/main" val="2235083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Switch</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8135805" cy="280506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400" dirty="0"/>
              <a:t>Switch is used to select one of many code blocks to be executed.</a:t>
            </a:r>
          </a:p>
          <a:p>
            <a:pPr marL="342900" indent="-342900" algn="just">
              <a:lnSpc>
                <a:spcPct val="150000"/>
              </a:lnSpc>
              <a:buFont typeface="Wingdings" panose="05000000000000000000" pitchFamily="2" charset="2"/>
              <a:buChar char="§"/>
            </a:pPr>
            <a:r>
              <a:rPr lang="en-US" sz="2400" dirty="0">
                <a:solidFill>
                  <a:srgbClr val="FF0000"/>
                </a:solidFill>
              </a:rPr>
              <a:t>break</a:t>
            </a:r>
            <a:r>
              <a:rPr lang="en-US" sz="2400" dirty="0"/>
              <a:t> keyword, it breaks out of the switch block.</a:t>
            </a:r>
          </a:p>
          <a:p>
            <a:pPr marL="342900" indent="-342900" algn="just">
              <a:lnSpc>
                <a:spcPct val="150000"/>
              </a:lnSpc>
              <a:buFont typeface="Wingdings" panose="05000000000000000000" pitchFamily="2" charset="2"/>
              <a:buChar char="§"/>
            </a:pPr>
            <a:r>
              <a:rPr lang="en-US" sz="2400" dirty="0"/>
              <a:t>The </a:t>
            </a:r>
            <a:r>
              <a:rPr lang="en-US" sz="2400" dirty="0">
                <a:solidFill>
                  <a:srgbClr val="FF0000"/>
                </a:solidFill>
              </a:rPr>
              <a:t>default</a:t>
            </a:r>
            <a:r>
              <a:rPr lang="en-US" sz="2400" dirty="0"/>
              <a:t> keyword is optional and specifies some code to run if there is no case match.</a:t>
            </a:r>
          </a:p>
        </p:txBody>
      </p:sp>
    </p:spTree>
    <p:extLst>
      <p:ext uri="{BB962C8B-B14F-4D97-AF65-F5344CB8AC3E}">
        <p14:creationId xmlns:p14="http://schemas.microsoft.com/office/powerpoint/2010/main" val="3187934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Switch</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8135805" cy="461665"/>
          </a:xfrm>
          <a:prstGeom prst="rect">
            <a:avLst/>
          </a:prstGeom>
          <a:noFill/>
        </p:spPr>
        <p:txBody>
          <a:bodyPr wrap="square" rtlCol="0">
            <a:spAutoFit/>
          </a:bodyPr>
          <a:lstStyle/>
          <a:p>
            <a:pPr algn="just"/>
            <a:r>
              <a:rPr lang="en-US" sz="2400" dirty="0">
                <a:solidFill>
                  <a:srgbClr val="FF0000"/>
                </a:solidFill>
              </a:rPr>
              <a:t>What will be the output??</a:t>
            </a:r>
          </a:p>
        </p:txBody>
      </p:sp>
      <p:pic>
        <p:nvPicPr>
          <p:cNvPr id="3" name="Picture 2"/>
          <p:cNvPicPr>
            <a:picLocks noChangeAspect="1"/>
          </p:cNvPicPr>
          <p:nvPr/>
        </p:nvPicPr>
        <p:blipFill>
          <a:blip r:embed="rId2"/>
          <a:stretch>
            <a:fillRect/>
          </a:stretch>
        </p:blipFill>
        <p:spPr>
          <a:xfrm>
            <a:off x="1922576" y="2885681"/>
            <a:ext cx="5133333" cy="3028571"/>
          </a:xfrm>
          <a:prstGeom prst="rect">
            <a:avLst/>
          </a:prstGeom>
        </p:spPr>
      </p:pic>
    </p:spTree>
    <p:extLst>
      <p:ext uri="{BB962C8B-B14F-4D97-AF65-F5344CB8AC3E}">
        <p14:creationId xmlns:p14="http://schemas.microsoft.com/office/powerpoint/2010/main" val="1440950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Repetition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87538"/>
            <a:ext cx="8135805" cy="3862596"/>
          </a:xfrm>
          <a:prstGeom prst="rect">
            <a:avLst/>
          </a:prstGeom>
          <a:noFill/>
        </p:spPr>
        <p:txBody>
          <a:bodyPr wrap="square" rtlCol="0">
            <a:spAutoFit/>
          </a:bodyPr>
          <a:lstStyle/>
          <a:p>
            <a:pPr algn="just">
              <a:spcAft>
                <a:spcPts val="600"/>
              </a:spcAft>
            </a:pPr>
            <a:r>
              <a:rPr lang="en-US" sz="2400" dirty="0"/>
              <a:t>Visual C# provides a number of standard constructs known as loops that you can use to implement iteration logic. </a:t>
            </a:r>
          </a:p>
          <a:p>
            <a:pPr marL="342900" indent="-342900" algn="just">
              <a:buFont typeface="Wingdings" panose="05000000000000000000" pitchFamily="2" charset="2"/>
              <a:buChar char="q"/>
            </a:pPr>
            <a:r>
              <a:rPr lang="en-US" sz="2400" b="1" u="sng" dirty="0"/>
              <a:t>for loop</a:t>
            </a:r>
          </a:p>
          <a:p>
            <a:pPr algn="just"/>
            <a:r>
              <a:rPr lang="en-US" sz="2400" dirty="0"/>
              <a:t>The for loop executes a block of code repeatedly until the specified expression evaluates to false. You can define a for loop as follows.</a:t>
            </a:r>
          </a:p>
          <a:p>
            <a:pPr lvl="2" algn="just"/>
            <a:r>
              <a:rPr lang="en-US" sz="2400" dirty="0">
                <a:solidFill>
                  <a:srgbClr val="00B050"/>
                </a:solidFill>
              </a:rPr>
              <a:t>for ([initializers]; [condition]; [iterator])</a:t>
            </a:r>
          </a:p>
          <a:p>
            <a:pPr lvl="2" algn="just"/>
            <a:r>
              <a:rPr lang="en-US" sz="2400" dirty="0">
                <a:solidFill>
                  <a:srgbClr val="00B050"/>
                </a:solidFill>
              </a:rPr>
              <a:t>{</a:t>
            </a:r>
          </a:p>
          <a:p>
            <a:pPr lvl="2" algn="just"/>
            <a:r>
              <a:rPr lang="en-US" sz="2400" dirty="0">
                <a:solidFill>
                  <a:srgbClr val="00B050"/>
                </a:solidFill>
              </a:rPr>
              <a:t> // code to repeat goes here</a:t>
            </a:r>
          </a:p>
          <a:p>
            <a:pPr lvl="2" algn="just"/>
            <a:r>
              <a:rPr lang="en-US" sz="2400" dirty="0">
                <a:solidFill>
                  <a:srgbClr val="00B050"/>
                </a:solidFill>
              </a:rPr>
              <a:t>}</a:t>
            </a:r>
          </a:p>
        </p:txBody>
      </p:sp>
    </p:spTree>
    <p:extLst>
      <p:ext uri="{BB962C8B-B14F-4D97-AF65-F5344CB8AC3E}">
        <p14:creationId xmlns:p14="http://schemas.microsoft.com/office/powerpoint/2010/main" val="1641306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Repetition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87538"/>
            <a:ext cx="8135805" cy="275460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u="sng" dirty="0"/>
              <a:t>while loop</a:t>
            </a:r>
          </a:p>
          <a:p>
            <a:pPr algn="just">
              <a:spcAft>
                <a:spcPts val="600"/>
              </a:spcAft>
            </a:pPr>
            <a:r>
              <a:rPr lang="en-US" sz="2400" dirty="0"/>
              <a:t>The test condition is given in the beginning of the loop and all statements are executed till the given condition satisfies.</a:t>
            </a:r>
          </a:p>
          <a:p>
            <a:pPr lvl="2" algn="just"/>
            <a:r>
              <a:rPr lang="en-US" sz="2400" dirty="0">
                <a:solidFill>
                  <a:srgbClr val="00B050"/>
                </a:solidFill>
              </a:rPr>
              <a:t>while (condition)</a:t>
            </a:r>
          </a:p>
          <a:p>
            <a:pPr lvl="2" algn="just"/>
            <a:r>
              <a:rPr lang="en-US" sz="2400" dirty="0">
                <a:solidFill>
                  <a:srgbClr val="00B050"/>
                </a:solidFill>
              </a:rPr>
              <a:t>{</a:t>
            </a:r>
          </a:p>
          <a:p>
            <a:pPr lvl="2" algn="just"/>
            <a:r>
              <a:rPr lang="en-US" sz="2400" dirty="0">
                <a:solidFill>
                  <a:srgbClr val="00B050"/>
                </a:solidFill>
              </a:rPr>
              <a:t>   loop statements...</a:t>
            </a:r>
          </a:p>
          <a:p>
            <a:pPr lvl="2" algn="just"/>
            <a:r>
              <a:rPr lang="en-US" sz="2400" dirty="0">
                <a:solidFill>
                  <a:srgbClr val="00B050"/>
                </a:solidFill>
              </a:rPr>
              <a:t>}</a:t>
            </a:r>
          </a:p>
        </p:txBody>
      </p:sp>
    </p:spTree>
    <p:extLst>
      <p:ext uri="{BB962C8B-B14F-4D97-AF65-F5344CB8AC3E}">
        <p14:creationId xmlns:p14="http://schemas.microsoft.com/office/powerpoint/2010/main" val="4039315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Repetition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87538"/>
            <a:ext cx="8135805" cy="275460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u="sng" dirty="0"/>
              <a:t>do-while Loop</a:t>
            </a:r>
          </a:p>
          <a:p>
            <a:pPr algn="just">
              <a:spcAft>
                <a:spcPts val="600"/>
              </a:spcAft>
            </a:pPr>
            <a:r>
              <a:rPr lang="en-US" sz="2400" dirty="0"/>
              <a:t>do while loop is similar to while loop with the only difference that it checks the condition after executing the statements.</a:t>
            </a:r>
          </a:p>
          <a:p>
            <a:pPr lvl="2" algn="just"/>
            <a:r>
              <a:rPr lang="en-US" sz="2400" dirty="0">
                <a:solidFill>
                  <a:srgbClr val="00B050"/>
                </a:solidFill>
              </a:rPr>
              <a:t>do</a:t>
            </a:r>
          </a:p>
          <a:p>
            <a:pPr lvl="2" algn="just"/>
            <a:r>
              <a:rPr lang="en-US" sz="2400" dirty="0">
                <a:solidFill>
                  <a:srgbClr val="00B050"/>
                </a:solidFill>
              </a:rPr>
              <a:t>{</a:t>
            </a:r>
          </a:p>
          <a:p>
            <a:pPr lvl="2" algn="just"/>
            <a:r>
              <a:rPr lang="en-US" sz="2400" dirty="0">
                <a:solidFill>
                  <a:srgbClr val="00B050"/>
                </a:solidFill>
              </a:rPr>
              <a:t>    statements..</a:t>
            </a:r>
          </a:p>
          <a:p>
            <a:pPr lvl="2" algn="just"/>
            <a:r>
              <a:rPr lang="en-US" sz="2400" dirty="0">
                <a:solidFill>
                  <a:srgbClr val="00B050"/>
                </a:solidFill>
              </a:rPr>
              <a:t>}while (condition);</a:t>
            </a:r>
          </a:p>
        </p:txBody>
      </p:sp>
    </p:spTree>
    <p:extLst>
      <p:ext uri="{BB962C8B-B14F-4D97-AF65-F5344CB8AC3E}">
        <p14:creationId xmlns:p14="http://schemas.microsoft.com/office/powerpoint/2010/main" val="1435731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Repetition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87538"/>
            <a:ext cx="8135805" cy="275460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u="sng" dirty="0"/>
              <a:t>for each Loop</a:t>
            </a:r>
          </a:p>
          <a:p>
            <a:pPr algn="just">
              <a:spcAft>
                <a:spcPts val="600"/>
              </a:spcAft>
            </a:pPr>
            <a:r>
              <a:rPr lang="en-US" sz="2400" dirty="0"/>
              <a:t>There is also a </a:t>
            </a:r>
            <a:r>
              <a:rPr lang="en-US" sz="2400" dirty="0" err="1"/>
              <a:t>foreach</a:t>
            </a:r>
            <a:r>
              <a:rPr lang="en-US" sz="2400" dirty="0"/>
              <a:t> loop, which is used exclusively to loop through elements in an array.</a:t>
            </a:r>
          </a:p>
          <a:p>
            <a:pPr lvl="2" algn="just"/>
            <a:r>
              <a:rPr lang="en-US" sz="2400" dirty="0" err="1">
                <a:solidFill>
                  <a:srgbClr val="00B050"/>
                </a:solidFill>
              </a:rPr>
              <a:t>foreach</a:t>
            </a:r>
            <a:r>
              <a:rPr lang="en-US" sz="2400" dirty="0">
                <a:solidFill>
                  <a:srgbClr val="00B050"/>
                </a:solidFill>
              </a:rPr>
              <a:t> (type </a:t>
            </a:r>
            <a:r>
              <a:rPr lang="en-US" sz="2400" dirty="0" err="1">
                <a:solidFill>
                  <a:srgbClr val="00B050"/>
                </a:solidFill>
              </a:rPr>
              <a:t>variableName</a:t>
            </a:r>
            <a:r>
              <a:rPr lang="en-US" sz="2400" dirty="0">
                <a:solidFill>
                  <a:srgbClr val="00B050"/>
                </a:solidFill>
              </a:rPr>
              <a:t> in </a:t>
            </a:r>
            <a:r>
              <a:rPr lang="en-US" sz="2400" dirty="0" err="1">
                <a:solidFill>
                  <a:srgbClr val="00B050"/>
                </a:solidFill>
              </a:rPr>
              <a:t>arrayName</a:t>
            </a:r>
            <a:r>
              <a:rPr lang="en-US" sz="2400" dirty="0">
                <a:solidFill>
                  <a:srgbClr val="00B050"/>
                </a:solidFill>
              </a:rPr>
              <a:t>) </a:t>
            </a:r>
          </a:p>
          <a:p>
            <a:pPr lvl="2" algn="just"/>
            <a:r>
              <a:rPr lang="en-US" sz="2400" dirty="0">
                <a:solidFill>
                  <a:srgbClr val="00B050"/>
                </a:solidFill>
              </a:rPr>
              <a:t>{</a:t>
            </a:r>
          </a:p>
          <a:p>
            <a:pPr lvl="2" algn="just"/>
            <a:r>
              <a:rPr lang="en-US" sz="2400" dirty="0">
                <a:solidFill>
                  <a:srgbClr val="00B050"/>
                </a:solidFill>
              </a:rPr>
              <a:t>  // code block to be executed</a:t>
            </a:r>
          </a:p>
          <a:p>
            <a:pPr lvl="2" algn="just"/>
            <a:r>
              <a:rPr lang="en-US" sz="2400" dirty="0">
                <a:solidFill>
                  <a:srgbClr val="00B050"/>
                </a:solidFill>
              </a:rPr>
              <a:t>}</a:t>
            </a:r>
          </a:p>
        </p:txBody>
      </p:sp>
    </p:spTree>
    <p:extLst>
      <p:ext uri="{BB962C8B-B14F-4D97-AF65-F5344CB8AC3E}">
        <p14:creationId xmlns:p14="http://schemas.microsoft.com/office/powerpoint/2010/main" val="412465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Break/Continue in Loops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87538"/>
            <a:ext cx="8135805" cy="830997"/>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The </a:t>
            </a:r>
            <a:r>
              <a:rPr lang="en-US" sz="2400" dirty="0">
                <a:solidFill>
                  <a:srgbClr val="FF0000"/>
                </a:solidFill>
              </a:rPr>
              <a:t>break</a:t>
            </a:r>
            <a:r>
              <a:rPr lang="en-US" sz="2400" dirty="0"/>
              <a:t> statement can also be used to </a:t>
            </a:r>
            <a:r>
              <a:rPr lang="en-US" sz="2400" dirty="0">
                <a:solidFill>
                  <a:srgbClr val="FF0000"/>
                </a:solidFill>
              </a:rPr>
              <a:t>jump out of a loop</a:t>
            </a:r>
            <a:r>
              <a:rPr lang="en-US" sz="2400" dirty="0"/>
              <a:t>.</a:t>
            </a:r>
          </a:p>
          <a:p>
            <a:pPr marL="342900" indent="-342900" algn="just">
              <a:buFont typeface="Wingdings" panose="05000000000000000000" pitchFamily="2" charset="2"/>
              <a:buChar char="q"/>
            </a:pPr>
            <a:r>
              <a:rPr lang="en-US" sz="2400" dirty="0"/>
              <a:t>The </a:t>
            </a:r>
            <a:r>
              <a:rPr lang="en-US" sz="2400" dirty="0">
                <a:solidFill>
                  <a:srgbClr val="FF0000"/>
                </a:solidFill>
              </a:rPr>
              <a:t>continue</a:t>
            </a:r>
            <a:r>
              <a:rPr lang="en-US" sz="2400" dirty="0"/>
              <a:t> statement </a:t>
            </a:r>
            <a:r>
              <a:rPr lang="en-US" sz="2400" dirty="0">
                <a:solidFill>
                  <a:srgbClr val="FF0000"/>
                </a:solidFill>
              </a:rPr>
              <a:t>skips one iteration</a:t>
            </a:r>
            <a:r>
              <a:rPr lang="en-US" sz="2400" dirty="0"/>
              <a:t> in the loop.</a:t>
            </a:r>
          </a:p>
        </p:txBody>
      </p:sp>
      <p:sp>
        <p:nvSpPr>
          <p:cNvPr id="3" name="Rectangle 2"/>
          <p:cNvSpPr/>
          <p:nvPr/>
        </p:nvSpPr>
        <p:spPr>
          <a:xfrm>
            <a:off x="709684" y="3118535"/>
            <a:ext cx="3603009" cy="298201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n-NO" sz="2000" dirty="0">
                <a:solidFill>
                  <a:schemeClr val="tx1"/>
                </a:solidFill>
              </a:rPr>
              <a:t>for (int i = 0; i &lt; 5; i++)</a:t>
            </a:r>
          </a:p>
          <a:p>
            <a:r>
              <a:rPr lang="en-US" sz="2000" dirty="0">
                <a:solidFill>
                  <a:schemeClr val="tx1"/>
                </a:solidFill>
              </a:rPr>
              <a:t>{</a:t>
            </a:r>
          </a:p>
          <a:p>
            <a:r>
              <a:rPr lang="en-US" sz="2000" dirty="0">
                <a:solidFill>
                  <a:schemeClr val="tx1"/>
                </a:solidFill>
              </a:rPr>
              <a:t>        if (</a:t>
            </a:r>
            <a:r>
              <a:rPr lang="en-US" sz="2000" dirty="0" err="1">
                <a:solidFill>
                  <a:schemeClr val="tx1"/>
                </a:solidFill>
              </a:rPr>
              <a:t>i</a:t>
            </a:r>
            <a:r>
              <a:rPr lang="en-US" sz="2000" dirty="0">
                <a:solidFill>
                  <a:schemeClr val="tx1"/>
                </a:solidFill>
              </a:rPr>
              <a:t> == 3)</a:t>
            </a:r>
          </a:p>
          <a:p>
            <a:r>
              <a:rPr lang="en-US" sz="2000" dirty="0">
                <a:solidFill>
                  <a:schemeClr val="tx1"/>
                </a:solidFill>
              </a:rPr>
              <a:t>        {</a:t>
            </a:r>
          </a:p>
          <a:p>
            <a:r>
              <a:rPr lang="en-US" sz="2000" dirty="0">
                <a:solidFill>
                  <a:schemeClr val="tx1"/>
                </a:solidFill>
              </a:rPr>
              <a:t>              </a:t>
            </a:r>
            <a:r>
              <a:rPr lang="en-US" sz="2000" dirty="0">
                <a:solidFill>
                  <a:srgbClr val="00B050"/>
                </a:solidFill>
              </a:rPr>
              <a:t>break</a:t>
            </a:r>
            <a:r>
              <a:rPr lang="en-US" sz="2000" dirty="0">
                <a:solidFill>
                  <a:schemeClr val="tx1"/>
                </a:solidFill>
              </a:rPr>
              <a:t>;</a:t>
            </a:r>
          </a:p>
          <a:p>
            <a:r>
              <a:rPr lang="en-US" sz="2000" dirty="0">
                <a:solidFill>
                  <a:schemeClr val="tx1"/>
                </a:solidFill>
              </a:rPr>
              <a:t>         }</a:t>
            </a:r>
          </a:p>
          <a:p>
            <a:r>
              <a:rPr lang="en-US" sz="2000" dirty="0">
                <a:solidFill>
                  <a:schemeClr val="tx1"/>
                </a:solidFill>
              </a:rPr>
              <a:t>         </a:t>
            </a:r>
            <a:r>
              <a:rPr lang="en-US" sz="2000" dirty="0" err="1">
                <a:solidFill>
                  <a:schemeClr val="tx1"/>
                </a:solidFill>
              </a:rPr>
              <a:t>Console.Write</a:t>
            </a:r>
            <a:r>
              <a:rPr lang="en-US" sz="2000" dirty="0">
                <a:solidFill>
                  <a:schemeClr val="tx1"/>
                </a:solidFill>
              </a:rPr>
              <a:t>(</a:t>
            </a:r>
            <a:r>
              <a:rPr lang="en-US" sz="2000" dirty="0" err="1">
                <a:solidFill>
                  <a:schemeClr val="tx1"/>
                </a:solidFill>
              </a:rPr>
              <a:t>i</a:t>
            </a:r>
            <a:r>
              <a:rPr lang="en-US" sz="2000" dirty="0">
                <a:solidFill>
                  <a:schemeClr val="tx1"/>
                </a:solidFill>
              </a:rPr>
              <a:t> +” “);</a:t>
            </a:r>
          </a:p>
          <a:p>
            <a:r>
              <a:rPr lang="en-US" sz="2000" dirty="0">
                <a:solidFill>
                  <a:schemeClr val="tx1"/>
                </a:solidFill>
              </a:rPr>
              <a:t>}</a:t>
            </a:r>
          </a:p>
          <a:p>
            <a:r>
              <a:rPr lang="en-US" sz="2000" dirty="0">
                <a:solidFill>
                  <a:srgbClr val="FF0000"/>
                </a:solidFill>
              </a:rPr>
              <a:t>Output: 0 1 2 </a:t>
            </a:r>
          </a:p>
        </p:txBody>
      </p:sp>
      <p:sp>
        <p:nvSpPr>
          <p:cNvPr id="5" name="Rectangle 4"/>
          <p:cNvSpPr/>
          <p:nvPr/>
        </p:nvSpPr>
        <p:spPr>
          <a:xfrm>
            <a:off x="4328616" y="3118535"/>
            <a:ext cx="3603009" cy="298201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n-NO" sz="2000" dirty="0">
                <a:solidFill>
                  <a:schemeClr val="tx1"/>
                </a:solidFill>
              </a:rPr>
              <a:t>for (int i = 0; i &lt; 5; i++)</a:t>
            </a:r>
          </a:p>
          <a:p>
            <a:r>
              <a:rPr lang="en-US" sz="2000" dirty="0">
                <a:solidFill>
                  <a:schemeClr val="tx1"/>
                </a:solidFill>
              </a:rPr>
              <a:t>{</a:t>
            </a:r>
          </a:p>
          <a:p>
            <a:r>
              <a:rPr lang="en-US" sz="2000" dirty="0">
                <a:solidFill>
                  <a:schemeClr val="tx1"/>
                </a:solidFill>
              </a:rPr>
              <a:t>        if (</a:t>
            </a:r>
            <a:r>
              <a:rPr lang="en-US" sz="2000" dirty="0" err="1">
                <a:solidFill>
                  <a:schemeClr val="tx1"/>
                </a:solidFill>
              </a:rPr>
              <a:t>i</a:t>
            </a:r>
            <a:r>
              <a:rPr lang="en-US" sz="2000" dirty="0">
                <a:solidFill>
                  <a:schemeClr val="tx1"/>
                </a:solidFill>
              </a:rPr>
              <a:t> == 3)</a:t>
            </a:r>
          </a:p>
          <a:p>
            <a:r>
              <a:rPr lang="en-US" sz="2000" dirty="0">
                <a:solidFill>
                  <a:schemeClr val="tx1"/>
                </a:solidFill>
              </a:rPr>
              <a:t>        {</a:t>
            </a:r>
          </a:p>
          <a:p>
            <a:r>
              <a:rPr lang="en-US" sz="2000" dirty="0">
                <a:solidFill>
                  <a:schemeClr val="tx1"/>
                </a:solidFill>
              </a:rPr>
              <a:t>              </a:t>
            </a:r>
            <a:r>
              <a:rPr lang="en-US" sz="2000" dirty="0">
                <a:solidFill>
                  <a:srgbClr val="00B050"/>
                </a:solidFill>
              </a:rPr>
              <a:t>continue</a:t>
            </a:r>
            <a:r>
              <a:rPr lang="en-US" sz="2000" dirty="0">
                <a:solidFill>
                  <a:schemeClr val="tx1"/>
                </a:solidFill>
              </a:rPr>
              <a:t>;</a:t>
            </a:r>
          </a:p>
          <a:p>
            <a:r>
              <a:rPr lang="en-US" sz="2000" dirty="0">
                <a:solidFill>
                  <a:schemeClr val="tx1"/>
                </a:solidFill>
              </a:rPr>
              <a:t>         }</a:t>
            </a:r>
          </a:p>
          <a:p>
            <a:r>
              <a:rPr lang="en-US" sz="2000" dirty="0">
                <a:solidFill>
                  <a:schemeClr val="tx1"/>
                </a:solidFill>
              </a:rPr>
              <a:t>         </a:t>
            </a:r>
            <a:r>
              <a:rPr lang="en-US" sz="2000" dirty="0" err="1">
                <a:solidFill>
                  <a:schemeClr val="tx1"/>
                </a:solidFill>
              </a:rPr>
              <a:t>Console.WriteLine</a:t>
            </a:r>
            <a:r>
              <a:rPr lang="en-US" sz="2000" dirty="0">
                <a:solidFill>
                  <a:schemeClr val="tx1"/>
                </a:solidFill>
              </a:rPr>
              <a:t>(</a:t>
            </a:r>
            <a:r>
              <a:rPr lang="en-US" sz="2000" dirty="0" err="1">
                <a:solidFill>
                  <a:schemeClr val="tx1"/>
                </a:solidFill>
              </a:rPr>
              <a:t>i</a:t>
            </a:r>
            <a:r>
              <a:rPr lang="en-US" sz="2000" dirty="0">
                <a:solidFill>
                  <a:schemeClr val="tx1"/>
                </a:solidFill>
              </a:rPr>
              <a:t>);</a:t>
            </a:r>
          </a:p>
          <a:p>
            <a:r>
              <a:rPr lang="en-US" sz="2000" dirty="0">
                <a:solidFill>
                  <a:schemeClr val="tx1"/>
                </a:solidFill>
              </a:rPr>
              <a:t>}</a:t>
            </a:r>
          </a:p>
          <a:p>
            <a:r>
              <a:rPr lang="en-US" sz="2000" dirty="0">
                <a:solidFill>
                  <a:srgbClr val="FF0000"/>
                </a:solidFill>
              </a:rPr>
              <a:t>Output: 0 1 2 4</a:t>
            </a:r>
          </a:p>
        </p:txBody>
      </p:sp>
    </p:spTree>
    <p:extLst>
      <p:ext uri="{BB962C8B-B14F-4D97-AF65-F5344CB8AC3E}">
        <p14:creationId xmlns:p14="http://schemas.microsoft.com/office/powerpoint/2010/main" val="158789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Guidelines</a:t>
            </a:r>
          </a:p>
        </p:txBody>
      </p:sp>
      <p:sp>
        <p:nvSpPr>
          <p:cNvPr id="3" name="Subtitle 2"/>
          <p:cNvSpPr>
            <a:spLocks noGrp="1"/>
          </p:cNvSpPr>
          <p:nvPr>
            <p:ph type="subTitle" idx="1"/>
          </p:nvPr>
        </p:nvSpPr>
        <p:spPr>
          <a:xfrm>
            <a:off x="486696" y="2363927"/>
            <a:ext cx="8108664" cy="3713315"/>
          </a:xfrm>
        </p:spPr>
        <p:txBody>
          <a:bodyPr>
            <a:normAutofit/>
          </a:bodyPr>
          <a:lstStyle/>
          <a:p>
            <a:pPr marL="342900" indent="-342900" algn="just" fontAlgn="base">
              <a:buClrTx/>
              <a:buSzPct val="100000"/>
              <a:buAutoNum type="arabicPeriod"/>
            </a:pPr>
            <a:r>
              <a:rPr lang="en-US" sz="2400" dirty="0">
                <a:solidFill>
                  <a:schemeClr val="tx1"/>
                </a:solidFill>
              </a:rPr>
              <a:t>Must be present inside the class in due time.</a:t>
            </a:r>
          </a:p>
          <a:p>
            <a:pPr marL="342900" indent="-342900" algn="just" fontAlgn="base">
              <a:buClrTx/>
              <a:buSzPct val="100000"/>
              <a:buAutoNum type="arabicPeriod"/>
            </a:pPr>
            <a:r>
              <a:rPr lang="en-US" sz="2400" dirty="0">
                <a:solidFill>
                  <a:schemeClr val="tx1"/>
                </a:solidFill>
              </a:rPr>
              <a:t>Break time: </a:t>
            </a:r>
            <a:r>
              <a:rPr lang="en-US" sz="2400" dirty="0">
                <a:solidFill>
                  <a:srgbClr val="FF0000"/>
                </a:solidFill>
              </a:rPr>
              <a:t>15-20 minutes (max)</a:t>
            </a:r>
            <a:r>
              <a:rPr lang="en-US" sz="2400" dirty="0">
                <a:solidFill>
                  <a:schemeClr val="tx1"/>
                </a:solidFill>
              </a:rPr>
              <a:t> break will be given in the middle of the class.</a:t>
            </a:r>
          </a:p>
          <a:p>
            <a:pPr marL="342900" indent="-342900" algn="just" fontAlgn="base">
              <a:buClrTx/>
              <a:buSzPct val="100000"/>
              <a:buFont typeface="Wingdings" pitchFamily="2" charset="2"/>
              <a:buAutoNum type="arabicPeriod"/>
            </a:pPr>
            <a:r>
              <a:rPr lang="en-US" sz="2400" dirty="0">
                <a:solidFill>
                  <a:schemeClr val="tx1"/>
                </a:solidFill>
              </a:rPr>
              <a:t>Must have at least </a:t>
            </a:r>
            <a:r>
              <a:rPr lang="en-US" sz="2400" dirty="0">
                <a:solidFill>
                  <a:srgbClr val="FF0000"/>
                </a:solidFill>
              </a:rPr>
              <a:t>80% attendance</a:t>
            </a:r>
            <a:r>
              <a:rPr lang="en-US" sz="2400" dirty="0">
                <a:solidFill>
                  <a:schemeClr val="tx1"/>
                </a:solidFill>
              </a:rPr>
              <a:t> to pass this course. Failure to do so will result in an </a:t>
            </a:r>
            <a:r>
              <a:rPr lang="en-US" sz="2400" dirty="0">
                <a:solidFill>
                  <a:srgbClr val="FF0000"/>
                </a:solidFill>
              </a:rPr>
              <a:t>automatic UW</a:t>
            </a:r>
            <a:r>
              <a:rPr lang="en-US" sz="2400" dirty="0">
                <a:solidFill>
                  <a:schemeClr val="tx1"/>
                </a:solidFill>
              </a:rPr>
              <a:t>.</a:t>
            </a:r>
          </a:p>
          <a:p>
            <a:pPr marL="342900" indent="-342900" algn="just" fontAlgn="base">
              <a:buClrTx/>
              <a:buSzPct val="100000"/>
              <a:buAutoNum type="arabicPeriod"/>
            </a:pPr>
            <a:r>
              <a:rPr lang="en-US" sz="2400" dirty="0">
                <a:solidFill>
                  <a:schemeClr val="tx1"/>
                </a:solidFill>
              </a:rPr>
              <a:t>Must appear in the mid exam.</a:t>
            </a:r>
          </a:p>
          <a:p>
            <a:pPr marL="342900" indent="-342900" algn="just" fontAlgn="base">
              <a:buClrTx/>
              <a:buSzPct val="100000"/>
              <a:buAutoNum type="arabicPeriod"/>
            </a:pPr>
            <a:r>
              <a:rPr lang="en-US" sz="2400" dirty="0">
                <a:solidFill>
                  <a:schemeClr val="tx1"/>
                </a:solidFill>
              </a:rPr>
              <a:t>No make-up quiz/lab exam.</a:t>
            </a:r>
          </a:p>
          <a:p>
            <a:pPr marL="342900" indent="-342900" algn="just" fontAlgn="base">
              <a:buClr>
                <a:schemeClr val="tx1"/>
              </a:buClr>
              <a:buSzPct val="100000"/>
              <a:buAutoNum type="arabicPeriod"/>
            </a:pPr>
            <a:r>
              <a:rPr lang="en-US" sz="2400" dirty="0">
                <a:solidFill>
                  <a:srgbClr val="FF0000"/>
                </a:solidFill>
              </a:rPr>
              <a:t>No bonus request! </a:t>
            </a:r>
            <a:r>
              <a:rPr lang="en-US" sz="2000" i="1" dirty="0">
                <a:solidFill>
                  <a:schemeClr val="tx1"/>
                </a:solidFill>
              </a:rPr>
              <a:t>(May be given for any good performances)</a:t>
            </a:r>
          </a:p>
          <a:p>
            <a:pPr marL="342900" indent="-342900" algn="just" fontAlgn="base">
              <a:buClrTx/>
              <a:buSzPct val="100000"/>
              <a:buAutoNum type="arabicPeriod"/>
            </a:pPr>
            <a:r>
              <a:rPr lang="en-US" sz="2400" dirty="0">
                <a:solidFill>
                  <a:schemeClr val="tx1"/>
                </a:solidFill>
              </a:rPr>
              <a:t>No cheating, you’ll get an </a:t>
            </a:r>
            <a:r>
              <a:rPr lang="en-US" sz="2400" dirty="0">
                <a:solidFill>
                  <a:srgbClr val="FF0000"/>
                </a:solidFill>
              </a:rPr>
              <a:t>F</a:t>
            </a:r>
            <a:r>
              <a:rPr lang="en-US" sz="2400" dirty="0">
                <a:solidFill>
                  <a:schemeClr val="tx1"/>
                </a:solidFill>
              </a:rPr>
              <a:t> in the course.</a:t>
            </a:r>
          </a:p>
        </p:txBody>
      </p:sp>
    </p:spTree>
    <p:extLst>
      <p:ext uri="{BB962C8B-B14F-4D97-AF65-F5344CB8AC3E}">
        <p14:creationId xmlns:p14="http://schemas.microsoft.com/office/powerpoint/2010/main" val="895334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7808976" cy="3862596"/>
          </a:xfrm>
          <a:prstGeom prst="rect">
            <a:avLst/>
          </a:prstGeom>
          <a:noFill/>
        </p:spPr>
        <p:txBody>
          <a:bodyPr wrap="square" rtlCol="0">
            <a:spAutoFit/>
          </a:bodyPr>
          <a:lstStyle/>
          <a:p>
            <a:pPr marL="342900" indent="-342900" algn="just">
              <a:spcAft>
                <a:spcPts val="600"/>
              </a:spcAft>
              <a:buFont typeface="Wingdings" panose="05000000000000000000" pitchFamily="2" charset="2"/>
              <a:buChar char="§"/>
            </a:pPr>
            <a:r>
              <a:rPr lang="en-US" sz="2400" dirty="0"/>
              <a:t>A method is a </a:t>
            </a:r>
            <a:r>
              <a:rPr lang="en-US" sz="2400" dirty="0">
                <a:solidFill>
                  <a:srgbClr val="FF0000"/>
                </a:solidFill>
              </a:rPr>
              <a:t>block of code </a:t>
            </a:r>
            <a:r>
              <a:rPr lang="en-US" sz="2400" dirty="0"/>
              <a:t>which only runs when it is called. Example-</a:t>
            </a:r>
          </a:p>
          <a:p>
            <a:pPr lvl="1" algn="just"/>
            <a:r>
              <a:rPr lang="en-US" sz="2400" dirty="0"/>
              <a:t>    </a:t>
            </a:r>
            <a:r>
              <a:rPr lang="en-US" sz="2400" dirty="0">
                <a:solidFill>
                  <a:srgbClr val="00B050"/>
                </a:solidFill>
              </a:rPr>
              <a:t>class Program {</a:t>
            </a:r>
          </a:p>
          <a:p>
            <a:pPr lvl="1" algn="just"/>
            <a:r>
              <a:rPr lang="en-US" sz="2400" dirty="0">
                <a:solidFill>
                  <a:srgbClr val="00B050"/>
                </a:solidFill>
              </a:rPr>
              <a:t>        static void Main(string[] </a:t>
            </a:r>
            <a:r>
              <a:rPr lang="en-US" sz="2400" dirty="0" err="1">
                <a:solidFill>
                  <a:srgbClr val="00B050"/>
                </a:solidFill>
              </a:rPr>
              <a:t>args</a:t>
            </a:r>
            <a:r>
              <a:rPr lang="en-US" sz="2400" dirty="0">
                <a:solidFill>
                  <a:srgbClr val="00B050"/>
                </a:solidFill>
              </a:rPr>
              <a:t>) {</a:t>
            </a:r>
          </a:p>
          <a:p>
            <a:pPr lvl="1" algn="just"/>
            <a:r>
              <a:rPr lang="en-US" sz="2400" dirty="0">
                <a:solidFill>
                  <a:srgbClr val="00B050"/>
                </a:solidFill>
              </a:rPr>
              <a:t>            </a:t>
            </a:r>
            <a:r>
              <a:rPr lang="en-US" sz="2400" dirty="0" err="1">
                <a:solidFill>
                  <a:srgbClr val="FF0000"/>
                </a:solidFill>
              </a:rPr>
              <a:t>CallMethod</a:t>
            </a:r>
            <a:r>
              <a:rPr lang="en-US" sz="2400" dirty="0">
                <a:solidFill>
                  <a:srgbClr val="FF0000"/>
                </a:solidFill>
              </a:rPr>
              <a:t>();</a:t>
            </a:r>
          </a:p>
          <a:p>
            <a:pPr lvl="1" algn="just"/>
            <a:r>
              <a:rPr lang="en-US" sz="2400" dirty="0">
                <a:solidFill>
                  <a:srgbClr val="00B050"/>
                </a:solidFill>
              </a:rPr>
              <a:t>        }</a:t>
            </a:r>
          </a:p>
          <a:p>
            <a:pPr lvl="1" algn="just"/>
            <a:r>
              <a:rPr lang="en-US" sz="2400" dirty="0">
                <a:solidFill>
                  <a:srgbClr val="00B050"/>
                </a:solidFill>
              </a:rPr>
              <a:t>        </a:t>
            </a:r>
            <a:r>
              <a:rPr lang="en-US" sz="2400" dirty="0">
                <a:solidFill>
                  <a:srgbClr val="FF0000"/>
                </a:solidFill>
              </a:rPr>
              <a:t>static void </a:t>
            </a:r>
            <a:r>
              <a:rPr lang="en-US" sz="2400" dirty="0" err="1">
                <a:solidFill>
                  <a:srgbClr val="FF0000"/>
                </a:solidFill>
              </a:rPr>
              <a:t>CallMethod</a:t>
            </a:r>
            <a:r>
              <a:rPr lang="en-US" sz="2400" dirty="0">
                <a:solidFill>
                  <a:srgbClr val="FF0000"/>
                </a:solidFill>
              </a:rPr>
              <a:t>() {</a:t>
            </a:r>
          </a:p>
          <a:p>
            <a:pPr lvl="1" algn="just"/>
            <a:r>
              <a:rPr lang="en-US" sz="2400" dirty="0">
                <a:solidFill>
                  <a:srgbClr val="FF0000"/>
                </a:solidFill>
              </a:rPr>
              <a:t>            </a:t>
            </a:r>
            <a:r>
              <a:rPr lang="en-US" sz="2400" dirty="0" err="1">
                <a:solidFill>
                  <a:srgbClr val="FF0000"/>
                </a:solidFill>
              </a:rPr>
              <a:t>Console.WriteLine</a:t>
            </a:r>
            <a:r>
              <a:rPr lang="en-US" sz="2400" dirty="0">
                <a:solidFill>
                  <a:srgbClr val="FF0000"/>
                </a:solidFill>
              </a:rPr>
              <a:t>("Method is called!");</a:t>
            </a:r>
          </a:p>
          <a:p>
            <a:pPr lvl="1" algn="just"/>
            <a:r>
              <a:rPr lang="en-US" sz="2400" dirty="0">
                <a:solidFill>
                  <a:srgbClr val="FF0000"/>
                </a:solidFill>
              </a:rPr>
              <a:t>        }</a:t>
            </a:r>
          </a:p>
          <a:p>
            <a:pPr lvl="1" algn="just"/>
            <a:r>
              <a:rPr lang="en-US" sz="2400" dirty="0">
                <a:solidFill>
                  <a:srgbClr val="00B050"/>
                </a:solidFill>
              </a:rPr>
              <a:t>    }</a:t>
            </a:r>
          </a:p>
        </p:txBody>
      </p:sp>
      <p:sp>
        <p:nvSpPr>
          <p:cNvPr id="3" name="Rectangle 2"/>
          <p:cNvSpPr/>
          <p:nvPr/>
        </p:nvSpPr>
        <p:spPr>
          <a:xfrm>
            <a:off x="5667227" y="3366654"/>
            <a:ext cx="2368410" cy="141316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dirty="0">
                <a:solidFill>
                  <a:schemeClr val="tx1"/>
                </a:solidFill>
              </a:rPr>
              <a:t>Here, static means that the method belongs to the Program class and not an object of the Program class.</a:t>
            </a:r>
          </a:p>
        </p:txBody>
      </p:sp>
      <p:cxnSp>
        <p:nvCxnSpPr>
          <p:cNvPr id="7" name="Straight Arrow Connector 6"/>
          <p:cNvCxnSpPr>
            <a:stCxn id="3" idx="1"/>
          </p:cNvCxnSpPr>
          <p:nvPr/>
        </p:nvCxnSpPr>
        <p:spPr>
          <a:xfrm flipH="1">
            <a:off x="2078182" y="4073236"/>
            <a:ext cx="3589045" cy="7065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7992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50966"/>
            <a:ext cx="3541059" cy="2385268"/>
          </a:xfrm>
          <a:prstGeom prst="rect">
            <a:avLst/>
          </a:prstGeom>
          <a:noFill/>
        </p:spPr>
        <p:txBody>
          <a:bodyPr wrap="square" rtlCol="0">
            <a:spAutoFit/>
          </a:bodyPr>
          <a:lstStyle/>
          <a:p>
            <a:pPr algn="just"/>
            <a:r>
              <a:rPr lang="en-US" sz="2400" b="1" u="sng" dirty="0"/>
              <a:t>Default Parameter: </a:t>
            </a:r>
          </a:p>
          <a:p>
            <a:pPr marL="342900" indent="-342900" algn="just">
              <a:spcAft>
                <a:spcPts val="600"/>
              </a:spcAft>
              <a:buFont typeface="Wingdings" panose="05000000000000000000" pitchFamily="2" charset="2"/>
              <a:buChar char="§"/>
            </a:pPr>
            <a:r>
              <a:rPr lang="en-US" sz="2400" dirty="0"/>
              <a:t>Created by using the equal (=) sign.</a:t>
            </a:r>
          </a:p>
          <a:p>
            <a:pPr marL="342900" indent="-342900" algn="just">
              <a:spcAft>
                <a:spcPts val="600"/>
              </a:spcAft>
              <a:buFont typeface="Wingdings" panose="05000000000000000000" pitchFamily="2" charset="2"/>
              <a:buChar char="§"/>
            </a:pPr>
            <a:r>
              <a:rPr lang="en-US" sz="2400" dirty="0"/>
              <a:t>Call the method without an arguments means called the default value.</a:t>
            </a:r>
          </a:p>
        </p:txBody>
      </p:sp>
      <p:pic>
        <p:nvPicPr>
          <p:cNvPr id="4" name="Picture 3"/>
          <p:cNvPicPr>
            <a:picLocks noChangeAspect="1"/>
          </p:cNvPicPr>
          <p:nvPr/>
        </p:nvPicPr>
        <p:blipFill>
          <a:blip r:embed="rId2"/>
          <a:stretch>
            <a:fillRect/>
          </a:stretch>
        </p:blipFill>
        <p:spPr>
          <a:xfrm>
            <a:off x="4239969" y="2432073"/>
            <a:ext cx="3990348" cy="3210625"/>
          </a:xfrm>
          <a:prstGeom prst="rect">
            <a:avLst/>
          </a:prstGeom>
        </p:spPr>
      </p:pic>
    </p:spTree>
    <p:extLst>
      <p:ext uri="{BB962C8B-B14F-4D97-AF65-F5344CB8AC3E}">
        <p14:creationId xmlns:p14="http://schemas.microsoft.com/office/powerpoint/2010/main" val="1737743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9325"/>
            <a:ext cx="7808976" cy="461665"/>
          </a:xfrm>
          <a:prstGeom prst="rect">
            <a:avLst/>
          </a:prstGeom>
          <a:noFill/>
        </p:spPr>
        <p:txBody>
          <a:bodyPr wrap="square" rtlCol="0">
            <a:spAutoFit/>
          </a:bodyPr>
          <a:lstStyle/>
          <a:p>
            <a:pPr algn="just"/>
            <a:r>
              <a:rPr lang="en-US" sz="2400" b="1" u="sng" dirty="0"/>
              <a:t>Multiple Parameter: </a:t>
            </a:r>
          </a:p>
        </p:txBody>
      </p:sp>
      <p:pic>
        <p:nvPicPr>
          <p:cNvPr id="5" name="Picture 4"/>
          <p:cNvPicPr>
            <a:picLocks noChangeAspect="1"/>
          </p:cNvPicPr>
          <p:nvPr/>
        </p:nvPicPr>
        <p:blipFill>
          <a:blip r:embed="rId2"/>
          <a:stretch>
            <a:fillRect/>
          </a:stretch>
        </p:blipFill>
        <p:spPr>
          <a:xfrm>
            <a:off x="2443428" y="2760989"/>
            <a:ext cx="4589283" cy="2905519"/>
          </a:xfrm>
          <a:prstGeom prst="rect">
            <a:avLst/>
          </a:prstGeom>
        </p:spPr>
      </p:pic>
    </p:spTree>
    <p:extLst>
      <p:ext uri="{BB962C8B-B14F-4D97-AF65-F5344CB8AC3E}">
        <p14:creationId xmlns:p14="http://schemas.microsoft.com/office/powerpoint/2010/main" val="1203714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9325"/>
            <a:ext cx="7808976" cy="3416320"/>
          </a:xfrm>
          <a:prstGeom prst="rect">
            <a:avLst/>
          </a:prstGeom>
          <a:noFill/>
        </p:spPr>
        <p:txBody>
          <a:bodyPr wrap="square" rtlCol="0">
            <a:spAutoFit/>
          </a:bodyPr>
          <a:lstStyle/>
          <a:p>
            <a:pPr algn="just"/>
            <a:r>
              <a:rPr lang="en-US" sz="2400" b="1" u="sng" dirty="0"/>
              <a:t>Named Parameter:</a:t>
            </a:r>
          </a:p>
          <a:p>
            <a:pPr lvl="1" algn="just"/>
            <a:r>
              <a:rPr lang="en-US" sz="2400" b="1" dirty="0"/>
              <a:t>        </a:t>
            </a:r>
            <a:r>
              <a:rPr lang="en-US" sz="2400" dirty="0">
                <a:solidFill>
                  <a:srgbClr val="00B050"/>
                </a:solidFill>
              </a:rPr>
              <a:t>static void Main(string[] </a:t>
            </a:r>
            <a:r>
              <a:rPr lang="en-US" sz="2400" dirty="0" err="1">
                <a:solidFill>
                  <a:srgbClr val="00B050"/>
                </a:solidFill>
              </a:rPr>
              <a:t>args</a:t>
            </a:r>
            <a:r>
              <a:rPr lang="en-US" sz="2400" dirty="0">
                <a:solidFill>
                  <a:srgbClr val="00B050"/>
                </a:solidFill>
              </a:rPr>
              <a:t>)</a:t>
            </a:r>
          </a:p>
          <a:p>
            <a:pPr lvl="1" algn="just"/>
            <a:r>
              <a:rPr lang="en-US" sz="2400" dirty="0">
                <a:solidFill>
                  <a:srgbClr val="00B050"/>
                </a:solidFill>
              </a:rPr>
              <a:t>        {</a:t>
            </a:r>
          </a:p>
          <a:p>
            <a:pPr lvl="1" algn="just"/>
            <a:r>
              <a:rPr lang="en-US" sz="2400" dirty="0">
                <a:solidFill>
                  <a:srgbClr val="00B050"/>
                </a:solidFill>
              </a:rPr>
              <a:t>            function1(3,</a:t>
            </a:r>
            <a:r>
              <a:rPr lang="en-US" sz="2400" dirty="0">
                <a:solidFill>
                  <a:srgbClr val="FF0000"/>
                </a:solidFill>
              </a:rPr>
              <a:t>c:5</a:t>
            </a:r>
            <a:r>
              <a:rPr lang="en-US" sz="2400" dirty="0">
                <a:solidFill>
                  <a:srgbClr val="00B050"/>
                </a:solidFill>
              </a:rPr>
              <a:t>);</a:t>
            </a:r>
          </a:p>
          <a:p>
            <a:pPr lvl="1" algn="just"/>
            <a:r>
              <a:rPr lang="en-US" sz="2400" dirty="0">
                <a:solidFill>
                  <a:srgbClr val="00B050"/>
                </a:solidFill>
              </a:rPr>
              <a:t>        }</a:t>
            </a:r>
          </a:p>
          <a:p>
            <a:pPr lvl="1" algn="just"/>
            <a:r>
              <a:rPr lang="en-US" sz="2400" dirty="0">
                <a:solidFill>
                  <a:srgbClr val="00B050"/>
                </a:solidFill>
              </a:rPr>
              <a:t>        static void function1(</a:t>
            </a:r>
            <a:r>
              <a:rPr lang="en-US" sz="2400" dirty="0" err="1">
                <a:solidFill>
                  <a:srgbClr val="00B050"/>
                </a:solidFill>
              </a:rPr>
              <a:t>int</a:t>
            </a:r>
            <a:r>
              <a:rPr lang="en-US" sz="2400" dirty="0">
                <a:solidFill>
                  <a:srgbClr val="00B050"/>
                </a:solidFill>
              </a:rPr>
              <a:t> a, </a:t>
            </a:r>
            <a:r>
              <a:rPr lang="en-US" sz="2400" dirty="0" err="1">
                <a:solidFill>
                  <a:srgbClr val="FF0000"/>
                </a:solidFill>
              </a:rPr>
              <a:t>int</a:t>
            </a:r>
            <a:r>
              <a:rPr lang="en-US" sz="2400" dirty="0">
                <a:solidFill>
                  <a:srgbClr val="FF0000"/>
                </a:solidFill>
              </a:rPr>
              <a:t> b = 0, </a:t>
            </a:r>
            <a:r>
              <a:rPr lang="en-US" sz="2400" dirty="0" err="1">
                <a:solidFill>
                  <a:srgbClr val="FF0000"/>
                </a:solidFill>
              </a:rPr>
              <a:t>int</a:t>
            </a:r>
            <a:r>
              <a:rPr lang="en-US" sz="2400" dirty="0">
                <a:solidFill>
                  <a:srgbClr val="FF0000"/>
                </a:solidFill>
              </a:rPr>
              <a:t> c = 1</a:t>
            </a:r>
            <a:r>
              <a:rPr lang="en-US" sz="2400" dirty="0">
                <a:solidFill>
                  <a:srgbClr val="00B050"/>
                </a:solidFill>
              </a:rPr>
              <a:t>)</a:t>
            </a:r>
          </a:p>
          <a:p>
            <a:pPr lvl="1" algn="just"/>
            <a:r>
              <a:rPr lang="en-US" sz="2400" dirty="0">
                <a:solidFill>
                  <a:srgbClr val="00B050"/>
                </a:solidFill>
              </a:rPr>
              <a:t>        {</a:t>
            </a:r>
          </a:p>
          <a:p>
            <a:pPr lvl="1" algn="just"/>
            <a:r>
              <a:rPr lang="en-US" sz="2400" dirty="0">
                <a:solidFill>
                  <a:srgbClr val="00B050"/>
                </a:solidFill>
              </a:rPr>
              <a:t>            </a:t>
            </a:r>
            <a:r>
              <a:rPr lang="en-US" sz="2400" dirty="0" err="1">
                <a:solidFill>
                  <a:srgbClr val="00B050"/>
                </a:solidFill>
              </a:rPr>
              <a:t>Console.WriteLine</a:t>
            </a:r>
            <a:r>
              <a:rPr lang="en-US" sz="2400" dirty="0">
                <a:solidFill>
                  <a:srgbClr val="00B050"/>
                </a:solidFill>
              </a:rPr>
              <a:t>("{0} {1} {2}",</a:t>
            </a:r>
            <a:r>
              <a:rPr lang="en-US" sz="2400" dirty="0" err="1">
                <a:solidFill>
                  <a:srgbClr val="00B050"/>
                </a:solidFill>
              </a:rPr>
              <a:t>a,b,c</a:t>
            </a:r>
            <a:r>
              <a:rPr lang="en-US" sz="2400" dirty="0">
                <a:solidFill>
                  <a:srgbClr val="00B050"/>
                </a:solidFill>
              </a:rPr>
              <a:t>);</a:t>
            </a:r>
          </a:p>
          <a:p>
            <a:pPr lvl="1" algn="just"/>
            <a:r>
              <a:rPr lang="en-US" sz="2400" dirty="0">
                <a:solidFill>
                  <a:srgbClr val="00B050"/>
                </a:solidFill>
              </a:rPr>
              <a:t>        }</a:t>
            </a:r>
          </a:p>
        </p:txBody>
      </p:sp>
    </p:spTree>
    <p:extLst>
      <p:ext uri="{BB962C8B-B14F-4D97-AF65-F5344CB8AC3E}">
        <p14:creationId xmlns:p14="http://schemas.microsoft.com/office/powerpoint/2010/main" val="2923883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9325"/>
            <a:ext cx="7808976" cy="830997"/>
          </a:xfrm>
          <a:prstGeom prst="rect">
            <a:avLst/>
          </a:prstGeom>
          <a:noFill/>
        </p:spPr>
        <p:txBody>
          <a:bodyPr wrap="square" rtlCol="0">
            <a:spAutoFit/>
          </a:bodyPr>
          <a:lstStyle/>
          <a:p>
            <a:pPr algn="just"/>
            <a:r>
              <a:rPr lang="en-US" sz="2400" dirty="0">
                <a:solidFill>
                  <a:srgbClr val="FF0000"/>
                </a:solidFill>
              </a:rPr>
              <a:t>What will be the output??</a:t>
            </a:r>
          </a:p>
          <a:p>
            <a:pPr lvl="1" algn="just"/>
            <a:r>
              <a:rPr lang="en-US" sz="2400" b="1" dirty="0"/>
              <a:t>        </a:t>
            </a:r>
            <a:endParaRPr lang="en-US" sz="2400" dirty="0">
              <a:solidFill>
                <a:srgbClr val="00B050"/>
              </a:solidFill>
            </a:endParaRPr>
          </a:p>
        </p:txBody>
      </p:sp>
      <p:pic>
        <p:nvPicPr>
          <p:cNvPr id="3" name="Picture 2"/>
          <p:cNvPicPr>
            <a:picLocks noChangeAspect="1"/>
          </p:cNvPicPr>
          <p:nvPr/>
        </p:nvPicPr>
        <p:blipFill>
          <a:blip r:embed="rId2"/>
          <a:stretch>
            <a:fillRect/>
          </a:stretch>
        </p:blipFill>
        <p:spPr>
          <a:xfrm>
            <a:off x="2256750" y="2948985"/>
            <a:ext cx="4317085" cy="3008469"/>
          </a:xfrm>
          <a:prstGeom prst="rect">
            <a:avLst/>
          </a:prstGeom>
        </p:spPr>
      </p:pic>
    </p:spTree>
    <p:extLst>
      <p:ext uri="{BB962C8B-B14F-4D97-AF65-F5344CB8AC3E}">
        <p14:creationId xmlns:p14="http://schemas.microsoft.com/office/powerpoint/2010/main" val="2001309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Ref and Out Keywords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5220"/>
            <a:ext cx="8319243" cy="907941"/>
          </a:xfrm>
          <a:prstGeom prst="rect">
            <a:avLst/>
          </a:prstGeom>
          <a:noFill/>
        </p:spPr>
        <p:txBody>
          <a:bodyPr wrap="square" rtlCol="0">
            <a:spAutoFit/>
          </a:bodyPr>
          <a:lstStyle/>
          <a:p>
            <a:pPr algn="just">
              <a:spcAft>
                <a:spcPts val="600"/>
              </a:spcAft>
            </a:pPr>
            <a:r>
              <a:rPr lang="en-US" sz="2400" b="1" dirty="0">
                <a:cs typeface="Courier New" panose="02070309020205020404" pitchFamily="49" charset="0"/>
              </a:rPr>
              <a:t>Ref:                                                        Out:</a:t>
            </a:r>
          </a:p>
          <a:p>
            <a:pPr algn="just">
              <a:spcAft>
                <a:spcPts val="600"/>
              </a:spcAft>
            </a:pPr>
            <a:endParaRPr lang="en-US" sz="2400" b="1"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421341" y="2749190"/>
            <a:ext cx="3897990" cy="3208265"/>
          </a:xfrm>
          <a:prstGeom prst="rect">
            <a:avLst/>
          </a:prstGeom>
        </p:spPr>
      </p:pic>
      <p:pic>
        <p:nvPicPr>
          <p:cNvPr id="5" name="Picture 4"/>
          <p:cNvPicPr>
            <a:picLocks noChangeAspect="1"/>
          </p:cNvPicPr>
          <p:nvPr/>
        </p:nvPicPr>
        <p:blipFill>
          <a:blip r:embed="rId3"/>
          <a:stretch>
            <a:fillRect/>
          </a:stretch>
        </p:blipFill>
        <p:spPr>
          <a:xfrm>
            <a:off x="4757910" y="2749190"/>
            <a:ext cx="3982674" cy="3208265"/>
          </a:xfrm>
          <a:prstGeom prst="rect">
            <a:avLst/>
          </a:prstGeom>
        </p:spPr>
      </p:pic>
    </p:spTree>
    <p:extLst>
      <p:ext uri="{BB962C8B-B14F-4D97-AF65-F5344CB8AC3E}">
        <p14:creationId xmlns:p14="http://schemas.microsoft.com/office/powerpoint/2010/main" val="29095883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Ref and Out Keywords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95220"/>
            <a:ext cx="8319243" cy="907941"/>
          </a:xfrm>
          <a:prstGeom prst="rect">
            <a:avLst/>
          </a:prstGeom>
          <a:noFill/>
        </p:spPr>
        <p:txBody>
          <a:bodyPr wrap="square" rtlCol="0">
            <a:spAutoFit/>
          </a:bodyPr>
          <a:lstStyle/>
          <a:p>
            <a:pPr algn="just">
              <a:spcAft>
                <a:spcPts val="600"/>
              </a:spcAft>
            </a:pPr>
            <a:r>
              <a:rPr lang="en-US" sz="2400" b="1" dirty="0">
                <a:cs typeface="Courier New" panose="02070309020205020404" pitchFamily="49" charset="0"/>
              </a:rPr>
              <a:t>Differences between Ref and Out:</a:t>
            </a:r>
          </a:p>
          <a:p>
            <a:pPr algn="just">
              <a:spcAft>
                <a:spcPts val="600"/>
              </a:spcAft>
            </a:pPr>
            <a:endParaRPr lang="en-US" sz="2400" b="1" dirty="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2030590" y="2749190"/>
            <a:ext cx="5090645" cy="3316312"/>
          </a:xfrm>
          <a:prstGeom prst="rect">
            <a:avLst/>
          </a:prstGeom>
        </p:spPr>
      </p:pic>
    </p:spTree>
    <p:extLst>
      <p:ext uri="{BB962C8B-B14F-4D97-AF65-F5344CB8AC3E}">
        <p14:creationId xmlns:p14="http://schemas.microsoft.com/office/powerpoint/2010/main" val="4103036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Struct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54743"/>
            <a:ext cx="8099204" cy="3416320"/>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t>Used to hold small data values. </a:t>
            </a:r>
          </a:p>
          <a:p>
            <a:pPr marL="342900" indent="-342900" algn="just">
              <a:buFont typeface="Wingdings" panose="05000000000000000000" pitchFamily="2" charset="2"/>
              <a:buChar char="§"/>
            </a:pPr>
            <a:r>
              <a:rPr lang="en-US" sz="2400" dirty="0"/>
              <a:t>The </a:t>
            </a:r>
            <a:r>
              <a:rPr lang="en-US" sz="2400" dirty="0" err="1">
                <a:solidFill>
                  <a:srgbClr val="FF0000"/>
                </a:solidFill>
              </a:rPr>
              <a:t>struct</a:t>
            </a:r>
            <a:r>
              <a:rPr lang="en-US" sz="2400" dirty="0"/>
              <a:t> keyword is used for creating a structure.</a:t>
            </a:r>
          </a:p>
          <a:p>
            <a:pPr marL="342900" indent="-342900" algn="just">
              <a:buFont typeface="Wingdings" panose="05000000000000000000" pitchFamily="2" charset="2"/>
              <a:buChar char="§"/>
            </a:pPr>
            <a:r>
              <a:rPr lang="en-US" sz="2400" dirty="0"/>
              <a:t>Structures can have defined constructors, but not destructors. However, you cannot define a default constructor for a structure. The default constructor is automatically defined and cannot be changed.</a:t>
            </a:r>
          </a:p>
          <a:p>
            <a:pPr marL="342900" indent="-342900" algn="just">
              <a:buFont typeface="Wingdings" panose="05000000000000000000" pitchFamily="2" charset="2"/>
              <a:buChar char="§"/>
            </a:pPr>
            <a:r>
              <a:rPr lang="en-US" sz="2400" dirty="0"/>
              <a:t>Structures cannot inherit other structures or classes.</a:t>
            </a:r>
          </a:p>
          <a:p>
            <a:pPr marL="342900" indent="-342900" algn="just">
              <a:buFont typeface="Wingdings" panose="05000000000000000000" pitchFamily="2" charset="2"/>
              <a:buChar char="§"/>
            </a:pPr>
            <a:r>
              <a:rPr lang="en-US" sz="2400" dirty="0"/>
              <a:t>Structures cannot be used as a base for other structures or classes.</a:t>
            </a:r>
          </a:p>
        </p:txBody>
      </p:sp>
    </p:spTree>
    <p:extLst>
      <p:ext uri="{BB962C8B-B14F-4D97-AF65-F5344CB8AC3E}">
        <p14:creationId xmlns:p14="http://schemas.microsoft.com/office/powerpoint/2010/main" val="4255805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Struct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33070"/>
            <a:ext cx="8099204" cy="4154984"/>
          </a:xfrm>
          <a:prstGeom prst="rect">
            <a:avLst/>
          </a:prstGeom>
          <a:noFill/>
        </p:spPr>
        <p:txBody>
          <a:bodyPr wrap="square" rtlCol="0">
            <a:spAutoFit/>
          </a:bodyPr>
          <a:lstStyle/>
          <a:p>
            <a:pPr lvl="1" algn="just"/>
            <a:r>
              <a:rPr lang="en-US" sz="2400" dirty="0"/>
              <a:t>        static void Main(string[] </a:t>
            </a:r>
            <a:r>
              <a:rPr lang="en-US" sz="2400" dirty="0" err="1"/>
              <a:t>args</a:t>
            </a:r>
            <a:r>
              <a:rPr lang="en-US" sz="2400" dirty="0"/>
              <a:t>) {</a:t>
            </a:r>
          </a:p>
          <a:p>
            <a:pPr lvl="1" algn="just"/>
            <a:r>
              <a:rPr lang="en-US" sz="2400" dirty="0"/>
              <a:t>            </a:t>
            </a:r>
            <a:r>
              <a:rPr lang="en-US" sz="2400" dirty="0">
                <a:solidFill>
                  <a:srgbClr val="00B050"/>
                </a:solidFill>
              </a:rPr>
              <a:t>Coordinate</a:t>
            </a:r>
            <a:r>
              <a:rPr lang="en-US" sz="2400" dirty="0"/>
              <a:t> point; </a:t>
            </a:r>
          </a:p>
          <a:p>
            <a:pPr lvl="1" algn="just"/>
            <a:r>
              <a:rPr lang="en-US" sz="2400" dirty="0"/>
              <a:t>            </a:t>
            </a:r>
            <a:r>
              <a:rPr lang="en-US" sz="2400" dirty="0" err="1"/>
              <a:t>point.x</a:t>
            </a:r>
            <a:r>
              <a:rPr lang="en-US" sz="2400" dirty="0"/>
              <a:t> = 20;</a:t>
            </a:r>
          </a:p>
          <a:p>
            <a:pPr lvl="1" algn="just"/>
            <a:r>
              <a:rPr lang="en-US" sz="2400" dirty="0"/>
              <a:t>            </a:t>
            </a:r>
            <a:r>
              <a:rPr lang="en-US" sz="2400" dirty="0" err="1"/>
              <a:t>point.y</a:t>
            </a:r>
            <a:r>
              <a:rPr lang="en-US" sz="2400" dirty="0"/>
              <a:t> = 40;</a:t>
            </a:r>
          </a:p>
          <a:p>
            <a:pPr lvl="1" algn="just"/>
            <a:r>
              <a:rPr lang="en-US" sz="2400" dirty="0"/>
              <a:t>            </a:t>
            </a:r>
            <a:r>
              <a:rPr lang="en-US" sz="2400" dirty="0" err="1"/>
              <a:t>Console.WriteLine</a:t>
            </a:r>
            <a:r>
              <a:rPr lang="en-US" sz="2400" dirty="0"/>
              <a:t>(</a:t>
            </a:r>
            <a:r>
              <a:rPr lang="en-US" sz="2400" dirty="0" err="1"/>
              <a:t>point.x</a:t>
            </a:r>
            <a:r>
              <a:rPr lang="en-US" sz="2400" dirty="0"/>
              <a:t>); </a:t>
            </a:r>
            <a:r>
              <a:rPr lang="en-US" sz="2400" dirty="0">
                <a:solidFill>
                  <a:srgbClr val="FF0000"/>
                </a:solidFill>
              </a:rPr>
              <a:t>//output: 20  </a:t>
            </a:r>
          </a:p>
          <a:p>
            <a:pPr lvl="1" algn="just"/>
            <a:r>
              <a:rPr lang="en-US" sz="2400" dirty="0"/>
              <a:t>            </a:t>
            </a:r>
            <a:r>
              <a:rPr lang="en-US" sz="2400" dirty="0" err="1"/>
              <a:t>Console.WriteLine</a:t>
            </a:r>
            <a:r>
              <a:rPr lang="en-US" sz="2400" dirty="0"/>
              <a:t>(</a:t>
            </a:r>
            <a:r>
              <a:rPr lang="en-US" sz="2400" dirty="0" err="1"/>
              <a:t>point.y</a:t>
            </a:r>
            <a:r>
              <a:rPr lang="en-US" sz="2400" dirty="0"/>
              <a:t>); </a:t>
            </a:r>
            <a:r>
              <a:rPr lang="en-US" sz="2400" dirty="0">
                <a:solidFill>
                  <a:srgbClr val="FF0000"/>
                </a:solidFill>
              </a:rPr>
              <a:t>//output: 40  </a:t>
            </a:r>
          </a:p>
          <a:p>
            <a:pPr lvl="1" algn="just"/>
            <a:r>
              <a:rPr lang="en-US" sz="2400" dirty="0"/>
              <a:t>        }</a:t>
            </a:r>
          </a:p>
          <a:p>
            <a:pPr lvl="1" algn="just"/>
            <a:r>
              <a:rPr lang="en-US" sz="2400" dirty="0"/>
              <a:t>        </a:t>
            </a:r>
            <a:r>
              <a:rPr lang="en-US" sz="2400" dirty="0" err="1">
                <a:solidFill>
                  <a:srgbClr val="00B050"/>
                </a:solidFill>
              </a:rPr>
              <a:t>struct</a:t>
            </a:r>
            <a:r>
              <a:rPr lang="en-US" sz="2400" dirty="0">
                <a:solidFill>
                  <a:srgbClr val="00B050"/>
                </a:solidFill>
              </a:rPr>
              <a:t> Coordinate{</a:t>
            </a:r>
          </a:p>
          <a:p>
            <a:pPr lvl="1" algn="just"/>
            <a:r>
              <a:rPr lang="en-US" sz="2400" dirty="0">
                <a:solidFill>
                  <a:srgbClr val="00B050"/>
                </a:solidFill>
              </a:rPr>
              <a:t>            public </a:t>
            </a:r>
            <a:r>
              <a:rPr lang="en-US" sz="2400" dirty="0" err="1">
                <a:solidFill>
                  <a:srgbClr val="00B050"/>
                </a:solidFill>
              </a:rPr>
              <a:t>int</a:t>
            </a:r>
            <a:r>
              <a:rPr lang="en-US" sz="2400" dirty="0">
                <a:solidFill>
                  <a:srgbClr val="00B050"/>
                </a:solidFill>
              </a:rPr>
              <a:t> x;</a:t>
            </a:r>
          </a:p>
          <a:p>
            <a:pPr lvl="1" algn="just"/>
            <a:r>
              <a:rPr lang="en-US" sz="2400" dirty="0">
                <a:solidFill>
                  <a:srgbClr val="00B050"/>
                </a:solidFill>
              </a:rPr>
              <a:t>            public </a:t>
            </a:r>
            <a:r>
              <a:rPr lang="en-US" sz="2400" dirty="0" err="1">
                <a:solidFill>
                  <a:srgbClr val="00B050"/>
                </a:solidFill>
              </a:rPr>
              <a:t>int</a:t>
            </a:r>
            <a:r>
              <a:rPr lang="en-US" sz="2400" dirty="0">
                <a:solidFill>
                  <a:srgbClr val="00B050"/>
                </a:solidFill>
              </a:rPr>
              <a:t> y;</a:t>
            </a:r>
          </a:p>
          <a:p>
            <a:pPr lvl="1" algn="just"/>
            <a:r>
              <a:rPr lang="en-US" sz="2400" dirty="0">
                <a:solidFill>
                  <a:srgbClr val="00B050"/>
                </a:solidFill>
              </a:rPr>
              <a:t>        }</a:t>
            </a:r>
          </a:p>
        </p:txBody>
      </p:sp>
    </p:spTree>
    <p:extLst>
      <p:ext uri="{BB962C8B-B14F-4D97-AF65-F5344CB8AC3E}">
        <p14:creationId xmlns:p14="http://schemas.microsoft.com/office/powerpoint/2010/main" val="3367711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6945"/>
            <a:ext cx="7808976" cy="1088136"/>
          </a:xfrm>
        </p:spPr>
        <p:txBody>
          <a:bodyPr>
            <a:noAutofit/>
          </a:bodyPr>
          <a:lstStyle/>
          <a:p>
            <a:r>
              <a:rPr lang="en-US" sz="3600" dirty="0"/>
              <a:t>Course Title: </a:t>
            </a:r>
            <a:r>
              <a:rPr lang="en-US" sz="3600" dirty="0">
                <a:latin typeface="+mn-lt"/>
              </a:rPr>
              <a:t>OOP 2</a:t>
            </a:r>
            <a:br>
              <a:rPr lang="en-US" sz="3600" dirty="0"/>
            </a:br>
            <a:r>
              <a:rPr lang="en-US" sz="3600" dirty="0"/>
              <a:t>Course Code: </a:t>
            </a:r>
            <a:r>
              <a:rPr lang="en-US" sz="3600" dirty="0">
                <a:latin typeface="+mn-lt"/>
              </a:rPr>
              <a:t>CSC 2210</a:t>
            </a:r>
          </a:p>
        </p:txBody>
      </p:sp>
      <p:sp>
        <p:nvSpPr>
          <p:cNvPr id="4" name="TextBox 3"/>
          <p:cNvSpPr txBox="1"/>
          <p:nvPr/>
        </p:nvSpPr>
        <p:spPr>
          <a:xfrm>
            <a:off x="628360" y="2446757"/>
            <a:ext cx="7921836" cy="1015663"/>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p>
          <a:p>
            <a:pPr algn="ctr"/>
            <a:endParaRPr lang="en-US" sz="20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nvGraphicFramePr>
        <p:xfrm>
          <a:off x="628360" y="4621360"/>
          <a:ext cx="7921836" cy="792480"/>
        </p:xfrm>
        <a:graphic>
          <a:graphicData uri="http://schemas.openxmlformats.org/drawingml/2006/table">
            <a:tbl>
              <a:tblPr firstRow="1" bandRow="1">
                <a:tableStyleId>{D7AC3CCA-C797-4891-BE02-D94E43425B78}</a:tableStyleId>
              </a:tblPr>
              <a:tblGrid>
                <a:gridCol w="1521037">
                  <a:extLst>
                    <a:ext uri="{9D8B030D-6E8A-4147-A177-3AD203B41FA5}">
                      <a16:colId xmlns:a16="http://schemas.microsoft.com/office/drawing/2014/main" val="3905988420"/>
                    </a:ext>
                  </a:extLst>
                </a:gridCol>
                <a:gridCol w="953532">
                  <a:extLst>
                    <a:ext uri="{9D8B030D-6E8A-4147-A177-3AD203B41FA5}">
                      <a16:colId xmlns:a16="http://schemas.microsoft.com/office/drawing/2014/main" val="2889894460"/>
                    </a:ext>
                  </a:extLst>
                </a:gridCol>
                <a:gridCol w="1368563">
                  <a:extLst>
                    <a:ext uri="{9D8B030D-6E8A-4147-A177-3AD203B41FA5}">
                      <a16:colId xmlns:a16="http://schemas.microsoft.com/office/drawing/2014/main" val="3023211198"/>
                    </a:ext>
                  </a:extLst>
                </a:gridCol>
                <a:gridCol w="963989">
                  <a:extLst>
                    <a:ext uri="{9D8B030D-6E8A-4147-A177-3AD203B41FA5}">
                      <a16:colId xmlns:a16="http://schemas.microsoft.com/office/drawing/2014/main" val="1762131981"/>
                    </a:ext>
                  </a:extLst>
                </a:gridCol>
                <a:gridCol w="1337788">
                  <a:extLst>
                    <a:ext uri="{9D8B030D-6E8A-4147-A177-3AD203B41FA5}">
                      <a16:colId xmlns:a16="http://schemas.microsoft.com/office/drawing/2014/main" val="445458238"/>
                    </a:ext>
                  </a:extLst>
                </a:gridCol>
                <a:gridCol w="1776927">
                  <a:extLst>
                    <a:ext uri="{9D8B030D-6E8A-4147-A177-3AD203B41FA5}">
                      <a16:colId xmlns:a16="http://schemas.microsoft.com/office/drawing/2014/main" val="1508364941"/>
                    </a:ext>
                  </a:extLst>
                </a:gridCol>
              </a:tblGrid>
              <a:tr h="378736">
                <a:tc>
                  <a:txBody>
                    <a:bodyPr/>
                    <a:lstStyle/>
                    <a:p>
                      <a:r>
                        <a:rPr lang="en-US" sz="2000" dirty="0"/>
                        <a:t>Lecturer No:</a:t>
                      </a:r>
                    </a:p>
                  </a:txBody>
                  <a:tcPr/>
                </a:tc>
                <a:tc>
                  <a:txBody>
                    <a:bodyPr/>
                    <a:lstStyle/>
                    <a:p>
                      <a:r>
                        <a:rPr lang="en-US" sz="2000" dirty="0"/>
                        <a:t>2.2</a:t>
                      </a:r>
                    </a:p>
                  </a:txBody>
                  <a:tcPr/>
                </a:tc>
                <a:tc>
                  <a:txBody>
                    <a:bodyPr/>
                    <a:lstStyle/>
                    <a:p>
                      <a:r>
                        <a:rPr lang="en-US" sz="2000" dirty="0"/>
                        <a:t>Week No:</a:t>
                      </a:r>
                    </a:p>
                  </a:txBody>
                  <a:tcPr/>
                </a:tc>
                <a:tc>
                  <a:txBody>
                    <a:bodyPr/>
                    <a:lstStyle/>
                    <a:p>
                      <a:r>
                        <a:rPr lang="en-US" sz="2000" dirty="0"/>
                        <a:t>2</a:t>
                      </a:r>
                    </a:p>
                  </a:txBody>
                  <a:tcPr/>
                </a:tc>
                <a:tc>
                  <a:txBody>
                    <a:bodyPr/>
                    <a:lstStyle/>
                    <a:p>
                      <a:r>
                        <a:rPr lang="en-US" sz="2000" dirty="0"/>
                        <a:t>Semester:</a:t>
                      </a:r>
                    </a:p>
                  </a:txBody>
                  <a:tcPr/>
                </a:tc>
                <a:tc>
                  <a:txBody>
                    <a:bodyPr/>
                    <a:lstStyle/>
                    <a:p>
                      <a:r>
                        <a:rPr lang="en-US" sz="2000" dirty="0"/>
                        <a:t>Fall 2022-23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2000" i="1" dirty="0"/>
                        <a:t>Nyme Ahmed (</a:t>
                      </a:r>
                      <a:r>
                        <a:rPr lang="en-US" sz="2000" i="1" dirty="0">
                          <a:solidFill>
                            <a:schemeClr val="accent1"/>
                          </a:solidFill>
                        </a:rPr>
                        <a:t>nyme.ahmed@aiub.edu</a:t>
                      </a:r>
                      <a:r>
                        <a:rPr lang="en-US" sz="2000"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6" name="TextBox 5">
            <a:extLst>
              <a:ext uri="{FF2B5EF4-FFF2-40B4-BE49-F238E27FC236}">
                <a16:creationId xmlns:a16="http://schemas.microsoft.com/office/drawing/2014/main" id="{D57FA960-ED29-0C07-70A1-1A0FCD656A3C}"/>
              </a:ext>
            </a:extLst>
          </p:cNvPr>
          <p:cNvSpPr txBox="1"/>
          <p:nvPr/>
        </p:nvSpPr>
        <p:spPr>
          <a:xfrm>
            <a:off x="3692789" y="3508565"/>
            <a:ext cx="1792977" cy="400110"/>
          </a:xfrm>
          <a:prstGeom prst="rect">
            <a:avLst/>
          </a:prstGeom>
          <a:noFill/>
        </p:spPr>
        <p:txBody>
          <a:bodyPr wrap="square">
            <a:spAutoFit/>
          </a:bodyPr>
          <a:lstStyle/>
          <a:p>
            <a:pPr algn="just"/>
            <a:r>
              <a:rPr lang="en-US" sz="2000" b="1" dirty="0">
                <a:latin typeface="Arial" panose="020B0604020202020204" pitchFamily="34" charset="0"/>
                <a:cs typeface="Arial" panose="020B0604020202020204" pitchFamily="34" charset="0"/>
              </a:rPr>
              <a:t>Topis: Array</a:t>
            </a:r>
          </a:p>
        </p:txBody>
      </p:sp>
    </p:spTree>
    <p:extLst>
      <p:ext uri="{BB962C8B-B14F-4D97-AF65-F5344CB8AC3E}">
        <p14:creationId xmlns:p14="http://schemas.microsoft.com/office/powerpoint/2010/main" val="662507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about C#</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24016"/>
            <a:ext cx="7808976" cy="335906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dirty="0"/>
              <a:t>C# is an object-oriented programming language created by Microsoft that runs on the .NET Framework.</a:t>
            </a:r>
          </a:p>
          <a:p>
            <a:pPr marL="342900" indent="-342900" algn="just">
              <a:lnSpc>
                <a:spcPct val="150000"/>
              </a:lnSpc>
              <a:buFont typeface="Wingdings" panose="05000000000000000000" pitchFamily="2" charset="2"/>
              <a:buChar char="q"/>
            </a:pPr>
            <a:r>
              <a:rPr lang="en-US" sz="2400" dirty="0"/>
              <a:t>C# in </a:t>
            </a:r>
            <a:r>
              <a:rPr lang="en-US" sz="2400" dirty="0">
                <a:solidFill>
                  <a:srgbClr val="FF0000"/>
                </a:solidFill>
              </a:rPr>
              <a:t>case-sensitive</a:t>
            </a:r>
            <a:r>
              <a:rPr lang="en-US" sz="2400" dirty="0"/>
              <a:t>.</a:t>
            </a:r>
          </a:p>
          <a:p>
            <a:pPr marL="342900" indent="-342900" algn="just">
              <a:lnSpc>
                <a:spcPct val="150000"/>
              </a:lnSpc>
              <a:buFont typeface="Wingdings" panose="05000000000000000000" pitchFamily="2" charset="2"/>
              <a:buChar char="q"/>
            </a:pPr>
            <a:r>
              <a:rPr lang="en-US" sz="2400" dirty="0"/>
              <a:t>C# is used for mobile/desktop/web/database applications, websites, games and many more.</a:t>
            </a:r>
          </a:p>
          <a:p>
            <a:pPr marL="342900" indent="-342900" algn="just">
              <a:lnSpc>
                <a:spcPct val="150000"/>
              </a:lnSpc>
              <a:buFont typeface="Wingdings" panose="05000000000000000000" pitchFamily="2" charset="2"/>
              <a:buChar char="q"/>
            </a:pPr>
            <a:r>
              <a:rPr lang="en-US" sz="2400" dirty="0"/>
              <a:t>Tool used for C#: </a:t>
            </a:r>
            <a:r>
              <a:rPr lang="en-US" sz="2400" dirty="0">
                <a:solidFill>
                  <a:srgbClr val="FF0000"/>
                </a:solidFill>
              </a:rPr>
              <a:t>Microsoft Visual Studio</a:t>
            </a:r>
            <a:endParaRPr lang="x-none" sz="2400" dirty="0">
              <a:solidFill>
                <a:srgbClr val="FF0000"/>
              </a:solidFill>
            </a:endParaRPr>
          </a:p>
        </p:txBody>
      </p:sp>
    </p:spTree>
    <p:extLst>
      <p:ext uri="{BB962C8B-B14F-4D97-AF65-F5344CB8AC3E}">
        <p14:creationId xmlns:p14="http://schemas.microsoft.com/office/powerpoint/2010/main" val="2134390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327034"/>
            <a:ext cx="8154623" cy="3493264"/>
          </a:xfrm>
          <a:prstGeom prst="rect">
            <a:avLst/>
          </a:prstGeom>
          <a:noFill/>
        </p:spPr>
        <p:txBody>
          <a:bodyPr wrap="square" rtlCol="0">
            <a:spAutoFit/>
          </a:bodyPr>
          <a:lstStyle/>
          <a:p>
            <a:pPr algn="just"/>
            <a:r>
              <a:rPr lang="en-US" sz="2400" b="1" u="sng" dirty="0"/>
              <a:t>Introducing Array:</a:t>
            </a:r>
          </a:p>
          <a:p>
            <a:pPr algn="just">
              <a:spcAft>
                <a:spcPts val="600"/>
              </a:spcAft>
            </a:pPr>
            <a:r>
              <a:rPr lang="en-US" sz="2400" dirty="0"/>
              <a:t>Array is a sequence of elements, all of which are the same type. You can build simple arrays that have one dimension (a list), two dimensions (a table), three dimensions (a cube), and so on. </a:t>
            </a:r>
          </a:p>
          <a:p>
            <a:pPr marL="342900" indent="-342900" algn="just">
              <a:buFont typeface="Wingdings" panose="05000000000000000000" pitchFamily="2" charset="2"/>
              <a:buChar char="ü"/>
            </a:pPr>
            <a:r>
              <a:rPr lang="en-US" sz="2400" dirty="0"/>
              <a:t>Every element in the array contains a value.</a:t>
            </a:r>
          </a:p>
          <a:p>
            <a:pPr marL="342900" indent="-342900" algn="just">
              <a:buFont typeface="Wingdings" panose="05000000000000000000" pitchFamily="2" charset="2"/>
              <a:buChar char="ü"/>
            </a:pPr>
            <a:r>
              <a:rPr lang="en-US" sz="2400" dirty="0"/>
              <a:t>Arrays are </a:t>
            </a:r>
            <a:r>
              <a:rPr lang="en-US" sz="2400" dirty="0">
                <a:solidFill>
                  <a:srgbClr val="FF0000"/>
                </a:solidFill>
              </a:rPr>
              <a:t>zero-indexed</a:t>
            </a:r>
            <a:r>
              <a:rPr lang="en-US" sz="2400" dirty="0"/>
              <a:t>, that is, the first item in the array is element 0.</a:t>
            </a:r>
          </a:p>
          <a:p>
            <a:pPr marL="342900" indent="-342900" algn="just">
              <a:buFont typeface="Wingdings" panose="05000000000000000000" pitchFamily="2" charset="2"/>
              <a:buChar char="ü"/>
            </a:pPr>
            <a:r>
              <a:rPr lang="en-US" sz="2400" dirty="0"/>
              <a:t>The size of an array is the total number of elements that it can contain.</a:t>
            </a:r>
          </a:p>
        </p:txBody>
      </p:sp>
    </p:spTree>
    <p:extLst>
      <p:ext uri="{BB962C8B-B14F-4D97-AF65-F5344CB8AC3E}">
        <p14:creationId xmlns:p14="http://schemas.microsoft.com/office/powerpoint/2010/main" val="16955979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285470"/>
            <a:ext cx="8154623" cy="4016484"/>
          </a:xfrm>
          <a:prstGeom prst="rect">
            <a:avLst/>
          </a:prstGeom>
          <a:noFill/>
        </p:spPr>
        <p:txBody>
          <a:bodyPr wrap="square" rtlCol="0">
            <a:spAutoFit/>
          </a:bodyPr>
          <a:lstStyle/>
          <a:p>
            <a:pPr algn="just"/>
            <a:r>
              <a:rPr lang="en-US" sz="2400" b="1" u="sng" dirty="0"/>
              <a:t>Introducing Array:</a:t>
            </a:r>
          </a:p>
          <a:p>
            <a:pPr algn="just">
              <a:spcAft>
                <a:spcPts val="600"/>
              </a:spcAft>
            </a:pPr>
            <a:r>
              <a:rPr lang="en-US" sz="2400" dirty="0"/>
              <a:t>An array has the following properties:</a:t>
            </a:r>
          </a:p>
          <a:p>
            <a:pPr marL="457200" indent="-457200" algn="just">
              <a:buFont typeface="+mj-lt"/>
              <a:buAutoNum type="arabicParenR"/>
            </a:pPr>
            <a:r>
              <a:rPr lang="en-US" sz="2400" dirty="0"/>
              <a:t>An array can be </a:t>
            </a:r>
            <a:r>
              <a:rPr lang="en-US" sz="2400" dirty="0">
                <a:solidFill>
                  <a:srgbClr val="00B050"/>
                </a:solidFill>
              </a:rPr>
              <a:t>Single-Dimensional</a:t>
            </a:r>
            <a:r>
              <a:rPr lang="en-US" sz="2400" dirty="0"/>
              <a:t>, </a:t>
            </a:r>
            <a:r>
              <a:rPr lang="en-US" sz="2400" dirty="0">
                <a:solidFill>
                  <a:srgbClr val="00B050"/>
                </a:solidFill>
              </a:rPr>
              <a:t>Multidimensional</a:t>
            </a:r>
            <a:r>
              <a:rPr lang="en-US" sz="2400" dirty="0"/>
              <a:t> or </a:t>
            </a:r>
            <a:r>
              <a:rPr lang="en-US" sz="2400" dirty="0">
                <a:solidFill>
                  <a:srgbClr val="00B050"/>
                </a:solidFill>
              </a:rPr>
              <a:t>Jagged</a:t>
            </a:r>
            <a:r>
              <a:rPr lang="en-US" sz="2400" dirty="0"/>
              <a:t>.</a:t>
            </a:r>
          </a:p>
          <a:p>
            <a:pPr marL="457200" indent="-457200" algn="just">
              <a:buFont typeface="+mj-lt"/>
              <a:buAutoNum type="arabicParenR"/>
            </a:pPr>
            <a:r>
              <a:rPr lang="en-US" sz="2400" dirty="0"/>
              <a:t>The number of dimensions and the length of each dimension are established when the array instance is created. These values can’t be changed during the lifetime of the instance.</a:t>
            </a:r>
          </a:p>
          <a:p>
            <a:pPr marL="457200" indent="-457200" algn="just">
              <a:buFont typeface="+mj-lt"/>
              <a:buAutoNum type="arabicParenR"/>
            </a:pPr>
            <a:r>
              <a:rPr lang="en-US" sz="2400" dirty="0"/>
              <a:t>The default value of numeric array elements are set to </a:t>
            </a:r>
            <a:r>
              <a:rPr lang="en-US" sz="2400" dirty="0">
                <a:solidFill>
                  <a:srgbClr val="FF0000"/>
                </a:solidFill>
              </a:rPr>
              <a:t>zero</a:t>
            </a:r>
            <a:r>
              <a:rPr lang="en-US" sz="2400" dirty="0"/>
              <a:t>, and reference elements are set to </a:t>
            </a:r>
            <a:r>
              <a:rPr lang="en-US" sz="2400" dirty="0">
                <a:solidFill>
                  <a:srgbClr val="FF0000"/>
                </a:solidFill>
              </a:rPr>
              <a:t>null</a:t>
            </a:r>
            <a:r>
              <a:rPr lang="en-US" sz="2400" dirty="0"/>
              <a:t>.</a:t>
            </a:r>
          </a:p>
        </p:txBody>
      </p:sp>
    </p:spTree>
    <p:extLst>
      <p:ext uri="{BB962C8B-B14F-4D97-AF65-F5344CB8AC3E}">
        <p14:creationId xmlns:p14="http://schemas.microsoft.com/office/powerpoint/2010/main" val="25618255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271616"/>
            <a:ext cx="8154623" cy="4170372"/>
          </a:xfrm>
          <a:prstGeom prst="rect">
            <a:avLst/>
          </a:prstGeom>
          <a:noFill/>
        </p:spPr>
        <p:txBody>
          <a:bodyPr wrap="square" rtlCol="0">
            <a:spAutoFit/>
          </a:bodyPr>
          <a:lstStyle/>
          <a:p>
            <a:pPr algn="just"/>
            <a:r>
              <a:rPr lang="en-US" sz="2400" b="1" u="sng" dirty="0"/>
              <a:t>Declaring Array:</a:t>
            </a:r>
          </a:p>
          <a:p>
            <a:pPr algn="just">
              <a:spcAft>
                <a:spcPts val="600"/>
              </a:spcAft>
            </a:pPr>
            <a:r>
              <a:rPr lang="en-US" sz="2400" dirty="0"/>
              <a:t>When you declare an array, you specify the type of data that it contains and a name for the array. When you use the </a:t>
            </a:r>
            <a:r>
              <a:rPr lang="en-US" sz="2400" dirty="0">
                <a:solidFill>
                  <a:srgbClr val="FF0000"/>
                </a:solidFill>
              </a:rPr>
              <a:t>new</a:t>
            </a:r>
            <a:r>
              <a:rPr lang="en-US" sz="2400" dirty="0"/>
              <a:t> keyword, array is created. At this point, you should specify the size of the array.</a:t>
            </a:r>
          </a:p>
          <a:p>
            <a:pPr algn="just">
              <a:spcAft>
                <a:spcPts val="600"/>
              </a:spcAft>
            </a:pPr>
            <a:r>
              <a:rPr lang="en-US" sz="2400" dirty="0"/>
              <a:t>Syntax:</a:t>
            </a:r>
          </a:p>
          <a:p>
            <a:pPr algn="ctr">
              <a:spcAft>
                <a:spcPts val="600"/>
              </a:spcAft>
            </a:pPr>
            <a:r>
              <a:rPr lang="en-US" sz="2400" i="1" dirty="0" err="1"/>
              <a:t>dataType</a:t>
            </a:r>
            <a:r>
              <a:rPr lang="en-US" sz="2400" i="1" dirty="0"/>
              <a:t>[] </a:t>
            </a:r>
            <a:r>
              <a:rPr lang="en-US" sz="2400" i="1" dirty="0" err="1"/>
              <a:t>arrayName</a:t>
            </a:r>
            <a:r>
              <a:rPr lang="en-US" sz="2400" i="1" dirty="0"/>
              <a:t> = new </a:t>
            </a:r>
            <a:r>
              <a:rPr lang="en-US" sz="2400" i="1" dirty="0" err="1"/>
              <a:t>dataType</a:t>
            </a:r>
            <a:r>
              <a:rPr lang="en-US" sz="2400" i="1" dirty="0"/>
              <a:t> [size];</a:t>
            </a:r>
          </a:p>
          <a:p>
            <a:pPr algn="just">
              <a:spcAft>
                <a:spcPts val="600"/>
              </a:spcAft>
            </a:pPr>
            <a:r>
              <a:rPr lang="en-US" sz="2400" dirty="0"/>
              <a:t>Example:</a:t>
            </a:r>
          </a:p>
          <a:p>
            <a:pPr algn="ctr">
              <a:spcAft>
                <a:spcPts val="600"/>
              </a:spcAft>
            </a:pPr>
            <a:r>
              <a:rPr lang="en-US" sz="2400" dirty="0" err="1">
                <a:solidFill>
                  <a:srgbClr val="00B050"/>
                </a:solidFill>
              </a:rPr>
              <a:t>int</a:t>
            </a:r>
            <a:r>
              <a:rPr lang="en-US" sz="2400" dirty="0">
                <a:solidFill>
                  <a:srgbClr val="00B050"/>
                </a:solidFill>
              </a:rPr>
              <a:t>[] </a:t>
            </a:r>
            <a:r>
              <a:rPr lang="en-US" sz="2400" dirty="0" err="1">
                <a:solidFill>
                  <a:srgbClr val="00B050"/>
                </a:solidFill>
              </a:rPr>
              <a:t>arrayName</a:t>
            </a:r>
            <a:r>
              <a:rPr lang="en-US" sz="2400" dirty="0">
                <a:solidFill>
                  <a:srgbClr val="00B050"/>
                </a:solidFill>
              </a:rPr>
              <a:t> = new </a:t>
            </a:r>
            <a:r>
              <a:rPr lang="en-US" sz="2400" dirty="0" err="1">
                <a:solidFill>
                  <a:srgbClr val="00B050"/>
                </a:solidFill>
              </a:rPr>
              <a:t>int</a:t>
            </a:r>
            <a:r>
              <a:rPr lang="en-US" sz="2400" dirty="0">
                <a:solidFill>
                  <a:srgbClr val="00B050"/>
                </a:solidFill>
              </a:rPr>
              <a:t>[10];</a:t>
            </a:r>
          </a:p>
          <a:p>
            <a:pPr algn="just">
              <a:spcAft>
                <a:spcPts val="600"/>
              </a:spcAft>
            </a:pPr>
            <a:endParaRPr lang="en-US" sz="2400" dirty="0"/>
          </a:p>
        </p:txBody>
      </p:sp>
    </p:spTree>
    <p:extLst>
      <p:ext uri="{BB962C8B-B14F-4D97-AF65-F5344CB8AC3E}">
        <p14:creationId xmlns:p14="http://schemas.microsoft.com/office/powerpoint/2010/main" val="548412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271616"/>
            <a:ext cx="8154623" cy="4539704"/>
          </a:xfrm>
          <a:prstGeom prst="rect">
            <a:avLst/>
          </a:prstGeom>
          <a:noFill/>
        </p:spPr>
        <p:txBody>
          <a:bodyPr wrap="square" rtlCol="0">
            <a:spAutoFit/>
          </a:bodyPr>
          <a:lstStyle/>
          <a:p>
            <a:pPr algn="just"/>
            <a:r>
              <a:rPr lang="en-US" sz="2400" b="1" u="sng" dirty="0"/>
              <a:t>Declaring Array:</a:t>
            </a:r>
          </a:p>
          <a:p>
            <a:pPr algn="just">
              <a:spcAft>
                <a:spcPts val="600"/>
              </a:spcAft>
            </a:pPr>
            <a:r>
              <a:rPr lang="en-US" sz="2400" dirty="0"/>
              <a:t>You can also choose to create an array and initialize it with values at the same time as in the following example that declares an integer array and assigns values to it. The compiler know how large to make the array by the number of values in the curly braces:</a:t>
            </a:r>
          </a:p>
          <a:p>
            <a:pPr algn="ctr">
              <a:spcAft>
                <a:spcPts val="600"/>
              </a:spcAft>
            </a:pPr>
            <a:r>
              <a:rPr lang="en-US" sz="2400" dirty="0" err="1">
                <a:solidFill>
                  <a:srgbClr val="00B050"/>
                </a:solidFill>
              </a:rPr>
              <a:t>int</a:t>
            </a:r>
            <a:r>
              <a:rPr lang="en-US" sz="2400" dirty="0">
                <a:solidFill>
                  <a:srgbClr val="00B050"/>
                </a:solidFill>
              </a:rPr>
              <a:t>[] </a:t>
            </a:r>
            <a:r>
              <a:rPr lang="en-US" sz="2400" dirty="0" err="1">
                <a:solidFill>
                  <a:srgbClr val="00B050"/>
                </a:solidFill>
              </a:rPr>
              <a:t>arrayName</a:t>
            </a:r>
            <a:r>
              <a:rPr lang="en-US" sz="2400" dirty="0">
                <a:solidFill>
                  <a:srgbClr val="00B050"/>
                </a:solidFill>
              </a:rPr>
              <a:t> = {1,2,3,4,5,6,7,8};</a:t>
            </a:r>
          </a:p>
          <a:p>
            <a:pPr algn="ctr">
              <a:spcAft>
                <a:spcPts val="600"/>
              </a:spcAft>
            </a:pPr>
            <a:r>
              <a:rPr lang="en-US" sz="2400" dirty="0"/>
              <a:t>or</a:t>
            </a:r>
          </a:p>
          <a:p>
            <a:pPr algn="ctr">
              <a:spcAft>
                <a:spcPts val="600"/>
              </a:spcAft>
            </a:pPr>
            <a:r>
              <a:rPr lang="en-US" sz="2400" dirty="0" err="1">
                <a:solidFill>
                  <a:srgbClr val="00B050"/>
                </a:solidFill>
              </a:rPr>
              <a:t>int</a:t>
            </a:r>
            <a:r>
              <a:rPr lang="en-US" sz="2400" dirty="0">
                <a:solidFill>
                  <a:srgbClr val="00B050"/>
                </a:solidFill>
              </a:rPr>
              <a:t>[] </a:t>
            </a:r>
            <a:r>
              <a:rPr lang="en-US" sz="2400" dirty="0" err="1">
                <a:solidFill>
                  <a:srgbClr val="00B050"/>
                </a:solidFill>
              </a:rPr>
              <a:t>arrayName</a:t>
            </a:r>
            <a:r>
              <a:rPr lang="en-US" sz="2400" dirty="0">
                <a:solidFill>
                  <a:srgbClr val="00B050"/>
                </a:solidFill>
              </a:rPr>
              <a:t> = new </a:t>
            </a:r>
            <a:r>
              <a:rPr lang="en-US" sz="2400" dirty="0" err="1">
                <a:solidFill>
                  <a:srgbClr val="00B050"/>
                </a:solidFill>
              </a:rPr>
              <a:t>int</a:t>
            </a:r>
            <a:r>
              <a:rPr lang="en-US" sz="2400" dirty="0">
                <a:solidFill>
                  <a:srgbClr val="00B050"/>
                </a:solidFill>
              </a:rPr>
              <a:t>[] {1,2,3,4,5,6,7,8};</a:t>
            </a:r>
          </a:p>
          <a:p>
            <a:pPr algn="ctr">
              <a:spcAft>
                <a:spcPts val="600"/>
              </a:spcAft>
            </a:pPr>
            <a:endParaRPr lang="en-US" sz="2400" dirty="0">
              <a:solidFill>
                <a:srgbClr val="00B050"/>
              </a:solidFill>
            </a:endParaRPr>
          </a:p>
          <a:p>
            <a:pPr algn="just">
              <a:spcAft>
                <a:spcPts val="600"/>
              </a:spcAft>
            </a:pPr>
            <a:endParaRPr lang="en-US" sz="2400" dirty="0"/>
          </a:p>
        </p:txBody>
      </p:sp>
    </p:spTree>
    <p:extLst>
      <p:ext uri="{BB962C8B-B14F-4D97-AF65-F5344CB8AC3E}">
        <p14:creationId xmlns:p14="http://schemas.microsoft.com/office/powerpoint/2010/main" val="10548345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271616"/>
            <a:ext cx="8154623" cy="3200876"/>
          </a:xfrm>
          <a:prstGeom prst="rect">
            <a:avLst/>
          </a:prstGeom>
          <a:noFill/>
        </p:spPr>
        <p:txBody>
          <a:bodyPr wrap="square" rtlCol="0">
            <a:spAutoFit/>
          </a:bodyPr>
          <a:lstStyle/>
          <a:p>
            <a:pPr algn="just"/>
            <a:r>
              <a:rPr lang="en-US" sz="2400" b="1" u="sng" dirty="0"/>
              <a:t>Array as objects:</a:t>
            </a:r>
          </a:p>
          <a:p>
            <a:pPr marL="342900" indent="-342900" algn="just">
              <a:spcAft>
                <a:spcPts val="600"/>
              </a:spcAft>
              <a:buFont typeface="Wingdings" panose="05000000000000000000" pitchFamily="2" charset="2"/>
              <a:buChar char="q"/>
            </a:pPr>
            <a:r>
              <a:rPr lang="en-US" sz="2400" dirty="0"/>
              <a:t>In C#, arrays are actually </a:t>
            </a:r>
            <a:r>
              <a:rPr lang="en-US" sz="2400" dirty="0">
                <a:solidFill>
                  <a:srgbClr val="FF0000"/>
                </a:solidFill>
              </a:rPr>
              <a:t>objects</a:t>
            </a:r>
            <a:r>
              <a:rPr lang="en-US" sz="2400" dirty="0"/>
              <a:t>.</a:t>
            </a:r>
          </a:p>
          <a:p>
            <a:pPr marL="342900" indent="-342900" algn="just">
              <a:spcAft>
                <a:spcPts val="600"/>
              </a:spcAft>
              <a:buFont typeface="Wingdings" panose="05000000000000000000" pitchFamily="2" charset="2"/>
              <a:buChar char="q"/>
            </a:pPr>
            <a:r>
              <a:rPr lang="en-US" sz="2400" dirty="0"/>
              <a:t>Array is the </a:t>
            </a:r>
            <a:r>
              <a:rPr lang="en-US" sz="2400" dirty="0">
                <a:solidFill>
                  <a:srgbClr val="FF0000"/>
                </a:solidFill>
              </a:rPr>
              <a:t>abstract base type</a:t>
            </a:r>
            <a:r>
              <a:rPr lang="en-US" sz="2400" dirty="0"/>
              <a:t> of all array types. We can use the properties and other class members, that Array has.</a:t>
            </a:r>
          </a:p>
          <a:p>
            <a:pPr lvl="2" algn="just"/>
            <a:r>
              <a:rPr lang="en-US" sz="2400" dirty="0" err="1">
                <a:solidFill>
                  <a:srgbClr val="00B050"/>
                </a:solidFill>
              </a:rPr>
              <a:t>int</a:t>
            </a:r>
            <a:r>
              <a:rPr lang="en-US" sz="2400" dirty="0">
                <a:solidFill>
                  <a:srgbClr val="00B050"/>
                </a:solidFill>
              </a:rPr>
              <a:t>[] number = { 1, 2, 3, 4, 5 };</a:t>
            </a:r>
          </a:p>
          <a:p>
            <a:pPr lvl="2" algn="just"/>
            <a:r>
              <a:rPr lang="en-US" sz="2400" dirty="0" err="1">
                <a:solidFill>
                  <a:srgbClr val="00B050"/>
                </a:solidFill>
              </a:rPr>
              <a:t>int</a:t>
            </a:r>
            <a:r>
              <a:rPr lang="en-US" sz="2400" dirty="0">
                <a:solidFill>
                  <a:srgbClr val="00B050"/>
                </a:solidFill>
              </a:rPr>
              <a:t> length = </a:t>
            </a:r>
            <a:r>
              <a:rPr lang="en-US" sz="2400" dirty="0" err="1">
                <a:solidFill>
                  <a:srgbClr val="00B050"/>
                </a:solidFill>
              </a:rPr>
              <a:t>number.Length</a:t>
            </a:r>
            <a:r>
              <a:rPr lang="en-US" sz="2400" dirty="0">
                <a:solidFill>
                  <a:srgbClr val="00B050"/>
                </a:solidFill>
              </a:rPr>
              <a:t>;</a:t>
            </a:r>
          </a:p>
          <a:p>
            <a:pPr lvl="2" algn="just"/>
            <a:r>
              <a:rPr lang="en-US" sz="2400" dirty="0" err="1">
                <a:solidFill>
                  <a:srgbClr val="00B050"/>
                </a:solidFill>
              </a:rPr>
              <a:t>Console.WriteLine</a:t>
            </a:r>
            <a:r>
              <a:rPr lang="en-US" sz="2400" dirty="0">
                <a:solidFill>
                  <a:srgbClr val="00B050"/>
                </a:solidFill>
              </a:rPr>
              <a:t>("Length of the array is {0}",length);</a:t>
            </a:r>
          </a:p>
          <a:p>
            <a:pPr lvl="2" algn="just"/>
            <a:r>
              <a:rPr lang="en-US" sz="2400" dirty="0" err="1">
                <a:solidFill>
                  <a:srgbClr val="00B050"/>
                </a:solidFill>
              </a:rPr>
              <a:t>Console.WriteLine</a:t>
            </a:r>
            <a:r>
              <a:rPr lang="en-US" sz="2400" dirty="0">
                <a:solidFill>
                  <a:srgbClr val="00B050"/>
                </a:solidFill>
              </a:rPr>
              <a:t>(“It is {0} dimension",</a:t>
            </a:r>
            <a:r>
              <a:rPr lang="en-US" sz="2400" dirty="0" err="1">
                <a:solidFill>
                  <a:srgbClr val="00B050"/>
                </a:solidFill>
              </a:rPr>
              <a:t>number.Rank</a:t>
            </a:r>
            <a:r>
              <a:rPr lang="en-US" sz="2400" dirty="0">
                <a:solidFill>
                  <a:srgbClr val="00B050"/>
                </a:solidFill>
              </a:rPr>
              <a:t>);</a:t>
            </a:r>
          </a:p>
        </p:txBody>
      </p:sp>
    </p:spTree>
    <p:extLst>
      <p:ext uri="{BB962C8B-B14F-4D97-AF65-F5344CB8AC3E}">
        <p14:creationId xmlns:p14="http://schemas.microsoft.com/office/powerpoint/2010/main" val="3344046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271616"/>
            <a:ext cx="8154623" cy="3862596"/>
          </a:xfrm>
          <a:prstGeom prst="rect">
            <a:avLst/>
          </a:prstGeom>
          <a:noFill/>
        </p:spPr>
        <p:txBody>
          <a:bodyPr wrap="square" rtlCol="0">
            <a:spAutoFit/>
          </a:bodyPr>
          <a:lstStyle/>
          <a:p>
            <a:pPr algn="just"/>
            <a:r>
              <a:rPr lang="en-US" sz="2400" b="1" u="sng" dirty="0"/>
              <a:t>Accessing data in an array:</a:t>
            </a:r>
          </a:p>
          <a:p>
            <a:pPr algn="just">
              <a:spcAft>
                <a:spcPts val="600"/>
              </a:spcAft>
            </a:pPr>
            <a:r>
              <a:rPr lang="en-US" sz="2400" dirty="0"/>
              <a:t>You can access data in an array in several ways, such as by </a:t>
            </a:r>
            <a:r>
              <a:rPr lang="en-US" sz="2400" dirty="0">
                <a:solidFill>
                  <a:srgbClr val="FF0000"/>
                </a:solidFill>
              </a:rPr>
              <a:t>specifying the index of a specific element </a:t>
            </a:r>
            <a:r>
              <a:rPr lang="en-US" sz="2400" dirty="0"/>
              <a:t>that you require or </a:t>
            </a:r>
            <a:r>
              <a:rPr lang="en-US" sz="2400" dirty="0">
                <a:solidFill>
                  <a:srgbClr val="FF0000"/>
                </a:solidFill>
              </a:rPr>
              <a:t>by iterating through the entire array</a:t>
            </a:r>
            <a:r>
              <a:rPr lang="en-US" sz="2400" dirty="0"/>
              <a:t> and returning each element in sequence.</a:t>
            </a:r>
          </a:p>
          <a:p>
            <a:pPr lvl="3" algn="just"/>
            <a:r>
              <a:rPr lang="en-US" sz="2400" dirty="0" err="1">
                <a:solidFill>
                  <a:srgbClr val="00B050"/>
                </a:solidFill>
              </a:rPr>
              <a:t>int</a:t>
            </a:r>
            <a:r>
              <a:rPr lang="en-US" sz="2400" dirty="0">
                <a:solidFill>
                  <a:srgbClr val="00B050"/>
                </a:solidFill>
              </a:rPr>
              <a:t>[] </a:t>
            </a:r>
            <a:r>
              <a:rPr lang="en-US" sz="2400" dirty="0" err="1">
                <a:solidFill>
                  <a:srgbClr val="00B050"/>
                </a:solidFill>
              </a:rPr>
              <a:t>oldNumbers</a:t>
            </a:r>
            <a:r>
              <a:rPr lang="en-US" sz="2400" dirty="0">
                <a:solidFill>
                  <a:srgbClr val="00B050"/>
                </a:solidFill>
              </a:rPr>
              <a:t> = { 1, 2, 3, 4, 5 };</a:t>
            </a:r>
          </a:p>
          <a:p>
            <a:pPr lvl="3" algn="just"/>
            <a:r>
              <a:rPr lang="en-US" sz="2400" dirty="0" err="1">
                <a:solidFill>
                  <a:srgbClr val="00B050"/>
                </a:solidFill>
              </a:rPr>
              <a:t>int</a:t>
            </a:r>
            <a:r>
              <a:rPr lang="en-US" sz="2400" dirty="0">
                <a:solidFill>
                  <a:srgbClr val="00B050"/>
                </a:solidFill>
              </a:rPr>
              <a:t> number = </a:t>
            </a:r>
            <a:r>
              <a:rPr lang="en-US" sz="2400" dirty="0" err="1">
                <a:solidFill>
                  <a:srgbClr val="00B050"/>
                </a:solidFill>
              </a:rPr>
              <a:t>oldNumbers</a:t>
            </a:r>
            <a:r>
              <a:rPr lang="en-US" sz="2400" dirty="0">
                <a:solidFill>
                  <a:srgbClr val="00B050"/>
                </a:solidFill>
              </a:rPr>
              <a:t>[2];</a:t>
            </a:r>
          </a:p>
          <a:p>
            <a:pPr lvl="3" algn="just"/>
            <a:r>
              <a:rPr lang="en-US" sz="2400" dirty="0">
                <a:solidFill>
                  <a:srgbClr val="00B050"/>
                </a:solidFill>
              </a:rPr>
              <a:t>for (</a:t>
            </a:r>
            <a:r>
              <a:rPr lang="en-US" sz="2400" dirty="0" err="1">
                <a:solidFill>
                  <a:srgbClr val="00B050"/>
                </a:solidFill>
              </a:rPr>
              <a:t>int</a:t>
            </a:r>
            <a:r>
              <a:rPr lang="en-US" sz="2400" dirty="0">
                <a:solidFill>
                  <a:srgbClr val="00B050"/>
                </a:solidFill>
              </a:rPr>
              <a:t> </a:t>
            </a:r>
            <a:r>
              <a:rPr lang="en-US" sz="2400" dirty="0" err="1">
                <a:solidFill>
                  <a:srgbClr val="00B050"/>
                </a:solidFill>
              </a:rPr>
              <a:t>i</a:t>
            </a:r>
            <a:r>
              <a:rPr lang="en-US" sz="2400" dirty="0">
                <a:solidFill>
                  <a:srgbClr val="00B050"/>
                </a:solidFill>
              </a:rPr>
              <a:t> = 0; </a:t>
            </a:r>
            <a:r>
              <a:rPr lang="en-US" sz="2400" dirty="0" err="1">
                <a:solidFill>
                  <a:srgbClr val="00B050"/>
                </a:solidFill>
              </a:rPr>
              <a:t>i</a:t>
            </a:r>
            <a:r>
              <a:rPr lang="en-US" sz="2400" dirty="0">
                <a:solidFill>
                  <a:srgbClr val="00B050"/>
                </a:solidFill>
              </a:rPr>
              <a:t> &lt; </a:t>
            </a:r>
            <a:r>
              <a:rPr lang="en-US" sz="2400" dirty="0" err="1">
                <a:solidFill>
                  <a:srgbClr val="00B050"/>
                </a:solidFill>
              </a:rPr>
              <a:t>oldNumbers.Length</a:t>
            </a:r>
            <a:r>
              <a:rPr lang="en-US" sz="2400" dirty="0">
                <a:solidFill>
                  <a:srgbClr val="00B050"/>
                </a:solidFill>
              </a:rPr>
              <a:t>; </a:t>
            </a:r>
            <a:r>
              <a:rPr lang="en-US" sz="2400" dirty="0" err="1">
                <a:solidFill>
                  <a:srgbClr val="00B050"/>
                </a:solidFill>
              </a:rPr>
              <a:t>i</a:t>
            </a:r>
            <a:r>
              <a:rPr lang="en-US" sz="2400" dirty="0">
                <a:solidFill>
                  <a:srgbClr val="00B050"/>
                </a:solidFill>
              </a:rPr>
              <a:t>++){</a:t>
            </a:r>
          </a:p>
          <a:p>
            <a:pPr lvl="3" algn="just"/>
            <a:r>
              <a:rPr lang="en-US" sz="2400" dirty="0">
                <a:solidFill>
                  <a:srgbClr val="00B050"/>
                </a:solidFill>
              </a:rPr>
              <a:t>	</a:t>
            </a:r>
            <a:r>
              <a:rPr lang="en-US" sz="2400" dirty="0" err="1">
                <a:solidFill>
                  <a:srgbClr val="00B050"/>
                </a:solidFill>
              </a:rPr>
              <a:t>int</a:t>
            </a:r>
            <a:r>
              <a:rPr lang="en-US" sz="2400" dirty="0">
                <a:solidFill>
                  <a:srgbClr val="00B050"/>
                </a:solidFill>
              </a:rPr>
              <a:t> number = </a:t>
            </a:r>
            <a:r>
              <a:rPr lang="en-US" sz="2400" dirty="0" err="1">
                <a:solidFill>
                  <a:srgbClr val="00B050"/>
                </a:solidFill>
              </a:rPr>
              <a:t>oldNumbers</a:t>
            </a:r>
            <a:r>
              <a:rPr lang="en-US" sz="2400" dirty="0">
                <a:solidFill>
                  <a:srgbClr val="00B050"/>
                </a:solidFill>
              </a:rPr>
              <a:t>[</a:t>
            </a:r>
            <a:r>
              <a:rPr lang="en-US" sz="2400" dirty="0" err="1">
                <a:solidFill>
                  <a:srgbClr val="00B050"/>
                </a:solidFill>
              </a:rPr>
              <a:t>i</a:t>
            </a:r>
            <a:r>
              <a:rPr lang="en-US" sz="2400" dirty="0">
                <a:solidFill>
                  <a:srgbClr val="00B050"/>
                </a:solidFill>
              </a:rPr>
              <a:t>];</a:t>
            </a:r>
          </a:p>
          <a:p>
            <a:pPr lvl="3" algn="just"/>
            <a:r>
              <a:rPr lang="en-US" sz="2400" dirty="0">
                <a:solidFill>
                  <a:srgbClr val="00B050"/>
                </a:solidFill>
              </a:rPr>
              <a:t> 	...}</a:t>
            </a:r>
          </a:p>
        </p:txBody>
      </p:sp>
    </p:spTree>
    <p:extLst>
      <p:ext uri="{BB962C8B-B14F-4D97-AF65-F5344CB8AC3E}">
        <p14:creationId xmlns:p14="http://schemas.microsoft.com/office/powerpoint/2010/main" val="1807318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271616"/>
            <a:ext cx="8154623" cy="2908489"/>
          </a:xfrm>
          <a:prstGeom prst="rect">
            <a:avLst/>
          </a:prstGeom>
          <a:noFill/>
        </p:spPr>
        <p:txBody>
          <a:bodyPr wrap="square" rtlCol="0">
            <a:spAutoFit/>
          </a:bodyPr>
          <a:lstStyle/>
          <a:p>
            <a:pPr algn="just"/>
            <a:r>
              <a:rPr lang="en-US" sz="2400" b="1" u="sng" dirty="0"/>
              <a:t>Single-Dimension array (1D Array):</a:t>
            </a:r>
          </a:p>
          <a:p>
            <a:pPr algn="just">
              <a:spcAft>
                <a:spcPts val="600"/>
              </a:spcAft>
            </a:pPr>
            <a:r>
              <a:rPr lang="en-US" sz="2400" dirty="0"/>
              <a:t>You can declare a single dimension array of five integers as shown in the following example.</a:t>
            </a:r>
          </a:p>
          <a:p>
            <a:pPr lvl="2" algn="ctr">
              <a:spcAft>
                <a:spcPts val="600"/>
              </a:spcAft>
            </a:pPr>
            <a:r>
              <a:rPr lang="en-US" sz="2400" dirty="0" err="1">
                <a:solidFill>
                  <a:srgbClr val="00B050"/>
                </a:solidFill>
              </a:rPr>
              <a:t>int</a:t>
            </a:r>
            <a:r>
              <a:rPr lang="en-US" sz="2400" dirty="0">
                <a:solidFill>
                  <a:srgbClr val="00B050"/>
                </a:solidFill>
              </a:rPr>
              <a:t>[] </a:t>
            </a:r>
            <a:r>
              <a:rPr lang="en-US" sz="2400" dirty="0" err="1">
                <a:solidFill>
                  <a:srgbClr val="00B050"/>
                </a:solidFill>
              </a:rPr>
              <a:t>arrayName</a:t>
            </a:r>
            <a:r>
              <a:rPr lang="en-US" sz="2400" dirty="0">
                <a:solidFill>
                  <a:srgbClr val="00B050"/>
                </a:solidFill>
              </a:rPr>
              <a:t> = new </a:t>
            </a:r>
            <a:r>
              <a:rPr lang="en-US" sz="2400" dirty="0" err="1">
                <a:solidFill>
                  <a:srgbClr val="00B050"/>
                </a:solidFill>
              </a:rPr>
              <a:t>int</a:t>
            </a:r>
            <a:r>
              <a:rPr lang="en-US" sz="2400" dirty="0">
                <a:solidFill>
                  <a:srgbClr val="00B050"/>
                </a:solidFill>
              </a:rPr>
              <a:t>[5];</a:t>
            </a:r>
          </a:p>
          <a:p>
            <a:pPr algn="just">
              <a:spcAft>
                <a:spcPts val="600"/>
              </a:spcAft>
            </a:pPr>
            <a:r>
              <a:rPr lang="en-US" sz="2400" dirty="0"/>
              <a:t>An array that stores string elements can be declared in the same way. Example-</a:t>
            </a:r>
          </a:p>
          <a:p>
            <a:pPr lvl="2" algn="ctr">
              <a:spcAft>
                <a:spcPts val="600"/>
              </a:spcAft>
            </a:pPr>
            <a:r>
              <a:rPr lang="en-US" sz="2400" dirty="0">
                <a:solidFill>
                  <a:srgbClr val="00B050"/>
                </a:solidFill>
              </a:rPr>
              <a:t>string[] </a:t>
            </a:r>
            <a:r>
              <a:rPr lang="en-US" sz="2400" dirty="0" err="1">
                <a:solidFill>
                  <a:srgbClr val="00B050"/>
                </a:solidFill>
              </a:rPr>
              <a:t>arrayName</a:t>
            </a:r>
            <a:r>
              <a:rPr lang="en-US" sz="2400" dirty="0">
                <a:solidFill>
                  <a:srgbClr val="00B050"/>
                </a:solidFill>
              </a:rPr>
              <a:t> = new string[6];</a:t>
            </a:r>
          </a:p>
        </p:txBody>
      </p:sp>
    </p:spTree>
    <p:extLst>
      <p:ext uri="{BB962C8B-B14F-4D97-AF65-F5344CB8AC3E}">
        <p14:creationId xmlns:p14="http://schemas.microsoft.com/office/powerpoint/2010/main" val="3191447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60780"/>
            <a:ext cx="8154623" cy="4462760"/>
          </a:xfrm>
          <a:prstGeom prst="rect">
            <a:avLst/>
          </a:prstGeom>
          <a:noFill/>
        </p:spPr>
        <p:txBody>
          <a:bodyPr wrap="square" rtlCol="0">
            <a:spAutoFit/>
          </a:bodyPr>
          <a:lstStyle/>
          <a:p>
            <a:pPr algn="just"/>
            <a:r>
              <a:rPr lang="en-US" sz="2400" b="1" u="sng" dirty="0"/>
              <a:t>Multidimensional array:</a:t>
            </a:r>
          </a:p>
          <a:p>
            <a:pPr marL="342900" indent="-342900" algn="just">
              <a:buFont typeface="Arial" panose="020B0604020202020204" pitchFamily="34" charset="0"/>
              <a:buChar char="•"/>
            </a:pPr>
            <a:r>
              <a:rPr lang="en-US" sz="2400" dirty="0"/>
              <a:t>An array can have more than one dimension. You can specify up to 32 dimensions, but you will rarely need more than three. </a:t>
            </a:r>
          </a:p>
          <a:p>
            <a:pPr marL="342900" indent="-342900" algn="just">
              <a:spcAft>
                <a:spcPts val="600"/>
              </a:spcAft>
              <a:buFont typeface="Arial" panose="020B0604020202020204" pitchFamily="34" charset="0"/>
              <a:buChar char="•"/>
            </a:pPr>
            <a:r>
              <a:rPr lang="en-US" sz="2400" dirty="0"/>
              <a:t>You declare a multidimensional array variable just as you declare a single-dimensional array, but you separate the dimensions by using commas.  </a:t>
            </a:r>
          </a:p>
          <a:p>
            <a:pPr algn="just">
              <a:spcAft>
                <a:spcPts val="600"/>
              </a:spcAft>
            </a:pPr>
            <a:r>
              <a:rPr lang="en-US" sz="2400" dirty="0"/>
              <a:t>For example, the following declaration creates a 2D array of 4 rows and 2 columns.</a:t>
            </a:r>
          </a:p>
          <a:p>
            <a:pPr algn="ctr">
              <a:spcAft>
                <a:spcPts val="600"/>
              </a:spcAft>
            </a:pPr>
            <a:r>
              <a:rPr lang="en-US" sz="2400" dirty="0" err="1">
                <a:solidFill>
                  <a:srgbClr val="00B050"/>
                </a:solidFill>
              </a:rPr>
              <a:t>int</a:t>
            </a:r>
            <a:r>
              <a:rPr lang="en-US" sz="2400" dirty="0">
                <a:solidFill>
                  <a:srgbClr val="00B050"/>
                </a:solidFill>
              </a:rPr>
              <a:t>[,] </a:t>
            </a:r>
            <a:r>
              <a:rPr lang="en-US" sz="2400" dirty="0" err="1">
                <a:solidFill>
                  <a:srgbClr val="00B050"/>
                </a:solidFill>
              </a:rPr>
              <a:t>arrayName</a:t>
            </a:r>
            <a:r>
              <a:rPr lang="en-US" sz="2400" dirty="0">
                <a:solidFill>
                  <a:srgbClr val="00B050"/>
                </a:solidFill>
              </a:rPr>
              <a:t> = new </a:t>
            </a:r>
            <a:r>
              <a:rPr lang="en-US" sz="2400" dirty="0" err="1">
                <a:solidFill>
                  <a:srgbClr val="00B050"/>
                </a:solidFill>
              </a:rPr>
              <a:t>int</a:t>
            </a:r>
            <a:r>
              <a:rPr lang="en-US" sz="2400" dirty="0">
                <a:solidFill>
                  <a:srgbClr val="00B050"/>
                </a:solidFill>
              </a:rPr>
              <a:t> [4,2];</a:t>
            </a:r>
          </a:p>
          <a:p>
            <a:pPr algn="just">
              <a:spcAft>
                <a:spcPts val="600"/>
              </a:spcAft>
            </a:pPr>
            <a:endParaRPr lang="en-US" sz="2400" dirty="0">
              <a:solidFill>
                <a:srgbClr val="00B050"/>
              </a:solidFill>
            </a:endParaRPr>
          </a:p>
        </p:txBody>
      </p:sp>
    </p:spTree>
    <p:extLst>
      <p:ext uri="{BB962C8B-B14F-4D97-AF65-F5344CB8AC3E}">
        <p14:creationId xmlns:p14="http://schemas.microsoft.com/office/powerpoint/2010/main" val="28250829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60780"/>
            <a:ext cx="8154623" cy="3801041"/>
          </a:xfrm>
          <a:prstGeom prst="rect">
            <a:avLst/>
          </a:prstGeom>
          <a:noFill/>
        </p:spPr>
        <p:txBody>
          <a:bodyPr wrap="square" rtlCol="0">
            <a:spAutoFit/>
          </a:bodyPr>
          <a:lstStyle/>
          <a:p>
            <a:pPr algn="just"/>
            <a:r>
              <a:rPr lang="en-US" sz="2400" b="1" u="sng" dirty="0"/>
              <a:t>Multidimensional array:</a:t>
            </a:r>
          </a:p>
          <a:p>
            <a:pPr algn="just">
              <a:spcAft>
                <a:spcPts val="600"/>
              </a:spcAft>
            </a:pPr>
            <a:r>
              <a:rPr lang="en-US" sz="2400" dirty="0"/>
              <a:t>We can also initialize the array without specifying the numbers of row and column.</a:t>
            </a:r>
          </a:p>
          <a:p>
            <a:pPr algn="ctr">
              <a:spcAft>
                <a:spcPts val="600"/>
              </a:spcAft>
            </a:pPr>
            <a:r>
              <a:rPr lang="en-US" sz="2400" dirty="0" err="1">
                <a:solidFill>
                  <a:srgbClr val="00B050"/>
                </a:solidFill>
              </a:rPr>
              <a:t>int</a:t>
            </a:r>
            <a:r>
              <a:rPr lang="en-US" sz="2400" dirty="0">
                <a:solidFill>
                  <a:srgbClr val="00B050"/>
                </a:solidFill>
              </a:rPr>
              <a:t>[,] </a:t>
            </a:r>
            <a:r>
              <a:rPr lang="en-US" sz="2400" dirty="0" err="1">
                <a:solidFill>
                  <a:srgbClr val="00B050"/>
                </a:solidFill>
              </a:rPr>
              <a:t>arrayName</a:t>
            </a:r>
            <a:r>
              <a:rPr lang="en-US" sz="2400" dirty="0">
                <a:solidFill>
                  <a:srgbClr val="00B050"/>
                </a:solidFill>
              </a:rPr>
              <a:t> = {{1,2},{3,4},{5,6},{7,8}}</a:t>
            </a:r>
          </a:p>
          <a:p>
            <a:pPr algn="just">
              <a:spcAft>
                <a:spcPts val="600"/>
              </a:spcAft>
            </a:pPr>
            <a:r>
              <a:rPr lang="en-US" sz="2400" dirty="0"/>
              <a:t>In order to access elements in a multidimensional array, you must include all indices such as-</a:t>
            </a:r>
          </a:p>
          <a:p>
            <a:pPr algn="ctr">
              <a:spcAft>
                <a:spcPts val="600"/>
              </a:spcAft>
            </a:pPr>
            <a:r>
              <a:rPr lang="en-US" sz="2400" dirty="0" err="1">
                <a:solidFill>
                  <a:srgbClr val="00B050"/>
                </a:solidFill>
              </a:rPr>
              <a:t>int</a:t>
            </a:r>
            <a:r>
              <a:rPr lang="en-US" sz="2400" dirty="0">
                <a:solidFill>
                  <a:srgbClr val="00B050"/>
                </a:solidFill>
              </a:rPr>
              <a:t> value1 = </a:t>
            </a:r>
            <a:r>
              <a:rPr lang="en-US" sz="2400" dirty="0" err="1">
                <a:solidFill>
                  <a:srgbClr val="00B050"/>
                </a:solidFill>
              </a:rPr>
              <a:t>arrayName</a:t>
            </a:r>
            <a:r>
              <a:rPr lang="en-US" sz="2400" dirty="0">
                <a:solidFill>
                  <a:srgbClr val="00B050"/>
                </a:solidFill>
              </a:rPr>
              <a:t>[0,0];</a:t>
            </a:r>
          </a:p>
          <a:p>
            <a:pPr algn="ctr">
              <a:spcAft>
                <a:spcPts val="600"/>
              </a:spcAft>
            </a:pPr>
            <a:r>
              <a:rPr lang="en-US" sz="2400" dirty="0" err="1">
                <a:solidFill>
                  <a:srgbClr val="00B050"/>
                </a:solidFill>
              </a:rPr>
              <a:t>int</a:t>
            </a:r>
            <a:r>
              <a:rPr lang="en-US" sz="2400" dirty="0">
                <a:solidFill>
                  <a:srgbClr val="00B050"/>
                </a:solidFill>
              </a:rPr>
              <a:t> value2 = </a:t>
            </a:r>
            <a:r>
              <a:rPr lang="en-US" sz="2400" dirty="0" err="1">
                <a:solidFill>
                  <a:srgbClr val="00B050"/>
                </a:solidFill>
              </a:rPr>
              <a:t>arrayName</a:t>
            </a:r>
            <a:r>
              <a:rPr lang="en-US" sz="2400" dirty="0">
                <a:solidFill>
                  <a:srgbClr val="00B050"/>
                </a:solidFill>
              </a:rPr>
              <a:t>[0,1];</a:t>
            </a:r>
          </a:p>
          <a:p>
            <a:pPr algn="just">
              <a:spcAft>
                <a:spcPts val="600"/>
              </a:spcAft>
            </a:pPr>
            <a:endParaRPr lang="en-US" sz="2400" dirty="0">
              <a:solidFill>
                <a:srgbClr val="00B050"/>
              </a:solidFill>
            </a:endParaRPr>
          </a:p>
        </p:txBody>
      </p:sp>
    </p:spTree>
    <p:extLst>
      <p:ext uri="{BB962C8B-B14F-4D97-AF65-F5344CB8AC3E}">
        <p14:creationId xmlns:p14="http://schemas.microsoft.com/office/powerpoint/2010/main" val="10153793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60780"/>
            <a:ext cx="8154623" cy="4016484"/>
          </a:xfrm>
          <a:prstGeom prst="rect">
            <a:avLst/>
          </a:prstGeom>
          <a:noFill/>
        </p:spPr>
        <p:txBody>
          <a:bodyPr wrap="square" rtlCol="0">
            <a:spAutoFit/>
          </a:bodyPr>
          <a:lstStyle/>
          <a:p>
            <a:pPr algn="just"/>
            <a:r>
              <a:rPr lang="en-US" sz="2400" b="1" u="sng" dirty="0"/>
              <a:t>Jagged array:</a:t>
            </a:r>
          </a:p>
          <a:p>
            <a:pPr marL="342900" indent="-342900" algn="just">
              <a:spcAft>
                <a:spcPts val="600"/>
              </a:spcAft>
              <a:buFont typeface="Wingdings" panose="05000000000000000000" pitchFamily="2" charset="2"/>
              <a:buChar char="§"/>
            </a:pPr>
            <a:r>
              <a:rPr lang="en-US" sz="2400" dirty="0"/>
              <a:t>A jagged array is an array </a:t>
            </a:r>
            <a:r>
              <a:rPr lang="en-US" sz="2400" dirty="0">
                <a:solidFill>
                  <a:srgbClr val="FF0000"/>
                </a:solidFill>
              </a:rPr>
              <a:t>whose elements are arrays</a:t>
            </a:r>
            <a:r>
              <a:rPr lang="en-US" sz="2400" dirty="0"/>
              <a:t>. The elements of jagged array can be of different dimensions and sizes. A jagged array is sometimes called an </a:t>
            </a:r>
            <a:r>
              <a:rPr lang="en-US" sz="2400" dirty="0">
                <a:solidFill>
                  <a:srgbClr val="FF0000"/>
                </a:solidFill>
              </a:rPr>
              <a:t>‘array of arrays’</a:t>
            </a:r>
            <a:r>
              <a:rPr lang="en-US" sz="2400" dirty="0"/>
              <a:t>.</a:t>
            </a:r>
          </a:p>
          <a:p>
            <a:pPr marL="342900" indent="-342900" algn="just">
              <a:buFont typeface="Wingdings" panose="05000000000000000000" pitchFamily="2" charset="2"/>
              <a:buChar char="§"/>
            </a:pPr>
            <a:r>
              <a:rPr lang="en-US" sz="2400" dirty="0"/>
              <a:t>Jagged arrays are useful for modeling sparse data structures where you might not always want to allocate memory for every item if it is not going to be used.</a:t>
            </a:r>
          </a:p>
          <a:p>
            <a:pPr algn="just"/>
            <a:r>
              <a:rPr lang="en-US" sz="2400" dirty="0"/>
              <a:t>The following is the declaration of the jagged array that has </a:t>
            </a:r>
            <a:r>
              <a:rPr lang="en-US" sz="2400" dirty="0">
                <a:solidFill>
                  <a:srgbClr val="00B050"/>
                </a:solidFill>
              </a:rPr>
              <a:t>three elements </a:t>
            </a:r>
            <a:r>
              <a:rPr lang="en-US" sz="2400" dirty="0"/>
              <a:t>and each element is </a:t>
            </a:r>
            <a:r>
              <a:rPr lang="en-US" sz="2400" dirty="0">
                <a:solidFill>
                  <a:srgbClr val="00B050"/>
                </a:solidFill>
              </a:rPr>
              <a:t>1D</a:t>
            </a:r>
            <a:r>
              <a:rPr lang="en-US" sz="2400" dirty="0"/>
              <a:t> array of integers.</a:t>
            </a:r>
          </a:p>
          <a:p>
            <a:pPr algn="ctr">
              <a:spcAft>
                <a:spcPts val="600"/>
              </a:spcAft>
            </a:pPr>
            <a:r>
              <a:rPr lang="en-US" sz="2400" dirty="0" err="1">
                <a:solidFill>
                  <a:srgbClr val="00B050"/>
                </a:solidFill>
              </a:rPr>
              <a:t>int</a:t>
            </a:r>
            <a:r>
              <a:rPr lang="en-US" sz="2400" dirty="0">
                <a:solidFill>
                  <a:srgbClr val="00B050"/>
                </a:solidFill>
              </a:rPr>
              <a:t> [][] </a:t>
            </a:r>
            <a:r>
              <a:rPr lang="en-US" sz="2400" dirty="0" err="1">
                <a:solidFill>
                  <a:srgbClr val="00B050"/>
                </a:solidFill>
              </a:rPr>
              <a:t>jaggedArray</a:t>
            </a:r>
            <a:r>
              <a:rPr lang="en-US" sz="2400" dirty="0">
                <a:solidFill>
                  <a:srgbClr val="00B050"/>
                </a:solidFill>
              </a:rPr>
              <a:t> = new </a:t>
            </a:r>
            <a:r>
              <a:rPr lang="en-US" sz="2400" dirty="0" err="1">
                <a:solidFill>
                  <a:srgbClr val="00B050"/>
                </a:solidFill>
              </a:rPr>
              <a:t>int</a:t>
            </a:r>
            <a:r>
              <a:rPr lang="en-US" sz="2400" dirty="0">
                <a:solidFill>
                  <a:srgbClr val="00B050"/>
                </a:solidFill>
              </a:rPr>
              <a:t>[3][]; </a:t>
            </a:r>
          </a:p>
        </p:txBody>
      </p:sp>
    </p:spTree>
    <p:extLst>
      <p:ext uri="{BB962C8B-B14F-4D97-AF65-F5344CB8AC3E}">
        <p14:creationId xmlns:p14="http://schemas.microsoft.com/office/powerpoint/2010/main" val="19185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about C#</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213001"/>
            <a:ext cx="7808976" cy="335906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400" dirty="0">
                <a:solidFill>
                  <a:srgbClr val="FF0000"/>
                </a:solidFill>
              </a:rPr>
              <a:t>Why we need C#?</a:t>
            </a:r>
          </a:p>
          <a:p>
            <a:pPr marL="800100" lvl="1" indent="-342900" algn="just">
              <a:lnSpc>
                <a:spcPct val="150000"/>
              </a:lnSpc>
              <a:buFont typeface="Wingdings" panose="05000000000000000000" pitchFamily="2" charset="2"/>
              <a:buChar char="ü"/>
            </a:pPr>
            <a:r>
              <a:rPr lang="en-US" sz="2400" dirty="0"/>
              <a:t>Most popular object-oriented language which gives a clear structure to programs and allows code to be reused, lowering development costs.</a:t>
            </a:r>
          </a:p>
          <a:p>
            <a:pPr marL="800100" lvl="1" indent="-342900" algn="just">
              <a:lnSpc>
                <a:spcPct val="150000"/>
              </a:lnSpc>
              <a:buFont typeface="Wingdings" panose="05000000000000000000" pitchFamily="2" charset="2"/>
              <a:buChar char="ü"/>
            </a:pPr>
            <a:r>
              <a:rPr lang="en-US" sz="2400" dirty="0"/>
              <a:t>Easy to learn and simple to use.</a:t>
            </a:r>
          </a:p>
          <a:p>
            <a:pPr marL="800100" lvl="1" indent="-342900" algn="just">
              <a:lnSpc>
                <a:spcPct val="150000"/>
              </a:lnSpc>
              <a:buFont typeface="Wingdings" panose="05000000000000000000" pitchFamily="2" charset="2"/>
              <a:buChar char="ü"/>
            </a:pPr>
            <a:r>
              <a:rPr lang="en-US" sz="2400" dirty="0"/>
              <a:t>Has a huge community support.</a:t>
            </a:r>
            <a:endParaRPr lang="x-none" sz="2400" dirty="0"/>
          </a:p>
        </p:txBody>
      </p:sp>
    </p:spTree>
    <p:extLst>
      <p:ext uri="{BB962C8B-B14F-4D97-AF65-F5344CB8AC3E}">
        <p14:creationId xmlns:p14="http://schemas.microsoft.com/office/powerpoint/2010/main" val="2854124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035556"/>
            <a:ext cx="8154623" cy="4893647"/>
          </a:xfrm>
          <a:prstGeom prst="rect">
            <a:avLst/>
          </a:prstGeom>
          <a:noFill/>
        </p:spPr>
        <p:txBody>
          <a:bodyPr wrap="square" rtlCol="0">
            <a:spAutoFit/>
          </a:bodyPr>
          <a:lstStyle/>
          <a:p>
            <a:pPr algn="just"/>
            <a:r>
              <a:rPr lang="en-US" sz="2400" b="1" u="sng" dirty="0"/>
              <a:t>Jagged array:</a:t>
            </a:r>
          </a:p>
          <a:p>
            <a:pPr algn="just"/>
            <a:r>
              <a:rPr lang="en-US" sz="2400" dirty="0"/>
              <a:t>Before using jagged array, its elements must be initialized. We can initialize the elements like this:</a:t>
            </a:r>
          </a:p>
          <a:p>
            <a:pPr algn="ctr"/>
            <a:r>
              <a:rPr lang="en-US" sz="2400" dirty="0" err="1">
                <a:solidFill>
                  <a:srgbClr val="00B050"/>
                </a:solidFill>
              </a:rPr>
              <a:t>jaggedArray</a:t>
            </a:r>
            <a:r>
              <a:rPr lang="en-US" sz="2400" dirty="0">
                <a:solidFill>
                  <a:srgbClr val="00B050"/>
                </a:solidFill>
              </a:rPr>
              <a:t>[0] = new </a:t>
            </a:r>
            <a:r>
              <a:rPr lang="en-US" sz="2400" dirty="0" err="1">
                <a:solidFill>
                  <a:srgbClr val="00B050"/>
                </a:solidFill>
              </a:rPr>
              <a:t>int</a:t>
            </a:r>
            <a:r>
              <a:rPr lang="en-US" sz="2400" dirty="0">
                <a:solidFill>
                  <a:srgbClr val="00B050"/>
                </a:solidFill>
              </a:rPr>
              <a:t>[5];</a:t>
            </a:r>
          </a:p>
          <a:p>
            <a:pPr algn="ctr"/>
            <a:r>
              <a:rPr lang="en-US" sz="2400" dirty="0" err="1">
                <a:solidFill>
                  <a:srgbClr val="00B050"/>
                </a:solidFill>
              </a:rPr>
              <a:t>jaggedArray</a:t>
            </a:r>
            <a:r>
              <a:rPr lang="en-US" sz="2400" dirty="0">
                <a:solidFill>
                  <a:srgbClr val="00B050"/>
                </a:solidFill>
              </a:rPr>
              <a:t>[1] = new </a:t>
            </a:r>
            <a:r>
              <a:rPr lang="en-US" sz="2400" dirty="0" err="1">
                <a:solidFill>
                  <a:srgbClr val="00B050"/>
                </a:solidFill>
              </a:rPr>
              <a:t>int</a:t>
            </a:r>
            <a:r>
              <a:rPr lang="en-US" sz="2400" dirty="0">
                <a:solidFill>
                  <a:srgbClr val="00B050"/>
                </a:solidFill>
              </a:rPr>
              <a:t>[4];</a:t>
            </a:r>
          </a:p>
          <a:p>
            <a:pPr algn="ctr"/>
            <a:r>
              <a:rPr lang="en-US" sz="2400" dirty="0" err="1">
                <a:solidFill>
                  <a:srgbClr val="00B050"/>
                </a:solidFill>
              </a:rPr>
              <a:t>jaggedArray</a:t>
            </a:r>
            <a:r>
              <a:rPr lang="en-US" sz="2400" dirty="0">
                <a:solidFill>
                  <a:srgbClr val="00B050"/>
                </a:solidFill>
              </a:rPr>
              <a:t>[2] = new </a:t>
            </a:r>
            <a:r>
              <a:rPr lang="en-US" sz="2400" dirty="0" err="1">
                <a:solidFill>
                  <a:srgbClr val="00B050"/>
                </a:solidFill>
              </a:rPr>
              <a:t>int</a:t>
            </a:r>
            <a:r>
              <a:rPr lang="en-US" sz="2400" dirty="0">
                <a:solidFill>
                  <a:srgbClr val="00B050"/>
                </a:solidFill>
              </a:rPr>
              <a:t>[2];</a:t>
            </a:r>
          </a:p>
          <a:p>
            <a:pPr algn="just"/>
            <a:r>
              <a:rPr lang="en-US" sz="2400" dirty="0"/>
              <a:t>It is also possible to use initializers to fill the array elements with values.</a:t>
            </a:r>
          </a:p>
          <a:p>
            <a:pPr lvl="5" algn="just"/>
            <a:r>
              <a:rPr lang="en-US" sz="2400" dirty="0" err="1">
                <a:solidFill>
                  <a:srgbClr val="00B050"/>
                </a:solidFill>
              </a:rPr>
              <a:t>jaggedArray</a:t>
            </a:r>
            <a:r>
              <a:rPr lang="en-US" sz="2400" dirty="0">
                <a:solidFill>
                  <a:srgbClr val="00B050"/>
                </a:solidFill>
              </a:rPr>
              <a:t>[0] = new </a:t>
            </a:r>
            <a:r>
              <a:rPr lang="en-US" sz="2400" dirty="0" err="1">
                <a:solidFill>
                  <a:srgbClr val="00B050"/>
                </a:solidFill>
              </a:rPr>
              <a:t>int</a:t>
            </a:r>
            <a:r>
              <a:rPr lang="en-US" sz="2400" dirty="0">
                <a:solidFill>
                  <a:srgbClr val="00B050"/>
                </a:solidFill>
              </a:rPr>
              <a:t>[] {1,2,3,4,5};</a:t>
            </a:r>
          </a:p>
          <a:p>
            <a:pPr lvl="5" algn="just"/>
            <a:r>
              <a:rPr lang="en-US" sz="2400" dirty="0" err="1">
                <a:solidFill>
                  <a:srgbClr val="00B050"/>
                </a:solidFill>
              </a:rPr>
              <a:t>jaggedArray</a:t>
            </a:r>
            <a:r>
              <a:rPr lang="en-US" sz="2400" dirty="0">
                <a:solidFill>
                  <a:srgbClr val="00B050"/>
                </a:solidFill>
              </a:rPr>
              <a:t>[1] = new </a:t>
            </a:r>
            <a:r>
              <a:rPr lang="en-US" sz="2400" dirty="0" err="1">
                <a:solidFill>
                  <a:srgbClr val="00B050"/>
                </a:solidFill>
              </a:rPr>
              <a:t>int</a:t>
            </a:r>
            <a:r>
              <a:rPr lang="en-US" sz="2400" dirty="0">
                <a:solidFill>
                  <a:srgbClr val="00B050"/>
                </a:solidFill>
              </a:rPr>
              <a:t>[]{2,4,6,8};</a:t>
            </a:r>
          </a:p>
          <a:p>
            <a:pPr lvl="5" algn="just"/>
            <a:r>
              <a:rPr lang="en-US" sz="2400" dirty="0" err="1">
                <a:solidFill>
                  <a:srgbClr val="00B050"/>
                </a:solidFill>
              </a:rPr>
              <a:t>jaggedArray</a:t>
            </a:r>
            <a:r>
              <a:rPr lang="en-US" sz="2400" dirty="0">
                <a:solidFill>
                  <a:srgbClr val="00B050"/>
                </a:solidFill>
              </a:rPr>
              <a:t>[2] = new </a:t>
            </a:r>
            <a:r>
              <a:rPr lang="en-US" sz="2400" dirty="0" err="1">
                <a:solidFill>
                  <a:srgbClr val="00B050"/>
                </a:solidFill>
              </a:rPr>
              <a:t>int</a:t>
            </a:r>
            <a:r>
              <a:rPr lang="en-US" sz="2400" dirty="0">
                <a:solidFill>
                  <a:srgbClr val="00B050"/>
                </a:solidFill>
              </a:rPr>
              <a:t>[]{5,10};</a:t>
            </a:r>
          </a:p>
          <a:p>
            <a:pPr algn="just"/>
            <a:endParaRPr lang="en-US" sz="2400" dirty="0">
              <a:solidFill>
                <a:srgbClr val="00B050"/>
              </a:solidFill>
            </a:endParaRPr>
          </a:p>
          <a:p>
            <a:pPr algn="just">
              <a:spcAft>
                <a:spcPts val="600"/>
              </a:spcAft>
            </a:pPr>
            <a:r>
              <a:rPr lang="en-US" sz="2400" dirty="0">
                <a:solidFill>
                  <a:srgbClr val="00B050"/>
                </a:solidFill>
              </a:rPr>
              <a:t> </a:t>
            </a:r>
          </a:p>
        </p:txBody>
      </p:sp>
    </p:spTree>
    <p:extLst>
      <p:ext uri="{BB962C8B-B14F-4D97-AF65-F5344CB8AC3E}">
        <p14:creationId xmlns:p14="http://schemas.microsoft.com/office/powerpoint/2010/main" val="696909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035556"/>
            <a:ext cx="8154623" cy="3416320"/>
          </a:xfrm>
          <a:prstGeom prst="rect">
            <a:avLst/>
          </a:prstGeom>
          <a:noFill/>
        </p:spPr>
        <p:txBody>
          <a:bodyPr wrap="square" rtlCol="0">
            <a:spAutoFit/>
          </a:bodyPr>
          <a:lstStyle/>
          <a:p>
            <a:pPr algn="just"/>
            <a:r>
              <a:rPr lang="en-US" sz="2400" b="1" u="sng" dirty="0"/>
              <a:t>Jagged array:</a:t>
            </a:r>
          </a:p>
          <a:p>
            <a:pPr algn="just"/>
            <a:r>
              <a:rPr lang="en-US" sz="2400" dirty="0"/>
              <a:t>We can also initialize the array upon declaring like this:</a:t>
            </a:r>
          </a:p>
          <a:p>
            <a:pPr lvl="4" algn="just"/>
            <a:r>
              <a:rPr lang="en-US" sz="2400" dirty="0" err="1">
                <a:solidFill>
                  <a:srgbClr val="00B050"/>
                </a:solidFill>
              </a:rPr>
              <a:t>int</a:t>
            </a:r>
            <a:r>
              <a:rPr lang="en-US" sz="2400" dirty="0">
                <a:solidFill>
                  <a:srgbClr val="00B050"/>
                </a:solidFill>
              </a:rPr>
              <a:t>[][] jaggedArray2 = new </a:t>
            </a:r>
            <a:r>
              <a:rPr lang="en-US" sz="2400" dirty="0" err="1">
                <a:solidFill>
                  <a:srgbClr val="00B050"/>
                </a:solidFill>
              </a:rPr>
              <a:t>int</a:t>
            </a:r>
            <a:r>
              <a:rPr lang="en-US" sz="2400" dirty="0">
                <a:solidFill>
                  <a:srgbClr val="00B050"/>
                </a:solidFill>
              </a:rPr>
              <a:t>[][]</a:t>
            </a:r>
          </a:p>
          <a:p>
            <a:pPr lvl="4" algn="just"/>
            <a:r>
              <a:rPr lang="en-US" sz="2400" dirty="0">
                <a:solidFill>
                  <a:srgbClr val="00B050"/>
                </a:solidFill>
              </a:rPr>
              <a:t>{</a:t>
            </a:r>
          </a:p>
          <a:p>
            <a:pPr lvl="4" algn="just"/>
            <a:r>
              <a:rPr lang="en-US" sz="2400" dirty="0">
                <a:solidFill>
                  <a:srgbClr val="00B050"/>
                </a:solidFill>
              </a:rPr>
              <a:t>	new </a:t>
            </a:r>
            <a:r>
              <a:rPr lang="en-US" sz="2400" dirty="0" err="1">
                <a:solidFill>
                  <a:srgbClr val="00B050"/>
                </a:solidFill>
              </a:rPr>
              <a:t>int</a:t>
            </a:r>
            <a:r>
              <a:rPr lang="en-US" sz="2400" dirty="0">
                <a:solidFill>
                  <a:srgbClr val="00B050"/>
                </a:solidFill>
              </a:rPr>
              <a:t>[] {1,3,5,7,9},</a:t>
            </a:r>
          </a:p>
          <a:p>
            <a:pPr lvl="4" algn="just"/>
            <a:r>
              <a:rPr lang="en-US" sz="2400" dirty="0">
                <a:solidFill>
                  <a:srgbClr val="00B050"/>
                </a:solidFill>
              </a:rPr>
              <a:t>	new </a:t>
            </a:r>
            <a:r>
              <a:rPr lang="en-US" sz="2400" dirty="0" err="1">
                <a:solidFill>
                  <a:srgbClr val="00B050"/>
                </a:solidFill>
              </a:rPr>
              <a:t>int</a:t>
            </a:r>
            <a:r>
              <a:rPr lang="en-US" sz="2400" dirty="0">
                <a:solidFill>
                  <a:srgbClr val="00B050"/>
                </a:solidFill>
              </a:rPr>
              <a:t>[] {2,4,6,8},</a:t>
            </a:r>
          </a:p>
          <a:p>
            <a:pPr lvl="4" algn="just"/>
            <a:r>
              <a:rPr lang="en-US" sz="2400" dirty="0">
                <a:solidFill>
                  <a:srgbClr val="00B050"/>
                </a:solidFill>
              </a:rPr>
              <a:t>	new </a:t>
            </a:r>
            <a:r>
              <a:rPr lang="en-US" sz="2400" dirty="0" err="1">
                <a:solidFill>
                  <a:srgbClr val="00B050"/>
                </a:solidFill>
              </a:rPr>
              <a:t>int</a:t>
            </a:r>
            <a:r>
              <a:rPr lang="en-US" sz="2400" dirty="0">
                <a:solidFill>
                  <a:srgbClr val="00B050"/>
                </a:solidFill>
              </a:rPr>
              <a:t>[] {0,5,10}</a:t>
            </a:r>
          </a:p>
          <a:p>
            <a:pPr lvl="4" algn="just"/>
            <a:r>
              <a:rPr lang="en-US" sz="2400" dirty="0">
                <a:solidFill>
                  <a:srgbClr val="00B050"/>
                </a:solidFill>
              </a:rPr>
              <a:t>}; </a:t>
            </a:r>
          </a:p>
          <a:p>
            <a:pPr algn="just">
              <a:spcAft>
                <a:spcPts val="600"/>
              </a:spcAft>
            </a:pPr>
            <a:r>
              <a:rPr lang="en-US" sz="2400" dirty="0">
                <a:solidFill>
                  <a:srgbClr val="00B050"/>
                </a:solidFill>
              </a:rPr>
              <a:t> </a:t>
            </a:r>
          </a:p>
        </p:txBody>
      </p:sp>
    </p:spTree>
    <p:extLst>
      <p:ext uri="{BB962C8B-B14F-4D97-AF65-F5344CB8AC3E}">
        <p14:creationId xmlns:p14="http://schemas.microsoft.com/office/powerpoint/2010/main" val="23794774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035556"/>
            <a:ext cx="8154623" cy="2831544"/>
          </a:xfrm>
          <a:prstGeom prst="rect">
            <a:avLst/>
          </a:prstGeom>
          <a:noFill/>
        </p:spPr>
        <p:txBody>
          <a:bodyPr wrap="square" rtlCol="0">
            <a:spAutoFit/>
          </a:bodyPr>
          <a:lstStyle/>
          <a:p>
            <a:pPr algn="just"/>
            <a:r>
              <a:rPr lang="en-US" sz="2400" b="1" u="sng" dirty="0"/>
              <a:t>Jagged array:</a:t>
            </a:r>
          </a:p>
          <a:p>
            <a:pPr algn="just">
              <a:spcAft>
                <a:spcPts val="600"/>
              </a:spcAft>
            </a:pPr>
            <a:r>
              <a:rPr lang="en-US" sz="2400" dirty="0"/>
              <a:t>We can access individual array elements in jagged array like these example:</a:t>
            </a:r>
          </a:p>
          <a:p>
            <a:pPr lvl="3" algn="just"/>
            <a:r>
              <a:rPr lang="en-US" sz="2400" i="1" dirty="0"/>
              <a:t>//Assign 77 to the second element of first array</a:t>
            </a:r>
          </a:p>
          <a:p>
            <a:pPr lvl="3" algn="just">
              <a:spcAft>
                <a:spcPts val="600"/>
              </a:spcAft>
            </a:pPr>
            <a:r>
              <a:rPr lang="en-US" sz="2400" dirty="0" err="1">
                <a:solidFill>
                  <a:srgbClr val="00B050"/>
                </a:solidFill>
              </a:rPr>
              <a:t>jaggedArray</a:t>
            </a:r>
            <a:r>
              <a:rPr lang="en-US" sz="2400" dirty="0">
                <a:solidFill>
                  <a:srgbClr val="00B050"/>
                </a:solidFill>
              </a:rPr>
              <a:t>[0][1] = 77; </a:t>
            </a:r>
          </a:p>
          <a:p>
            <a:pPr lvl="3" algn="just"/>
            <a:r>
              <a:rPr lang="en-US" sz="2400" i="1" dirty="0"/>
              <a:t>//Assign 84 to the second element of second array</a:t>
            </a:r>
          </a:p>
          <a:p>
            <a:pPr lvl="3" algn="just"/>
            <a:r>
              <a:rPr lang="en-US" sz="2400" dirty="0" err="1">
                <a:solidFill>
                  <a:srgbClr val="00B050"/>
                </a:solidFill>
              </a:rPr>
              <a:t>jaggedArray</a:t>
            </a:r>
            <a:r>
              <a:rPr lang="en-US" sz="2400" dirty="0">
                <a:solidFill>
                  <a:srgbClr val="00B050"/>
                </a:solidFill>
              </a:rPr>
              <a:t>[1][1] = 84</a:t>
            </a:r>
          </a:p>
        </p:txBody>
      </p:sp>
    </p:spTree>
    <p:extLst>
      <p:ext uri="{BB962C8B-B14F-4D97-AF65-F5344CB8AC3E}">
        <p14:creationId xmlns:p14="http://schemas.microsoft.com/office/powerpoint/2010/main" val="3071665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035556"/>
            <a:ext cx="8154623" cy="4401205"/>
          </a:xfrm>
          <a:prstGeom prst="rect">
            <a:avLst/>
          </a:prstGeom>
          <a:noFill/>
        </p:spPr>
        <p:txBody>
          <a:bodyPr wrap="square" rtlCol="0">
            <a:spAutoFit/>
          </a:bodyPr>
          <a:lstStyle/>
          <a:p>
            <a:pPr algn="just"/>
            <a:r>
              <a:rPr lang="en-US" sz="2400" b="1" u="sng" dirty="0"/>
              <a:t>Jagged array:</a:t>
            </a:r>
          </a:p>
          <a:p>
            <a:pPr algn="just">
              <a:spcAft>
                <a:spcPts val="1200"/>
              </a:spcAft>
            </a:pPr>
            <a:r>
              <a:rPr lang="en-US" sz="2400" dirty="0"/>
              <a:t>The following is a declaration and initialization of a </a:t>
            </a:r>
            <a:r>
              <a:rPr lang="en-US" sz="2400" dirty="0">
                <a:solidFill>
                  <a:srgbClr val="00B050"/>
                </a:solidFill>
              </a:rPr>
              <a:t>three elements</a:t>
            </a:r>
            <a:r>
              <a:rPr lang="en-US" sz="2400" dirty="0"/>
              <a:t> jagged array and each element is </a:t>
            </a:r>
            <a:r>
              <a:rPr lang="en-US" sz="2400" dirty="0">
                <a:solidFill>
                  <a:srgbClr val="00B050"/>
                </a:solidFill>
              </a:rPr>
              <a:t>2D </a:t>
            </a:r>
            <a:r>
              <a:rPr lang="en-US" sz="2400" dirty="0"/>
              <a:t>array of integers.</a:t>
            </a:r>
          </a:p>
          <a:p>
            <a:pPr lvl="3" algn="just">
              <a:spcAft>
                <a:spcPts val="600"/>
              </a:spcAft>
            </a:pPr>
            <a:r>
              <a:rPr lang="en-US" sz="2400" dirty="0"/>
              <a:t>            </a:t>
            </a:r>
            <a:r>
              <a:rPr lang="en-US" sz="2400" dirty="0" err="1">
                <a:solidFill>
                  <a:srgbClr val="00B050"/>
                </a:solidFill>
              </a:rPr>
              <a:t>int</a:t>
            </a:r>
            <a:r>
              <a:rPr lang="en-US" sz="2400" dirty="0">
                <a:solidFill>
                  <a:srgbClr val="00B050"/>
                </a:solidFill>
              </a:rPr>
              <a:t>[][,] jaggedArray2 = new </a:t>
            </a:r>
            <a:r>
              <a:rPr lang="en-US" sz="2400" dirty="0" err="1">
                <a:solidFill>
                  <a:srgbClr val="00B050"/>
                </a:solidFill>
              </a:rPr>
              <a:t>int</a:t>
            </a:r>
            <a:r>
              <a:rPr lang="en-US" sz="2400" dirty="0">
                <a:solidFill>
                  <a:srgbClr val="00B050"/>
                </a:solidFill>
              </a:rPr>
              <a:t>[3][,]</a:t>
            </a:r>
          </a:p>
          <a:p>
            <a:pPr lvl="3" algn="just">
              <a:spcAft>
                <a:spcPts val="600"/>
              </a:spcAft>
            </a:pPr>
            <a:r>
              <a:rPr lang="en-US" sz="2400" dirty="0">
                <a:solidFill>
                  <a:srgbClr val="00B050"/>
                </a:solidFill>
              </a:rPr>
              <a:t>            {</a:t>
            </a:r>
          </a:p>
          <a:p>
            <a:pPr lvl="3" algn="just">
              <a:spcAft>
                <a:spcPts val="600"/>
              </a:spcAft>
            </a:pPr>
            <a:r>
              <a:rPr lang="en-US" sz="2400" dirty="0">
                <a:solidFill>
                  <a:srgbClr val="00B050"/>
                </a:solidFill>
              </a:rPr>
              <a:t>                new </a:t>
            </a:r>
            <a:r>
              <a:rPr lang="en-US" sz="2400" dirty="0" err="1">
                <a:solidFill>
                  <a:srgbClr val="00B050"/>
                </a:solidFill>
              </a:rPr>
              <a:t>int</a:t>
            </a:r>
            <a:r>
              <a:rPr lang="en-US" sz="2400" dirty="0">
                <a:solidFill>
                  <a:srgbClr val="00B050"/>
                </a:solidFill>
              </a:rPr>
              <a:t>[,]{ {1,3},{5,7} },</a:t>
            </a:r>
          </a:p>
          <a:p>
            <a:pPr lvl="3" algn="just">
              <a:spcAft>
                <a:spcPts val="600"/>
              </a:spcAft>
            </a:pPr>
            <a:r>
              <a:rPr lang="en-US" sz="2400" dirty="0">
                <a:solidFill>
                  <a:srgbClr val="00B050"/>
                </a:solidFill>
              </a:rPr>
              <a:t>                new </a:t>
            </a:r>
            <a:r>
              <a:rPr lang="en-US" sz="2400" dirty="0" err="1">
                <a:solidFill>
                  <a:srgbClr val="00B050"/>
                </a:solidFill>
              </a:rPr>
              <a:t>int</a:t>
            </a:r>
            <a:r>
              <a:rPr lang="en-US" sz="2400" dirty="0">
                <a:solidFill>
                  <a:srgbClr val="00B050"/>
                </a:solidFill>
              </a:rPr>
              <a:t>[,]{ {0,2},{4,6},{7,8} },</a:t>
            </a:r>
          </a:p>
          <a:p>
            <a:pPr lvl="3" algn="just">
              <a:spcAft>
                <a:spcPts val="600"/>
              </a:spcAft>
            </a:pPr>
            <a:r>
              <a:rPr lang="en-US" sz="2400" dirty="0">
                <a:solidFill>
                  <a:srgbClr val="00B050"/>
                </a:solidFill>
              </a:rPr>
              <a:t>                new </a:t>
            </a:r>
            <a:r>
              <a:rPr lang="en-US" sz="2400" dirty="0" err="1">
                <a:solidFill>
                  <a:srgbClr val="00B050"/>
                </a:solidFill>
              </a:rPr>
              <a:t>int</a:t>
            </a:r>
            <a:r>
              <a:rPr lang="en-US" sz="2400" dirty="0">
                <a:solidFill>
                  <a:srgbClr val="00B050"/>
                </a:solidFill>
              </a:rPr>
              <a:t>[,]{ {1,2},{2,3},{3,4} }</a:t>
            </a:r>
          </a:p>
          <a:p>
            <a:pPr lvl="3" algn="just">
              <a:spcAft>
                <a:spcPts val="600"/>
              </a:spcAft>
            </a:pPr>
            <a:r>
              <a:rPr lang="en-US" sz="2400" dirty="0">
                <a:solidFill>
                  <a:srgbClr val="00B050"/>
                </a:solidFill>
              </a:rPr>
              <a:t>            };</a:t>
            </a:r>
          </a:p>
          <a:p>
            <a:pPr algn="just">
              <a:spcAft>
                <a:spcPts val="600"/>
              </a:spcAft>
            </a:pPr>
            <a:endParaRPr lang="en-US" sz="2400" dirty="0">
              <a:solidFill>
                <a:srgbClr val="00B050"/>
              </a:solidFill>
            </a:endParaRPr>
          </a:p>
        </p:txBody>
      </p:sp>
    </p:spTree>
    <p:extLst>
      <p:ext uri="{BB962C8B-B14F-4D97-AF65-F5344CB8AC3E}">
        <p14:creationId xmlns:p14="http://schemas.microsoft.com/office/powerpoint/2010/main" val="1063440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035556"/>
            <a:ext cx="2114041" cy="1569660"/>
          </a:xfrm>
          <a:prstGeom prst="rect">
            <a:avLst/>
          </a:prstGeom>
          <a:noFill/>
        </p:spPr>
        <p:txBody>
          <a:bodyPr wrap="square" rtlCol="0">
            <a:spAutoFit/>
          </a:bodyPr>
          <a:lstStyle/>
          <a:p>
            <a:pPr algn="just"/>
            <a:r>
              <a:rPr lang="en-US" sz="2400" b="1" dirty="0">
                <a:solidFill>
                  <a:srgbClr val="FF0000"/>
                </a:solidFill>
              </a:rPr>
              <a:t>What will be the output??</a:t>
            </a:r>
          </a:p>
          <a:p>
            <a:pPr algn="just"/>
            <a:endParaRPr lang="en-US" sz="2400" dirty="0">
              <a:solidFill>
                <a:srgbClr val="FF0000"/>
              </a:solidFill>
            </a:endParaRPr>
          </a:p>
          <a:p>
            <a:pPr algn="just">
              <a:spcAft>
                <a:spcPts val="600"/>
              </a:spcAft>
            </a:pPr>
            <a:endParaRPr lang="en-US" sz="2400" dirty="0">
              <a:solidFill>
                <a:srgbClr val="00B050"/>
              </a:solidFill>
            </a:endParaRPr>
          </a:p>
        </p:txBody>
      </p:sp>
      <p:sp>
        <p:nvSpPr>
          <p:cNvPr id="4" name="Rectangle 3"/>
          <p:cNvSpPr/>
          <p:nvPr/>
        </p:nvSpPr>
        <p:spPr>
          <a:xfrm>
            <a:off x="415636" y="5334000"/>
            <a:ext cx="2587540" cy="77585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Output:</a:t>
            </a:r>
          </a:p>
          <a:p>
            <a:pPr algn="ctr"/>
            <a:r>
              <a:rPr lang="en-US" sz="2000" b="1" dirty="0">
                <a:solidFill>
                  <a:srgbClr val="FF0000"/>
                </a:solidFill>
              </a:rPr>
              <a:t>7 1 6 6 2 13 3 1 12 2 34</a:t>
            </a:r>
          </a:p>
        </p:txBody>
      </p:sp>
      <p:pic>
        <p:nvPicPr>
          <p:cNvPr id="5" name="Picture 4"/>
          <p:cNvPicPr>
            <a:picLocks noChangeAspect="1"/>
          </p:cNvPicPr>
          <p:nvPr/>
        </p:nvPicPr>
        <p:blipFill>
          <a:blip r:embed="rId2"/>
          <a:stretch>
            <a:fillRect/>
          </a:stretch>
        </p:blipFill>
        <p:spPr>
          <a:xfrm>
            <a:off x="3003176" y="2178237"/>
            <a:ext cx="5715133" cy="3931618"/>
          </a:xfrm>
          <a:prstGeom prst="rect">
            <a:avLst/>
          </a:prstGeom>
        </p:spPr>
      </p:pic>
    </p:spTree>
    <p:extLst>
      <p:ext uri="{BB962C8B-B14F-4D97-AF65-F5344CB8AC3E}">
        <p14:creationId xmlns:p14="http://schemas.microsoft.com/office/powerpoint/2010/main" val="410349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035556"/>
            <a:ext cx="8154623" cy="3570208"/>
          </a:xfrm>
          <a:prstGeom prst="rect">
            <a:avLst/>
          </a:prstGeom>
          <a:noFill/>
        </p:spPr>
        <p:txBody>
          <a:bodyPr wrap="square" rtlCol="0">
            <a:spAutoFit/>
          </a:bodyPr>
          <a:lstStyle/>
          <a:p>
            <a:pPr algn="just"/>
            <a:r>
              <a:rPr lang="en-US" sz="2400" b="1" u="sng" dirty="0"/>
              <a:t>Using </a:t>
            </a:r>
            <a:r>
              <a:rPr lang="en-US" sz="2400" b="1" u="sng" dirty="0" err="1"/>
              <a:t>foreach</a:t>
            </a:r>
            <a:r>
              <a:rPr lang="en-US" sz="2400" b="1" u="sng" dirty="0"/>
              <a:t> with arrays:</a:t>
            </a:r>
          </a:p>
          <a:p>
            <a:pPr algn="just">
              <a:spcAft>
                <a:spcPts val="1200"/>
              </a:spcAft>
            </a:pPr>
            <a:r>
              <a:rPr lang="en-US" sz="2400" dirty="0"/>
              <a:t>The </a:t>
            </a:r>
            <a:r>
              <a:rPr lang="en-US" sz="2400" dirty="0" err="1">
                <a:solidFill>
                  <a:srgbClr val="FF0000"/>
                </a:solidFill>
              </a:rPr>
              <a:t>foreach</a:t>
            </a:r>
            <a:r>
              <a:rPr lang="en-US" sz="2400" dirty="0"/>
              <a:t> statement processes elements in the order returned by the array, which is usually from the 0</a:t>
            </a:r>
            <a:r>
              <a:rPr lang="en-US" sz="2400" baseline="30000" dirty="0"/>
              <a:t>th</a:t>
            </a:r>
            <a:r>
              <a:rPr lang="en-US" sz="2400" dirty="0"/>
              <a:t> element to the last. Example-</a:t>
            </a:r>
          </a:p>
          <a:p>
            <a:pPr lvl="3" algn="just"/>
            <a:r>
              <a:rPr lang="en-US" sz="2400" dirty="0">
                <a:solidFill>
                  <a:srgbClr val="00B050"/>
                </a:solidFill>
              </a:rPr>
              <a:t>            </a:t>
            </a:r>
            <a:r>
              <a:rPr lang="en-US" sz="2400" dirty="0" err="1">
                <a:solidFill>
                  <a:srgbClr val="00B050"/>
                </a:solidFill>
              </a:rPr>
              <a:t>int</a:t>
            </a:r>
            <a:r>
              <a:rPr lang="en-US" sz="2400" dirty="0">
                <a:solidFill>
                  <a:srgbClr val="00B050"/>
                </a:solidFill>
              </a:rPr>
              <a:t>[] number = { 1, 2, 3, 4, 5, 6 };</a:t>
            </a:r>
          </a:p>
          <a:p>
            <a:pPr lvl="3" algn="just"/>
            <a:r>
              <a:rPr lang="en-US" sz="2400" dirty="0">
                <a:solidFill>
                  <a:srgbClr val="00B050"/>
                </a:solidFill>
              </a:rPr>
              <a:t>            </a:t>
            </a:r>
            <a:r>
              <a:rPr lang="en-US" sz="2400" dirty="0" err="1">
                <a:solidFill>
                  <a:srgbClr val="00B050"/>
                </a:solidFill>
              </a:rPr>
              <a:t>foreach</a:t>
            </a:r>
            <a:r>
              <a:rPr lang="en-US" sz="2400" dirty="0">
                <a:solidFill>
                  <a:srgbClr val="00B050"/>
                </a:solidFill>
              </a:rPr>
              <a:t>(</a:t>
            </a:r>
            <a:r>
              <a:rPr lang="en-US" sz="2400" dirty="0" err="1">
                <a:solidFill>
                  <a:srgbClr val="00B050"/>
                </a:solidFill>
              </a:rPr>
              <a:t>int</a:t>
            </a:r>
            <a:r>
              <a:rPr lang="en-US" sz="2400" dirty="0">
                <a:solidFill>
                  <a:srgbClr val="00B050"/>
                </a:solidFill>
              </a:rPr>
              <a:t> </a:t>
            </a:r>
            <a:r>
              <a:rPr lang="en-US" sz="2400" dirty="0" err="1">
                <a:solidFill>
                  <a:srgbClr val="00B050"/>
                </a:solidFill>
              </a:rPr>
              <a:t>i</a:t>
            </a:r>
            <a:r>
              <a:rPr lang="en-US" sz="2400" dirty="0">
                <a:solidFill>
                  <a:srgbClr val="00B050"/>
                </a:solidFill>
              </a:rPr>
              <a:t> in number)</a:t>
            </a:r>
          </a:p>
          <a:p>
            <a:pPr lvl="3" algn="just"/>
            <a:r>
              <a:rPr lang="en-US" sz="2400" dirty="0">
                <a:solidFill>
                  <a:srgbClr val="00B050"/>
                </a:solidFill>
              </a:rPr>
              <a:t>            {</a:t>
            </a:r>
          </a:p>
          <a:p>
            <a:pPr lvl="3" algn="just"/>
            <a:r>
              <a:rPr lang="en-US" sz="2400" dirty="0">
                <a:solidFill>
                  <a:srgbClr val="00B050"/>
                </a:solidFill>
              </a:rPr>
              <a:t>                </a:t>
            </a:r>
            <a:r>
              <a:rPr lang="en-US" sz="2400" dirty="0" err="1">
                <a:solidFill>
                  <a:srgbClr val="00B050"/>
                </a:solidFill>
              </a:rPr>
              <a:t>Console.Write</a:t>
            </a:r>
            <a:r>
              <a:rPr lang="en-US" sz="2400" dirty="0">
                <a:solidFill>
                  <a:srgbClr val="00B050"/>
                </a:solidFill>
              </a:rPr>
              <a:t>(</a:t>
            </a:r>
            <a:r>
              <a:rPr lang="en-US" sz="2400" dirty="0" err="1">
                <a:solidFill>
                  <a:srgbClr val="00B050"/>
                </a:solidFill>
              </a:rPr>
              <a:t>i</a:t>
            </a:r>
            <a:r>
              <a:rPr lang="en-US" sz="2400" dirty="0">
                <a:solidFill>
                  <a:srgbClr val="00B050"/>
                </a:solidFill>
              </a:rPr>
              <a:t> + " ");</a:t>
            </a:r>
          </a:p>
          <a:p>
            <a:pPr lvl="3" algn="just"/>
            <a:r>
              <a:rPr lang="en-US" sz="2400" dirty="0">
                <a:solidFill>
                  <a:srgbClr val="00B050"/>
                </a:solidFill>
              </a:rPr>
              <a:t>            }</a:t>
            </a:r>
          </a:p>
        </p:txBody>
      </p:sp>
    </p:spTree>
    <p:extLst>
      <p:ext uri="{BB962C8B-B14F-4D97-AF65-F5344CB8AC3E}">
        <p14:creationId xmlns:p14="http://schemas.microsoft.com/office/powerpoint/2010/main" val="42948743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035556"/>
            <a:ext cx="8154623" cy="4154984"/>
          </a:xfrm>
          <a:prstGeom prst="rect">
            <a:avLst/>
          </a:prstGeom>
          <a:noFill/>
        </p:spPr>
        <p:txBody>
          <a:bodyPr wrap="square" rtlCol="0">
            <a:spAutoFit/>
          </a:bodyPr>
          <a:lstStyle/>
          <a:p>
            <a:pPr algn="just"/>
            <a:r>
              <a:rPr lang="en-US" sz="2400" b="1" u="sng" dirty="0"/>
              <a:t>Passing arrays as arguments:</a:t>
            </a:r>
          </a:p>
          <a:p>
            <a:pPr marL="342900" indent="-342900" algn="just">
              <a:buFont typeface="Wingdings" panose="05000000000000000000" pitchFamily="2" charset="2"/>
              <a:buChar char="q"/>
            </a:pPr>
            <a:r>
              <a:rPr lang="en-US" sz="2400" dirty="0"/>
              <a:t>Array can be passed as arguments to method parameters.</a:t>
            </a:r>
          </a:p>
          <a:p>
            <a:pPr marL="342900" indent="-342900" algn="just">
              <a:buFont typeface="Wingdings" panose="05000000000000000000" pitchFamily="2" charset="2"/>
              <a:buChar char="q"/>
            </a:pPr>
            <a:r>
              <a:rPr lang="en-US" sz="2400" dirty="0"/>
              <a:t>Arrays are </a:t>
            </a:r>
            <a:r>
              <a:rPr lang="en-US" sz="2400" dirty="0">
                <a:solidFill>
                  <a:srgbClr val="FF0000"/>
                </a:solidFill>
              </a:rPr>
              <a:t>reference type</a:t>
            </a:r>
            <a:r>
              <a:rPr lang="en-US" sz="2400" dirty="0"/>
              <a:t>, the method can change the value of the elements.</a:t>
            </a:r>
          </a:p>
          <a:p>
            <a:pPr lvl="4" algn="just"/>
            <a:r>
              <a:rPr lang="en-US" sz="2400" dirty="0" err="1">
                <a:solidFill>
                  <a:srgbClr val="00B050"/>
                </a:solidFill>
              </a:rPr>
              <a:t>int</a:t>
            </a:r>
            <a:r>
              <a:rPr lang="en-US" sz="2400" dirty="0">
                <a:solidFill>
                  <a:srgbClr val="00B050"/>
                </a:solidFill>
              </a:rPr>
              <a:t>[] </a:t>
            </a:r>
            <a:r>
              <a:rPr lang="en-US" sz="2400" dirty="0" err="1">
                <a:solidFill>
                  <a:srgbClr val="00B050"/>
                </a:solidFill>
              </a:rPr>
              <a:t>theArray</a:t>
            </a:r>
            <a:r>
              <a:rPr lang="en-US" sz="2400" dirty="0">
                <a:solidFill>
                  <a:srgbClr val="00B050"/>
                </a:solidFill>
              </a:rPr>
              <a:t> = {1,3,5,7};</a:t>
            </a:r>
          </a:p>
          <a:p>
            <a:pPr lvl="4" algn="just"/>
            <a:r>
              <a:rPr lang="en-US" sz="2400" dirty="0" err="1">
                <a:solidFill>
                  <a:srgbClr val="00B050"/>
                </a:solidFill>
              </a:rPr>
              <a:t>PrintArray</a:t>
            </a:r>
            <a:r>
              <a:rPr lang="en-US" sz="2400" dirty="0">
                <a:solidFill>
                  <a:srgbClr val="00B050"/>
                </a:solidFill>
              </a:rPr>
              <a:t>(</a:t>
            </a:r>
            <a:r>
              <a:rPr lang="en-US" sz="2400" dirty="0" err="1">
                <a:solidFill>
                  <a:srgbClr val="00B050"/>
                </a:solidFill>
              </a:rPr>
              <a:t>theArray</a:t>
            </a:r>
            <a:r>
              <a:rPr lang="en-US" sz="2400" dirty="0">
                <a:solidFill>
                  <a:srgbClr val="00B050"/>
                </a:solidFill>
              </a:rPr>
              <a:t>);</a:t>
            </a:r>
          </a:p>
          <a:p>
            <a:pPr lvl="4" algn="just"/>
            <a:endParaRPr lang="en-US" sz="2400" dirty="0">
              <a:solidFill>
                <a:srgbClr val="00B050"/>
              </a:solidFill>
            </a:endParaRPr>
          </a:p>
          <a:p>
            <a:pPr lvl="4" algn="just"/>
            <a:r>
              <a:rPr lang="en-US" sz="2400" dirty="0">
                <a:solidFill>
                  <a:srgbClr val="00B050"/>
                </a:solidFill>
              </a:rPr>
              <a:t>void </a:t>
            </a:r>
            <a:r>
              <a:rPr lang="en-US" sz="2400" dirty="0" err="1">
                <a:solidFill>
                  <a:srgbClr val="00B050"/>
                </a:solidFill>
              </a:rPr>
              <a:t>PrintArray</a:t>
            </a:r>
            <a:r>
              <a:rPr lang="en-US" sz="2400" dirty="0">
                <a:solidFill>
                  <a:srgbClr val="00B050"/>
                </a:solidFill>
              </a:rPr>
              <a:t>(</a:t>
            </a:r>
            <a:r>
              <a:rPr lang="en-US" sz="2400" dirty="0" err="1">
                <a:solidFill>
                  <a:srgbClr val="00B050"/>
                </a:solidFill>
              </a:rPr>
              <a:t>int</a:t>
            </a:r>
            <a:r>
              <a:rPr lang="en-US" sz="2400" dirty="0">
                <a:solidFill>
                  <a:srgbClr val="00B050"/>
                </a:solidFill>
              </a:rPr>
              <a:t>[] </a:t>
            </a:r>
            <a:r>
              <a:rPr lang="en-US" sz="2400" dirty="0" err="1">
                <a:solidFill>
                  <a:srgbClr val="00B050"/>
                </a:solidFill>
              </a:rPr>
              <a:t>arr</a:t>
            </a:r>
            <a:r>
              <a:rPr lang="en-US" sz="2400" dirty="0">
                <a:solidFill>
                  <a:srgbClr val="00B050"/>
                </a:solidFill>
              </a:rPr>
              <a:t>)</a:t>
            </a:r>
          </a:p>
          <a:p>
            <a:pPr lvl="4" algn="just"/>
            <a:r>
              <a:rPr lang="en-US" sz="2400" dirty="0">
                <a:solidFill>
                  <a:srgbClr val="00B050"/>
                </a:solidFill>
              </a:rPr>
              <a:t>{</a:t>
            </a:r>
          </a:p>
          <a:p>
            <a:pPr lvl="4" algn="just"/>
            <a:r>
              <a:rPr lang="en-US" sz="2400" dirty="0">
                <a:solidFill>
                  <a:srgbClr val="00B050"/>
                </a:solidFill>
              </a:rPr>
              <a:t>	//method code</a:t>
            </a:r>
          </a:p>
          <a:p>
            <a:pPr lvl="4" algn="just"/>
            <a:r>
              <a:rPr lang="en-US" sz="2400" dirty="0">
                <a:solidFill>
                  <a:srgbClr val="00B050"/>
                </a:solidFill>
              </a:rPr>
              <a:t>}</a:t>
            </a:r>
          </a:p>
        </p:txBody>
      </p:sp>
    </p:spTree>
    <p:extLst>
      <p:ext uri="{BB962C8B-B14F-4D97-AF65-F5344CB8AC3E}">
        <p14:creationId xmlns:p14="http://schemas.microsoft.com/office/powerpoint/2010/main" val="1268307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035556"/>
            <a:ext cx="3832004" cy="1200329"/>
          </a:xfrm>
          <a:prstGeom prst="rect">
            <a:avLst/>
          </a:prstGeom>
          <a:noFill/>
        </p:spPr>
        <p:txBody>
          <a:bodyPr wrap="square" rtlCol="0">
            <a:spAutoFit/>
          </a:bodyPr>
          <a:lstStyle/>
          <a:p>
            <a:pPr algn="just"/>
            <a:r>
              <a:rPr lang="en-US" sz="2400" b="1" dirty="0">
                <a:solidFill>
                  <a:srgbClr val="FF0000"/>
                </a:solidFill>
              </a:rPr>
              <a:t>What will be the output??</a:t>
            </a:r>
          </a:p>
          <a:p>
            <a:pPr algn="just"/>
            <a:endParaRPr lang="en-US" sz="2400" dirty="0">
              <a:solidFill>
                <a:srgbClr val="FF0000"/>
              </a:solidFill>
            </a:endParaRPr>
          </a:p>
          <a:p>
            <a:pPr algn="just">
              <a:spcAft>
                <a:spcPts val="600"/>
              </a:spcAft>
            </a:pPr>
            <a:endParaRPr lang="en-US" sz="2400" dirty="0">
              <a:solidFill>
                <a:srgbClr val="00B050"/>
              </a:solidFill>
            </a:endParaRPr>
          </a:p>
        </p:txBody>
      </p:sp>
      <p:sp>
        <p:nvSpPr>
          <p:cNvPr id="4" name="Rectangle 3"/>
          <p:cNvSpPr/>
          <p:nvPr/>
        </p:nvSpPr>
        <p:spPr>
          <a:xfrm>
            <a:off x="1505712" y="3498058"/>
            <a:ext cx="1467958" cy="1299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Output:</a:t>
            </a:r>
          </a:p>
          <a:p>
            <a:pPr algn="ctr"/>
            <a:r>
              <a:rPr lang="en-US" sz="2400" b="1" dirty="0">
                <a:solidFill>
                  <a:srgbClr val="FF0000"/>
                </a:solidFill>
              </a:rPr>
              <a:t>1 3 5 7</a:t>
            </a:r>
          </a:p>
          <a:p>
            <a:pPr algn="ctr"/>
            <a:r>
              <a:rPr lang="en-US" sz="2400" b="1" dirty="0">
                <a:solidFill>
                  <a:srgbClr val="FF0000"/>
                </a:solidFill>
              </a:rPr>
              <a:t>1 3 4 7</a:t>
            </a:r>
          </a:p>
        </p:txBody>
      </p:sp>
      <p:pic>
        <p:nvPicPr>
          <p:cNvPr id="3" name="Picture 2"/>
          <p:cNvPicPr>
            <a:picLocks noChangeAspect="1"/>
          </p:cNvPicPr>
          <p:nvPr/>
        </p:nvPicPr>
        <p:blipFill>
          <a:blip r:embed="rId2"/>
          <a:stretch>
            <a:fillRect/>
          </a:stretch>
        </p:blipFill>
        <p:spPr>
          <a:xfrm>
            <a:off x="4058041" y="2330653"/>
            <a:ext cx="4324676" cy="3634453"/>
          </a:xfrm>
          <a:prstGeom prst="rect">
            <a:avLst/>
          </a:prstGeom>
        </p:spPr>
      </p:pic>
    </p:spTree>
    <p:extLst>
      <p:ext uri="{BB962C8B-B14F-4D97-AF65-F5344CB8AC3E}">
        <p14:creationId xmlns:p14="http://schemas.microsoft.com/office/powerpoint/2010/main" val="176480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7FEA4A-E33E-8144-A4DE-E15FCA32352E}"/>
              </a:ext>
            </a:extLst>
          </p:cNvPr>
          <p:cNvPicPr>
            <a:picLocks noChangeAspect="1"/>
          </p:cNvPicPr>
          <p:nvPr/>
        </p:nvPicPr>
        <p:blipFill>
          <a:blip r:embed="rId3"/>
          <a:stretch>
            <a:fillRect/>
          </a:stretch>
        </p:blipFill>
        <p:spPr>
          <a:xfrm>
            <a:off x="0" y="857250"/>
            <a:ext cx="9144000" cy="5143500"/>
          </a:xfrm>
          <a:prstGeom prst="rect">
            <a:avLst/>
          </a:prstGeom>
        </p:spPr>
      </p:pic>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3099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D8F12B-DF4A-0AD9-864C-135837EC3992}"/>
              </a:ext>
            </a:extLst>
          </p:cNvPr>
          <p:cNvSpPr/>
          <p:nvPr/>
        </p:nvSpPr>
        <p:spPr>
          <a:xfrm>
            <a:off x="606287" y="1277562"/>
            <a:ext cx="7682948" cy="384644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u="sng" dirty="0">
                <a:solidFill>
                  <a:schemeClr val="tx1"/>
                </a:solidFill>
              </a:rPr>
              <a:t>Books</a:t>
            </a:r>
          </a:p>
          <a:p>
            <a:pPr algn="ctr"/>
            <a:endParaRPr lang="en-US" dirty="0">
              <a:solidFill>
                <a:schemeClr val="tx1"/>
              </a:solidFill>
            </a:endParaRPr>
          </a:p>
          <a:p>
            <a:pPr marL="342900" indent="-342900" algn="just">
              <a:buFont typeface="+mj-lt"/>
              <a:buAutoNum type="arabicParenR"/>
            </a:pPr>
            <a:r>
              <a:rPr lang="en-US" sz="2000" dirty="0">
                <a:solidFill>
                  <a:schemeClr val="tx1"/>
                </a:solidFill>
              </a:rPr>
              <a:t>C# 4.0 The Complete Reference; Herbert </a:t>
            </a:r>
            <a:r>
              <a:rPr lang="en-US" sz="2000" dirty="0" err="1">
                <a:solidFill>
                  <a:schemeClr val="tx1"/>
                </a:solidFill>
              </a:rPr>
              <a:t>Schildt</a:t>
            </a:r>
            <a:r>
              <a:rPr lang="en-US" sz="2000" dirty="0">
                <a:solidFill>
                  <a:schemeClr val="tx1"/>
                </a:solidFill>
              </a:rPr>
              <a:t>; McGraw-Hill Osborne Media; 2010</a:t>
            </a:r>
          </a:p>
          <a:p>
            <a:pPr marL="342900" indent="-342900" algn="just">
              <a:buFont typeface="+mj-lt"/>
              <a:buAutoNum type="arabicParenR"/>
            </a:pPr>
            <a:r>
              <a:rPr lang="en-US" sz="2000" dirty="0">
                <a:solidFill>
                  <a:schemeClr val="tx1"/>
                </a:solidFill>
              </a:rPr>
              <a:t>Head First C# by Andrew </a:t>
            </a:r>
            <a:r>
              <a:rPr lang="en-US" sz="2000" dirty="0" err="1">
                <a:solidFill>
                  <a:schemeClr val="tx1"/>
                </a:solidFill>
              </a:rPr>
              <a:t>Stellman</a:t>
            </a:r>
            <a:endParaRPr lang="en-US" sz="2000" dirty="0">
              <a:solidFill>
                <a:schemeClr val="tx1"/>
              </a:solidFill>
            </a:endParaRPr>
          </a:p>
          <a:p>
            <a:pPr marL="342900" indent="-342900" algn="just">
              <a:buFont typeface="+mj-lt"/>
              <a:buAutoNum type="arabicParenR"/>
            </a:pPr>
            <a:r>
              <a:rPr lang="en-US" sz="2000" dirty="0">
                <a:solidFill>
                  <a:schemeClr val="tx1"/>
                </a:solidFill>
              </a:rPr>
              <a:t>Fundamentals of Computer Programming with </a:t>
            </a:r>
            <a:r>
              <a:rPr lang="en-US" sz="2000" dirty="0" err="1">
                <a:solidFill>
                  <a:schemeClr val="tx1"/>
                </a:solidFill>
              </a:rPr>
              <a:t>CSharp</a:t>
            </a:r>
            <a:r>
              <a:rPr lang="en-US" sz="2000" dirty="0">
                <a:solidFill>
                  <a:schemeClr val="tx1"/>
                </a:solidFill>
              </a:rPr>
              <a:t> – </a:t>
            </a:r>
            <a:r>
              <a:rPr lang="en-US" sz="2000" dirty="0" err="1">
                <a:solidFill>
                  <a:schemeClr val="tx1"/>
                </a:solidFill>
              </a:rPr>
              <a:t>Nakov</a:t>
            </a:r>
            <a:r>
              <a:rPr lang="en-US" sz="2000" dirty="0">
                <a:solidFill>
                  <a:schemeClr val="tx1"/>
                </a:solidFill>
              </a:rPr>
              <a:t> v2013</a:t>
            </a:r>
          </a:p>
        </p:txBody>
      </p:sp>
    </p:spTree>
    <p:extLst>
      <p:ext uri="{BB962C8B-B14F-4D97-AF65-F5344CB8AC3E}">
        <p14:creationId xmlns:p14="http://schemas.microsoft.com/office/powerpoint/2010/main" val="336127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Installation Guidelines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37423"/>
            <a:ext cx="8319243" cy="2908489"/>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t>We will use Visual Studio Community.</a:t>
            </a:r>
          </a:p>
          <a:p>
            <a:r>
              <a:rPr lang="en-US" sz="2400" dirty="0"/>
              <a:t>	Link: </a:t>
            </a:r>
            <a:r>
              <a:rPr lang="en-US" sz="2400" u="sng" dirty="0">
                <a:hlinkClick r:id="rId2"/>
              </a:rPr>
              <a:t>https://visualstudio.microsoft.com/vs/community/</a:t>
            </a:r>
            <a:endParaRPr lang="en-US" sz="2400" u="sng" dirty="0"/>
          </a:p>
          <a:p>
            <a:pPr marL="342900" indent="-342900" algn="just">
              <a:spcBef>
                <a:spcPts val="600"/>
              </a:spcBef>
              <a:buFont typeface="Wingdings" panose="05000000000000000000" pitchFamily="2" charset="2"/>
              <a:buChar char="§"/>
            </a:pPr>
            <a:r>
              <a:rPr lang="en-US" sz="2400" dirty="0">
                <a:cs typeface="Times New Roman" panose="02020603050405020304" pitchFamily="18" charset="0"/>
              </a:rPr>
              <a:t>After downloading the VS Community, choose the </a:t>
            </a:r>
            <a:r>
              <a:rPr lang="en-US" sz="2400" b="1" dirty="0">
                <a:cs typeface="Times New Roman" panose="02020603050405020304" pitchFamily="18" charset="0"/>
              </a:rPr>
              <a:t>“.NET desktop development</a:t>
            </a:r>
            <a:r>
              <a:rPr lang="en-US" sz="2400" dirty="0">
                <a:cs typeface="Times New Roman" panose="02020603050405020304" pitchFamily="18" charset="0"/>
              </a:rPr>
              <a:t>” and click on the Install button.</a:t>
            </a:r>
          </a:p>
          <a:p>
            <a:pPr marL="342900" indent="-342900" algn="just">
              <a:spcBef>
                <a:spcPts val="600"/>
              </a:spcBef>
              <a:buFont typeface="Wingdings" panose="05000000000000000000" pitchFamily="2" charset="2"/>
              <a:buChar char="§"/>
            </a:pPr>
            <a:r>
              <a:rPr lang="en-US" sz="2400" dirty="0">
                <a:cs typeface="Times New Roman" panose="02020603050405020304" pitchFamily="18" charset="0"/>
              </a:rPr>
              <a:t>After installation, Visual Studio will automatically launch.</a:t>
            </a:r>
          </a:p>
          <a:p>
            <a:pPr marL="342900" indent="-342900" algn="just">
              <a:spcBef>
                <a:spcPts val="600"/>
              </a:spcBef>
              <a:buFont typeface="Wingdings" panose="05000000000000000000" pitchFamily="2" charset="2"/>
              <a:buChar char="§"/>
            </a:pPr>
            <a:r>
              <a:rPr lang="en-US" sz="2400" dirty="0">
                <a:cs typeface="Times New Roman" panose="02020603050405020304" pitchFamily="18" charset="0"/>
              </a:rPr>
              <a:t>Then set the development settings from ‘General’ to ‘</a:t>
            </a:r>
            <a:r>
              <a:rPr lang="en-US" sz="2400" b="1" dirty="0">
                <a:cs typeface="Times New Roman" panose="02020603050405020304" pitchFamily="18" charset="0"/>
              </a:rPr>
              <a:t>Visual</a:t>
            </a:r>
            <a:r>
              <a:rPr lang="en-US" sz="2400" dirty="0">
                <a:cs typeface="Times New Roman" panose="02020603050405020304" pitchFamily="18" charset="0"/>
              </a:rPr>
              <a:t> </a:t>
            </a:r>
            <a:r>
              <a:rPr lang="en-US" sz="2400" b="1" dirty="0">
                <a:cs typeface="Times New Roman" panose="02020603050405020304" pitchFamily="18" charset="0"/>
              </a:rPr>
              <a:t>C#</a:t>
            </a:r>
            <a:r>
              <a:rPr lang="en-US" sz="2400" dirty="0">
                <a:cs typeface="Times New Roman" panose="02020603050405020304" pitchFamily="18" charset="0"/>
              </a:rPr>
              <a:t>’. After that, click ‘Start Visual Studio’.</a:t>
            </a:r>
          </a:p>
        </p:txBody>
      </p:sp>
    </p:spTree>
    <p:extLst>
      <p:ext uri="{BB962C8B-B14F-4D97-AF65-F5344CB8AC3E}">
        <p14:creationId xmlns:p14="http://schemas.microsoft.com/office/powerpoint/2010/main" val="31321545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413" y="656383"/>
            <a:ext cx="7808976" cy="1088136"/>
          </a:xfrm>
        </p:spPr>
        <p:txBody>
          <a:bodyPr>
            <a:noAutofit/>
          </a:bodyPr>
          <a:lstStyle/>
          <a:p>
            <a:r>
              <a:rPr lang="en-US" sz="4000" dirty="0">
                <a:latin typeface="+mn-lt"/>
              </a:rPr>
              <a:t>Course Title: OOP 2</a:t>
            </a:r>
            <a:br>
              <a:rPr lang="en-US" sz="4000" dirty="0">
                <a:latin typeface="+mn-lt"/>
              </a:rPr>
            </a:br>
            <a:r>
              <a:rPr lang="en-US" sz="4000" dirty="0">
                <a:latin typeface="+mn-lt"/>
              </a:rPr>
              <a:t>Course Code: CSC 2210</a:t>
            </a:r>
          </a:p>
        </p:txBody>
      </p:sp>
      <p:sp>
        <p:nvSpPr>
          <p:cNvPr id="4" name="TextBox 3"/>
          <p:cNvSpPr txBox="1"/>
          <p:nvPr/>
        </p:nvSpPr>
        <p:spPr>
          <a:xfrm>
            <a:off x="89328"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7482">
                  <a:extLst>
                    <a:ext uri="{9D8B030D-6E8A-4147-A177-3AD203B41FA5}">
                      <a16:colId xmlns:a16="http://schemas.microsoft.com/office/drawing/2014/main" val="1762131981"/>
                    </a:ext>
                  </a:extLst>
                </a:gridCol>
                <a:gridCol w="1191491">
                  <a:extLst>
                    <a:ext uri="{9D8B030D-6E8A-4147-A177-3AD203B41FA5}">
                      <a16:colId xmlns:a16="http://schemas.microsoft.com/office/drawing/2014/main" val="445458238"/>
                    </a:ext>
                  </a:extLst>
                </a:gridCol>
                <a:gridCol w="214796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04</a:t>
                      </a:r>
                    </a:p>
                  </a:txBody>
                  <a:tcPr/>
                </a:tc>
                <a:tc>
                  <a:txBody>
                    <a:bodyPr/>
                    <a:lstStyle/>
                    <a:p>
                      <a:r>
                        <a:rPr lang="en-US" dirty="0"/>
                        <a:t>Week No:</a:t>
                      </a:r>
                    </a:p>
                  </a:txBody>
                  <a:tcPr/>
                </a:tc>
                <a:tc>
                  <a:txBody>
                    <a:bodyPr/>
                    <a:lstStyle/>
                    <a:p>
                      <a:r>
                        <a:rPr lang="en-US" dirty="0"/>
                        <a:t>04</a:t>
                      </a:r>
                    </a:p>
                  </a:txBody>
                  <a:tcPr/>
                </a:tc>
                <a:tc>
                  <a:txBody>
                    <a:bodyPr/>
                    <a:lstStyle/>
                    <a:p>
                      <a:r>
                        <a:rPr lang="en-US" dirty="0"/>
                        <a:t>Semester:</a:t>
                      </a:r>
                    </a:p>
                  </a:txBody>
                  <a:tcPr/>
                </a:tc>
                <a:tc>
                  <a:txBody>
                    <a:bodyPr/>
                    <a:lstStyle/>
                    <a:p>
                      <a:r>
                        <a:rPr lang="en-US" dirty="0"/>
                        <a:t>Fall 2022-23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Nyme Ahmed (</a:t>
                      </a:r>
                      <a:r>
                        <a:rPr lang="en-US" i="1" dirty="0">
                          <a:solidFill>
                            <a:srgbClr val="0070C0"/>
                          </a:solidFill>
                        </a:rPr>
                        <a:t>nyme.ahmed@aiub.edu</a:t>
                      </a:r>
                      <a:r>
                        <a:rPr lang="en-US" i="1" dirty="0"/>
                        <a:t>)</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5" name="Rectangle 4">
            <a:extLst>
              <a:ext uri="{FF2B5EF4-FFF2-40B4-BE49-F238E27FC236}">
                <a16:creationId xmlns:a16="http://schemas.microsoft.com/office/drawing/2014/main" id="{8EADF0E4-AEA2-8AA1-63EF-D2D762FC1910}"/>
              </a:ext>
            </a:extLst>
          </p:cNvPr>
          <p:cNvSpPr/>
          <p:nvPr/>
        </p:nvSpPr>
        <p:spPr>
          <a:xfrm>
            <a:off x="1104509" y="3703358"/>
            <a:ext cx="7079190" cy="51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Topics: Class &amp; Object, Encapsulation</a:t>
            </a:r>
          </a:p>
        </p:txBody>
      </p:sp>
    </p:spTree>
    <p:extLst>
      <p:ext uri="{BB962C8B-B14F-4D97-AF65-F5344CB8AC3E}">
        <p14:creationId xmlns:p14="http://schemas.microsoft.com/office/powerpoint/2010/main" val="3736859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Class &amp; Object</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2419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
            </a:pPr>
            <a:r>
              <a:rPr lang="en-US" sz="2000" dirty="0">
                <a:solidFill>
                  <a:schemeClr val="tx1"/>
                </a:solidFill>
              </a:rPr>
              <a:t>In Visual C#, you can define your own custom types by creating classes. As a programming construct, the class is central to object-oriented programming in Visual C#. It enables you to </a:t>
            </a:r>
            <a:r>
              <a:rPr lang="en-US" sz="2000" dirty="0">
                <a:solidFill>
                  <a:srgbClr val="FF0000"/>
                </a:solidFill>
              </a:rPr>
              <a:t>encapsulate the behaviors and characteristics of any logical entity in a reusable and extensible way</a:t>
            </a:r>
            <a:r>
              <a:rPr lang="en-US" sz="2000" dirty="0">
                <a:solidFill>
                  <a:schemeClr val="tx1"/>
                </a:solidFill>
              </a:rPr>
              <a:t>.</a:t>
            </a:r>
          </a:p>
          <a:p>
            <a:pPr marL="285750" indent="-285750" algn="just">
              <a:spcAft>
                <a:spcPts val="600"/>
              </a:spcAft>
              <a:buFont typeface="Wingdings" panose="05000000000000000000" pitchFamily="2" charset="2"/>
              <a:buChar char="§"/>
            </a:pPr>
            <a:r>
              <a:rPr lang="en-US" sz="2000" dirty="0">
                <a:solidFill>
                  <a:schemeClr val="tx1"/>
                </a:solidFill>
              </a:rPr>
              <a:t>The class defines the behaviors and characteristics, or class members, which are shared by all instances of the class. You represent these behaviors and characteristics by defining methods, fields, properties, and events within your class.</a:t>
            </a:r>
          </a:p>
          <a:p>
            <a:pPr marL="285750" indent="-285750" algn="just">
              <a:buFont typeface="Wingdings" panose="05000000000000000000" pitchFamily="2" charset="2"/>
              <a:buChar char="§"/>
            </a:pPr>
            <a:r>
              <a:rPr lang="en-US" sz="2000" dirty="0">
                <a:solidFill>
                  <a:srgbClr val="FF0000"/>
                </a:solidFill>
              </a:rPr>
              <a:t>Class is a blueprint of an object. </a:t>
            </a:r>
            <a:r>
              <a:rPr lang="en-US" sz="2000" dirty="0">
                <a:solidFill>
                  <a:schemeClr val="tx1"/>
                </a:solidFill>
              </a:rPr>
              <a:t>A class can be thought as a “</a:t>
            </a:r>
            <a:r>
              <a:rPr lang="en-US" sz="2000" dirty="0">
                <a:solidFill>
                  <a:srgbClr val="FF0000"/>
                </a:solidFill>
              </a:rPr>
              <a:t>type</a:t>
            </a:r>
            <a:r>
              <a:rPr lang="en-US" sz="2000" dirty="0">
                <a:solidFill>
                  <a:schemeClr val="tx1"/>
                </a:solidFill>
              </a:rPr>
              <a:t>”, where the objects being a “</a:t>
            </a:r>
            <a:r>
              <a:rPr lang="en-US" sz="2000" dirty="0">
                <a:solidFill>
                  <a:srgbClr val="FF0000"/>
                </a:solidFill>
              </a:rPr>
              <a:t>variable</a:t>
            </a:r>
            <a:r>
              <a:rPr lang="en-US" sz="2000" dirty="0">
                <a:solidFill>
                  <a:schemeClr val="tx1"/>
                </a:solidFill>
              </a:rPr>
              <a:t>” of that type.</a:t>
            </a:r>
          </a:p>
        </p:txBody>
      </p:sp>
    </p:spTree>
    <p:extLst>
      <p:ext uri="{BB962C8B-B14F-4D97-AF65-F5344CB8AC3E}">
        <p14:creationId xmlns:p14="http://schemas.microsoft.com/office/powerpoint/2010/main" val="1173135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Class &amp; Object</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96240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sz="2000" dirty="0">
                <a:solidFill>
                  <a:schemeClr val="tx1"/>
                </a:solidFill>
              </a:rPr>
              <a:t>Classes are </a:t>
            </a:r>
            <a:r>
              <a:rPr lang="en-US" sz="2000" dirty="0">
                <a:solidFill>
                  <a:srgbClr val="FF0000"/>
                </a:solidFill>
              </a:rPr>
              <a:t>reference</a:t>
            </a:r>
            <a:r>
              <a:rPr lang="en-US" sz="2000" dirty="0">
                <a:solidFill>
                  <a:schemeClr val="tx1"/>
                </a:solidFill>
              </a:rPr>
              <a:t> type. There are two fundamental types of classes.</a:t>
            </a:r>
          </a:p>
          <a:p>
            <a:pPr marL="914400" lvl="1" indent="-457200" algn="just">
              <a:buFont typeface="+mj-lt"/>
              <a:buAutoNum type="arabicParenR"/>
            </a:pPr>
            <a:r>
              <a:rPr lang="en-US" sz="2000" dirty="0">
                <a:solidFill>
                  <a:srgbClr val="FF0000"/>
                </a:solidFill>
              </a:rPr>
              <a:t>Concrete</a:t>
            </a:r>
            <a:r>
              <a:rPr lang="en-US" sz="2000" dirty="0">
                <a:solidFill>
                  <a:schemeClr val="tx1"/>
                </a:solidFill>
              </a:rPr>
              <a:t>: You can create instances of them </a:t>
            </a:r>
          </a:p>
          <a:p>
            <a:pPr marL="914400" lvl="1" indent="-457200" algn="just">
              <a:spcAft>
                <a:spcPts val="600"/>
              </a:spcAft>
              <a:buFont typeface="+mj-lt"/>
              <a:buAutoNum type="arabicParenR"/>
            </a:pPr>
            <a:r>
              <a:rPr lang="en-US" sz="2000" dirty="0">
                <a:solidFill>
                  <a:srgbClr val="FF0000"/>
                </a:solidFill>
              </a:rPr>
              <a:t>Abstract</a:t>
            </a:r>
            <a:r>
              <a:rPr lang="en-US" sz="2000" dirty="0">
                <a:solidFill>
                  <a:schemeClr val="tx1"/>
                </a:solidFill>
              </a:rPr>
              <a:t>: You </a:t>
            </a:r>
            <a:r>
              <a:rPr lang="en-US" sz="2000" dirty="0">
                <a:solidFill>
                  <a:srgbClr val="FF0000"/>
                </a:solidFill>
              </a:rPr>
              <a:t>can’t create instances </a:t>
            </a:r>
            <a:r>
              <a:rPr lang="en-US" sz="2000" dirty="0">
                <a:solidFill>
                  <a:schemeClr val="tx1"/>
                </a:solidFill>
              </a:rPr>
              <a:t>of them</a:t>
            </a:r>
          </a:p>
          <a:p>
            <a:pPr marL="285750" indent="-285750" algn="just">
              <a:spcAft>
                <a:spcPts val="600"/>
              </a:spcAft>
              <a:buFont typeface="Wingdings" panose="05000000000000000000" pitchFamily="2" charset="2"/>
              <a:buChar char="§"/>
            </a:pPr>
            <a:r>
              <a:rPr lang="en-US" sz="2000" dirty="0">
                <a:solidFill>
                  <a:schemeClr val="tx1"/>
                </a:solidFill>
              </a:rPr>
              <a:t>You use the ‘class’ keyword to declare a class, as shown in the following example: </a:t>
            </a:r>
          </a:p>
          <a:p>
            <a:pPr lvl="4" algn="just"/>
            <a:r>
              <a:rPr lang="en-US" sz="2000" dirty="0">
                <a:solidFill>
                  <a:srgbClr val="00B050"/>
                </a:solidFill>
              </a:rPr>
              <a:t>//declaring a class</a:t>
            </a:r>
          </a:p>
          <a:p>
            <a:pPr lvl="4" algn="just"/>
            <a:r>
              <a:rPr lang="en-US" sz="2000" dirty="0">
                <a:solidFill>
                  <a:srgbClr val="00B050"/>
                </a:solidFill>
              </a:rPr>
              <a:t>public class </a:t>
            </a:r>
            <a:r>
              <a:rPr lang="en-US" sz="2000" dirty="0" err="1">
                <a:solidFill>
                  <a:srgbClr val="00B050"/>
                </a:solidFill>
              </a:rPr>
              <a:t>DrinkMachine</a:t>
            </a:r>
            <a:endParaRPr lang="en-US" sz="2000" dirty="0">
              <a:solidFill>
                <a:srgbClr val="00B050"/>
              </a:solidFill>
            </a:endParaRPr>
          </a:p>
          <a:p>
            <a:pPr lvl="4" algn="just"/>
            <a:r>
              <a:rPr lang="en-US" sz="2000" dirty="0">
                <a:solidFill>
                  <a:srgbClr val="00B050"/>
                </a:solidFill>
              </a:rPr>
              <a:t>{</a:t>
            </a:r>
          </a:p>
          <a:p>
            <a:pPr lvl="4" algn="just"/>
            <a:r>
              <a:rPr lang="en-US" sz="2000" dirty="0">
                <a:solidFill>
                  <a:srgbClr val="00B050"/>
                </a:solidFill>
              </a:rPr>
              <a:t>	//methods, fields, properties, events</a:t>
            </a:r>
          </a:p>
          <a:p>
            <a:pPr lvl="4" algn="just"/>
            <a:r>
              <a:rPr lang="en-US" sz="2000" dirty="0">
                <a:solidFill>
                  <a:srgbClr val="00B050"/>
                </a:solidFill>
              </a:rPr>
              <a:t>}</a:t>
            </a:r>
          </a:p>
          <a:p>
            <a:pPr algn="just"/>
            <a:r>
              <a:rPr lang="en-US" sz="2000" dirty="0">
                <a:solidFill>
                  <a:schemeClr val="tx1"/>
                </a:solidFill>
              </a:rPr>
              <a:t>Here, the class keyword is preceded by an access modifier, such as </a:t>
            </a:r>
            <a:r>
              <a:rPr lang="en-US" sz="2000" dirty="0">
                <a:solidFill>
                  <a:srgbClr val="FF0000"/>
                </a:solidFill>
              </a:rPr>
              <a:t>public.</a:t>
            </a:r>
            <a:endParaRPr lang="en-US" sz="2000" dirty="0">
              <a:solidFill>
                <a:schemeClr val="tx1"/>
              </a:solidFill>
            </a:endParaRPr>
          </a:p>
        </p:txBody>
      </p:sp>
    </p:spTree>
    <p:extLst>
      <p:ext uri="{BB962C8B-B14F-4D97-AF65-F5344CB8AC3E}">
        <p14:creationId xmlns:p14="http://schemas.microsoft.com/office/powerpoint/2010/main" val="38716810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Class &amp; Object</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1449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sz="2000" dirty="0">
                <a:solidFill>
                  <a:schemeClr val="tx1"/>
                </a:solidFill>
              </a:rPr>
              <a:t>Classes can have the following members. </a:t>
            </a:r>
          </a:p>
          <a:p>
            <a:pPr marL="914400" lvl="1" indent="-457200" algn="just">
              <a:buFont typeface="+mj-lt"/>
              <a:buAutoNum type="alphaLcParenR"/>
            </a:pPr>
            <a:r>
              <a:rPr lang="en-US" sz="2000" dirty="0">
                <a:solidFill>
                  <a:schemeClr val="tx1"/>
                </a:solidFill>
              </a:rPr>
              <a:t>Constructor/Destructor</a:t>
            </a:r>
          </a:p>
          <a:p>
            <a:pPr marL="914400" lvl="1" indent="-457200" algn="just">
              <a:buFont typeface="+mj-lt"/>
              <a:buAutoNum type="alphaLcParenR"/>
            </a:pPr>
            <a:r>
              <a:rPr lang="en-US" sz="2000" dirty="0">
                <a:solidFill>
                  <a:schemeClr val="tx1"/>
                </a:solidFill>
              </a:rPr>
              <a:t>Fields</a:t>
            </a:r>
          </a:p>
          <a:p>
            <a:pPr marL="914400" lvl="1" indent="-457200" algn="just">
              <a:buFont typeface="+mj-lt"/>
              <a:buAutoNum type="alphaLcParenR"/>
            </a:pPr>
            <a:r>
              <a:rPr lang="en-US" sz="2000" dirty="0">
                <a:solidFill>
                  <a:schemeClr val="tx1"/>
                </a:solidFill>
              </a:rPr>
              <a:t>Methods</a:t>
            </a:r>
          </a:p>
          <a:p>
            <a:pPr marL="914400" lvl="1" indent="-457200" algn="just">
              <a:buFont typeface="+mj-lt"/>
              <a:buAutoNum type="alphaLcParenR"/>
            </a:pPr>
            <a:r>
              <a:rPr lang="en-US" sz="2000" dirty="0">
                <a:solidFill>
                  <a:schemeClr val="tx1"/>
                </a:solidFill>
              </a:rPr>
              <a:t>Indexers</a:t>
            </a:r>
          </a:p>
          <a:p>
            <a:pPr marL="914400" lvl="1" indent="-457200" algn="just">
              <a:buFont typeface="+mj-lt"/>
              <a:buAutoNum type="alphaLcParenR"/>
            </a:pPr>
            <a:r>
              <a:rPr lang="en-US" sz="2000" dirty="0">
                <a:solidFill>
                  <a:schemeClr val="tx1"/>
                </a:solidFill>
              </a:rPr>
              <a:t>Properties</a:t>
            </a:r>
          </a:p>
          <a:p>
            <a:pPr marL="914400" lvl="1" indent="-457200" algn="just">
              <a:buFont typeface="+mj-lt"/>
              <a:buAutoNum type="alphaLcParenR"/>
            </a:pPr>
            <a:r>
              <a:rPr lang="en-US" sz="2000" dirty="0">
                <a:solidFill>
                  <a:schemeClr val="tx1"/>
                </a:solidFill>
              </a:rPr>
              <a:t>Delegates and Events</a:t>
            </a:r>
          </a:p>
          <a:p>
            <a:pPr marL="914400" lvl="1" indent="-457200" algn="just">
              <a:buFont typeface="+mj-lt"/>
              <a:buAutoNum type="alphaLcParenR"/>
            </a:pPr>
            <a:r>
              <a:rPr lang="en-US" sz="2000" dirty="0">
                <a:solidFill>
                  <a:schemeClr val="tx1"/>
                </a:solidFill>
              </a:rPr>
              <a:t>Other types (e.g. </a:t>
            </a:r>
            <a:r>
              <a:rPr lang="en-US" sz="2000" dirty="0" err="1">
                <a:solidFill>
                  <a:schemeClr val="tx1"/>
                </a:solidFill>
              </a:rPr>
              <a:t>structs</a:t>
            </a:r>
            <a:r>
              <a:rPr lang="en-US" sz="2000" dirty="0">
                <a:solidFill>
                  <a:schemeClr val="tx1"/>
                </a:solidFill>
              </a:rPr>
              <a:t>, </a:t>
            </a:r>
            <a:r>
              <a:rPr lang="en-US" sz="2000" dirty="0" err="1">
                <a:solidFill>
                  <a:schemeClr val="tx1"/>
                </a:solidFill>
              </a:rPr>
              <a:t>enums</a:t>
            </a:r>
            <a:r>
              <a:rPr lang="en-US" sz="2000" dirty="0">
                <a:solidFill>
                  <a:schemeClr val="tx1"/>
                </a:solidFill>
              </a:rPr>
              <a:t>, interfaces, classes…)</a:t>
            </a:r>
          </a:p>
          <a:p>
            <a:pPr lvl="1" algn="just"/>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Classes can implement interfaces and inherit from other classes.</a:t>
            </a:r>
          </a:p>
        </p:txBody>
      </p:sp>
    </p:spTree>
    <p:extLst>
      <p:ext uri="{BB962C8B-B14F-4D97-AF65-F5344CB8AC3E}">
        <p14:creationId xmlns:p14="http://schemas.microsoft.com/office/powerpoint/2010/main" val="23604025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Encapsulation</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50520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spcAft>
                <a:spcPts val="600"/>
              </a:spcAft>
              <a:buFont typeface="Wingdings" panose="05000000000000000000" pitchFamily="2" charset="2"/>
              <a:buChar char="q"/>
            </a:pPr>
            <a:r>
              <a:rPr lang="en-US" sz="2000" dirty="0">
                <a:solidFill>
                  <a:schemeClr val="tx1"/>
                </a:solidFill>
              </a:rPr>
              <a:t>Encapsulation often considered the </a:t>
            </a:r>
            <a:r>
              <a:rPr lang="en-US" sz="2000" dirty="0">
                <a:solidFill>
                  <a:srgbClr val="FF0000"/>
                </a:solidFill>
              </a:rPr>
              <a:t>first pillar of object oriented programming</a:t>
            </a:r>
            <a:r>
              <a:rPr lang="en-US" sz="2000" dirty="0">
                <a:solidFill>
                  <a:schemeClr val="tx1"/>
                </a:solidFill>
              </a:rPr>
              <a:t>. </a:t>
            </a:r>
          </a:p>
          <a:p>
            <a:pPr marL="342900" indent="-342900" algn="just">
              <a:spcAft>
                <a:spcPts val="600"/>
              </a:spcAft>
              <a:buFont typeface="Wingdings" panose="05000000000000000000" pitchFamily="2" charset="2"/>
              <a:buChar char="q"/>
            </a:pPr>
            <a:r>
              <a:rPr lang="en-US" sz="2000" dirty="0">
                <a:solidFill>
                  <a:schemeClr val="tx1"/>
                </a:solidFill>
              </a:rPr>
              <a:t>Encapsulation can be used to describe the accessibility of the members belonging to a class or </a:t>
            </a:r>
            <a:r>
              <a:rPr lang="en-US" sz="2000" dirty="0" err="1">
                <a:solidFill>
                  <a:schemeClr val="tx1"/>
                </a:solidFill>
              </a:rPr>
              <a:t>struct</a:t>
            </a:r>
            <a:r>
              <a:rPr lang="en-US" sz="2000" dirty="0">
                <a:solidFill>
                  <a:schemeClr val="tx1"/>
                </a:solidFill>
              </a:rPr>
              <a:t>. </a:t>
            </a:r>
          </a:p>
          <a:p>
            <a:pPr marL="342900" indent="-342900" algn="just">
              <a:spcAft>
                <a:spcPts val="600"/>
              </a:spcAft>
              <a:buFont typeface="Wingdings" panose="05000000000000000000" pitchFamily="2" charset="2"/>
              <a:buChar char="q"/>
            </a:pPr>
            <a:r>
              <a:rPr lang="en-US" sz="2000" dirty="0">
                <a:solidFill>
                  <a:schemeClr val="tx1"/>
                </a:solidFill>
              </a:rPr>
              <a:t>C# provides access modifiers and properties to help implement encapsulation in your classes.</a:t>
            </a:r>
          </a:p>
          <a:p>
            <a:pPr marL="342900" indent="-342900" algn="just">
              <a:spcAft>
                <a:spcPts val="600"/>
              </a:spcAft>
              <a:buFont typeface="Wingdings" panose="05000000000000000000" pitchFamily="2" charset="2"/>
              <a:buChar char="q"/>
            </a:pPr>
            <a:r>
              <a:rPr lang="en-US" sz="2000" dirty="0">
                <a:solidFill>
                  <a:schemeClr val="tx1"/>
                </a:solidFill>
              </a:rPr>
              <a:t>Access modifiers control the “</a:t>
            </a:r>
            <a:r>
              <a:rPr lang="en-US" sz="2000" dirty="0">
                <a:solidFill>
                  <a:srgbClr val="FF0000"/>
                </a:solidFill>
              </a:rPr>
              <a:t>visibility</a:t>
            </a:r>
            <a:r>
              <a:rPr lang="en-US" sz="2000" dirty="0">
                <a:solidFill>
                  <a:schemeClr val="tx1"/>
                </a:solidFill>
              </a:rPr>
              <a:t>” of a type or member to the types and members. </a:t>
            </a:r>
          </a:p>
          <a:p>
            <a:pPr marL="342900" indent="-342900" algn="just">
              <a:spcAft>
                <a:spcPts val="600"/>
              </a:spcAft>
              <a:buFont typeface="Wingdings" panose="05000000000000000000" pitchFamily="2" charset="2"/>
              <a:buChar char="q"/>
            </a:pPr>
            <a:r>
              <a:rPr lang="en-US" sz="2000" dirty="0">
                <a:solidFill>
                  <a:schemeClr val="tx1"/>
                </a:solidFill>
              </a:rPr>
              <a:t>There are 5 types of access modifier.</a:t>
            </a:r>
            <a:endParaRPr lang="en-US" sz="2000" dirty="0">
              <a:solidFill>
                <a:srgbClr val="FF0000"/>
              </a:solidFill>
            </a:endParaRPr>
          </a:p>
        </p:txBody>
      </p:sp>
    </p:spTree>
    <p:extLst>
      <p:ext uri="{BB962C8B-B14F-4D97-AF65-F5344CB8AC3E}">
        <p14:creationId xmlns:p14="http://schemas.microsoft.com/office/powerpoint/2010/main" val="37067271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29B4C1-1398-A541-AE80-B71C62BD381C}"/>
              </a:ext>
            </a:extLst>
          </p:cNvPr>
          <p:cNvPicPr>
            <a:picLocks noChangeAspect="1"/>
          </p:cNvPicPr>
          <p:nvPr/>
        </p:nvPicPr>
        <p:blipFill>
          <a:blip r:embed="rId3"/>
          <a:stretch>
            <a:fillRect/>
          </a:stretch>
        </p:blipFill>
        <p:spPr>
          <a:xfrm>
            <a:off x="0" y="259882"/>
            <a:ext cx="9144000" cy="6598118"/>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51018" y="3477491"/>
            <a:ext cx="4932218" cy="30480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951018" y="5792517"/>
            <a:ext cx="4117045" cy="360218"/>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5101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1C0456F-B22A-D84B-A7C4-682FE373212D}"/>
              </a:ext>
            </a:extLst>
          </p:cNvPr>
          <p:cNvPicPr>
            <a:picLocks noChangeAspect="1"/>
          </p:cNvPicPr>
          <p:nvPr/>
        </p:nvPicPr>
        <p:blipFill>
          <a:blip r:embed="rId4"/>
          <a:stretch>
            <a:fillRect/>
          </a:stretch>
        </p:blipFill>
        <p:spPr>
          <a:xfrm>
            <a:off x="0" y="1224575"/>
            <a:ext cx="9144000" cy="5143500"/>
          </a:xfrm>
          <a:prstGeom prst="rect">
            <a:avLst/>
          </a:prstGeom>
        </p:spPr>
      </p:pic>
    </p:spTree>
    <p:extLst>
      <p:ext uri="{BB962C8B-B14F-4D97-AF65-F5344CB8AC3E}">
        <p14:creationId xmlns:p14="http://schemas.microsoft.com/office/powerpoint/2010/main" val="15485521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1449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spcAft>
                <a:spcPts val="600"/>
              </a:spcAft>
              <a:buFont typeface="Wingdings" panose="05000000000000000000" pitchFamily="2" charset="2"/>
              <a:buChar char="q"/>
            </a:pPr>
            <a:r>
              <a:rPr lang="en-US" sz="2000" dirty="0">
                <a:solidFill>
                  <a:schemeClr val="tx1"/>
                </a:solidFill>
              </a:rPr>
              <a:t>A special method of the class that will be automatically invoked when an instance of the class is created is called a constructor.</a:t>
            </a:r>
          </a:p>
          <a:p>
            <a:pPr marL="342900" indent="-342900" algn="just">
              <a:spcAft>
                <a:spcPts val="600"/>
              </a:spcAft>
              <a:buFont typeface="Wingdings" panose="05000000000000000000" pitchFamily="2" charset="2"/>
              <a:buChar char="q"/>
            </a:pPr>
            <a:r>
              <a:rPr lang="en-US" sz="2000" dirty="0">
                <a:solidFill>
                  <a:schemeClr val="tx1"/>
                </a:solidFill>
              </a:rPr>
              <a:t>When you have not created a constructor in the class, the compiler will automatically create a </a:t>
            </a:r>
            <a:r>
              <a:rPr lang="en-US" sz="2000" dirty="0">
                <a:solidFill>
                  <a:srgbClr val="FF0000"/>
                </a:solidFill>
              </a:rPr>
              <a:t>default constructor </a:t>
            </a:r>
            <a:r>
              <a:rPr lang="en-US" sz="2000" dirty="0">
                <a:solidFill>
                  <a:schemeClr val="tx1"/>
                </a:solidFill>
              </a:rPr>
              <a:t>in the class.</a:t>
            </a:r>
          </a:p>
          <a:p>
            <a:pPr marL="342900" indent="-342900" algn="just">
              <a:spcAft>
                <a:spcPts val="600"/>
              </a:spcAft>
              <a:buFont typeface="Wingdings" panose="05000000000000000000" pitchFamily="2" charset="2"/>
              <a:buChar char="q"/>
            </a:pPr>
            <a:r>
              <a:rPr lang="en-US" sz="2000" dirty="0">
                <a:solidFill>
                  <a:schemeClr val="tx1"/>
                </a:solidFill>
              </a:rPr>
              <a:t>A </a:t>
            </a:r>
            <a:r>
              <a:rPr lang="en-US" sz="2000" dirty="0">
                <a:solidFill>
                  <a:srgbClr val="FF0000"/>
                </a:solidFill>
              </a:rPr>
              <a:t>constructor doesn’t have any return type, not even void</a:t>
            </a:r>
            <a:r>
              <a:rPr lang="en-US" sz="2000" dirty="0">
                <a:solidFill>
                  <a:schemeClr val="tx1"/>
                </a:solidFill>
              </a:rPr>
              <a:t>.</a:t>
            </a:r>
          </a:p>
          <a:p>
            <a:pPr marL="342900" indent="-342900" algn="just">
              <a:spcAft>
                <a:spcPts val="600"/>
              </a:spcAft>
              <a:buFont typeface="Wingdings" panose="05000000000000000000" pitchFamily="2" charset="2"/>
              <a:buChar char="q"/>
            </a:pPr>
            <a:r>
              <a:rPr lang="en-US" sz="2000" dirty="0">
                <a:solidFill>
                  <a:schemeClr val="tx1"/>
                </a:solidFill>
              </a:rPr>
              <a:t>A class have any number of constructors.</a:t>
            </a:r>
          </a:p>
          <a:p>
            <a:pPr marL="342900" indent="-342900" algn="just">
              <a:buFont typeface="Wingdings" panose="05000000000000000000" pitchFamily="2" charset="2"/>
              <a:buChar char="q"/>
            </a:pPr>
            <a:r>
              <a:rPr lang="en-US" sz="2000" dirty="0">
                <a:solidFill>
                  <a:schemeClr val="tx1"/>
                </a:solidFill>
              </a:rPr>
              <a:t>As any other method, </a:t>
            </a:r>
            <a:r>
              <a:rPr lang="en-US" sz="2000" dirty="0">
                <a:solidFill>
                  <a:srgbClr val="FF0000"/>
                </a:solidFill>
              </a:rPr>
              <a:t>constructor can be overloaded</a:t>
            </a:r>
            <a:r>
              <a:rPr lang="en-US" sz="2000" dirty="0">
                <a:solidFill>
                  <a:schemeClr val="tx1"/>
                </a:solidFill>
              </a:rPr>
              <a:t>.</a:t>
            </a:r>
          </a:p>
        </p:txBody>
      </p:sp>
    </p:spTree>
    <p:extLst>
      <p:ext uri="{BB962C8B-B14F-4D97-AF65-F5344CB8AC3E}">
        <p14:creationId xmlns:p14="http://schemas.microsoft.com/office/powerpoint/2010/main" val="7062242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35280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rPr>
              <a:t>There are 4 types of constructor in C#.</a:t>
            </a:r>
          </a:p>
          <a:p>
            <a:pPr marL="914400" lvl="1" indent="-457200" algn="just">
              <a:buFont typeface="+mj-lt"/>
              <a:buAutoNum type="arabicParenR"/>
            </a:pPr>
            <a:r>
              <a:rPr lang="en-US" sz="2000" dirty="0">
                <a:solidFill>
                  <a:schemeClr val="tx1"/>
                </a:solidFill>
              </a:rPr>
              <a:t>Default or Parameter less Constructor</a:t>
            </a:r>
          </a:p>
          <a:p>
            <a:pPr marL="914400" lvl="1" indent="-457200" algn="just">
              <a:buFont typeface="+mj-lt"/>
              <a:buAutoNum type="arabicParenR"/>
            </a:pPr>
            <a:r>
              <a:rPr lang="en-US" sz="2000" dirty="0">
                <a:solidFill>
                  <a:schemeClr val="tx1"/>
                </a:solidFill>
              </a:rPr>
              <a:t>Parameterized Constructor</a:t>
            </a:r>
          </a:p>
          <a:p>
            <a:pPr marL="914400" lvl="1" indent="-457200" algn="just">
              <a:buFont typeface="+mj-lt"/>
              <a:buAutoNum type="arabicParenR"/>
            </a:pPr>
            <a:r>
              <a:rPr lang="en-US" sz="2000" dirty="0">
                <a:solidFill>
                  <a:schemeClr val="tx1"/>
                </a:solidFill>
              </a:rPr>
              <a:t>Copy Constructor</a:t>
            </a:r>
          </a:p>
          <a:p>
            <a:pPr marL="914400" lvl="1" indent="-457200" algn="just">
              <a:spcAft>
                <a:spcPts val="600"/>
              </a:spcAft>
              <a:buFont typeface="+mj-lt"/>
              <a:buAutoNum type="arabicParenR"/>
            </a:pPr>
            <a:r>
              <a:rPr lang="en-US" sz="2000" dirty="0">
                <a:solidFill>
                  <a:schemeClr val="tx1"/>
                </a:solidFill>
              </a:rPr>
              <a:t>Static Constructor</a:t>
            </a:r>
          </a:p>
          <a:p>
            <a:pPr marL="457200" indent="-457200" algn="just">
              <a:spcAft>
                <a:spcPts val="600"/>
              </a:spcAft>
              <a:buFont typeface="+mj-lt"/>
              <a:buAutoNum type="arabicParenR"/>
            </a:pPr>
            <a:r>
              <a:rPr lang="en-US" sz="2000" b="1" u="sng" dirty="0">
                <a:solidFill>
                  <a:schemeClr val="tx1"/>
                </a:solidFill>
              </a:rPr>
              <a:t>Default Constructor: </a:t>
            </a:r>
            <a:r>
              <a:rPr lang="en-US" sz="2000" dirty="0">
                <a:solidFill>
                  <a:schemeClr val="tx1"/>
                </a:solidFill>
              </a:rPr>
              <a:t>It initializers-</a:t>
            </a:r>
          </a:p>
          <a:p>
            <a:pPr marL="800100" lvl="1" indent="-342900" algn="just">
              <a:spcAft>
                <a:spcPts val="600"/>
              </a:spcAft>
              <a:buFont typeface="Arial" panose="020B0604020202020204" pitchFamily="34" charset="0"/>
              <a:buChar char="•"/>
            </a:pPr>
            <a:r>
              <a:rPr lang="en-US" sz="2000" dirty="0">
                <a:solidFill>
                  <a:srgbClr val="00B050"/>
                </a:solidFill>
              </a:rPr>
              <a:t>All numeric fields in the class to zero.</a:t>
            </a:r>
          </a:p>
          <a:p>
            <a:pPr marL="800100" lvl="1" indent="-342900" algn="just">
              <a:spcAft>
                <a:spcPts val="600"/>
              </a:spcAft>
              <a:buFont typeface="Arial" panose="020B0604020202020204" pitchFamily="34" charset="0"/>
              <a:buChar char="•"/>
            </a:pPr>
            <a:r>
              <a:rPr lang="en-US" sz="2000" dirty="0">
                <a:solidFill>
                  <a:srgbClr val="00B050"/>
                </a:solidFill>
              </a:rPr>
              <a:t>All string and object fields to null.</a:t>
            </a:r>
          </a:p>
          <a:p>
            <a:pPr lvl="1" algn="just"/>
            <a:r>
              <a:rPr lang="en-US" sz="2000" dirty="0">
                <a:solidFill>
                  <a:srgbClr val="FF0000"/>
                </a:solidFill>
              </a:rPr>
              <a:t>This is the drawback of default constructor!! </a:t>
            </a:r>
          </a:p>
          <a:p>
            <a:pPr lvl="1" algn="just">
              <a:spcAft>
                <a:spcPts val="600"/>
              </a:spcAft>
            </a:pPr>
            <a:r>
              <a:rPr lang="en-US" sz="2000" i="1" dirty="0">
                <a:solidFill>
                  <a:schemeClr val="tx1"/>
                </a:solidFill>
              </a:rPr>
              <a:t>(every instance of the class will be initialized to the same values)</a:t>
            </a:r>
          </a:p>
        </p:txBody>
      </p:sp>
    </p:spTree>
    <p:extLst>
      <p:ext uri="{BB962C8B-B14F-4D97-AF65-F5344CB8AC3E}">
        <p14:creationId xmlns:p14="http://schemas.microsoft.com/office/powerpoint/2010/main" val="5801082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36714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457200" indent="-457200" algn="just">
              <a:spcAft>
                <a:spcPts val="600"/>
              </a:spcAft>
              <a:buFont typeface="+mj-lt"/>
              <a:buAutoNum type="arabicParenR" startAt="2"/>
            </a:pPr>
            <a:r>
              <a:rPr lang="en-US" sz="2000" b="1" u="sng" dirty="0">
                <a:solidFill>
                  <a:schemeClr val="tx1"/>
                </a:solidFill>
              </a:rPr>
              <a:t>Parameterized Constructor: </a:t>
            </a:r>
            <a:endParaRPr lang="en-US" sz="2000" dirty="0">
              <a:solidFill>
                <a:schemeClr val="tx1"/>
              </a:solidFill>
            </a:endParaRPr>
          </a:p>
          <a:p>
            <a:pPr marL="800100" lvl="1" indent="-342900" algn="just">
              <a:spcAft>
                <a:spcPts val="600"/>
              </a:spcAft>
              <a:buFont typeface="Arial" panose="020B0604020202020204" pitchFamily="34" charset="0"/>
              <a:buChar char="•"/>
            </a:pPr>
            <a:r>
              <a:rPr lang="en-US" sz="2000" dirty="0">
                <a:solidFill>
                  <a:schemeClr val="tx1"/>
                </a:solidFill>
              </a:rPr>
              <a:t>A constructor with at least one parameter is called parameterized constructor.</a:t>
            </a:r>
          </a:p>
          <a:p>
            <a:pPr marL="800100" lvl="1" indent="-342900" algn="just">
              <a:spcAft>
                <a:spcPts val="600"/>
              </a:spcAft>
              <a:buFont typeface="Arial" panose="020B0604020202020204" pitchFamily="34" charset="0"/>
              <a:buChar char="•"/>
            </a:pPr>
            <a:r>
              <a:rPr lang="en-US" sz="2000" dirty="0">
                <a:solidFill>
                  <a:srgbClr val="00B050"/>
                </a:solidFill>
              </a:rPr>
              <a:t>The advantage of parameterized constructor is that you can initialize each instance of the class to different values.</a:t>
            </a:r>
          </a:p>
          <a:p>
            <a:pPr marL="457200" indent="-457200" algn="just">
              <a:spcAft>
                <a:spcPts val="600"/>
              </a:spcAft>
              <a:buFont typeface="+mj-lt"/>
              <a:buAutoNum type="arabicParenR" startAt="3"/>
            </a:pPr>
            <a:r>
              <a:rPr lang="en-US" sz="2000" b="1" u="sng" dirty="0">
                <a:solidFill>
                  <a:schemeClr val="tx1"/>
                </a:solidFill>
              </a:rPr>
              <a:t>Copy Constructor: </a:t>
            </a:r>
          </a:p>
          <a:p>
            <a:pPr marL="800100" lvl="1" indent="-342900" algn="just">
              <a:spcAft>
                <a:spcPts val="600"/>
              </a:spcAft>
              <a:buFont typeface="Arial" panose="020B0604020202020204" pitchFamily="34" charset="0"/>
              <a:buChar char="•"/>
            </a:pPr>
            <a:r>
              <a:rPr lang="en-US" sz="2000" dirty="0">
                <a:solidFill>
                  <a:schemeClr val="tx1"/>
                </a:solidFill>
              </a:rPr>
              <a:t>The constructor which creates an object </a:t>
            </a:r>
            <a:r>
              <a:rPr lang="en-US" sz="2000" dirty="0">
                <a:solidFill>
                  <a:srgbClr val="00B050"/>
                </a:solidFill>
              </a:rPr>
              <a:t>by copying variables from another object</a:t>
            </a:r>
            <a:r>
              <a:rPr lang="en-US" sz="2000" dirty="0">
                <a:solidFill>
                  <a:schemeClr val="tx1"/>
                </a:solidFill>
              </a:rPr>
              <a:t> is called a copy constructor.</a:t>
            </a:r>
          </a:p>
          <a:p>
            <a:pPr marL="800100" lvl="1" indent="-342900" algn="just">
              <a:spcAft>
                <a:spcPts val="600"/>
              </a:spcAft>
              <a:buFont typeface="Arial" panose="020B0604020202020204" pitchFamily="34" charset="0"/>
              <a:buChar char="•"/>
            </a:pPr>
            <a:r>
              <a:rPr lang="en-US" sz="2000" dirty="0">
                <a:solidFill>
                  <a:schemeClr val="tx1"/>
                </a:solidFill>
              </a:rPr>
              <a:t>The purpose of copy constructor is to initialize a new instance to the values of an existing instance.</a:t>
            </a:r>
          </a:p>
          <a:p>
            <a:pPr marL="800100" lvl="1" indent="-342900" algn="just">
              <a:spcAft>
                <a:spcPts val="6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125028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Installation Guidelines</a:t>
            </a:r>
          </a:p>
        </p:txBody>
      </p:sp>
      <p:pic>
        <p:nvPicPr>
          <p:cNvPr id="2052" name="Picture 4">
            <a:extLst>
              <a:ext uri="{FF2B5EF4-FFF2-40B4-BE49-F238E27FC236}">
                <a16:creationId xmlns:a16="http://schemas.microsoft.com/office/drawing/2014/main" id="{CE021C1A-19FE-D257-6055-C2D0DABE469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6855" y="2142393"/>
            <a:ext cx="6710289" cy="374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6547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79"/>
            <a:ext cx="7938655" cy="419792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457200" indent="-457200" algn="just">
              <a:spcAft>
                <a:spcPts val="600"/>
              </a:spcAft>
              <a:buFont typeface="+mj-lt"/>
              <a:buAutoNum type="arabicParenR" startAt="4"/>
            </a:pPr>
            <a:r>
              <a:rPr lang="en-US" sz="2000" b="1" u="sng" dirty="0">
                <a:solidFill>
                  <a:schemeClr val="tx1"/>
                </a:solidFill>
              </a:rPr>
              <a:t>Static Constructor: </a:t>
            </a:r>
            <a:endParaRPr lang="en-US" sz="2000" dirty="0">
              <a:solidFill>
                <a:schemeClr val="tx1"/>
              </a:solidFill>
            </a:endParaRPr>
          </a:p>
          <a:p>
            <a:pPr marL="800100" lvl="1" indent="-342900" algn="just">
              <a:spcAft>
                <a:spcPts val="600"/>
              </a:spcAft>
              <a:buFont typeface="Arial" panose="020B0604020202020204" pitchFamily="34" charset="0"/>
              <a:buChar char="•"/>
            </a:pPr>
            <a:r>
              <a:rPr lang="en-US" sz="2000" dirty="0">
                <a:solidFill>
                  <a:schemeClr val="tx1"/>
                </a:solidFill>
              </a:rPr>
              <a:t>A static constructor </a:t>
            </a:r>
            <a:r>
              <a:rPr lang="en-US" sz="2000" dirty="0">
                <a:solidFill>
                  <a:srgbClr val="FF0000"/>
                </a:solidFill>
              </a:rPr>
              <a:t>does not take access modifiers or have any parameters.</a:t>
            </a:r>
          </a:p>
          <a:p>
            <a:pPr marL="800100" lvl="1" indent="-342900" algn="just">
              <a:spcAft>
                <a:spcPts val="600"/>
              </a:spcAft>
              <a:buFont typeface="Arial" panose="020B0604020202020204" pitchFamily="34" charset="0"/>
              <a:buChar char="•"/>
            </a:pPr>
            <a:r>
              <a:rPr lang="en-US" sz="2000" dirty="0">
                <a:solidFill>
                  <a:schemeClr val="tx1"/>
                </a:solidFill>
              </a:rPr>
              <a:t>A static constructor </a:t>
            </a:r>
            <a:r>
              <a:rPr lang="en-US" sz="2000" dirty="0">
                <a:solidFill>
                  <a:srgbClr val="FF0000"/>
                </a:solidFill>
              </a:rPr>
              <a:t>cannot be called directly</a:t>
            </a:r>
            <a:r>
              <a:rPr lang="en-US" sz="2000" dirty="0">
                <a:solidFill>
                  <a:schemeClr val="tx1"/>
                </a:solidFill>
              </a:rPr>
              <a:t>. It </a:t>
            </a:r>
            <a:r>
              <a:rPr lang="en-US" sz="2000" dirty="0">
                <a:solidFill>
                  <a:srgbClr val="00B050"/>
                </a:solidFill>
              </a:rPr>
              <a:t>called automatically</a:t>
            </a:r>
            <a:r>
              <a:rPr lang="en-US" sz="2000" dirty="0">
                <a:solidFill>
                  <a:schemeClr val="tx1"/>
                </a:solidFill>
              </a:rPr>
              <a:t> to initialize the class before the first instance is created or any static members are referenced. </a:t>
            </a:r>
          </a:p>
          <a:p>
            <a:pPr marL="800100" lvl="1" indent="-342900" algn="just">
              <a:spcAft>
                <a:spcPts val="600"/>
              </a:spcAft>
              <a:buFont typeface="Arial" panose="020B0604020202020204" pitchFamily="34" charset="0"/>
              <a:buChar char="•"/>
            </a:pPr>
            <a:r>
              <a:rPr lang="en-US" sz="2000" dirty="0">
                <a:solidFill>
                  <a:schemeClr val="tx1"/>
                </a:solidFill>
              </a:rPr>
              <a:t>When a constructor is created as static, it will be invoked </a:t>
            </a:r>
            <a:r>
              <a:rPr lang="en-US" sz="2000" dirty="0">
                <a:solidFill>
                  <a:srgbClr val="FF0000"/>
                </a:solidFill>
              </a:rPr>
              <a:t>only once </a:t>
            </a:r>
            <a:r>
              <a:rPr lang="en-US" sz="2000" dirty="0">
                <a:solidFill>
                  <a:schemeClr val="tx1"/>
                </a:solidFill>
              </a:rPr>
              <a:t>for all of instances of the class. </a:t>
            </a:r>
          </a:p>
          <a:p>
            <a:pPr marL="800100" lvl="1" indent="-342900" algn="just">
              <a:spcAft>
                <a:spcPts val="600"/>
              </a:spcAft>
              <a:buFont typeface="Arial" panose="020B0604020202020204" pitchFamily="34" charset="0"/>
              <a:buChar char="•"/>
            </a:pPr>
            <a:r>
              <a:rPr lang="en-US" sz="2000" dirty="0">
                <a:solidFill>
                  <a:schemeClr val="tx1"/>
                </a:solidFill>
              </a:rPr>
              <a:t>Within a class you </a:t>
            </a:r>
            <a:r>
              <a:rPr lang="en-US" sz="2000" dirty="0">
                <a:solidFill>
                  <a:srgbClr val="00B050"/>
                </a:solidFill>
              </a:rPr>
              <a:t>can create only one static constructor</a:t>
            </a:r>
            <a:r>
              <a:rPr lang="en-US" sz="2000" dirty="0">
                <a:solidFill>
                  <a:schemeClr val="tx1"/>
                </a:solidFill>
              </a:rPr>
              <a:t>.</a:t>
            </a:r>
          </a:p>
          <a:p>
            <a:pPr marL="800100" lvl="1" indent="-342900" algn="just">
              <a:spcAft>
                <a:spcPts val="600"/>
              </a:spcAft>
              <a:buFont typeface="Arial" panose="020B0604020202020204" pitchFamily="34" charset="0"/>
              <a:buChar char="•"/>
            </a:pPr>
            <a:r>
              <a:rPr lang="en-US" sz="2000" dirty="0">
                <a:solidFill>
                  <a:schemeClr val="tx1"/>
                </a:solidFill>
              </a:rPr>
              <a:t>The user has </a:t>
            </a:r>
            <a:r>
              <a:rPr lang="en-US" sz="2000" dirty="0">
                <a:solidFill>
                  <a:srgbClr val="FF0000"/>
                </a:solidFill>
              </a:rPr>
              <a:t>no control </a:t>
            </a:r>
            <a:r>
              <a:rPr lang="en-US" sz="2000" dirty="0">
                <a:solidFill>
                  <a:schemeClr val="tx1"/>
                </a:solidFill>
              </a:rPr>
              <a:t>on when the static constructor is executed in the program.</a:t>
            </a:r>
          </a:p>
          <a:p>
            <a:pPr marL="800100" lvl="1" indent="-342900" algn="just">
              <a:spcAft>
                <a:spcPts val="600"/>
              </a:spcAf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5780253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Destructor</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231371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spcAft>
                <a:spcPts val="600"/>
              </a:spcAft>
              <a:buFont typeface="Arial" panose="020B0604020202020204" pitchFamily="34" charset="0"/>
              <a:buChar char="•"/>
            </a:pPr>
            <a:r>
              <a:rPr lang="en-US" sz="2000" dirty="0">
                <a:solidFill>
                  <a:schemeClr val="tx1"/>
                </a:solidFill>
              </a:rPr>
              <a:t>Destructor are the methods called by the Garbage Collector thread when the object is to be “</a:t>
            </a:r>
            <a:r>
              <a:rPr lang="en-US" sz="2000" dirty="0">
                <a:solidFill>
                  <a:srgbClr val="FF0000"/>
                </a:solidFill>
              </a:rPr>
              <a:t>finalized</a:t>
            </a:r>
            <a:r>
              <a:rPr lang="en-US" sz="2000" dirty="0">
                <a:solidFill>
                  <a:schemeClr val="tx1"/>
                </a:solidFill>
              </a:rPr>
              <a:t>” (removing objects from memory). </a:t>
            </a:r>
          </a:p>
          <a:p>
            <a:pPr marL="342900" indent="-342900" algn="just">
              <a:spcAft>
                <a:spcPts val="600"/>
              </a:spcAft>
              <a:buFont typeface="Arial" panose="020B0604020202020204" pitchFamily="34" charset="0"/>
              <a:buChar char="•"/>
            </a:pPr>
            <a:r>
              <a:rPr lang="en-US" sz="2000" dirty="0">
                <a:solidFill>
                  <a:schemeClr val="tx1"/>
                </a:solidFill>
              </a:rPr>
              <a:t>C# destructors are “</a:t>
            </a:r>
            <a:r>
              <a:rPr lang="en-US" sz="2000" dirty="0">
                <a:solidFill>
                  <a:srgbClr val="FF0000"/>
                </a:solidFill>
              </a:rPr>
              <a:t>non-deterministic</a:t>
            </a:r>
            <a:r>
              <a:rPr lang="en-US" sz="2000" dirty="0">
                <a:solidFill>
                  <a:schemeClr val="tx1"/>
                </a:solidFill>
              </a:rPr>
              <a:t>” i.e. finalization cannot be determined when that will happen.</a:t>
            </a:r>
          </a:p>
          <a:p>
            <a:pPr marL="342900" indent="-342900" algn="just">
              <a:spcAft>
                <a:spcPts val="600"/>
              </a:spcAft>
              <a:buFont typeface="Arial" panose="020B0604020202020204" pitchFamily="34" charset="0"/>
              <a:buChar char="•"/>
            </a:pPr>
            <a:r>
              <a:rPr lang="en-US" sz="2000" dirty="0">
                <a:solidFill>
                  <a:schemeClr val="tx1"/>
                </a:solidFill>
              </a:rPr>
              <a:t>In C#, most of the time you do not need to code destructor (or finalize) because you can trust Garbage Collector for that. </a:t>
            </a:r>
            <a:endParaRPr lang="en-US" sz="2000" dirty="0">
              <a:solidFill>
                <a:srgbClr val="FF0000"/>
              </a:solidFill>
            </a:endParaRPr>
          </a:p>
        </p:txBody>
      </p:sp>
    </p:spTree>
    <p:extLst>
      <p:ext uri="{BB962C8B-B14F-4D97-AF65-F5344CB8AC3E}">
        <p14:creationId xmlns:p14="http://schemas.microsoft.com/office/powerpoint/2010/main" val="33083473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Fields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80"/>
            <a:ext cx="7938655" cy="15794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a:solidFill>
                  <a:schemeClr val="tx1"/>
                </a:solidFill>
              </a:rPr>
              <a:t>Called </a:t>
            </a:r>
            <a:r>
              <a:rPr lang="en-US" sz="2000" dirty="0">
                <a:solidFill>
                  <a:srgbClr val="FF0000"/>
                </a:solidFill>
              </a:rPr>
              <a:t>the state of objects</a:t>
            </a:r>
            <a:r>
              <a:rPr lang="en-US" sz="2000" dirty="0">
                <a:solidFill>
                  <a:schemeClr val="tx1"/>
                </a:solidFill>
              </a:rPr>
              <a:t>. Variables declared </a:t>
            </a:r>
            <a:r>
              <a:rPr lang="en-US" sz="2000" dirty="0">
                <a:solidFill>
                  <a:srgbClr val="00B050"/>
                </a:solidFill>
              </a:rPr>
              <a:t>outside any method /constructor but inside the class block</a:t>
            </a:r>
            <a:r>
              <a:rPr lang="en-US" sz="2000" dirty="0">
                <a:solidFill>
                  <a:schemeClr val="tx1"/>
                </a:solidFill>
              </a:rPr>
              <a:t>, is a field (or </a:t>
            </a:r>
            <a:r>
              <a:rPr lang="en-US" sz="2000" dirty="0">
                <a:solidFill>
                  <a:srgbClr val="FF0000"/>
                </a:solidFill>
              </a:rPr>
              <a:t>field variable</a:t>
            </a:r>
            <a:r>
              <a:rPr lang="en-US" sz="2000" dirty="0">
                <a:solidFill>
                  <a:schemeClr val="tx1"/>
                </a:solidFill>
              </a:rPr>
              <a:t>).</a:t>
            </a:r>
          </a:p>
          <a:p>
            <a:pPr marL="342900" indent="-342900" algn="just">
              <a:spcAft>
                <a:spcPts val="600"/>
              </a:spcAft>
              <a:buFont typeface="Arial" panose="020B0604020202020204" pitchFamily="34" charset="0"/>
              <a:buChar char="•"/>
            </a:pPr>
            <a:r>
              <a:rPr lang="en-US" sz="2000" dirty="0">
                <a:solidFill>
                  <a:schemeClr val="tx1"/>
                </a:solidFill>
              </a:rPr>
              <a:t>Variables that are declared within a method or a specific block of statements are </a:t>
            </a:r>
            <a:r>
              <a:rPr lang="en-US" sz="2000" dirty="0">
                <a:solidFill>
                  <a:srgbClr val="FF0000"/>
                </a:solidFill>
              </a:rPr>
              <a:t>local variables</a:t>
            </a:r>
            <a:r>
              <a:rPr lang="en-US" sz="2000" dirty="0">
                <a:solidFill>
                  <a:schemeClr val="tx1"/>
                </a:solidFill>
              </a:rPr>
              <a:t>.</a:t>
            </a:r>
          </a:p>
          <a:p>
            <a:pPr algn="just">
              <a:spcAft>
                <a:spcPts val="600"/>
              </a:spcAft>
            </a:pPr>
            <a:endParaRPr lang="en-US" sz="2000" dirty="0">
              <a:solidFill>
                <a:srgbClr val="FF0000"/>
              </a:solidFill>
            </a:endParaRPr>
          </a:p>
        </p:txBody>
      </p:sp>
      <p:graphicFrame>
        <p:nvGraphicFramePr>
          <p:cNvPr id="3" name="Table 2"/>
          <p:cNvGraphicFramePr>
            <a:graphicFrameLocks noGrp="1"/>
          </p:cNvGraphicFramePr>
          <p:nvPr/>
        </p:nvGraphicFramePr>
        <p:xfrm>
          <a:off x="296649" y="3576339"/>
          <a:ext cx="8417860" cy="2581188"/>
        </p:xfrm>
        <a:graphic>
          <a:graphicData uri="http://schemas.openxmlformats.org/drawingml/2006/table">
            <a:tbl>
              <a:tblPr firstRow="1" bandRow="1">
                <a:tableStyleId>{5940675A-B579-460E-94D1-54222C63F5DA}</a:tableStyleId>
              </a:tblPr>
              <a:tblGrid>
                <a:gridCol w="4400042">
                  <a:extLst>
                    <a:ext uri="{9D8B030D-6E8A-4147-A177-3AD203B41FA5}">
                      <a16:colId xmlns:a16="http://schemas.microsoft.com/office/drawing/2014/main" val="2793059398"/>
                    </a:ext>
                  </a:extLst>
                </a:gridCol>
                <a:gridCol w="4017818">
                  <a:extLst>
                    <a:ext uri="{9D8B030D-6E8A-4147-A177-3AD203B41FA5}">
                      <a16:colId xmlns:a16="http://schemas.microsoft.com/office/drawing/2014/main" val="2952497241"/>
                    </a:ext>
                  </a:extLst>
                </a:gridCol>
              </a:tblGrid>
              <a:tr h="1225422">
                <a:tc>
                  <a:txBody>
                    <a:bodyPr/>
                    <a:lstStyle/>
                    <a:p>
                      <a:pPr algn="just"/>
                      <a:r>
                        <a:rPr lang="en-US" sz="2000" dirty="0"/>
                        <a:t>Local variables are kept alive</a:t>
                      </a:r>
                      <a:r>
                        <a:rPr lang="en-US" sz="2000" baseline="0" dirty="0"/>
                        <a:t> as long as the execution is within the block they’re defined in. Once the block is exited, the local variables can no more be used.</a:t>
                      </a:r>
                      <a:endParaRPr lang="en-US" sz="2000" dirty="0"/>
                    </a:p>
                  </a:txBody>
                  <a:tcPr/>
                </a:tc>
                <a:tc>
                  <a:txBody>
                    <a:bodyPr/>
                    <a:lstStyle/>
                    <a:p>
                      <a:pPr algn="just"/>
                      <a:r>
                        <a:rPr lang="en-US" sz="2000" dirty="0"/>
                        <a:t>Field</a:t>
                      </a:r>
                      <a:r>
                        <a:rPr lang="en-US" sz="2000" baseline="0" dirty="0"/>
                        <a:t> variables h</a:t>
                      </a:r>
                      <a:r>
                        <a:rPr lang="en-US" sz="2000" dirty="0"/>
                        <a:t>ave longer</a:t>
                      </a:r>
                      <a:r>
                        <a:rPr lang="en-US" sz="2000" baseline="0" dirty="0"/>
                        <a:t> life than local variables in that they can live as long as the instance they belong to is active. </a:t>
                      </a:r>
                      <a:endParaRPr lang="en-US" sz="2000" dirty="0"/>
                    </a:p>
                  </a:txBody>
                  <a:tcPr/>
                </a:tc>
                <a:extLst>
                  <a:ext uri="{0D108BD9-81ED-4DB2-BD59-A6C34878D82A}">
                    <a16:rowId xmlns:a16="http://schemas.microsoft.com/office/drawing/2014/main" val="1857091982"/>
                  </a:ext>
                </a:extLst>
              </a:tr>
              <a:tr h="655458">
                <a:tc>
                  <a:txBody>
                    <a:bodyPr/>
                    <a:lstStyle/>
                    <a:p>
                      <a:pPr algn="just"/>
                      <a:r>
                        <a:rPr lang="en-US" sz="2000" dirty="0"/>
                        <a:t>Local variable access is</a:t>
                      </a:r>
                      <a:r>
                        <a:rPr lang="en-US" sz="2000" baseline="0" dirty="0"/>
                        <a:t> restricted to method only.</a:t>
                      </a:r>
                      <a:endParaRPr lang="en-US" sz="2000" dirty="0"/>
                    </a:p>
                  </a:txBody>
                  <a:tcPr/>
                </a:tc>
                <a:tc>
                  <a:txBody>
                    <a:bodyPr/>
                    <a:lstStyle/>
                    <a:p>
                      <a:pPr algn="just"/>
                      <a:r>
                        <a:rPr lang="en-US" sz="2000" dirty="0"/>
                        <a:t>Field variable is the one which can have different access</a:t>
                      </a:r>
                      <a:r>
                        <a:rPr lang="en-US" sz="2000" baseline="0" dirty="0"/>
                        <a:t> level.</a:t>
                      </a:r>
                      <a:endParaRPr lang="en-US" sz="2000" dirty="0"/>
                    </a:p>
                  </a:txBody>
                  <a:tcPr/>
                </a:tc>
                <a:extLst>
                  <a:ext uri="{0D108BD9-81ED-4DB2-BD59-A6C34878D82A}">
                    <a16:rowId xmlns:a16="http://schemas.microsoft.com/office/drawing/2014/main" val="1197605137"/>
                  </a:ext>
                </a:extLst>
              </a:tr>
              <a:tr h="569508">
                <a:tc>
                  <a:txBody>
                    <a:bodyPr/>
                    <a:lstStyle/>
                    <a:p>
                      <a:pPr algn="just"/>
                      <a:r>
                        <a:rPr lang="en-US" sz="2000" dirty="0"/>
                        <a:t>Local</a:t>
                      </a:r>
                      <a:r>
                        <a:rPr lang="en-US" sz="2000" baseline="0" dirty="0"/>
                        <a:t> variable is a member of a method.</a:t>
                      </a:r>
                      <a:endParaRPr lang="en-US" sz="2000" dirty="0"/>
                    </a:p>
                  </a:txBody>
                  <a:tcPr/>
                </a:tc>
                <a:tc>
                  <a:txBody>
                    <a:bodyPr/>
                    <a:lstStyle/>
                    <a:p>
                      <a:pPr algn="just"/>
                      <a:r>
                        <a:rPr lang="en-US" sz="2000" dirty="0"/>
                        <a:t>Field variable is a member of a class.</a:t>
                      </a:r>
                    </a:p>
                  </a:txBody>
                  <a:tcPr/>
                </a:tc>
                <a:extLst>
                  <a:ext uri="{0D108BD9-81ED-4DB2-BD59-A6C34878D82A}">
                    <a16:rowId xmlns:a16="http://schemas.microsoft.com/office/drawing/2014/main" val="1172944242"/>
                  </a:ext>
                </a:extLst>
              </a:tr>
            </a:tbl>
          </a:graphicData>
        </a:graphic>
      </p:graphicFrame>
    </p:spTree>
    <p:extLst>
      <p:ext uri="{BB962C8B-B14F-4D97-AF65-F5344CB8AC3E}">
        <p14:creationId xmlns:p14="http://schemas.microsoft.com/office/powerpoint/2010/main" val="5055784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Fields: </a:t>
            </a:r>
            <a:r>
              <a:rPr lang="en-US" dirty="0" err="1"/>
              <a:t>Readonly</a:t>
            </a:r>
            <a:endParaRPr lang="en-US" dirty="0"/>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30579"/>
            <a:ext cx="7938655" cy="347749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rPr>
              <a:t>The keyword “</a:t>
            </a:r>
            <a:r>
              <a:rPr lang="en-US" sz="2000" dirty="0" err="1">
                <a:solidFill>
                  <a:srgbClr val="FF0000"/>
                </a:solidFill>
              </a:rPr>
              <a:t>readonly</a:t>
            </a:r>
            <a:r>
              <a:rPr lang="en-US" sz="2000" dirty="0">
                <a:solidFill>
                  <a:schemeClr val="tx1"/>
                </a:solidFill>
              </a:rPr>
              <a:t>” will prevent field variable from being reassigned (from outside the class). The </a:t>
            </a:r>
            <a:r>
              <a:rPr lang="en-US" sz="2000" dirty="0" err="1">
                <a:solidFill>
                  <a:schemeClr val="tx1"/>
                </a:solidFill>
              </a:rPr>
              <a:t>readonly</a:t>
            </a:r>
            <a:r>
              <a:rPr lang="en-US" sz="2000" dirty="0">
                <a:solidFill>
                  <a:schemeClr val="tx1"/>
                </a:solidFill>
              </a:rPr>
              <a:t> keyword </a:t>
            </a:r>
            <a:r>
              <a:rPr lang="en-US" sz="2000" dirty="0">
                <a:solidFill>
                  <a:srgbClr val="FF0000"/>
                </a:solidFill>
              </a:rPr>
              <a:t>cannot be applied to local variables but to fields only</a:t>
            </a:r>
            <a:r>
              <a:rPr lang="en-US" sz="2000" dirty="0">
                <a:solidFill>
                  <a:schemeClr val="tx1"/>
                </a:solidFill>
              </a:rPr>
              <a:t>.</a:t>
            </a:r>
          </a:p>
          <a:p>
            <a:pPr algn="just"/>
            <a:endParaRPr lang="en-US" sz="2000" dirty="0">
              <a:solidFill>
                <a:schemeClr val="tx1"/>
              </a:solidFill>
            </a:endParaRPr>
          </a:p>
          <a:p>
            <a:pPr algn="just"/>
            <a:r>
              <a:rPr lang="en-US" sz="2000" dirty="0">
                <a:solidFill>
                  <a:schemeClr val="tx1"/>
                </a:solidFill>
              </a:rPr>
              <a:t>The </a:t>
            </a:r>
            <a:r>
              <a:rPr lang="en-US" sz="2000" dirty="0" err="1">
                <a:solidFill>
                  <a:srgbClr val="00B050"/>
                </a:solidFill>
              </a:rPr>
              <a:t>readonly</a:t>
            </a:r>
            <a:r>
              <a:rPr lang="en-US" sz="2000" dirty="0">
                <a:solidFill>
                  <a:schemeClr val="tx1"/>
                </a:solidFill>
              </a:rPr>
              <a:t> keyword is different from the </a:t>
            </a:r>
            <a:r>
              <a:rPr lang="en-US" sz="2000" dirty="0" err="1">
                <a:solidFill>
                  <a:srgbClr val="00B050"/>
                </a:solidFill>
              </a:rPr>
              <a:t>const</a:t>
            </a:r>
            <a:r>
              <a:rPr lang="en-US" sz="2000" dirty="0">
                <a:solidFill>
                  <a:schemeClr val="tx1"/>
                </a:solidFill>
              </a:rPr>
              <a:t> keyword. </a:t>
            </a:r>
          </a:p>
          <a:p>
            <a:pPr marL="342900" indent="-342900" algn="just">
              <a:buFont typeface="Arial" panose="020B0604020202020204" pitchFamily="34" charset="0"/>
              <a:buChar char="•"/>
            </a:pPr>
            <a:r>
              <a:rPr lang="en-US" sz="2000" dirty="0">
                <a:solidFill>
                  <a:schemeClr val="tx1"/>
                </a:solidFill>
              </a:rPr>
              <a:t>A </a:t>
            </a:r>
            <a:r>
              <a:rPr lang="en-US" sz="2000" dirty="0" err="1">
                <a:solidFill>
                  <a:srgbClr val="00B050"/>
                </a:solidFill>
              </a:rPr>
              <a:t>const</a:t>
            </a:r>
            <a:r>
              <a:rPr lang="en-US" sz="2000" dirty="0">
                <a:solidFill>
                  <a:schemeClr val="tx1"/>
                </a:solidFill>
              </a:rPr>
              <a:t> field can only be initialized at the declaration of the field whereas a </a:t>
            </a:r>
            <a:r>
              <a:rPr lang="en-US" sz="2000" dirty="0" err="1">
                <a:solidFill>
                  <a:srgbClr val="00B050"/>
                </a:solidFill>
              </a:rPr>
              <a:t>readonly</a:t>
            </a:r>
            <a:r>
              <a:rPr lang="en-US" sz="2000" dirty="0">
                <a:solidFill>
                  <a:schemeClr val="tx1"/>
                </a:solidFill>
              </a:rPr>
              <a:t> field can be initialized either at the declaration or in a constructor.</a:t>
            </a:r>
          </a:p>
          <a:p>
            <a:pPr marL="342900" indent="-342900" algn="just">
              <a:buFont typeface="Arial" panose="020B0604020202020204" pitchFamily="34" charset="0"/>
              <a:buChar char="•"/>
            </a:pPr>
            <a:r>
              <a:rPr lang="en-US" sz="2000" dirty="0">
                <a:solidFill>
                  <a:schemeClr val="tx1"/>
                </a:solidFill>
              </a:rPr>
              <a:t>While a </a:t>
            </a:r>
            <a:r>
              <a:rPr lang="en-US" sz="2000" dirty="0" err="1">
                <a:solidFill>
                  <a:srgbClr val="00B050"/>
                </a:solidFill>
              </a:rPr>
              <a:t>const</a:t>
            </a:r>
            <a:r>
              <a:rPr lang="en-US" sz="2000" dirty="0">
                <a:solidFill>
                  <a:schemeClr val="tx1"/>
                </a:solidFill>
              </a:rPr>
              <a:t> field is a </a:t>
            </a:r>
            <a:r>
              <a:rPr lang="en-US" sz="2000" dirty="0">
                <a:solidFill>
                  <a:srgbClr val="FF0000"/>
                </a:solidFill>
              </a:rPr>
              <a:t>compile-time constant</a:t>
            </a:r>
            <a:r>
              <a:rPr lang="en-US" sz="2000" dirty="0">
                <a:solidFill>
                  <a:schemeClr val="tx1"/>
                </a:solidFill>
              </a:rPr>
              <a:t>, the </a:t>
            </a:r>
            <a:r>
              <a:rPr lang="en-US" sz="2000" dirty="0" err="1">
                <a:solidFill>
                  <a:srgbClr val="00B050"/>
                </a:solidFill>
              </a:rPr>
              <a:t>readonly</a:t>
            </a:r>
            <a:r>
              <a:rPr lang="en-US" sz="2000" dirty="0">
                <a:solidFill>
                  <a:schemeClr val="tx1"/>
                </a:solidFill>
              </a:rPr>
              <a:t> field can be used for </a:t>
            </a:r>
            <a:r>
              <a:rPr lang="en-US" sz="2000" dirty="0">
                <a:solidFill>
                  <a:srgbClr val="FF0000"/>
                </a:solidFill>
              </a:rPr>
              <a:t>runtime constants</a:t>
            </a:r>
            <a:r>
              <a:rPr lang="en-US" sz="2000" dirty="0">
                <a:solidFill>
                  <a:schemeClr val="tx1"/>
                </a:solidFill>
              </a:rPr>
              <a:t>. </a:t>
            </a:r>
          </a:p>
          <a:p>
            <a:pPr algn="just">
              <a:spcAft>
                <a:spcPts val="600"/>
              </a:spcAft>
            </a:pPr>
            <a:endParaRPr lang="en-US" sz="2000" dirty="0">
              <a:solidFill>
                <a:srgbClr val="FF0000"/>
              </a:solidFill>
            </a:endParaRPr>
          </a:p>
        </p:txBody>
      </p:sp>
    </p:spTree>
    <p:extLst>
      <p:ext uri="{BB962C8B-B14F-4D97-AF65-F5344CB8AC3E}">
        <p14:creationId xmlns:p14="http://schemas.microsoft.com/office/powerpoint/2010/main" val="27302431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Properties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096630"/>
            <a:ext cx="8362441" cy="411480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rPr>
              <a:t>A property is a programming construct that enables client code to </a:t>
            </a:r>
            <a:r>
              <a:rPr lang="en-US" sz="2000" dirty="0">
                <a:solidFill>
                  <a:srgbClr val="00B050"/>
                </a:solidFill>
              </a:rPr>
              <a:t>get or set</a:t>
            </a:r>
            <a:r>
              <a:rPr lang="en-US" sz="2000" dirty="0">
                <a:solidFill>
                  <a:srgbClr val="FF0000"/>
                </a:solidFill>
              </a:rPr>
              <a:t> the value of private fields</a:t>
            </a:r>
            <a:r>
              <a:rPr lang="en-US" sz="2000" dirty="0">
                <a:solidFill>
                  <a:schemeClr val="tx1"/>
                </a:solidFill>
              </a:rPr>
              <a:t> within a </a:t>
            </a:r>
            <a:r>
              <a:rPr lang="en-US" sz="2000" dirty="0" err="1">
                <a:solidFill>
                  <a:schemeClr val="tx1"/>
                </a:solidFill>
              </a:rPr>
              <a:t>struct</a:t>
            </a:r>
            <a:r>
              <a:rPr lang="en-US" sz="2000" dirty="0">
                <a:solidFill>
                  <a:schemeClr val="tx1"/>
                </a:solidFill>
              </a:rPr>
              <a:t> or a class. The property behaves like a public field. </a:t>
            </a:r>
          </a:p>
          <a:p>
            <a:pPr algn="just"/>
            <a:r>
              <a:rPr lang="en-US" sz="2000" dirty="0">
                <a:solidFill>
                  <a:schemeClr val="tx1"/>
                </a:solidFill>
              </a:rPr>
              <a:t>The property is implemented by using </a:t>
            </a:r>
            <a:r>
              <a:rPr lang="en-US" sz="2000" dirty="0" err="1">
                <a:solidFill>
                  <a:srgbClr val="FF0000"/>
                </a:solidFill>
              </a:rPr>
              <a:t>accessors</a:t>
            </a:r>
            <a:r>
              <a:rPr lang="en-US" sz="2000" dirty="0">
                <a:solidFill>
                  <a:schemeClr val="tx1"/>
                </a:solidFill>
              </a:rPr>
              <a:t>, which are a special type of method. A property can include one or both of the following:</a:t>
            </a:r>
          </a:p>
          <a:p>
            <a:pPr marL="800100" lvl="1" indent="-342900" algn="just">
              <a:buFont typeface="Wingdings" panose="05000000000000000000" pitchFamily="2" charset="2"/>
              <a:buChar char="ü"/>
            </a:pPr>
            <a:r>
              <a:rPr lang="en-US" sz="2000" dirty="0">
                <a:solidFill>
                  <a:schemeClr val="tx1"/>
                </a:solidFill>
              </a:rPr>
              <a:t>A </a:t>
            </a:r>
            <a:r>
              <a:rPr lang="en-US" sz="2000" dirty="0">
                <a:solidFill>
                  <a:srgbClr val="00B050"/>
                </a:solidFill>
              </a:rPr>
              <a:t>get </a:t>
            </a:r>
            <a:r>
              <a:rPr lang="en-US" sz="2000" dirty="0" err="1">
                <a:solidFill>
                  <a:srgbClr val="00B050"/>
                </a:solidFill>
              </a:rPr>
              <a:t>accessor</a:t>
            </a:r>
            <a:r>
              <a:rPr lang="en-US" sz="2000" dirty="0">
                <a:solidFill>
                  <a:srgbClr val="00B050"/>
                </a:solidFill>
              </a:rPr>
              <a:t> </a:t>
            </a:r>
            <a:r>
              <a:rPr lang="en-US" sz="2000" dirty="0">
                <a:solidFill>
                  <a:schemeClr val="tx1"/>
                </a:solidFill>
              </a:rPr>
              <a:t>to provide </a:t>
            </a:r>
            <a:r>
              <a:rPr lang="en-US" sz="2000" dirty="0">
                <a:solidFill>
                  <a:srgbClr val="00B050"/>
                </a:solidFill>
              </a:rPr>
              <a:t>read access </a:t>
            </a:r>
            <a:r>
              <a:rPr lang="en-US" sz="2000" dirty="0">
                <a:solidFill>
                  <a:schemeClr val="tx1"/>
                </a:solidFill>
              </a:rPr>
              <a:t>to a field.</a:t>
            </a:r>
          </a:p>
          <a:p>
            <a:pPr marL="800100" lvl="1" indent="-342900" algn="just">
              <a:buFont typeface="Wingdings" panose="05000000000000000000" pitchFamily="2" charset="2"/>
              <a:buChar char="ü"/>
            </a:pPr>
            <a:r>
              <a:rPr lang="en-US" sz="2000" dirty="0">
                <a:solidFill>
                  <a:schemeClr val="tx1"/>
                </a:solidFill>
              </a:rPr>
              <a:t>A </a:t>
            </a:r>
            <a:r>
              <a:rPr lang="en-US" sz="2000" dirty="0">
                <a:solidFill>
                  <a:srgbClr val="00B050"/>
                </a:solidFill>
              </a:rPr>
              <a:t>set </a:t>
            </a:r>
            <a:r>
              <a:rPr lang="en-US" sz="2000" dirty="0" err="1">
                <a:solidFill>
                  <a:srgbClr val="00B050"/>
                </a:solidFill>
              </a:rPr>
              <a:t>accessor</a:t>
            </a:r>
            <a:r>
              <a:rPr lang="en-US" sz="2000" dirty="0">
                <a:solidFill>
                  <a:srgbClr val="00B050"/>
                </a:solidFill>
              </a:rPr>
              <a:t> </a:t>
            </a:r>
            <a:r>
              <a:rPr lang="en-US" sz="2000" dirty="0">
                <a:solidFill>
                  <a:schemeClr val="tx1"/>
                </a:solidFill>
              </a:rPr>
              <a:t>to provide </a:t>
            </a:r>
            <a:r>
              <a:rPr lang="en-US" sz="2000" dirty="0">
                <a:solidFill>
                  <a:srgbClr val="00B050"/>
                </a:solidFill>
              </a:rPr>
              <a:t>write access</a:t>
            </a:r>
            <a:r>
              <a:rPr lang="en-US" sz="2000" dirty="0">
                <a:solidFill>
                  <a:schemeClr val="tx1"/>
                </a:solidFill>
              </a:rPr>
              <a:t> to a field.</a:t>
            </a:r>
          </a:p>
          <a:p>
            <a:pPr algn="just"/>
            <a:r>
              <a:rPr lang="en-US" sz="2000" dirty="0">
                <a:solidFill>
                  <a:schemeClr val="tx1"/>
                </a:solidFill>
              </a:rPr>
              <a:t>Within the property, the get and set </a:t>
            </a:r>
            <a:r>
              <a:rPr lang="en-US" sz="2000" dirty="0" err="1">
                <a:solidFill>
                  <a:schemeClr val="tx1"/>
                </a:solidFill>
              </a:rPr>
              <a:t>accessors</a:t>
            </a:r>
            <a:r>
              <a:rPr lang="en-US" sz="2000" dirty="0">
                <a:solidFill>
                  <a:schemeClr val="tx1"/>
                </a:solidFill>
              </a:rPr>
              <a:t> use the following syntax:</a:t>
            </a:r>
          </a:p>
          <a:p>
            <a:pPr marL="342900" indent="-342900" algn="just">
              <a:buFont typeface="Wingdings" panose="05000000000000000000" pitchFamily="2" charset="2"/>
              <a:buChar char="ü"/>
            </a:pPr>
            <a:r>
              <a:rPr lang="en-US" sz="2000" dirty="0">
                <a:solidFill>
                  <a:schemeClr val="tx1"/>
                </a:solidFill>
              </a:rPr>
              <a:t>The get </a:t>
            </a:r>
            <a:r>
              <a:rPr lang="en-US" sz="2000" dirty="0" err="1">
                <a:solidFill>
                  <a:schemeClr val="tx1"/>
                </a:solidFill>
              </a:rPr>
              <a:t>accessor</a:t>
            </a:r>
            <a:r>
              <a:rPr lang="en-US" sz="2000" dirty="0">
                <a:solidFill>
                  <a:schemeClr val="tx1"/>
                </a:solidFill>
              </a:rPr>
              <a:t> </a:t>
            </a:r>
            <a:r>
              <a:rPr lang="en-US" sz="2000" dirty="0">
                <a:solidFill>
                  <a:srgbClr val="FF0000"/>
                </a:solidFill>
              </a:rPr>
              <a:t>uses the return keyword </a:t>
            </a:r>
            <a:r>
              <a:rPr lang="en-US" sz="2000" dirty="0">
                <a:solidFill>
                  <a:schemeClr val="tx1"/>
                </a:solidFill>
              </a:rPr>
              <a:t>to return the value of the private field to the caller.</a:t>
            </a:r>
          </a:p>
          <a:p>
            <a:pPr marL="342900" indent="-342900" algn="just">
              <a:buFont typeface="Wingdings" panose="05000000000000000000" pitchFamily="2" charset="2"/>
              <a:buChar char="ü"/>
            </a:pPr>
            <a:r>
              <a:rPr lang="en-US" sz="2000" dirty="0">
                <a:solidFill>
                  <a:schemeClr val="tx1"/>
                </a:solidFill>
              </a:rPr>
              <a:t>The set </a:t>
            </a:r>
            <a:r>
              <a:rPr lang="en-US" sz="2000" dirty="0" err="1">
                <a:solidFill>
                  <a:schemeClr val="tx1"/>
                </a:solidFill>
              </a:rPr>
              <a:t>accessor</a:t>
            </a:r>
            <a:r>
              <a:rPr lang="en-US" sz="2000" dirty="0">
                <a:solidFill>
                  <a:schemeClr val="tx1"/>
                </a:solidFill>
              </a:rPr>
              <a:t> </a:t>
            </a:r>
            <a:r>
              <a:rPr lang="en-US" sz="2000" dirty="0">
                <a:solidFill>
                  <a:srgbClr val="FF0000"/>
                </a:solidFill>
              </a:rPr>
              <a:t>uses a special local variable named “value” </a:t>
            </a:r>
            <a:r>
              <a:rPr lang="en-US" sz="2000" dirty="0">
                <a:solidFill>
                  <a:schemeClr val="tx1"/>
                </a:solidFill>
              </a:rPr>
              <a:t>to set the value of the private field. The value variable contains the value provided by the client code when it accessed the property.</a:t>
            </a:r>
          </a:p>
        </p:txBody>
      </p:sp>
    </p:spTree>
    <p:extLst>
      <p:ext uri="{BB962C8B-B14F-4D97-AF65-F5344CB8AC3E}">
        <p14:creationId xmlns:p14="http://schemas.microsoft.com/office/powerpoint/2010/main" val="19342316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Properties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096630"/>
            <a:ext cx="8362441" cy="411480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rPr>
              <a:t>Example:</a:t>
            </a: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A property that includes </a:t>
            </a:r>
            <a:r>
              <a:rPr lang="en-US" sz="2000" dirty="0">
                <a:solidFill>
                  <a:srgbClr val="00B050"/>
                </a:solidFill>
              </a:rPr>
              <a:t>only a get </a:t>
            </a:r>
            <a:r>
              <a:rPr lang="en-US" sz="2000" dirty="0" err="1">
                <a:solidFill>
                  <a:srgbClr val="00B050"/>
                </a:solidFill>
              </a:rPr>
              <a:t>accessor</a:t>
            </a:r>
            <a:r>
              <a:rPr lang="en-US" sz="2000" dirty="0">
                <a:solidFill>
                  <a:srgbClr val="00B050"/>
                </a:solidFill>
              </a:rPr>
              <a:t> is read-only</a:t>
            </a:r>
            <a:r>
              <a:rPr lang="en-US" sz="2000" dirty="0">
                <a:solidFill>
                  <a:schemeClr val="tx1"/>
                </a:solidFill>
              </a:rPr>
              <a:t>, while a property that includes </a:t>
            </a:r>
            <a:r>
              <a:rPr lang="en-US" sz="2000" dirty="0">
                <a:solidFill>
                  <a:srgbClr val="00B050"/>
                </a:solidFill>
              </a:rPr>
              <a:t>only a set </a:t>
            </a:r>
            <a:r>
              <a:rPr lang="en-US" sz="2000" dirty="0" err="1">
                <a:solidFill>
                  <a:srgbClr val="00B050"/>
                </a:solidFill>
              </a:rPr>
              <a:t>accessor</a:t>
            </a:r>
            <a:r>
              <a:rPr lang="en-US" sz="2000" dirty="0">
                <a:solidFill>
                  <a:srgbClr val="00B050"/>
                </a:solidFill>
              </a:rPr>
              <a:t> is write-only</a:t>
            </a:r>
            <a:r>
              <a:rPr lang="en-US" sz="2000" dirty="0">
                <a:solidFill>
                  <a:schemeClr val="tx1"/>
                </a:solidFill>
              </a:rPr>
              <a:t>.</a:t>
            </a:r>
          </a:p>
          <a:p>
            <a:pPr algn="just"/>
            <a:r>
              <a:rPr lang="en-US" sz="2000" dirty="0">
                <a:solidFill>
                  <a:schemeClr val="tx1"/>
                </a:solidFill>
              </a:rPr>
              <a:t> </a:t>
            </a:r>
          </a:p>
          <a:p>
            <a:pPr algn="just"/>
            <a:endParaRPr lang="en-US" sz="2000" dirty="0">
              <a:solidFill>
                <a:schemeClr val="tx1"/>
              </a:solidFill>
            </a:endParaRPr>
          </a:p>
        </p:txBody>
      </p:sp>
      <p:pic>
        <p:nvPicPr>
          <p:cNvPr id="3" name="Picture 2"/>
          <p:cNvPicPr>
            <a:picLocks noChangeAspect="1"/>
          </p:cNvPicPr>
          <p:nvPr/>
        </p:nvPicPr>
        <p:blipFill>
          <a:blip r:embed="rId4"/>
          <a:stretch>
            <a:fillRect/>
          </a:stretch>
        </p:blipFill>
        <p:spPr>
          <a:xfrm>
            <a:off x="2812642" y="2500428"/>
            <a:ext cx="3571105" cy="2417936"/>
          </a:xfrm>
          <a:prstGeom prst="rect">
            <a:avLst/>
          </a:prstGeom>
        </p:spPr>
      </p:pic>
    </p:spTree>
    <p:extLst>
      <p:ext uri="{BB962C8B-B14F-4D97-AF65-F5344CB8AC3E}">
        <p14:creationId xmlns:p14="http://schemas.microsoft.com/office/powerpoint/2010/main" val="1165366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Properties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2" y="2276676"/>
            <a:ext cx="4747120" cy="39347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spcAft>
                <a:spcPts val="600"/>
              </a:spcAft>
            </a:pPr>
            <a:r>
              <a:rPr lang="en-US" sz="2000" dirty="0">
                <a:solidFill>
                  <a:schemeClr val="tx1"/>
                </a:solidFill>
              </a:rPr>
              <a:t>You can change the implementation of properties without affecting client code. </a:t>
            </a:r>
          </a:p>
          <a:p>
            <a:pPr algn="just"/>
            <a:r>
              <a:rPr lang="en-US" sz="2000" dirty="0">
                <a:solidFill>
                  <a:schemeClr val="tx1"/>
                </a:solidFill>
              </a:rPr>
              <a:t>For example, you can add validation logic, or call a method instead of reading a field value.</a:t>
            </a:r>
          </a:p>
          <a:p>
            <a:pPr algn="just"/>
            <a:r>
              <a:rPr lang="en-US" sz="2000" dirty="0">
                <a:solidFill>
                  <a:schemeClr val="tx1"/>
                </a:solidFill>
              </a:rPr>
              <a:t> </a:t>
            </a:r>
          </a:p>
          <a:p>
            <a:pPr algn="just"/>
            <a:endParaRPr lang="en-US" sz="2000" dirty="0">
              <a:solidFill>
                <a:schemeClr val="tx1"/>
              </a:solidFill>
            </a:endParaRPr>
          </a:p>
        </p:txBody>
      </p:sp>
      <p:pic>
        <p:nvPicPr>
          <p:cNvPr id="5" name="Picture 4"/>
          <p:cNvPicPr>
            <a:picLocks noChangeAspect="1"/>
          </p:cNvPicPr>
          <p:nvPr/>
        </p:nvPicPr>
        <p:blipFill>
          <a:blip r:embed="rId4"/>
          <a:stretch>
            <a:fillRect/>
          </a:stretch>
        </p:blipFill>
        <p:spPr>
          <a:xfrm>
            <a:off x="5362425" y="2276676"/>
            <a:ext cx="3061855" cy="3763298"/>
          </a:xfrm>
          <a:prstGeom prst="rect">
            <a:avLst/>
          </a:prstGeom>
        </p:spPr>
      </p:pic>
    </p:spTree>
    <p:extLst>
      <p:ext uri="{BB962C8B-B14F-4D97-AF65-F5344CB8AC3E}">
        <p14:creationId xmlns:p14="http://schemas.microsoft.com/office/powerpoint/2010/main" val="1479518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Indexers</a:t>
            </a:r>
          </a:p>
        </p:txBody>
      </p:sp>
      <p:pic>
        <p:nvPicPr>
          <p:cNvPr id="10" name="Picture 9">
            <a:extLst>
              <a:ext uri="{FF2B5EF4-FFF2-40B4-BE49-F238E27FC236}">
                <a16:creationId xmlns:a16="http://schemas.microsoft.com/office/drawing/2014/main" id="{0C938472-440D-0844-814E-94366F3B89CC}"/>
              </a:ext>
            </a:extLst>
          </p:cNvPr>
          <p:cNvPicPr>
            <a:picLocks noChangeAspect="1"/>
          </p:cNvPicPr>
          <p:nvPr/>
        </p:nvPicPr>
        <p:blipFill>
          <a:blip r:embed="rId3"/>
          <a:stretch>
            <a:fillRect/>
          </a:stretch>
        </p:blipFill>
        <p:spPr>
          <a:xfrm>
            <a:off x="856034" y="2096630"/>
            <a:ext cx="0" cy="0"/>
          </a:xfrm>
          <a:prstGeom prst="rect">
            <a:avLst/>
          </a:prstGeom>
        </p:spPr>
      </p:pic>
      <p:sp>
        <p:nvSpPr>
          <p:cNvPr id="4" name="Rectangle 3"/>
          <p:cNvSpPr/>
          <p:nvPr/>
        </p:nvSpPr>
        <p:spPr>
          <a:xfrm>
            <a:off x="421341" y="2292925"/>
            <a:ext cx="8362441" cy="33112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a:solidFill>
                  <a:schemeClr val="tx1"/>
                </a:solidFill>
              </a:rPr>
              <a:t>An indexer is similar to a property, in that it uses get and set </a:t>
            </a:r>
            <a:r>
              <a:rPr lang="en-US" sz="2000" dirty="0" err="1">
                <a:solidFill>
                  <a:schemeClr val="tx1"/>
                </a:solidFill>
              </a:rPr>
              <a:t>accessors</a:t>
            </a:r>
            <a:r>
              <a:rPr lang="en-US" sz="2000" dirty="0">
                <a:solidFill>
                  <a:schemeClr val="tx1"/>
                </a:solidFill>
              </a:rPr>
              <a:t> to control access to a field. </a:t>
            </a:r>
          </a:p>
          <a:p>
            <a:pPr marL="342900" indent="-342900" algn="just">
              <a:buFont typeface="Arial" panose="020B0604020202020204" pitchFamily="34" charset="0"/>
              <a:buChar char="•"/>
            </a:pPr>
            <a:r>
              <a:rPr lang="en-US" sz="2000" dirty="0">
                <a:solidFill>
                  <a:schemeClr val="tx1"/>
                </a:solidFill>
              </a:rPr>
              <a:t>To declare an indexer, you use the “</a:t>
            </a:r>
            <a:r>
              <a:rPr lang="en-US" sz="2000" dirty="0">
                <a:solidFill>
                  <a:srgbClr val="FF0000"/>
                </a:solidFill>
              </a:rPr>
              <a:t>this</a:t>
            </a:r>
            <a:r>
              <a:rPr lang="en-US" sz="2000" dirty="0">
                <a:solidFill>
                  <a:schemeClr val="tx1"/>
                </a:solidFill>
              </a:rPr>
              <a:t>” keyword.  </a:t>
            </a: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a:t>
            </a:r>
          </a:p>
          <a:p>
            <a:pPr algn="just"/>
            <a:endParaRPr lang="en-US" sz="2000" dirty="0">
              <a:solidFill>
                <a:schemeClr val="tx1"/>
              </a:solidFill>
            </a:endParaRPr>
          </a:p>
        </p:txBody>
      </p:sp>
      <p:pic>
        <p:nvPicPr>
          <p:cNvPr id="5" name="Picture 4"/>
          <p:cNvPicPr>
            <a:picLocks noChangeAspect="1"/>
          </p:cNvPicPr>
          <p:nvPr/>
        </p:nvPicPr>
        <p:blipFill>
          <a:blip r:embed="rId4"/>
          <a:stretch>
            <a:fillRect/>
          </a:stretch>
        </p:blipFill>
        <p:spPr>
          <a:xfrm>
            <a:off x="2749638" y="3304309"/>
            <a:ext cx="3694718" cy="2556164"/>
          </a:xfrm>
          <a:prstGeom prst="rect">
            <a:avLst/>
          </a:prstGeom>
        </p:spPr>
      </p:pic>
    </p:spTree>
    <p:extLst>
      <p:ext uri="{BB962C8B-B14F-4D97-AF65-F5344CB8AC3E}">
        <p14:creationId xmlns:p14="http://schemas.microsoft.com/office/powerpoint/2010/main" val="323618354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9D0898-FFF1-4473-973E-08BED649B90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AECAC6-44CC-4F71-96F0-7A1E75F220BF}">
  <ds:schemaRefs>
    <ds:schemaRef ds:uri="http://schemas.microsoft.com/sharepoint/v3/contenttype/forms"/>
  </ds:schemaRefs>
</ds:datastoreItem>
</file>

<file path=customXml/itemProps3.xml><?xml version="1.0" encoding="utf-8"?>
<ds:datastoreItem xmlns:ds="http://schemas.openxmlformats.org/officeDocument/2006/customXml" ds:itemID="{237CD182-58F9-4BB7-A7EC-919282E776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721</TotalTime>
  <Words>5355</Words>
  <Application>Microsoft Office PowerPoint</Application>
  <PresentationFormat>On-screen Show (4:3)</PresentationFormat>
  <Paragraphs>698</Paragraphs>
  <Slides>97</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Arial</vt:lpstr>
      <vt:lpstr>Calibri</vt:lpstr>
      <vt:lpstr>Corbel</vt:lpstr>
      <vt:lpstr>Wingdings</vt:lpstr>
      <vt:lpstr>Spectrum</vt:lpstr>
      <vt:lpstr>Course Title: OOP 2 Course Code: CSC 2210</vt:lpstr>
      <vt:lpstr>Lecture Outline</vt:lpstr>
      <vt:lpstr>Assessment and Evaluation</vt:lpstr>
      <vt:lpstr>Assessment and Evaluation</vt:lpstr>
      <vt:lpstr>Rules and Guidelines</vt:lpstr>
      <vt:lpstr>Introduction about C#</vt:lpstr>
      <vt:lpstr>Introduction about C#</vt:lpstr>
      <vt:lpstr>Installation Guidelines</vt:lpstr>
      <vt:lpstr>Installation Guidelines</vt:lpstr>
      <vt:lpstr>Installation Guidelines</vt:lpstr>
      <vt:lpstr>First C# Program and Syntax</vt:lpstr>
      <vt:lpstr>First C# Program and Syntax</vt:lpstr>
      <vt:lpstr>Value Types</vt:lpstr>
      <vt:lpstr>Type Casting</vt:lpstr>
      <vt:lpstr>Type Casting</vt:lpstr>
      <vt:lpstr>Type Casting</vt:lpstr>
      <vt:lpstr>C# User Input</vt:lpstr>
      <vt:lpstr>C# Operators</vt:lpstr>
      <vt:lpstr>C# Operators</vt:lpstr>
      <vt:lpstr>C# Operators</vt:lpstr>
      <vt:lpstr>C# Operators</vt:lpstr>
      <vt:lpstr>Strings</vt:lpstr>
      <vt:lpstr>Strings</vt:lpstr>
      <vt:lpstr>Strings</vt:lpstr>
      <vt:lpstr>Strings</vt:lpstr>
      <vt:lpstr>Course Title: OOP 2 Course Code: CSC 2210</vt:lpstr>
      <vt:lpstr>Identifiers</vt:lpstr>
      <vt:lpstr>Naming Conventions</vt:lpstr>
      <vt:lpstr>User Input/Output</vt:lpstr>
      <vt:lpstr>Data Types</vt:lpstr>
      <vt:lpstr>Data Types</vt:lpstr>
      <vt:lpstr>Data Types</vt:lpstr>
      <vt:lpstr>Data Types</vt:lpstr>
      <vt:lpstr>Type Casting</vt:lpstr>
      <vt:lpstr>Type Casting</vt:lpstr>
      <vt:lpstr>Type Casting</vt:lpstr>
      <vt:lpstr>Type Casting</vt:lpstr>
      <vt:lpstr>Constants</vt:lpstr>
      <vt:lpstr>Constants</vt:lpstr>
      <vt:lpstr>Constants</vt:lpstr>
      <vt:lpstr>if, else, else if</vt:lpstr>
      <vt:lpstr>if, else, else if</vt:lpstr>
      <vt:lpstr>Switch</vt:lpstr>
      <vt:lpstr>Switch</vt:lpstr>
      <vt:lpstr>Repetition</vt:lpstr>
      <vt:lpstr>Repetition</vt:lpstr>
      <vt:lpstr>Repetition</vt:lpstr>
      <vt:lpstr>Repetition</vt:lpstr>
      <vt:lpstr>Break/Continue in Loops</vt:lpstr>
      <vt:lpstr>Methods</vt:lpstr>
      <vt:lpstr>Methods</vt:lpstr>
      <vt:lpstr>Methods</vt:lpstr>
      <vt:lpstr>Methods</vt:lpstr>
      <vt:lpstr>Methods</vt:lpstr>
      <vt:lpstr>Use of Ref and Out Keywords</vt:lpstr>
      <vt:lpstr>Use of Ref and Out Keywords</vt:lpstr>
      <vt:lpstr>Struct</vt:lpstr>
      <vt:lpstr>Struct</vt:lpstr>
      <vt:lpstr>Course Title: OOP 2 Course Code: CSC 2210</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PowerPoint Presentation</vt:lpstr>
      <vt:lpstr>PowerPoint Presentation</vt:lpstr>
      <vt:lpstr>Course Title: OOP 2 Course Code: CSC 2210</vt:lpstr>
      <vt:lpstr>Class &amp; Object</vt:lpstr>
      <vt:lpstr>Class &amp; Object</vt:lpstr>
      <vt:lpstr>Class &amp; Object</vt:lpstr>
      <vt:lpstr>Encapsulation</vt:lpstr>
      <vt:lpstr>PowerPoint Presentation</vt:lpstr>
      <vt:lpstr>PowerPoint Presentation</vt:lpstr>
      <vt:lpstr>Constructor</vt:lpstr>
      <vt:lpstr>Constructor</vt:lpstr>
      <vt:lpstr>Constructor</vt:lpstr>
      <vt:lpstr>Constructor</vt:lpstr>
      <vt:lpstr>Destructor</vt:lpstr>
      <vt:lpstr>Fields</vt:lpstr>
      <vt:lpstr>Fields: Readonly</vt:lpstr>
      <vt:lpstr>Properties</vt:lpstr>
      <vt:lpstr>Properties</vt:lpstr>
      <vt:lpstr>Properties</vt:lpstr>
      <vt:lpstr>Indexers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NOKIBUL ARFIN SIAM</cp:lastModifiedBy>
  <cp:revision>185</cp:revision>
  <dcterms:created xsi:type="dcterms:W3CDTF">2018-12-10T17:20:29Z</dcterms:created>
  <dcterms:modified xsi:type="dcterms:W3CDTF">2022-10-31T02:54:00Z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