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4" r:id="rId7"/>
    <p:sldId id="276" r:id="rId8"/>
    <p:sldId id="275" r:id="rId9"/>
    <p:sldId id="266" r:id="rId10"/>
    <p:sldId id="277" r:id="rId11"/>
    <p:sldId id="267" r:id="rId12"/>
    <p:sldId id="278" r:id="rId13"/>
    <p:sldId id="279" r:id="rId14"/>
    <p:sldId id="269" r:id="rId15"/>
    <p:sldId id="270" r:id="rId16"/>
    <p:sldId id="27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1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69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Course Title: </a:t>
            </a:r>
            <a:r>
              <a:rPr lang="en-US" sz="3600" dirty="0">
                <a:latin typeface="+mn-lt"/>
              </a:rPr>
              <a:t>OOP 2</a:t>
            </a:r>
            <a:br>
              <a:rPr lang="en-US" sz="3600" dirty="0"/>
            </a:br>
            <a:r>
              <a:rPr lang="en-US" sz="3600" dirty="0"/>
              <a:t>Course Code: </a:t>
            </a:r>
            <a:r>
              <a:rPr lang="en-US" sz="3600" dirty="0">
                <a:latin typeface="+mn-lt"/>
              </a:rPr>
              <a:t>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360" y="2446757"/>
            <a:ext cx="79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8417"/>
              </p:ext>
            </p:extLst>
          </p:nvPr>
        </p:nvGraphicFramePr>
        <p:xfrm>
          <a:off x="628360" y="4621360"/>
          <a:ext cx="7921836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1037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53532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368563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6398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778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692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20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Fall 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000" i="1" dirty="0"/>
                        <a:t>Nyme Ahmed (</a:t>
                      </a:r>
                      <a:r>
                        <a:rPr lang="en-US" sz="2000" i="1" dirty="0">
                          <a:solidFill>
                            <a:schemeClr val="accent1"/>
                          </a:solidFill>
                        </a:rPr>
                        <a:t>nyme.ahmed@aiub.edu</a:t>
                      </a:r>
                      <a:r>
                        <a:rPr lang="en-US" sz="2000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FA960-ED29-0C07-70A1-1A0FCD656A3C}"/>
              </a:ext>
            </a:extLst>
          </p:cNvPr>
          <p:cNvSpPr txBox="1"/>
          <p:nvPr/>
        </p:nvSpPr>
        <p:spPr>
          <a:xfrm>
            <a:off x="3193234" y="3447714"/>
            <a:ext cx="2265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Topis: C# Basics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Guidelines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1FAD7-E1D3-2D4C-8908-DE6D646C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64" y="2150525"/>
            <a:ext cx="7120671" cy="37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C# Program and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37423"/>
            <a:ext cx="8319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using System;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namespace </a:t>
            </a:r>
            <a:r>
              <a:rPr lang="en-US" sz="2000" dirty="0" err="1">
                <a:solidFill>
                  <a:srgbClr val="FF0000"/>
                </a:solidFill>
              </a:rPr>
              <a:t>ProjectName</a:t>
            </a:r>
            <a:endParaRPr lang="en-US" sz="2000" dirty="0"/>
          </a:p>
          <a:p>
            <a:pPr algn="just"/>
            <a:r>
              <a:rPr lang="en-US" sz="2000" dirty="0"/>
              <a:t>{</a:t>
            </a:r>
          </a:p>
          <a:p>
            <a:pPr algn="just"/>
            <a:r>
              <a:rPr lang="en-US" sz="2000" dirty="0"/>
              <a:t>	class Program</a:t>
            </a:r>
          </a:p>
          <a:p>
            <a:pPr algn="just"/>
            <a:r>
              <a:rPr lang="en-US" sz="2000" dirty="0"/>
              <a:t>	{</a:t>
            </a:r>
          </a:p>
          <a:p>
            <a:pPr algn="just"/>
            <a:r>
              <a:rPr lang="en-US" sz="2000" dirty="0"/>
              <a:t>		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/>
              <a:t>		{</a:t>
            </a:r>
          </a:p>
          <a:p>
            <a:pPr algn="just"/>
            <a:r>
              <a:rPr lang="en-US" sz="2000" dirty="0"/>
              <a:t>			</a:t>
            </a:r>
            <a:r>
              <a:rPr lang="en-US" sz="2000" dirty="0" err="1"/>
              <a:t>Console.WriteLine</a:t>
            </a:r>
            <a:r>
              <a:rPr lang="en-US" sz="2000" dirty="0"/>
              <a:t>("Hello World!");</a:t>
            </a:r>
          </a:p>
          <a:p>
            <a:pPr algn="just"/>
            <a:r>
              <a:rPr lang="en-US" sz="2000" dirty="0"/>
              <a:t>		}</a:t>
            </a:r>
          </a:p>
          <a:p>
            <a:pPr algn="just"/>
            <a:r>
              <a:rPr lang="en-US" sz="2000" dirty="0"/>
              <a:t>	}</a:t>
            </a:r>
          </a:p>
          <a:p>
            <a:pPr algn="just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C# Program and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using System </a:t>
            </a:r>
            <a:r>
              <a:rPr lang="en-US" sz="2400" dirty="0"/>
              <a:t>means that we can use classes from the System namespace.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namespace</a:t>
            </a:r>
            <a:r>
              <a:rPr lang="en-US" sz="2400" dirty="0"/>
              <a:t> is used to organize your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class</a:t>
            </a:r>
            <a:r>
              <a:rPr lang="en-US" sz="2400" dirty="0"/>
              <a:t> is a container for data and methods. Every line of code that runs in C# must be inside a class.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Another thing that always appear in a C# program, is the </a:t>
            </a:r>
            <a:r>
              <a:rPr lang="en-US" sz="2400" dirty="0">
                <a:solidFill>
                  <a:srgbClr val="00B050"/>
                </a:solidFill>
              </a:rPr>
              <a:t>Main</a:t>
            </a:r>
            <a:r>
              <a:rPr lang="en-US" sz="2400" dirty="0"/>
              <a:t> method. Any code inside its curly brackets {} will be executed.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Console</a:t>
            </a:r>
            <a:r>
              <a:rPr lang="en-US" sz="2400" dirty="0"/>
              <a:t> is a class of the System namespace, which has a WriteLine() method that is used to print text.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EEBB2-4A4A-0A1D-1C19-E1FBB7C3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2070587"/>
            <a:ext cx="7146388" cy="40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Type casting is when you assign a value of one data type to another type.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C#, we can perform the following type casting-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US" sz="2400" dirty="0">
                <a:solidFill>
                  <a:srgbClr val="00B050"/>
                </a:solidFill>
              </a:rPr>
              <a:t>Implicit Casting</a:t>
            </a:r>
            <a:r>
              <a:rPr lang="en-US" sz="2400" dirty="0"/>
              <a:t>: Converting a </a:t>
            </a:r>
            <a:r>
              <a:rPr lang="en-US" sz="2400" dirty="0">
                <a:solidFill>
                  <a:srgbClr val="FF0000"/>
                </a:solidFill>
              </a:rPr>
              <a:t>smaller type to a larger </a:t>
            </a:r>
            <a:r>
              <a:rPr lang="en-US" sz="2400" dirty="0"/>
              <a:t>type. (char -&gt; int -&gt; long -&gt; float -&gt; double)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US" sz="2400" dirty="0">
                <a:solidFill>
                  <a:srgbClr val="00B050"/>
                </a:solidFill>
              </a:rPr>
              <a:t>Explicit Casting</a:t>
            </a:r>
            <a:r>
              <a:rPr lang="en-US" sz="2400" dirty="0"/>
              <a:t>: converting a </a:t>
            </a:r>
            <a:r>
              <a:rPr lang="en-US" sz="2400" dirty="0">
                <a:solidFill>
                  <a:srgbClr val="FF0000"/>
                </a:solidFill>
              </a:rPr>
              <a:t>larger type to a smaller </a:t>
            </a:r>
            <a:r>
              <a:rPr lang="en-US" sz="2400" dirty="0"/>
              <a:t>type. (double -&gt; float -&gt; long -&gt; int -&gt; char)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/>
              <a:t>Conversion with the helper classes</a:t>
            </a:r>
          </a:p>
        </p:txBody>
      </p:sp>
    </p:spTree>
    <p:extLst>
      <p:ext uri="{BB962C8B-B14F-4D97-AF65-F5344CB8AC3E}">
        <p14:creationId xmlns:p14="http://schemas.microsoft.com/office/powerpoint/2010/main" val="135328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rgbClr val="00B050"/>
                </a:solidFill>
              </a:rPr>
              <a:t>Implicit Casting</a:t>
            </a:r>
            <a:r>
              <a:rPr lang="en-US" sz="2400" b="1" u="sng" dirty="0">
                <a:solidFill>
                  <a:srgbClr val="00B05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Done automatically </a:t>
            </a:r>
            <a:r>
              <a:rPr lang="en-US" sz="2400" dirty="0"/>
              <a:t>when passing a smaller size type to a larger size.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Example: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int </a:t>
            </a:r>
            <a:r>
              <a:rPr lang="en-US" sz="2400" dirty="0" err="1"/>
              <a:t>myInt</a:t>
            </a:r>
            <a:r>
              <a:rPr lang="en-US" sz="2400" dirty="0"/>
              <a:t> = 12;</a:t>
            </a:r>
          </a:p>
          <a:p>
            <a:pPr algn="just"/>
            <a:r>
              <a:rPr lang="en-US" sz="2400" dirty="0"/>
              <a:t>double </a:t>
            </a:r>
            <a:r>
              <a:rPr lang="en-US" sz="2400" dirty="0" err="1"/>
              <a:t>myDouble</a:t>
            </a:r>
            <a:r>
              <a:rPr lang="en-US" sz="2400" dirty="0"/>
              <a:t> = </a:t>
            </a:r>
            <a:r>
              <a:rPr lang="en-US" sz="2400" dirty="0" err="1"/>
              <a:t>myInt</a:t>
            </a:r>
            <a:r>
              <a:rPr lang="en-US" sz="2400" dirty="0"/>
              <a:t>;       // Automatic casting: int to double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myInt</a:t>
            </a:r>
            <a:r>
              <a:rPr lang="en-US" sz="2400" dirty="0"/>
              <a:t>);      // Output: 12</a:t>
            </a:r>
          </a:p>
          <a:p>
            <a:pPr algn="just"/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myDouble</a:t>
            </a:r>
            <a:r>
              <a:rPr lang="en-US" sz="2400" dirty="0"/>
              <a:t>);   // Output: 12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855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rgbClr val="00B050"/>
                </a:solidFill>
              </a:rPr>
              <a:t>Explicit Casting</a:t>
            </a:r>
            <a:r>
              <a:rPr lang="en-US" sz="2400" b="1" u="sng" dirty="0">
                <a:solidFill>
                  <a:srgbClr val="00B05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Must be done manually </a:t>
            </a:r>
            <a:r>
              <a:rPr lang="en-US" sz="2400" dirty="0"/>
              <a:t>when passing a larger size to a smaller size.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Example: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double </a:t>
            </a:r>
            <a:r>
              <a:rPr lang="en-US" sz="2400" dirty="0" err="1"/>
              <a:t>myDouble</a:t>
            </a:r>
            <a:r>
              <a:rPr lang="en-US" sz="2400" dirty="0"/>
              <a:t> = 3.95;</a:t>
            </a:r>
          </a:p>
          <a:p>
            <a:pPr algn="just"/>
            <a:r>
              <a:rPr lang="en-US" sz="2400" dirty="0"/>
              <a:t>int </a:t>
            </a:r>
            <a:r>
              <a:rPr lang="en-US" sz="2400" dirty="0" err="1"/>
              <a:t>myInt</a:t>
            </a:r>
            <a:r>
              <a:rPr lang="en-US" sz="2400" dirty="0"/>
              <a:t> = (int) </a:t>
            </a:r>
            <a:r>
              <a:rPr lang="en-US" sz="2400" dirty="0" err="1"/>
              <a:t>myDouble</a:t>
            </a:r>
            <a:r>
              <a:rPr lang="en-US" sz="2400" dirty="0"/>
              <a:t>;    // Manual casting: double to int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myDouble</a:t>
            </a:r>
            <a:r>
              <a:rPr lang="en-US" sz="2400" dirty="0"/>
              <a:t>);   // Output: 3.95</a:t>
            </a:r>
          </a:p>
          <a:p>
            <a:pPr algn="just"/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myInt</a:t>
            </a:r>
            <a:r>
              <a:rPr lang="en-US" sz="2400" dirty="0"/>
              <a:t>);      // Output: 3</a:t>
            </a:r>
          </a:p>
        </p:txBody>
      </p:sp>
    </p:spTree>
    <p:extLst>
      <p:ext uri="{BB962C8B-B14F-4D97-AF65-F5344CB8AC3E}">
        <p14:creationId xmlns:p14="http://schemas.microsoft.com/office/powerpoint/2010/main" val="30226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User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B050"/>
                </a:solidFill>
              </a:rPr>
              <a:t>Console.WriteLine</a:t>
            </a:r>
            <a:r>
              <a:rPr lang="en-US" sz="2400" dirty="0">
                <a:solidFill>
                  <a:srgbClr val="00B050"/>
                </a:solidFill>
              </a:rPr>
              <a:t>("Enter your university name:");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string name = </a:t>
            </a:r>
            <a:r>
              <a:rPr lang="en-US" sz="2400" b="1" dirty="0" err="1">
                <a:solidFill>
                  <a:srgbClr val="00B050"/>
                </a:solidFill>
              </a:rPr>
              <a:t>Console.ReadLine</a:t>
            </a:r>
            <a:r>
              <a:rPr lang="en-US" sz="2400" b="1" dirty="0">
                <a:solidFill>
                  <a:srgbClr val="00B050"/>
                </a:solidFill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B050"/>
                </a:solidFill>
              </a:rPr>
              <a:t>Console.WriteLine</a:t>
            </a:r>
            <a:r>
              <a:rPr lang="en-US" sz="2400" dirty="0">
                <a:solidFill>
                  <a:srgbClr val="00B050"/>
                </a:solidFill>
              </a:rPr>
              <a:t>("University name is: " + name);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Remember that </a:t>
            </a:r>
            <a:r>
              <a:rPr lang="en-US" sz="2400" dirty="0" err="1">
                <a:solidFill>
                  <a:srgbClr val="FF0000"/>
                </a:solidFill>
              </a:rPr>
              <a:t>Console.ReadLine</a:t>
            </a:r>
            <a:r>
              <a:rPr lang="en-US" sz="2400" dirty="0">
                <a:solidFill>
                  <a:srgbClr val="FF0000"/>
                </a:solidFill>
              </a:rPr>
              <a:t>() method returns a string.</a:t>
            </a:r>
          </a:p>
        </p:txBody>
      </p:sp>
    </p:spTree>
    <p:extLst>
      <p:ext uri="{BB962C8B-B14F-4D97-AF65-F5344CB8AC3E}">
        <p14:creationId xmlns:p14="http://schemas.microsoft.com/office/powerpoint/2010/main" val="371371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rgbClr val="00B050"/>
                </a:solidFill>
              </a:rPr>
              <a:t>Arithmetic Operators: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3E682-092A-FCA8-E3DE-D8FF6BDB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2770953"/>
            <a:ext cx="6504381" cy="2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3731599"/>
            <a:ext cx="346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rgbClr val="00B050"/>
                </a:solidFill>
              </a:rPr>
              <a:t>Assignment Operators: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0A793-8691-2BA3-FB81-8DA24D0D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50" y="2309287"/>
            <a:ext cx="5322134" cy="37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783654"/>
          </a:xfrm>
        </p:spPr>
        <p:txBody>
          <a:bodyPr>
            <a:normAutofit/>
          </a:bodyPr>
          <a:lstStyle/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Assessment and Evaluation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and Guidelines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about C#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Installation Guidelines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C# Program and Syntax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Value Types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Casting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C# User Input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C# Operators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rgbClr val="00B050"/>
                </a:solidFill>
              </a:rPr>
              <a:t>Comparison Operators: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C2A89-9156-84D4-B444-92C83BBA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0" y="2770953"/>
            <a:ext cx="7061500" cy="31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rgbClr val="00B050"/>
                </a:solidFill>
              </a:rPr>
              <a:t>Logical Operators: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2CD4C-953C-BE34-12DB-D0D30368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3099671"/>
            <a:ext cx="8319243" cy="24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A string variable contains a collection of characters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surrounded by double quotes.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String length: By using the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Length </a:t>
            </a:r>
            <a:r>
              <a:rPr lang="en-US" sz="2400" dirty="0">
                <a:cs typeface="Courier New" panose="02070309020205020404" pitchFamily="49" charset="0"/>
              </a:rPr>
              <a:t>property.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txt = “Hello World!”</a:t>
            </a:r>
          </a:p>
          <a:p>
            <a:pPr lvl="1" algn="just">
              <a:spcAft>
                <a:spcPts val="600"/>
              </a:spcAft>
            </a:pP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(“Length is: " + 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txt.Length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);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Upper-lower conversion: By using </a:t>
            </a:r>
            <a:r>
              <a:rPr 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ToUpper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and </a:t>
            </a:r>
            <a:r>
              <a:rPr 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ToLower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txt = "Hello World!";</a:t>
            </a:r>
          </a:p>
          <a:p>
            <a:pPr lvl="1" algn="just"/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txt.ToUpper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());</a:t>
            </a:r>
          </a:p>
          <a:p>
            <a:pPr lvl="1" algn="just"/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txt.ToLower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Concatenation: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+ operator </a:t>
            </a:r>
            <a:r>
              <a:rPr lang="en-US" sz="2400" dirty="0">
                <a:cs typeface="Courier New" panose="02070309020205020404" pitchFamily="49" charset="0"/>
              </a:rPr>
              <a:t>is used.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firstName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Anik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“;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lastName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= "Islam";</a:t>
            </a:r>
          </a:p>
          <a:p>
            <a:pPr lvl="2" algn="just"/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string name = 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 + 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lastName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;</a:t>
            </a:r>
          </a:p>
          <a:p>
            <a:pPr lvl="2" algn="just"/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(name);</a:t>
            </a:r>
            <a:endParaRPr lang="en-US" sz="2400" dirty="0">
              <a:cs typeface="Courier New" panose="02070309020205020404" pitchFamily="49" charset="0"/>
            </a:endParaRPr>
          </a:p>
          <a:p>
            <a:pPr lvl="1" algn="just">
              <a:spcBef>
                <a:spcPts val="600"/>
              </a:spcBef>
            </a:pPr>
            <a:r>
              <a:rPr lang="en-US" sz="2400" dirty="0">
                <a:cs typeface="Courier New" panose="02070309020205020404" pitchFamily="49" charset="0"/>
              </a:rPr>
              <a:t>Also used </a:t>
            </a:r>
            <a:r>
              <a:rPr 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string.Concat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method.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firstName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Anik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“;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lastName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= "Islam";</a:t>
            </a:r>
          </a:p>
          <a:p>
            <a:pPr lvl="2" algn="just"/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string name = 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string.Concat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lastName</a:t>
            </a:r>
            <a:r>
              <a:rPr lang="en-US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);</a:t>
            </a:r>
          </a:p>
          <a:p>
            <a:pPr lvl="2" algn="just"/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324527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Access String: by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referring to its index number</a:t>
            </a:r>
            <a:r>
              <a:rPr lang="en-US" sz="2400" dirty="0">
                <a:cs typeface="Courier New" panose="02070309020205020404" pitchFamily="49" charset="0"/>
              </a:rPr>
              <a:t> inside [].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x = “AIUB";</a:t>
            </a:r>
          </a:p>
          <a:p>
            <a:pPr lvl="2" algn="just">
              <a:spcAft>
                <a:spcPts val="600"/>
              </a:spcAft>
            </a:pPr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(x[1]);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Special Characters: by using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\”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string x = "AIUB is in \"Dhaka\"";</a:t>
            </a:r>
          </a:p>
          <a:p>
            <a:pPr lvl="2" algn="just"/>
            <a:r>
              <a:rPr lang="en-US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Console.WriteLine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12198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C# uses the + operator for both addition and concatenation.</a:t>
            </a:r>
          </a:p>
          <a:p>
            <a:pPr marL="800100" lvl="1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Numbers are added.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Strings are concatenated.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 algn="just"/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3A243-7071-EC71-27FD-5929B8A67F9F}"/>
              </a:ext>
            </a:extLst>
          </p:cNvPr>
          <p:cNvSpPr/>
          <p:nvPr/>
        </p:nvSpPr>
        <p:spPr>
          <a:xfrm>
            <a:off x="1230220" y="3713873"/>
            <a:ext cx="3095609" cy="144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int x1 = 5;</a:t>
            </a:r>
          </a:p>
          <a:p>
            <a:pPr algn="just"/>
            <a:r>
              <a:rPr lang="en-US" sz="2400" dirty="0"/>
              <a:t>int y1 = 5;</a:t>
            </a:r>
          </a:p>
          <a:p>
            <a:pPr algn="just"/>
            <a:r>
              <a:rPr lang="en-US" sz="2400" dirty="0"/>
              <a:t>int z1 = x1 + y1;</a:t>
            </a:r>
          </a:p>
          <a:p>
            <a:pPr algn="just"/>
            <a:r>
              <a:rPr lang="en-US" sz="2400" dirty="0" err="1"/>
              <a:t>Console.WriteLine</a:t>
            </a:r>
            <a:r>
              <a:rPr lang="en-US" sz="2400" dirty="0"/>
              <a:t>(z1);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2859-4620-3279-3586-FF04DC0A81C4}"/>
              </a:ext>
            </a:extLst>
          </p:cNvPr>
          <p:cNvSpPr/>
          <p:nvPr/>
        </p:nvSpPr>
        <p:spPr>
          <a:xfrm>
            <a:off x="4818171" y="3713873"/>
            <a:ext cx="3095609" cy="144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string x2 = “5”;</a:t>
            </a:r>
          </a:p>
          <a:p>
            <a:pPr algn="just"/>
            <a:r>
              <a:rPr lang="en-US" sz="2400" dirty="0"/>
              <a:t>string y2 = “5”;</a:t>
            </a:r>
          </a:p>
          <a:p>
            <a:pPr algn="just"/>
            <a:r>
              <a:rPr lang="en-US" sz="2400" dirty="0"/>
              <a:t>string z2 = x2 + y2;</a:t>
            </a:r>
          </a:p>
          <a:p>
            <a:pPr algn="just"/>
            <a:r>
              <a:rPr lang="en-US" sz="2400" dirty="0" err="1"/>
              <a:t>Console.WriteLine</a:t>
            </a:r>
            <a:r>
              <a:rPr lang="en-US" sz="2400" dirty="0"/>
              <a:t>(z2);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0" y="2166425"/>
            <a:ext cx="7920801" cy="2869809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</a:rPr>
              <a:t>Assessment strategy for </a:t>
            </a:r>
            <a:r>
              <a:rPr lang="en-US" sz="2400" dirty="0">
                <a:solidFill>
                  <a:srgbClr val="FF0000"/>
                </a:solidFill>
              </a:rPr>
              <a:t>Mid term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Attendance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Quiz (Best 1 out of 2)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Lab Exam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Mid Exam</a:t>
            </a: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180492"/>
            <a:ext cx="3517613" cy="52629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solidFill>
                  <a:schemeClr val="tx1"/>
                </a:solidFill>
              </a:rPr>
              <a:t>Grading Policy: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4100BD-E44E-E573-62FD-50E146F7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87156"/>
              </p:ext>
            </p:extLst>
          </p:nvPr>
        </p:nvGraphicFramePr>
        <p:xfrm>
          <a:off x="1524000" y="2706789"/>
          <a:ext cx="6096000" cy="3383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30416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845145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817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58950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Marking System for Mid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Marking System for Final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Attendance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Attendance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Quiz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3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Lab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Quiz/</a:t>
                      </a:r>
                    </a:p>
                    <a:p>
                      <a:pPr algn="ctr"/>
                      <a:r>
                        <a:rPr lang="en-US" sz="20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Mid Exam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Project + Viva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 + 20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0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4463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Grand Total: Mid 40% + Final 60%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0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1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and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8664" cy="3713315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Must be present inside the class in due time.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Break time: </a:t>
            </a:r>
            <a:r>
              <a:rPr lang="en-US" sz="2400" dirty="0">
                <a:solidFill>
                  <a:srgbClr val="FF0000"/>
                </a:solidFill>
              </a:rPr>
              <a:t>15-20 minutes (max)</a:t>
            </a:r>
            <a:r>
              <a:rPr lang="en-US" sz="2400" dirty="0">
                <a:solidFill>
                  <a:schemeClr val="tx1"/>
                </a:solidFill>
              </a:rPr>
              <a:t> break will be given in the middle of the class.</a:t>
            </a:r>
          </a:p>
          <a:p>
            <a:pPr marL="342900" indent="-342900" algn="just" fontAlgn="base">
              <a:buClrTx/>
              <a:buSzPct val="100000"/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Must have at least </a:t>
            </a:r>
            <a:r>
              <a:rPr lang="en-US" sz="2400" dirty="0">
                <a:solidFill>
                  <a:srgbClr val="FF0000"/>
                </a:solidFill>
              </a:rPr>
              <a:t>80% attendance</a:t>
            </a:r>
            <a:r>
              <a:rPr lang="en-US" sz="2400" dirty="0">
                <a:solidFill>
                  <a:schemeClr val="tx1"/>
                </a:solidFill>
              </a:rPr>
              <a:t> to pass this course. Failure to do so will result in an </a:t>
            </a:r>
            <a:r>
              <a:rPr lang="en-US" sz="2400" dirty="0">
                <a:solidFill>
                  <a:srgbClr val="FF0000"/>
                </a:solidFill>
              </a:rPr>
              <a:t>automatic UW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Must appear in the mid exam.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 make-up quiz/lab exam.</a:t>
            </a:r>
          </a:p>
          <a:p>
            <a:pPr marL="342900" indent="-342900" algn="just" fontAlgn="base">
              <a:buClr>
                <a:schemeClr val="tx1"/>
              </a:buClr>
              <a:buSzPct val="100000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No bonus request! </a:t>
            </a:r>
            <a:r>
              <a:rPr lang="en-US" sz="2000" i="1" dirty="0">
                <a:solidFill>
                  <a:schemeClr val="tx1"/>
                </a:solidFill>
              </a:rPr>
              <a:t>(May be given for any good performances)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 cheating, you’ll get an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about C#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780897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C# is an object-oriented programming language created by Microsoft that runs on the .NET Framework.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C# in </a:t>
            </a:r>
            <a:r>
              <a:rPr lang="en-US" sz="2400" dirty="0">
                <a:solidFill>
                  <a:srgbClr val="FF0000"/>
                </a:solidFill>
              </a:rPr>
              <a:t>case-sensitive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C# is used for mobile/desktop/web/database applications, websites, games and many more.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Tool used for C#: </a:t>
            </a:r>
            <a:r>
              <a:rPr lang="en-US" sz="2400" dirty="0">
                <a:solidFill>
                  <a:srgbClr val="FF0000"/>
                </a:solidFill>
              </a:rPr>
              <a:t>Microsoft Visual Studio</a:t>
            </a:r>
            <a:endParaRPr lang="x-non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about C#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13001"/>
            <a:ext cx="780897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Why we need C#?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Most popular object-oriented language which gives a clear structure to programs and allows code to be reused, lowering development costs.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Easy to learn and simple to use.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Has a huge community support.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85412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37423"/>
            <a:ext cx="831924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We will use Visual Studio Community.</a:t>
            </a:r>
          </a:p>
          <a:p>
            <a:r>
              <a:rPr lang="en-US" sz="2400" dirty="0"/>
              <a:t>	Link: </a:t>
            </a:r>
            <a:r>
              <a:rPr lang="en-US" sz="2400" u="sng" dirty="0">
                <a:hlinkClick r:id="rId2"/>
              </a:rPr>
              <a:t>https://visualstudio.microsoft.com/vs/community/</a:t>
            </a:r>
            <a:endParaRPr lang="en-US" sz="2400" u="sng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After downloading the VS Community, choose the </a:t>
            </a:r>
            <a:r>
              <a:rPr lang="en-US" sz="2400" b="1" dirty="0">
                <a:cs typeface="Times New Roman" panose="02020603050405020304" pitchFamily="18" charset="0"/>
              </a:rPr>
              <a:t>“.NET desktop development</a:t>
            </a:r>
            <a:r>
              <a:rPr lang="en-US" sz="2400" dirty="0">
                <a:cs typeface="Times New Roman" panose="02020603050405020304" pitchFamily="18" charset="0"/>
              </a:rPr>
              <a:t>” and click on the Install button.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After installation, Visual Studio will automatically launch.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Then set the development settings from ‘General’ to ‘</a:t>
            </a:r>
            <a:r>
              <a:rPr lang="en-US" sz="2400" b="1" dirty="0">
                <a:cs typeface="Times New Roman" panose="02020603050405020304" pitchFamily="18" charset="0"/>
              </a:rPr>
              <a:t>Visual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cs typeface="Times New Roman" panose="02020603050405020304" pitchFamily="18" charset="0"/>
              </a:rPr>
              <a:t>C#</a:t>
            </a:r>
            <a:r>
              <a:rPr lang="en-US" sz="2400" dirty="0">
                <a:cs typeface="Times New Roman" panose="02020603050405020304" pitchFamily="18" charset="0"/>
              </a:rPr>
              <a:t>’. After that, click ‘Start Visual Studio’.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Guidelines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E021C1A-19FE-D257-6055-C2D0DAB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55" y="2142393"/>
            <a:ext cx="6710289" cy="37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6547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718</TotalTime>
  <Words>1108</Words>
  <Application>Microsoft Office PowerPoint</Application>
  <PresentationFormat>On-screen Show (4:3)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Course Title: OOP 2 Course Code: CSC 2210</vt:lpstr>
      <vt:lpstr>Lecture Outline</vt:lpstr>
      <vt:lpstr>Assessment and Evaluation</vt:lpstr>
      <vt:lpstr>Assessment and Evaluation</vt:lpstr>
      <vt:lpstr>Rules and Guidelines</vt:lpstr>
      <vt:lpstr>Introduction about C#</vt:lpstr>
      <vt:lpstr>Introduction about C#</vt:lpstr>
      <vt:lpstr>Installation Guidelines</vt:lpstr>
      <vt:lpstr>Installation Guidelines</vt:lpstr>
      <vt:lpstr>Installation Guidelines</vt:lpstr>
      <vt:lpstr>First C# Program and Syntax</vt:lpstr>
      <vt:lpstr>First C# Program and Syntax</vt:lpstr>
      <vt:lpstr>Value Types</vt:lpstr>
      <vt:lpstr>Type Casting</vt:lpstr>
      <vt:lpstr>Type Casting</vt:lpstr>
      <vt:lpstr>Type Casting</vt:lpstr>
      <vt:lpstr>C# User Input</vt:lpstr>
      <vt:lpstr>C# Operators</vt:lpstr>
      <vt:lpstr>C# Operators</vt:lpstr>
      <vt:lpstr>C# Operators</vt:lpstr>
      <vt:lpstr>C# Operators</vt:lpstr>
      <vt:lpstr>Strings</vt:lpstr>
      <vt:lpstr>Strings</vt:lpstr>
      <vt:lpstr>Strings</vt:lpstr>
      <vt:lpstr>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184</cp:revision>
  <dcterms:created xsi:type="dcterms:W3CDTF">2018-12-10T17:20:29Z</dcterms:created>
  <dcterms:modified xsi:type="dcterms:W3CDTF">2022-09-20T16:17:46Z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