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91" r:id="rId6"/>
    <p:sldId id="266" r:id="rId7"/>
    <p:sldId id="271" r:id="rId8"/>
    <p:sldId id="284" r:id="rId9"/>
    <p:sldId id="294" r:id="rId10"/>
    <p:sldId id="295" r:id="rId11"/>
    <p:sldId id="298" r:id="rId12"/>
    <p:sldId id="280" r:id="rId13"/>
    <p:sldId id="293" r:id="rId14"/>
    <p:sldId id="296" r:id="rId15"/>
    <p:sldId id="297" r:id="rId16"/>
    <p:sldId id="300" r:id="rId17"/>
    <p:sldId id="301" r:id="rId18"/>
    <p:sldId id="30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04" r:id="rId29"/>
    <p:sldId id="303" r:id="rId30"/>
    <p:sldId id="309" r:id="rId31"/>
    <p:sldId id="310" r:id="rId32"/>
    <p:sldId id="311" r:id="rId33"/>
    <p:sldId id="299" r:id="rId34"/>
    <p:sldId id="312" r:id="rId35"/>
    <p:sldId id="308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4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69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Course Title: </a:t>
            </a:r>
            <a:r>
              <a:rPr lang="en-US" sz="3600" dirty="0">
                <a:latin typeface="+mn-lt"/>
              </a:rPr>
              <a:t>OOP 2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Course Code: </a:t>
            </a:r>
            <a:r>
              <a:rPr lang="en-US" sz="3600" dirty="0">
                <a:latin typeface="+mn-lt"/>
              </a:rPr>
              <a:t>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360" y="2446757"/>
            <a:ext cx="792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09093"/>
              </p:ext>
            </p:extLst>
          </p:nvPr>
        </p:nvGraphicFramePr>
        <p:xfrm>
          <a:off x="628360" y="4621360"/>
          <a:ext cx="7921836" cy="79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1037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53532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68563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6398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778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692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20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Fall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2000" i="1" dirty="0"/>
                        <a:t>Nyme Ahmed (</a:t>
                      </a:r>
                      <a:r>
                        <a:rPr lang="en-US" sz="2000" i="1" dirty="0">
                          <a:solidFill>
                            <a:schemeClr val="accent1"/>
                          </a:solidFill>
                        </a:rPr>
                        <a:t>nyme.ahmed@aiub.edu</a:t>
                      </a:r>
                      <a:r>
                        <a:rPr lang="en-US" sz="2000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FA960-ED29-0C07-70A1-1A0FCD656A3C}"/>
              </a:ext>
            </a:extLst>
          </p:cNvPr>
          <p:cNvSpPr txBox="1"/>
          <p:nvPr/>
        </p:nvSpPr>
        <p:spPr>
          <a:xfrm>
            <a:off x="3193234" y="3447714"/>
            <a:ext cx="2265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Topis: C# Basics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u="sng" dirty="0" smtClean="0"/>
              <a:t>Example of </a:t>
            </a:r>
            <a:r>
              <a:rPr lang="en-US" sz="2400" b="1" u="sng" dirty="0" err="1" smtClean="0"/>
              <a:t>Convert.TodataType</a:t>
            </a:r>
            <a:r>
              <a:rPr lang="en-US" sz="2400" b="1" u="sng" dirty="0" smtClean="0"/>
              <a:t>: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Console.Write</a:t>
            </a:r>
            <a:r>
              <a:rPr lang="en-US" sz="2200" dirty="0"/>
              <a:t>("Enter first number:");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num1 = </a:t>
            </a:r>
            <a:r>
              <a:rPr lang="en-US" sz="2200" dirty="0" smtClean="0">
                <a:solidFill>
                  <a:srgbClr val="00B050"/>
                </a:solidFill>
              </a:rPr>
              <a:t>Convert.ToInt32</a:t>
            </a:r>
            <a:r>
              <a:rPr lang="en-US" sz="2200" dirty="0" smtClean="0"/>
              <a:t>(</a:t>
            </a:r>
            <a:r>
              <a:rPr lang="en-US" sz="2200" dirty="0" err="1" smtClean="0"/>
              <a:t>Console.ReadLine</a:t>
            </a:r>
            <a:r>
              <a:rPr lang="en-US" sz="2200" dirty="0" smtClean="0"/>
              <a:t>());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Console.Write</a:t>
            </a:r>
            <a:r>
              <a:rPr lang="en-US" sz="2200" dirty="0"/>
              <a:t>("Enter second number:");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num2 = </a:t>
            </a:r>
            <a:r>
              <a:rPr lang="en-US" sz="2200" dirty="0">
                <a:solidFill>
                  <a:srgbClr val="00B050"/>
                </a:solidFill>
              </a:rPr>
              <a:t>Convert.ToInt32</a:t>
            </a:r>
            <a:r>
              <a:rPr lang="en-US" sz="2200" dirty="0"/>
              <a:t>(</a:t>
            </a:r>
            <a:r>
              <a:rPr lang="en-US" sz="2200" dirty="0" err="1"/>
              <a:t>Console.ReadLine</a:t>
            </a:r>
            <a:r>
              <a:rPr lang="en-US" sz="2200" dirty="0"/>
              <a:t>());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sum = num1 + num2;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 smtClean="0"/>
              <a:t>Console.WriteLine</a:t>
            </a:r>
            <a:r>
              <a:rPr lang="en-US" sz="2200" dirty="0"/>
              <a:t>("The sum of </a:t>
            </a:r>
            <a:r>
              <a:rPr lang="en-US" sz="2200" dirty="0">
                <a:solidFill>
                  <a:srgbClr val="00B050"/>
                </a:solidFill>
              </a:rPr>
              <a:t>{0}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B050"/>
                </a:solidFill>
              </a:rPr>
              <a:t>{1</a:t>
            </a:r>
            <a:r>
              <a:rPr lang="en-US" sz="2200" dirty="0" smtClean="0">
                <a:solidFill>
                  <a:srgbClr val="00B050"/>
                </a:solidFill>
              </a:rPr>
              <a:t>}</a:t>
            </a:r>
            <a:r>
              <a:rPr lang="en-US" sz="2200" dirty="0" smtClean="0"/>
              <a:t>: </a:t>
            </a:r>
            <a:r>
              <a:rPr lang="en-US" sz="2200" dirty="0">
                <a:solidFill>
                  <a:srgbClr val="00B050"/>
                </a:solidFill>
              </a:rPr>
              <a:t>{2}</a:t>
            </a:r>
            <a:r>
              <a:rPr lang="en-US" sz="2200" dirty="0"/>
              <a:t>", </a:t>
            </a:r>
            <a:r>
              <a:rPr lang="en-US" sz="2200" dirty="0">
                <a:solidFill>
                  <a:srgbClr val="00B050"/>
                </a:solidFill>
              </a:rPr>
              <a:t>num1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num2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sum</a:t>
            </a:r>
            <a:r>
              <a:rPr lang="en-US" sz="2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54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/>
              <a:t>Example of </a:t>
            </a:r>
            <a:r>
              <a:rPr lang="en-US" sz="2400" b="1" dirty="0" err="1" smtClean="0"/>
              <a:t>dataType.Parse</a:t>
            </a:r>
            <a:r>
              <a:rPr lang="en-US" sz="2400" b="1" dirty="0" smtClean="0"/>
              <a:t>() and </a:t>
            </a:r>
            <a:r>
              <a:rPr lang="en-US" sz="2400" b="1" dirty="0" err="1" smtClean="0"/>
              <a:t>dataType.TryParse</a:t>
            </a:r>
            <a:r>
              <a:rPr lang="en-US" sz="2400" b="1" dirty="0" smtClean="0"/>
              <a:t>():</a:t>
            </a:r>
          </a:p>
          <a:p>
            <a:pPr lvl="3" algn="just">
              <a:spcAft>
                <a:spcPts val="600"/>
              </a:spcAft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num1 = </a:t>
            </a:r>
            <a:r>
              <a:rPr lang="en-US" sz="2000" dirty="0">
                <a:solidFill>
                  <a:srgbClr val="00B050"/>
                </a:solidFill>
              </a:rPr>
              <a:t>Int32.Parse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 smtClean="0"/>
              <a:t>()); </a:t>
            </a:r>
            <a:r>
              <a:rPr lang="en-US" sz="2000" dirty="0" smtClean="0">
                <a:solidFill>
                  <a:srgbClr val="00B050"/>
                </a:solidFill>
              </a:rPr>
              <a:t>//4</a:t>
            </a:r>
            <a:endParaRPr lang="en-US" sz="2000" dirty="0">
              <a:solidFill>
                <a:srgbClr val="00B05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 err="1"/>
              <a:t>Console.WriteLine</a:t>
            </a:r>
            <a:r>
              <a:rPr lang="en-US" sz="2000" dirty="0"/>
              <a:t>(num1</a:t>
            </a:r>
            <a:r>
              <a:rPr lang="en-US" sz="2000" dirty="0" smtClean="0"/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//4</a:t>
            </a:r>
          </a:p>
          <a:p>
            <a:pPr lvl="3" algn="just">
              <a:spcAft>
                <a:spcPts val="600"/>
              </a:spcAft>
            </a:pPr>
            <a:r>
              <a:rPr lang="en-US" sz="2000" dirty="0" smtClean="0"/>
              <a:t>string </a:t>
            </a:r>
            <a:r>
              <a:rPr lang="en-US" sz="2000" dirty="0"/>
              <a:t>a = </a:t>
            </a:r>
            <a:r>
              <a:rPr lang="en-US" sz="2000" dirty="0" err="1"/>
              <a:t>Console.ReadLine</a:t>
            </a:r>
            <a:r>
              <a:rPr lang="en-US" sz="2000" dirty="0" smtClean="0"/>
              <a:t>(); </a:t>
            </a:r>
            <a:r>
              <a:rPr lang="en-US" sz="2000" dirty="0" smtClean="0">
                <a:solidFill>
                  <a:srgbClr val="00B050"/>
                </a:solidFill>
              </a:rPr>
              <a:t>//AIUB</a:t>
            </a:r>
            <a:endParaRPr lang="en-US" sz="2000" dirty="0">
              <a:solidFill>
                <a:srgbClr val="00B05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Int32.TryParse</a:t>
            </a:r>
            <a:r>
              <a:rPr lang="en-US" sz="2000" dirty="0" smtClean="0"/>
              <a:t>(a</a:t>
            </a:r>
            <a:r>
              <a:rPr lang="en-US" sz="2000" dirty="0"/>
              <a:t>, out </a:t>
            </a:r>
            <a:r>
              <a:rPr lang="en-US" sz="2000" dirty="0" err="1"/>
              <a:t>int</a:t>
            </a:r>
            <a:r>
              <a:rPr lang="en-US" sz="2000" dirty="0"/>
              <a:t> b</a:t>
            </a:r>
            <a:r>
              <a:rPr lang="en-US" sz="2000" dirty="0" smtClean="0"/>
              <a:t>)); </a:t>
            </a:r>
            <a:r>
              <a:rPr lang="en-US" sz="2000" dirty="0" smtClean="0">
                <a:solidFill>
                  <a:srgbClr val="00B050"/>
                </a:solidFill>
              </a:rPr>
              <a:t>//False</a:t>
            </a:r>
            <a:endParaRPr lang="en-US" sz="2000" dirty="0">
              <a:solidFill>
                <a:srgbClr val="00B05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/>
              <a:t>s</a:t>
            </a:r>
            <a:r>
              <a:rPr lang="en-US" sz="2000" dirty="0" smtClean="0"/>
              <a:t>tring a = “AIUB”;</a:t>
            </a:r>
            <a:endParaRPr lang="en-US" sz="2000" dirty="0">
              <a:solidFill>
                <a:srgbClr val="00B05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 err="1" smtClean="0"/>
              <a:t>Console.WriteLine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50"/>
                </a:solidFill>
              </a:rPr>
              <a:t>Int32.Parse</a:t>
            </a:r>
            <a:r>
              <a:rPr lang="en-US" sz="2000" dirty="0" smtClean="0"/>
              <a:t>(a)); </a:t>
            </a: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smtClean="0">
                <a:solidFill>
                  <a:srgbClr val="FF0000"/>
                </a:solidFill>
              </a:rPr>
              <a:t>Unhandled exception!!</a:t>
            </a:r>
            <a:endParaRPr lang="en-US" sz="2000" dirty="0">
              <a:solidFill>
                <a:srgbClr val="FF000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/>
              <a:t>string a = </a:t>
            </a:r>
            <a:r>
              <a:rPr lang="en-US" sz="2000" dirty="0" err="1"/>
              <a:t>Console.ReadLine</a:t>
            </a:r>
            <a:r>
              <a:rPr lang="en-US" sz="2000" dirty="0"/>
              <a:t>(); </a:t>
            </a:r>
            <a:r>
              <a:rPr lang="en-US" sz="2000" dirty="0" smtClean="0">
                <a:solidFill>
                  <a:srgbClr val="00B050"/>
                </a:solidFill>
              </a:rPr>
              <a:t>//4</a:t>
            </a:r>
            <a:endParaRPr lang="en-US" sz="2000" dirty="0">
              <a:solidFill>
                <a:srgbClr val="00B050"/>
              </a:solidFill>
            </a:endParaRPr>
          </a:p>
          <a:p>
            <a:pPr lvl="3" algn="just">
              <a:spcAft>
                <a:spcPts val="600"/>
              </a:spcAft>
            </a:pP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Int32.TryParse</a:t>
            </a:r>
            <a:r>
              <a:rPr lang="en-US" sz="2000" dirty="0"/>
              <a:t>(a, out </a:t>
            </a:r>
            <a:r>
              <a:rPr lang="en-US" sz="2000" dirty="0" err="1"/>
              <a:t>int</a:t>
            </a:r>
            <a:r>
              <a:rPr lang="en-US" sz="2000" dirty="0"/>
              <a:t> b)); </a:t>
            </a:r>
            <a:r>
              <a:rPr lang="en-US" sz="2000" dirty="0" smtClean="0">
                <a:solidFill>
                  <a:srgbClr val="00B050"/>
                </a:solidFill>
              </a:rPr>
              <a:t>//True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flipH="1">
            <a:off x="1238759" y="2909454"/>
            <a:ext cx="401782" cy="133003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flipH="1">
            <a:off x="1238759" y="4388184"/>
            <a:ext cx="401782" cy="133003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297876" y="3394362"/>
            <a:ext cx="1330036" cy="360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Scenario 1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297876" y="4876798"/>
            <a:ext cx="1330036" cy="360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50"/>
                </a:solidFill>
              </a:rPr>
              <a:t>Scenario 2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/>
              <a:t>Difference between Parse() and </a:t>
            </a:r>
            <a:r>
              <a:rPr lang="en-US" sz="2400" b="1" dirty="0" err="1" smtClean="0"/>
              <a:t>TryParse</a:t>
            </a:r>
            <a:r>
              <a:rPr lang="en-US" sz="2400" b="1" dirty="0" smtClean="0"/>
              <a:t>():</a:t>
            </a:r>
          </a:p>
          <a:p>
            <a:pPr algn="just">
              <a:spcAft>
                <a:spcPts val="600"/>
              </a:spcAft>
            </a:pPr>
            <a:endParaRPr lang="en-US" sz="2400" b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42815"/>
              </p:ext>
            </p:extLst>
          </p:nvPr>
        </p:nvGraphicFramePr>
        <p:xfrm>
          <a:off x="548907" y="3054847"/>
          <a:ext cx="80641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55">
                  <a:extLst>
                    <a:ext uri="{9D8B030D-6E8A-4147-A177-3AD203B41FA5}">
                      <a16:colId xmlns:a16="http://schemas.microsoft.com/office/drawing/2014/main" val="2103773355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2259269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Parse()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TryParse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arenR"/>
                      </a:pPr>
                      <a:r>
                        <a:rPr lang="en-US" sz="2400" dirty="0" smtClean="0"/>
                        <a:t>Can not handle exception.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arenR"/>
                      </a:pPr>
                      <a:r>
                        <a:rPr lang="en-US" sz="2400" dirty="0" smtClean="0"/>
                        <a:t>Can handle exception.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arenR" startAt="2"/>
                      </a:pPr>
                      <a:r>
                        <a:rPr lang="en-US" sz="2400" dirty="0" smtClean="0"/>
                        <a:t>Only</a:t>
                      </a:r>
                      <a:r>
                        <a:rPr lang="en-US" sz="2400" baseline="0" dirty="0" smtClean="0"/>
                        <a:t> one parameter.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arenR" startAt="2"/>
                      </a:pPr>
                      <a:r>
                        <a:rPr lang="en-US" sz="2400" dirty="0" smtClean="0"/>
                        <a:t>Two</a:t>
                      </a:r>
                      <a:r>
                        <a:rPr lang="en-US" sz="2400" baseline="0" dirty="0" smtClean="0"/>
                        <a:t> parameters are used.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9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arenR" startAt="3"/>
                      </a:pPr>
                      <a:r>
                        <a:rPr lang="en-US" sz="2400" dirty="0" smtClean="0"/>
                        <a:t>Can not return Boolean value.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3"/>
                      </a:pPr>
                      <a:r>
                        <a:rPr lang="en-US" sz="2400" dirty="0" smtClean="0"/>
                        <a:t>Return</a:t>
                      </a:r>
                      <a:r>
                        <a:rPr lang="en-US" sz="2400" baseline="0" dirty="0" smtClean="0"/>
                        <a:t> type: Boolean value (True or False)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0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A constant is an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 whose value can’t be changed. They are used to prevent reassignment.</a:t>
            </a:r>
          </a:p>
          <a:p>
            <a:pPr lvl="1" algn="just"/>
            <a:r>
              <a:rPr lang="en-US" sz="2400" i="1" dirty="0" smtClean="0"/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Attempt to reassign a constant results in compiler error!</a:t>
            </a:r>
            <a:r>
              <a:rPr lang="en-US" sz="2400" i="1" dirty="0" smtClean="0"/>
              <a:t>)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Constants come in three flavors.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400" dirty="0" smtClean="0"/>
              <a:t>Literals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400" dirty="0" smtClean="0"/>
              <a:t>Symbolic Constants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sz="2400" dirty="0" smtClean="0"/>
              <a:t>Enumerations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400" b="1" u="sng" dirty="0" smtClean="0"/>
              <a:t>Literals:</a:t>
            </a:r>
            <a:r>
              <a:rPr lang="en-US" sz="2400" b="1" dirty="0" smtClean="0"/>
              <a:t> </a:t>
            </a:r>
            <a:r>
              <a:rPr lang="en-US" sz="2400" dirty="0" smtClean="0"/>
              <a:t>32 </a:t>
            </a:r>
            <a:r>
              <a:rPr lang="en-US" sz="2400" dirty="0"/>
              <a:t>is a literal you can not change its value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u="sng" dirty="0" smtClean="0"/>
              <a:t>Symbolic Constants:</a:t>
            </a:r>
            <a:r>
              <a:rPr lang="en-US" sz="2400" b="1" dirty="0" smtClean="0"/>
              <a:t> </a:t>
            </a:r>
            <a:r>
              <a:rPr lang="en-US" sz="2400" dirty="0" smtClean="0"/>
              <a:t>Assign a name to a constant value. You declare a symbolic constant using the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r>
              <a:rPr lang="en-US" sz="2400" dirty="0" smtClean="0"/>
              <a:t> keyword and the following syntax: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const</a:t>
            </a:r>
            <a:r>
              <a:rPr lang="en-US" sz="2400" dirty="0" smtClean="0">
                <a:solidFill>
                  <a:srgbClr val="00B050"/>
                </a:solidFill>
              </a:rPr>
              <a:t> type identifier = value; </a:t>
            </a:r>
          </a:p>
          <a:p>
            <a:pPr lvl="1" algn="just"/>
            <a:r>
              <a:rPr lang="en-US" sz="2400" dirty="0" smtClean="0"/>
              <a:t>You must initialize a constant when you declare it, and once initialized it, it can’t be altered. Example-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const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FreezePoint</a:t>
            </a:r>
            <a:r>
              <a:rPr lang="en-US" sz="2400" dirty="0" smtClean="0">
                <a:solidFill>
                  <a:srgbClr val="00B050"/>
                </a:solidFill>
              </a:rPr>
              <a:t> = 32;</a:t>
            </a:r>
          </a:p>
          <a:p>
            <a:pPr lvl="1" algn="just"/>
            <a:r>
              <a:rPr lang="en-US" sz="2400" dirty="0" smtClean="0"/>
              <a:t>Here, 32 is literal constant and </a:t>
            </a:r>
            <a:r>
              <a:rPr lang="en-US" sz="2400" dirty="0" err="1" smtClean="0"/>
              <a:t>FreezePoint</a:t>
            </a:r>
            <a:r>
              <a:rPr lang="en-US" sz="2400" dirty="0" smtClean="0"/>
              <a:t> is a symbolic constant of type int</a:t>
            </a:r>
            <a:r>
              <a:rPr lang="en-US" sz="2400" dirty="0"/>
              <a:t>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7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 startAt="3"/>
            </a:pPr>
            <a:r>
              <a:rPr lang="en-US" sz="2400" b="1" u="sng" dirty="0" smtClean="0"/>
              <a:t>Enumerations:</a:t>
            </a:r>
            <a:r>
              <a:rPr lang="en-US" sz="2400" u="sng" dirty="0" smtClean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It is a distinct value type, consisting of a set of named constants. Also known as enumerator list.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FF0000"/>
                </a:solidFill>
              </a:rPr>
              <a:t>enum</a:t>
            </a:r>
            <a:r>
              <a:rPr lang="en-US" sz="2400" dirty="0" smtClean="0"/>
              <a:t> keyword is used to declare an enumerations.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By default, </a:t>
            </a:r>
            <a:r>
              <a:rPr lang="en-US" sz="2400" dirty="0" smtClean="0">
                <a:solidFill>
                  <a:srgbClr val="FF0000"/>
                </a:solidFill>
              </a:rPr>
              <a:t>the first enumeration has the value 0</a:t>
            </a:r>
            <a:r>
              <a:rPr lang="en-US" sz="2400" dirty="0" smtClean="0"/>
              <a:t>, and the value of each successive enumerator is increased by 1.   For example, in the following enumeration, Sat is 0, Sun is 1, Mon is 2, and so on.</a:t>
            </a:r>
          </a:p>
          <a:p>
            <a:pPr algn="ctr"/>
            <a:r>
              <a:rPr lang="en-US" sz="2400" dirty="0" err="1" smtClean="0">
                <a:solidFill>
                  <a:srgbClr val="00B050"/>
                </a:solidFill>
              </a:rPr>
              <a:t>enum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DayName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{Sat, Sun, Mon, Tues, Wed, Thurs, Fri};</a:t>
            </a:r>
          </a:p>
        </p:txBody>
      </p:sp>
    </p:spTree>
    <p:extLst>
      <p:ext uri="{BB962C8B-B14F-4D97-AF65-F5344CB8AC3E}">
        <p14:creationId xmlns:p14="http://schemas.microsoft.com/office/powerpoint/2010/main" val="222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f, else, else if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44416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Use the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statement to specify a block of C# code to be executed </a:t>
            </a:r>
            <a:r>
              <a:rPr lang="en-US" sz="2400" dirty="0">
                <a:solidFill>
                  <a:srgbClr val="FF0000"/>
                </a:solidFill>
              </a:rPr>
              <a:t>if a condition is </a:t>
            </a:r>
            <a:r>
              <a:rPr lang="en-US" sz="2400" dirty="0" smtClean="0">
                <a:solidFill>
                  <a:srgbClr val="FF0000"/>
                </a:solidFill>
              </a:rPr>
              <a:t>True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statement to specify a block of code to be executed </a:t>
            </a:r>
            <a:r>
              <a:rPr lang="en-US" sz="2400" dirty="0">
                <a:solidFill>
                  <a:srgbClr val="FF0000"/>
                </a:solidFill>
              </a:rPr>
              <a:t>if the condition is </a:t>
            </a:r>
            <a:r>
              <a:rPr lang="en-US" sz="2400" dirty="0" smtClean="0">
                <a:solidFill>
                  <a:srgbClr val="FF00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else if </a:t>
            </a:r>
            <a:r>
              <a:rPr lang="en-US" sz="2400" dirty="0"/>
              <a:t>statement to specify </a:t>
            </a:r>
            <a:r>
              <a:rPr lang="en-US" sz="2400" dirty="0">
                <a:solidFill>
                  <a:srgbClr val="FF0000"/>
                </a:solidFill>
              </a:rPr>
              <a:t>a new condition if the first condition is False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44" y="2954937"/>
            <a:ext cx="3768438" cy="27238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7563" y="2625171"/>
            <a:ext cx="1219200" cy="4023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tx1"/>
                </a:solidFill>
              </a:rPr>
              <a:t>Syntax</a:t>
            </a:r>
            <a:endParaRPr lang="en-US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f, else, else if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81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will be the output??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27" y="2885681"/>
            <a:ext cx="4250632" cy="29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813580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Switch is used to </a:t>
            </a:r>
            <a:r>
              <a:rPr lang="en-US" sz="2400" dirty="0"/>
              <a:t>select one of many code blocks to be </a:t>
            </a:r>
            <a:r>
              <a:rPr lang="en-US" sz="2400" dirty="0" smtClean="0"/>
              <a:t>executed.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break</a:t>
            </a:r>
            <a:r>
              <a:rPr lang="en-US" sz="2400" dirty="0" smtClean="0"/>
              <a:t> </a:t>
            </a:r>
            <a:r>
              <a:rPr lang="en-US" sz="2400" dirty="0"/>
              <a:t>keyword, it breaks out of the switch </a:t>
            </a:r>
            <a:r>
              <a:rPr lang="en-US" sz="2400" dirty="0" smtClean="0"/>
              <a:t>block.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default</a:t>
            </a:r>
            <a:r>
              <a:rPr lang="en-US" sz="2400" dirty="0"/>
              <a:t> keyword is optional and specifies some code to run if there is no case </a:t>
            </a:r>
            <a:r>
              <a:rPr lang="en-US" sz="2400" dirty="0" smtClean="0"/>
              <a:t>match.</a:t>
            </a:r>
          </a:p>
        </p:txBody>
      </p:sp>
    </p:spTree>
    <p:extLst>
      <p:ext uri="{BB962C8B-B14F-4D97-AF65-F5344CB8AC3E}">
        <p14:creationId xmlns:p14="http://schemas.microsoft.com/office/powerpoint/2010/main" val="20935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81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will be the output??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76" y="2885681"/>
            <a:ext cx="513333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0" y="2424016"/>
            <a:ext cx="8154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Identifiers are case sensitive.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Can not start with a number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Can not have white space (blank space)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Can not be a reserved keyword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Try using meaningful names. Underscore character is allowed.</a:t>
            </a:r>
          </a:p>
        </p:txBody>
      </p:sp>
    </p:spTree>
    <p:extLst>
      <p:ext uri="{BB962C8B-B14F-4D97-AF65-F5344CB8AC3E}">
        <p14:creationId xmlns:p14="http://schemas.microsoft.com/office/powerpoint/2010/main" val="15334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87538"/>
            <a:ext cx="813580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/>
              <a:t>Visual C# provides a number of standard constructs known as loops that you can use to implement iteration </a:t>
            </a:r>
            <a:r>
              <a:rPr lang="en-US" sz="2400" dirty="0" smtClean="0"/>
              <a:t>logic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u="sng" dirty="0"/>
              <a:t>f</a:t>
            </a:r>
            <a:r>
              <a:rPr lang="en-US" sz="2400" b="1" u="sng" dirty="0" smtClean="0"/>
              <a:t>or </a:t>
            </a:r>
            <a:r>
              <a:rPr lang="en-US" sz="2400" b="1" u="sng" dirty="0"/>
              <a:t>l</a:t>
            </a:r>
            <a:r>
              <a:rPr lang="en-US" sz="2400" b="1" u="sng" dirty="0" smtClean="0"/>
              <a:t>oop</a:t>
            </a:r>
          </a:p>
          <a:p>
            <a:pPr algn="just"/>
            <a:r>
              <a:rPr lang="en-US" sz="2400" dirty="0"/>
              <a:t>The for loop executes a block of code repeatedly until the specified expression evaluates to false. You can </a:t>
            </a:r>
            <a:r>
              <a:rPr lang="en-US" sz="2400" dirty="0" smtClean="0"/>
              <a:t>define </a:t>
            </a:r>
            <a:r>
              <a:rPr lang="en-US" sz="2400" dirty="0"/>
              <a:t>a for loop as follows.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for ([initializers]; [condition]; [iterator])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 // code to repeat goes here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87538"/>
            <a:ext cx="813580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u="sng" dirty="0"/>
              <a:t>w</a:t>
            </a:r>
            <a:r>
              <a:rPr lang="en-US" sz="2400" b="1" u="sng" dirty="0" smtClean="0"/>
              <a:t>hile </a:t>
            </a:r>
            <a:r>
              <a:rPr lang="en-US" sz="2400" b="1" u="sng" dirty="0"/>
              <a:t>l</a:t>
            </a:r>
            <a:r>
              <a:rPr lang="en-US" sz="2400" b="1" u="sng" dirty="0" smtClean="0"/>
              <a:t>oop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The test condition is given in the beginning of the loop and all statements are executed till the given </a:t>
            </a:r>
            <a:r>
              <a:rPr lang="en-US" sz="2400" dirty="0" smtClean="0"/>
              <a:t>condition </a:t>
            </a:r>
            <a:r>
              <a:rPr lang="en-US" sz="2400" dirty="0"/>
              <a:t>satisfies.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while </a:t>
            </a:r>
            <a:r>
              <a:rPr lang="en-US" sz="2400" dirty="0" smtClean="0">
                <a:solidFill>
                  <a:srgbClr val="00B050"/>
                </a:solidFill>
              </a:rPr>
              <a:t>(condition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   loop statements...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87538"/>
            <a:ext cx="813580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do-while Loop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do while loop is similar to while loop with the only difference that it checks the condition after executing the statements.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do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    statements..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}while (condition);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87538"/>
            <a:ext cx="813580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for each Loop</a:t>
            </a:r>
          </a:p>
          <a:p>
            <a:pPr algn="just">
              <a:spcAft>
                <a:spcPts val="600"/>
              </a:spcAft>
            </a:pPr>
            <a:r>
              <a:rPr lang="en-US" sz="2400" dirty="0"/>
              <a:t>There is also a </a:t>
            </a:r>
            <a:r>
              <a:rPr lang="en-US" sz="2400" dirty="0" err="1"/>
              <a:t>foreach</a:t>
            </a:r>
            <a:r>
              <a:rPr lang="en-US" sz="2400" dirty="0"/>
              <a:t> loop, which is used exclusively to loop through elements in an </a:t>
            </a:r>
            <a:r>
              <a:rPr lang="en-US" sz="2400" dirty="0" smtClean="0"/>
              <a:t>array.</a:t>
            </a:r>
            <a:endParaRPr lang="en-US" sz="2400" dirty="0"/>
          </a:p>
          <a:p>
            <a:pPr lvl="2" algn="just"/>
            <a:r>
              <a:rPr lang="en-US" sz="2400" dirty="0" err="1">
                <a:solidFill>
                  <a:srgbClr val="00B050"/>
                </a:solidFill>
              </a:rPr>
              <a:t>foreach</a:t>
            </a:r>
            <a:r>
              <a:rPr lang="en-US" sz="2400" dirty="0">
                <a:solidFill>
                  <a:srgbClr val="00B050"/>
                </a:solidFill>
              </a:rPr>
              <a:t> (type </a:t>
            </a:r>
            <a:r>
              <a:rPr lang="en-US" sz="2400" dirty="0" err="1">
                <a:solidFill>
                  <a:srgbClr val="00B050"/>
                </a:solidFill>
              </a:rPr>
              <a:t>variableName</a:t>
            </a:r>
            <a:r>
              <a:rPr lang="en-US" sz="2400" dirty="0">
                <a:solidFill>
                  <a:srgbClr val="00B050"/>
                </a:solidFill>
              </a:rPr>
              <a:t> in </a:t>
            </a:r>
            <a:r>
              <a:rPr lang="en-US" sz="2400" dirty="0" err="1">
                <a:solidFill>
                  <a:srgbClr val="00B050"/>
                </a:solidFill>
              </a:rPr>
              <a:t>arrayName</a:t>
            </a:r>
            <a:r>
              <a:rPr lang="en-US" sz="2400" dirty="0">
                <a:solidFill>
                  <a:srgbClr val="00B050"/>
                </a:solidFill>
              </a:rPr>
              <a:t>) 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  // code block to be executed</a:t>
            </a:r>
          </a:p>
          <a:p>
            <a:pPr lvl="2" algn="just"/>
            <a:r>
              <a:rPr lang="en-US" sz="2400" dirty="0">
                <a:solidFill>
                  <a:srgbClr val="00B050"/>
                </a:solidFill>
              </a:rPr>
              <a:t>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3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Break/Continue in Loops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87538"/>
            <a:ext cx="8135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break</a:t>
            </a:r>
            <a:r>
              <a:rPr lang="en-US" sz="2400" dirty="0"/>
              <a:t> statement can also be used to </a:t>
            </a:r>
            <a:r>
              <a:rPr lang="en-US" sz="2400" dirty="0">
                <a:solidFill>
                  <a:srgbClr val="FF0000"/>
                </a:solidFill>
              </a:rPr>
              <a:t>jump out of a loop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continue</a:t>
            </a:r>
            <a:r>
              <a:rPr lang="en-US" sz="2400" dirty="0"/>
              <a:t> statement </a:t>
            </a:r>
            <a:r>
              <a:rPr lang="en-US" sz="2400" dirty="0" smtClean="0">
                <a:solidFill>
                  <a:srgbClr val="FF0000"/>
                </a:solidFill>
              </a:rPr>
              <a:t>skips </a:t>
            </a:r>
            <a:r>
              <a:rPr lang="en-US" sz="2400" dirty="0">
                <a:solidFill>
                  <a:srgbClr val="FF0000"/>
                </a:solidFill>
              </a:rPr>
              <a:t>one iteration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</a:t>
            </a:r>
            <a:r>
              <a:rPr lang="en-US" sz="2400" dirty="0" smtClean="0"/>
              <a:t>loop.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9684" y="3118535"/>
            <a:ext cx="3603009" cy="29820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000" dirty="0">
                <a:solidFill>
                  <a:schemeClr val="tx1"/>
                </a:solidFill>
              </a:rPr>
              <a:t>for (int i = 0; i &lt; 5; i++)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== 3)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{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dirty="0" smtClean="0">
                <a:solidFill>
                  <a:srgbClr val="00B050"/>
                </a:solidFill>
              </a:rPr>
              <a:t>break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</a:rPr>
              <a:t>Console.Write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+” “);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Output: 0 1 2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8616" y="3118535"/>
            <a:ext cx="3603009" cy="298201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000" dirty="0">
                <a:solidFill>
                  <a:schemeClr val="tx1"/>
                </a:solidFill>
              </a:rPr>
              <a:t>for (int i = 0; i &lt; 5; i++)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{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== 3)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</a:rPr>
              <a:t>{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dirty="0" smtClean="0">
                <a:solidFill>
                  <a:srgbClr val="00B050"/>
                </a:solidFill>
              </a:rPr>
              <a:t>continue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Output: 0 1 2 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method is a </a:t>
            </a:r>
            <a:r>
              <a:rPr lang="en-US" sz="2400" dirty="0">
                <a:solidFill>
                  <a:srgbClr val="FF0000"/>
                </a:solidFill>
              </a:rPr>
              <a:t>block of code </a:t>
            </a:r>
            <a:r>
              <a:rPr lang="en-US" sz="2400" dirty="0"/>
              <a:t>which only runs when it is called</a:t>
            </a:r>
            <a:r>
              <a:rPr lang="en-US" sz="2400" dirty="0" smtClean="0"/>
              <a:t>. Example-</a:t>
            </a:r>
          </a:p>
          <a:p>
            <a:pPr lvl="1" algn="just"/>
            <a:r>
              <a:rPr lang="en-US" sz="2400" dirty="0" smtClean="0"/>
              <a:t>   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class Program {</a:t>
            </a:r>
            <a:endParaRPr lang="en-US" sz="2400" dirty="0">
              <a:solidFill>
                <a:srgbClr val="00B050"/>
              </a:solidFill>
            </a:endParaRP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static void Main(string[] </a:t>
            </a:r>
            <a:r>
              <a:rPr lang="en-US" sz="2400" dirty="0" err="1">
                <a:solidFill>
                  <a:srgbClr val="00B050"/>
                </a:solidFill>
              </a:rPr>
              <a:t>args</a:t>
            </a:r>
            <a:r>
              <a:rPr lang="en-US" sz="2400" dirty="0" smtClean="0">
                <a:solidFill>
                  <a:srgbClr val="00B050"/>
                </a:solidFill>
              </a:rPr>
              <a:t>) {</a:t>
            </a:r>
            <a:endParaRPr lang="en-US" sz="2400" dirty="0">
              <a:solidFill>
                <a:srgbClr val="00B050"/>
              </a:solidFill>
            </a:endParaRP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CallMethod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}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</a:t>
            </a:r>
            <a:r>
              <a:rPr lang="en-US" sz="2400" dirty="0">
                <a:solidFill>
                  <a:srgbClr val="FF0000"/>
                </a:solidFill>
              </a:rPr>
              <a:t>static void </a:t>
            </a:r>
            <a:r>
              <a:rPr lang="en-US" sz="2400" dirty="0" err="1">
                <a:solidFill>
                  <a:srgbClr val="FF0000"/>
                </a:solidFill>
              </a:rPr>
              <a:t>CallMethod</a:t>
            </a:r>
            <a:r>
              <a:rPr lang="en-US" sz="2400" dirty="0" smtClean="0">
                <a:solidFill>
                  <a:srgbClr val="FF0000"/>
                </a:solidFill>
              </a:rPr>
              <a:t>() {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            </a:t>
            </a:r>
            <a:r>
              <a:rPr lang="en-US" sz="2400" dirty="0" err="1">
                <a:solidFill>
                  <a:srgbClr val="FF0000"/>
                </a:solidFill>
              </a:rPr>
              <a:t>Console.WriteLine</a:t>
            </a:r>
            <a:r>
              <a:rPr lang="en-US" sz="2400" dirty="0">
                <a:solidFill>
                  <a:srgbClr val="FF0000"/>
                </a:solidFill>
              </a:rPr>
              <a:t>("Method is called!");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        }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67227" y="3366654"/>
            <a:ext cx="2368410" cy="141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Here, static </a:t>
            </a:r>
            <a:r>
              <a:rPr lang="en-US" dirty="0">
                <a:solidFill>
                  <a:schemeClr val="tx1"/>
                </a:solidFill>
              </a:rPr>
              <a:t>means that the method belongs to the Program class and not an object of the Program class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2078182" y="4073236"/>
            <a:ext cx="3589045" cy="706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50966"/>
            <a:ext cx="354105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Default </a:t>
            </a:r>
            <a:r>
              <a:rPr lang="en-US" sz="2400" b="1" u="sng" dirty="0" smtClean="0"/>
              <a:t>Parameter: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Created by using the equal (=) sign.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Call the method without an arguments means called the default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69" y="2432073"/>
            <a:ext cx="3990348" cy="32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9325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Multiple Parameter: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28" y="2760989"/>
            <a:ext cx="4589283" cy="29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9325"/>
            <a:ext cx="7808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 smtClean="0"/>
              <a:t>Named Parameter:</a:t>
            </a:r>
          </a:p>
          <a:p>
            <a:pPr lvl="1" algn="just"/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dirty="0" smtClean="0">
                <a:solidFill>
                  <a:srgbClr val="00B050"/>
                </a:solidFill>
              </a:rPr>
              <a:t>static </a:t>
            </a:r>
            <a:r>
              <a:rPr lang="en-US" sz="2400" dirty="0">
                <a:solidFill>
                  <a:srgbClr val="00B050"/>
                </a:solidFill>
              </a:rPr>
              <a:t>void Main(string[] </a:t>
            </a:r>
            <a:r>
              <a:rPr lang="en-US" sz="2400" dirty="0" err="1">
                <a:solidFill>
                  <a:srgbClr val="00B050"/>
                </a:solidFill>
              </a:rPr>
              <a:t>args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{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    function1(3,</a:t>
            </a:r>
            <a:r>
              <a:rPr lang="en-US" sz="2400" dirty="0">
                <a:solidFill>
                  <a:srgbClr val="FF0000"/>
                </a:solidFill>
              </a:rPr>
              <a:t>c:5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}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static void function1(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a,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b = 0,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c = 1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{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    </a:t>
            </a:r>
            <a:r>
              <a:rPr lang="en-US" sz="2400" dirty="0" err="1">
                <a:solidFill>
                  <a:srgbClr val="00B050"/>
                </a:solidFill>
              </a:rPr>
              <a:t>Console.WriteLine</a:t>
            </a:r>
            <a:r>
              <a:rPr lang="en-US" sz="2400" dirty="0">
                <a:solidFill>
                  <a:srgbClr val="00B050"/>
                </a:solidFill>
              </a:rPr>
              <a:t>("{0} {1} {2}",</a:t>
            </a:r>
            <a:r>
              <a:rPr lang="en-US" sz="2400" dirty="0" err="1">
                <a:solidFill>
                  <a:srgbClr val="00B050"/>
                </a:solidFill>
              </a:rPr>
              <a:t>a,b,c</a:t>
            </a:r>
            <a:r>
              <a:rPr lang="en-US" sz="2400" dirty="0">
                <a:solidFill>
                  <a:srgbClr val="00B050"/>
                </a:solidFill>
              </a:rPr>
              <a:t>);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9325"/>
            <a:ext cx="780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will be the output??</a:t>
            </a:r>
          </a:p>
          <a:p>
            <a:pPr lvl="1" algn="just"/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50" y="2948985"/>
            <a:ext cx="4317085" cy="30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24016"/>
            <a:ext cx="7808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There are 3 types of naming conventions.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Camel </a:t>
            </a:r>
            <a:r>
              <a:rPr lang="en-US" sz="2400" dirty="0"/>
              <a:t>C</a:t>
            </a:r>
            <a:r>
              <a:rPr lang="en-US" sz="2400" dirty="0" smtClean="0"/>
              <a:t>ase: </a:t>
            </a:r>
            <a:r>
              <a:rPr lang="en-US" sz="2400" dirty="0" err="1" smtClean="0">
                <a:solidFill>
                  <a:srgbClr val="00B050"/>
                </a:solidFill>
              </a:rPr>
              <a:t>firstName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Pascal Case: </a:t>
            </a:r>
            <a:r>
              <a:rPr lang="en-US" sz="2400" dirty="0" err="1" smtClean="0">
                <a:solidFill>
                  <a:srgbClr val="00B050"/>
                </a:solidFill>
              </a:rPr>
              <a:t>FirstName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Hungarian Notation: </a:t>
            </a:r>
            <a:r>
              <a:rPr lang="en-US" sz="2400" dirty="0" smtClean="0">
                <a:solidFill>
                  <a:srgbClr val="FF0000"/>
                </a:solidFill>
              </a:rPr>
              <a:t>Not used in C#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For local variable: </a:t>
            </a:r>
            <a:r>
              <a:rPr lang="en-US" sz="2400" dirty="0" smtClean="0">
                <a:solidFill>
                  <a:srgbClr val="FF0000"/>
                </a:solidFill>
              </a:rPr>
              <a:t>Must 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se Camel Case.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For constant variable: Use Pascal Case.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Ref and Out Keywords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cs typeface="Courier New" panose="02070309020205020404" pitchFamily="49" charset="0"/>
              </a:rPr>
              <a:t>Ref:                                                        Out:</a:t>
            </a:r>
          </a:p>
          <a:p>
            <a:pPr algn="just">
              <a:spcAft>
                <a:spcPts val="600"/>
              </a:spcAft>
            </a:pPr>
            <a:endParaRPr lang="en-US" sz="2400" b="1" dirty="0" smtClean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2749190"/>
            <a:ext cx="3897990" cy="3208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10" y="2749190"/>
            <a:ext cx="3982674" cy="32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of Ref and Out Keywords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cs typeface="Courier New" panose="02070309020205020404" pitchFamily="49" charset="0"/>
              </a:rPr>
              <a:t>Differences between Ref and Out:</a:t>
            </a:r>
          </a:p>
          <a:p>
            <a:pPr algn="just">
              <a:spcAft>
                <a:spcPts val="600"/>
              </a:spcAft>
            </a:pPr>
            <a:endParaRPr lang="en-US" sz="2400" b="1" dirty="0" smtClean="0"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90" y="2749190"/>
            <a:ext cx="5090645" cy="33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54743"/>
            <a:ext cx="8099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Used to </a:t>
            </a:r>
            <a:r>
              <a:rPr lang="en-US" sz="2400" dirty="0"/>
              <a:t>hold small data </a:t>
            </a:r>
            <a:r>
              <a:rPr lang="en-US" sz="2400" dirty="0" smtClean="0"/>
              <a:t>values.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 err="1">
                <a:solidFill>
                  <a:srgbClr val="FF0000"/>
                </a:solidFill>
              </a:rPr>
              <a:t>struct</a:t>
            </a:r>
            <a:r>
              <a:rPr lang="en-US" sz="2400" dirty="0"/>
              <a:t> keyword is used for creating a structure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Structures can have defined constructors, but not destructors. However, you cannot define a default constructor for a structure. The default constructor is automatically defined and cannot be changed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</a:t>
            </a:r>
            <a:r>
              <a:rPr lang="en-US" sz="2400" dirty="0" smtClean="0"/>
              <a:t>tructures </a:t>
            </a:r>
            <a:r>
              <a:rPr lang="en-US" sz="2400" dirty="0"/>
              <a:t>cannot inherit other structures or classes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Structures cannot be used as a base for other structures or classes.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659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33070"/>
            <a:ext cx="80992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 smtClean="0"/>
              <a:t>        static </a:t>
            </a:r>
            <a:r>
              <a:rPr lang="en-US" sz="2400" dirty="0"/>
              <a:t>void Main(string[] </a:t>
            </a:r>
            <a:r>
              <a:rPr lang="en-US" sz="2400" dirty="0" err="1"/>
              <a:t>args</a:t>
            </a:r>
            <a:r>
              <a:rPr lang="en-US" sz="2400" dirty="0" smtClean="0"/>
              <a:t>) {</a:t>
            </a:r>
            <a:endParaRPr lang="en-US" sz="2400" dirty="0"/>
          </a:p>
          <a:p>
            <a:pPr lvl="1" algn="just"/>
            <a:r>
              <a:rPr lang="en-US" sz="2400" dirty="0"/>
              <a:t>            </a:t>
            </a:r>
            <a:r>
              <a:rPr lang="en-US" sz="2400" dirty="0">
                <a:solidFill>
                  <a:srgbClr val="00B050"/>
                </a:solidFill>
              </a:rPr>
              <a:t>Coordinate</a:t>
            </a:r>
            <a:r>
              <a:rPr lang="en-US" sz="2400" dirty="0"/>
              <a:t> point; </a:t>
            </a:r>
          </a:p>
          <a:p>
            <a:pPr lvl="1" algn="just"/>
            <a:r>
              <a:rPr lang="en-US" sz="2400" dirty="0"/>
              <a:t>            </a:t>
            </a:r>
            <a:r>
              <a:rPr lang="en-US" sz="2400" dirty="0" err="1"/>
              <a:t>point.x</a:t>
            </a:r>
            <a:r>
              <a:rPr lang="en-US" sz="2400" dirty="0"/>
              <a:t> = </a:t>
            </a:r>
            <a:r>
              <a:rPr lang="en-US" sz="2400" dirty="0" smtClean="0"/>
              <a:t>20</a:t>
            </a:r>
            <a:r>
              <a:rPr lang="en-US" sz="2400" dirty="0"/>
              <a:t>;</a:t>
            </a:r>
          </a:p>
          <a:p>
            <a:pPr lvl="1" algn="just"/>
            <a:r>
              <a:rPr lang="en-US" sz="2400" dirty="0"/>
              <a:t>            </a:t>
            </a:r>
            <a:r>
              <a:rPr lang="en-US" sz="2400" dirty="0" err="1"/>
              <a:t>point.y</a:t>
            </a:r>
            <a:r>
              <a:rPr lang="en-US" sz="2400" dirty="0"/>
              <a:t> = </a:t>
            </a:r>
            <a:r>
              <a:rPr lang="en-US" sz="2400" dirty="0" smtClean="0"/>
              <a:t>40</a:t>
            </a:r>
            <a:r>
              <a:rPr lang="en-US" sz="2400" dirty="0"/>
              <a:t>;</a:t>
            </a:r>
          </a:p>
          <a:p>
            <a:pPr lvl="1" algn="just"/>
            <a:r>
              <a:rPr lang="en-US" sz="2400" dirty="0"/>
              <a:t>            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point.x</a:t>
            </a:r>
            <a:r>
              <a:rPr lang="en-US" sz="2400" dirty="0"/>
              <a:t>); </a:t>
            </a:r>
            <a:r>
              <a:rPr lang="en-US" sz="2400" dirty="0">
                <a:solidFill>
                  <a:srgbClr val="FF0000"/>
                </a:solidFill>
              </a:rPr>
              <a:t>//output: 2</a:t>
            </a:r>
            <a:r>
              <a:rPr lang="en-US" sz="2400" dirty="0" smtClean="0">
                <a:solidFill>
                  <a:srgbClr val="FF0000"/>
                </a:solidFill>
              </a:rPr>
              <a:t>0  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/>
            <a:r>
              <a:rPr lang="en-US" sz="2400" dirty="0"/>
              <a:t>            </a:t>
            </a: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point.y</a:t>
            </a:r>
            <a:r>
              <a:rPr lang="en-US" sz="2400" dirty="0"/>
              <a:t>); </a:t>
            </a:r>
            <a:r>
              <a:rPr lang="en-US" sz="2400" dirty="0">
                <a:solidFill>
                  <a:srgbClr val="FF0000"/>
                </a:solidFill>
              </a:rPr>
              <a:t>//output: </a:t>
            </a:r>
            <a:r>
              <a:rPr lang="en-US" sz="2400" dirty="0" smtClean="0">
                <a:solidFill>
                  <a:srgbClr val="FF0000"/>
                </a:solidFill>
              </a:rPr>
              <a:t>40  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/>
            <a:r>
              <a:rPr lang="en-US" sz="2400" dirty="0"/>
              <a:t>        }</a:t>
            </a:r>
          </a:p>
          <a:p>
            <a:pPr lvl="1" algn="just"/>
            <a:r>
              <a:rPr lang="en-US" sz="2400" dirty="0"/>
              <a:t>        </a:t>
            </a:r>
            <a:r>
              <a:rPr lang="en-US" sz="2400" dirty="0" err="1">
                <a:solidFill>
                  <a:srgbClr val="00B050"/>
                </a:solidFill>
              </a:rPr>
              <a:t>struct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Coordinate{</a:t>
            </a:r>
            <a:endParaRPr lang="en-US" sz="2400" dirty="0">
              <a:solidFill>
                <a:srgbClr val="00B050"/>
              </a:solidFill>
            </a:endParaRP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    public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x;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    public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y;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        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95220"/>
            <a:ext cx="83192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>
                <a:cs typeface="Courier New" panose="02070309020205020404" pitchFamily="49" charset="0"/>
              </a:rPr>
              <a:t>User Input: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cs typeface="Courier New" panose="02070309020205020404" pitchFamily="49" charset="0"/>
              </a:rPr>
              <a:t>Console.Read</a:t>
            </a:r>
            <a:r>
              <a:rPr lang="en-US" sz="2400" dirty="0" smtClean="0">
                <a:cs typeface="Courier New" panose="02070309020205020404" pitchFamily="49" charset="0"/>
              </a:rPr>
              <a:t>(); </a:t>
            </a:r>
            <a:r>
              <a:rPr lang="en-US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returns </a:t>
            </a:r>
            <a:r>
              <a:rPr lang="en-US" sz="2400" dirty="0" err="1" smtClean="0">
                <a:solidFill>
                  <a:srgbClr val="00B050"/>
                </a:solidFill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(ASCII value)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cs typeface="Courier New" panose="02070309020205020404" pitchFamily="49" charset="0"/>
              </a:rPr>
              <a:t>Console.ReadLine</a:t>
            </a:r>
            <a:r>
              <a:rPr lang="en-US" sz="2400" dirty="0" smtClean="0">
                <a:cs typeface="Courier New" panose="02070309020205020404" pitchFamily="49" charset="0"/>
              </a:rPr>
              <a:t>(); </a:t>
            </a:r>
            <a:r>
              <a:rPr lang="en-US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returns string</a:t>
            </a:r>
          </a:p>
          <a:p>
            <a:pPr algn="just">
              <a:spcAft>
                <a:spcPts val="600"/>
              </a:spcAft>
            </a:pPr>
            <a:r>
              <a:rPr lang="en-US" sz="2400" b="1" dirty="0" smtClean="0">
                <a:cs typeface="Courier New" panose="02070309020205020404" pitchFamily="49" charset="0"/>
              </a:rPr>
              <a:t>User Output: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cs typeface="Courier New" panose="02070309020205020404" pitchFamily="49" charset="0"/>
              </a:rPr>
              <a:t>Console.Write</a:t>
            </a:r>
            <a:r>
              <a:rPr lang="en-US" sz="2400" dirty="0" smtClean="0">
                <a:cs typeface="Courier New" panose="02070309020205020404" pitchFamily="49" charset="0"/>
              </a:rPr>
              <a:t>(); </a:t>
            </a:r>
            <a:r>
              <a:rPr lang="en-US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no line break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 err="1" smtClean="0">
                <a:cs typeface="Courier New" panose="02070309020205020404" pitchFamily="49" charset="0"/>
              </a:rPr>
              <a:t>Console.WriteLine</a:t>
            </a:r>
            <a:r>
              <a:rPr lang="en-US" sz="2400" dirty="0" smtClean="0">
                <a:cs typeface="Courier New" panose="02070309020205020404" pitchFamily="49" charset="0"/>
              </a:rPr>
              <a:t>();</a:t>
            </a:r>
            <a:r>
              <a:rPr lang="en-US" sz="24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 //Line break after executing 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 smtClean="0"/>
              <a:t>C# supports 2 kinds of data types.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dirty="0" smtClean="0"/>
              <a:t>Value type:</a:t>
            </a:r>
            <a:r>
              <a:rPr lang="en-US" sz="2400" dirty="0" smtClean="0"/>
              <a:t> Value </a:t>
            </a:r>
            <a:r>
              <a:rPr lang="en-US" sz="2400" dirty="0"/>
              <a:t>types are so-called because they contain the actual </a:t>
            </a:r>
            <a:r>
              <a:rPr lang="en-US" sz="2400" dirty="0" smtClean="0"/>
              <a:t>value </a:t>
            </a:r>
            <a:r>
              <a:rPr lang="en-US" sz="2400" dirty="0"/>
              <a:t>of the data they store. </a:t>
            </a:r>
          </a:p>
          <a:p>
            <a:pPr lvl="1" algn="just"/>
            <a:r>
              <a:rPr lang="en-US" sz="2400" dirty="0" smtClean="0"/>
              <a:t>For </a:t>
            </a:r>
            <a:r>
              <a:rPr lang="en-US" sz="2400" dirty="0"/>
              <a:t>example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B050"/>
                </a:solidFill>
              </a:rPr>
              <a:t>int</a:t>
            </a:r>
            <a:r>
              <a:rPr lang="en-US" sz="2400" dirty="0" smtClean="0">
                <a:solidFill>
                  <a:srgbClr val="00B050"/>
                </a:solidFill>
              </a:rPr>
              <a:t> a = 3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400" b="1" dirty="0"/>
              <a:t>Reference type:</a:t>
            </a:r>
            <a:r>
              <a:rPr lang="en-US" sz="2400" dirty="0"/>
              <a:t>  </a:t>
            </a:r>
            <a:r>
              <a:rPr lang="en-US" sz="2400" dirty="0" smtClean="0"/>
              <a:t>Also </a:t>
            </a:r>
            <a:r>
              <a:rPr lang="en-US" sz="2400" dirty="0"/>
              <a:t>known as </a:t>
            </a:r>
            <a:r>
              <a:rPr lang="en-US" sz="2400" dirty="0">
                <a:solidFill>
                  <a:srgbClr val="FF0000"/>
                </a:solidFill>
              </a:rPr>
              <a:t>objects</a:t>
            </a:r>
            <a:r>
              <a:rPr lang="en-US" sz="2400" dirty="0"/>
              <a:t>. Reference types are created from class </a:t>
            </a:r>
            <a:r>
              <a:rPr lang="en-US" sz="2400" dirty="0" smtClean="0"/>
              <a:t>files. </a:t>
            </a:r>
            <a:r>
              <a:rPr lang="en-US" sz="2400" dirty="0"/>
              <a:t>A reference type stores a reference to the location in memory of the </a:t>
            </a:r>
            <a:r>
              <a:rPr lang="en-US" sz="2400" dirty="0" smtClean="0"/>
              <a:t>object. </a:t>
            </a:r>
            <a:r>
              <a:rPr lang="en-US" sz="2400" dirty="0"/>
              <a:t>If you </a:t>
            </a:r>
            <a:r>
              <a:rPr lang="en-US" sz="2400" dirty="0" smtClean="0"/>
              <a:t>are </a:t>
            </a:r>
            <a:r>
              <a:rPr lang="en-US" sz="2400" dirty="0"/>
              <a:t>familiar with C/C++ then you can think of a reference to the memory location to be the same as a </a:t>
            </a:r>
            <a:r>
              <a:rPr lang="en-US" sz="2400" dirty="0" smtClean="0"/>
              <a:t>pointer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C# does not require you to use pointers.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5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29287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/>
              <a:t>Value types: 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Updated!</a:t>
            </a:r>
            <a:r>
              <a:rPr lang="en-US" sz="2400" dirty="0" smtClean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80" y="2309288"/>
            <a:ext cx="4657819" cy="38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292876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/>
              <a:t>Value types: 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Updated!</a:t>
            </a:r>
            <a:r>
              <a:rPr lang="en-US" sz="2400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99" y="2309288"/>
            <a:ext cx="4237909" cy="644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99" y="2953693"/>
            <a:ext cx="4237909" cy="32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791909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 smtClean="0"/>
              <a:t>Reference types: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The reference data types do not contain the actual data stored in a variable, but they contain a reference to the variables.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If the data is changed by one of the variables, the other variable automatically reflects this change in value. 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There are 2 types of reference data type in C#.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>
                <a:solidFill>
                  <a:srgbClr val="00B050"/>
                </a:solidFill>
              </a:rPr>
              <a:t>Predefined types</a:t>
            </a:r>
            <a:r>
              <a:rPr lang="en-US" sz="2400" dirty="0" smtClean="0"/>
              <a:t>: Such ad Object, String.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dirty="0" smtClean="0">
                <a:solidFill>
                  <a:srgbClr val="00B050"/>
                </a:solidFill>
              </a:rPr>
              <a:t>User defined types</a:t>
            </a:r>
            <a:r>
              <a:rPr lang="en-US" sz="2400" dirty="0" smtClean="0"/>
              <a:t>: Such as Classes, Interface. </a:t>
            </a:r>
          </a:p>
        </p:txBody>
      </p:sp>
    </p:spTree>
    <p:extLst>
      <p:ext uri="{BB962C8B-B14F-4D97-AF65-F5344CB8AC3E}">
        <p14:creationId xmlns:p14="http://schemas.microsoft.com/office/powerpoint/2010/main" val="2414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09288"/>
            <a:ext cx="831924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b="1" dirty="0" smtClean="0"/>
              <a:t>Implicit Casting: </a:t>
            </a:r>
            <a:r>
              <a:rPr lang="en-US" sz="2400" dirty="0" smtClean="0">
                <a:solidFill>
                  <a:srgbClr val="00B050"/>
                </a:solidFill>
              </a:rPr>
              <a:t>Discussed in lecture 1</a:t>
            </a:r>
          </a:p>
          <a:p>
            <a:pPr marL="457200" indent="-457200" algn="just">
              <a:spcAft>
                <a:spcPts val="600"/>
              </a:spcAft>
              <a:buFont typeface="+mj-lt"/>
              <a:buAutoNum type="arabicParenR"/>
            </a:pPr>
            <a:r>
              <a:rPr lang="en-US" sz="2400" b="1" dirty="0" smtClean="0"/>
              <a:t>Explicit Casting: </a:t>
            </a:r>
            <a:r>
              <a:rPr lang="en-US" sz="2400" dirty="0" smtClean="0">
                <a:solidFill>
                  <a:srgbClr val="00B050"/>
                </a:solidFill>
              </a:rPr>
              <a:t>Discussed in lecture 1</a:t>
            </a:r>
          </a:p>
          <a:p>
            <a:pPr algn="just">
              <a:spcAft>
                <a:spcPts val="600"/>
              </a:spcAft>
            </a:pPr>
            <a:r>
              <a:rPr lang="en-US" sz="2400" dirty="0" smtClean="0"/>
              <a:t>C# also provides some other mechanisms to deal with casting type (</a:t>
            </a:r>
            <a:r>
              <a:rPr lang="en-US" sz="2400" dirty="0" smtClean="0">
                <a:solidFill>
                  <a:srgbClr val="FF0000"/>
                </a:solidFill>
              </a:rPr>
              <a:t>from string to other data type</a:t>
            </a:r>
            <a:r>
              <a:rPr lang="en-US" sz="2400" dirty="0" smtClean="0"/>
              <a:t>).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romanLcPeriod"/>
            </a:pPr>
            <a:r>
              <a:rPr lang="en-US" sz="2400" dirty="0" err="1" smtClean="0"/>
              <a:t>Convert.TodataType</a:t>
            </a:r>
            <a:r>
              <a:rPr lang="en-US" sz="2400" dirty="0" smtClean="0"/>
              <a:t>() </a:t>
            </a:r>
            <a:r>
              <a:rPr lang="en-US" sz="2400" dirty="0"/>
              <a:t>// </a:t>
            </a:r>
            <a:r>
              <a:rPr lang="en-US" sz="2400" dirty="0">
                <a:solidFill>
                  <a:srgbClr val="00B050"/>
                </a:solidFill>
              </a:rPr>
              <a:t>Convert.ToInt32(</a:t>
            </a:r>
            <a:r>
              <a:rPr lang="en-US" sz="2400" dirty="0" err="1">
                <a:solidFill>
                  <a:srgbClr val="00B050"/>
                </a:solidFill>
              </a:rPr>
              <a:t>Console.ReadLine</a:t>
            </a:r>
            <a:r>
              <a:rPr lang="en-US" sz="2400" dirty="0" smtClean="0">
                <a:solidFill>
                  <a:srgbClr val="00B050"/>
                </a:solidFill>
              </a:rPr>
              <a:t>());</a:t>
            </a:r>
            <a:endParaRPr lang="en-US" sz="2400" dirty="0" smtClean="0"/>
          </a:p>
          <a:p>
            <a:pPr marL="514350" indent="-514350" algn="just">
              <a:spcAft>
                <a:spcPts val="600"/>
              </a:spcAft>
              <a:buFont typeface="+mj-lt"/>
              <a:buAutoNum type="romanLcPeriod"/>
            </a:pPr>
            <a:r>
              <a:rPr lang="en-US" sz="2400" dirty="0" err="1" smtClean="0"/>
              <a:t>dataType.Parse</a:t>
            </a:r>
            <a:r>
              <a:rPr lang="en-US" sz="2400" dirty="0" smtClean="0"/>
              <a:t>() // </a:t>
            </a:r>
            <a:r>
              <a:rPr lang="en-US" sz="2400" dirty="0" smtClean="0">
                <a:solidFill>
                  <a:srgbClr val="00B050"/>
                </a:solidFill>
              </a:rPr>
              <a:t>Int32.Parse(</a:t>
            </a:r>
            <a:r>
              <a:rPr lang="en-US" sz="2400" dirty="0" err="1" smtClean="0">
                <a:solidFill>
                  <a:srgbClr val="00B050"/>
                </a:solidFill>
              </a:rPr>
              <a:t>Console.ReadLine</a:t>
            </a:r>
            <a:r>
              <a:rPr lang="en-US" sz="2400" dirty="0" smtClean="0">
                <a:solidFill>
                  <a:srgbClr val="00B050"/>
                </a:solidFill>
              </a:rPr>
              <a:t>());</a:t>
            </a:r>
          </a:p>
          <a:p>
            <a:pPr marL="514350" indent="-514350" algn="just">
              <a:spcAft>
                <a:spcPts val="600"/>
              </a:spcAft>
              <a:buFont typeface="+mj-lt"/>
              <a:buAutoNum type="romanLcPeriod"/>
            </a:pPr>
            <a:r>
              <a:rPr lang="en-US" sz="2400" dirty="0" err="1" smtClean="0"/>
              <a:t>dataType.TryParse</a:t>
            </a:r>
            <a:r>
              <a:rPr lang="en-US" sz="2400" dirty="0" smtClean="0"/>
              <a:t>(string, out </a:t>
            </a:r>
            <a:r>
              <a:rPr lang="en-US" sz="2400" dirty="0" err="1" smtClean="0"/>
              <a:t>variableName</a:t>
            </a:r>
            <a:r>
              <a:rPr lang="en-US" sz="2400" dirty="0" smtClean="0"/>
              <a:t>)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1589</TotalTime>
  <Words>1516</Words>
  <Application>Microsoft Office PowerPoint</Application>
  <PresentationFormat>On-screen Show (4:3)</PresentationFormat>
  <Paragraphs>222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Corbel</vt:lpstr>
      <vt:lpstr>Courier New</vt:lpstr>
      <vt:lpstr>Wingdings</vt:lpstr>
      <vt:lpstr>Spectrum</vt:lpstr>
      <vt:lpstr>Course Title: OOP 2 Course Code: CSC 2210</vt:lpstr>
      <vt:lpstr>Identifiers</vt:lpstr>
      <vt:lpstr>Naming Conventions</vt:lpstr>
      <vt:lpstr>User Input/Output</vt:lpstr>
      <vt:lpstr>Data Types</vt:lpstr>
      <vt:lpstr>Data Types</vt:lpstr>
      <vt:lpstr>Data Types</vt:lpstr>
      <vt:lpstr>Data Types</vt:lpstr>
      <vt:lpstr>Type Casting</vt:lpstr>
      <vt:lpstr>Type Casting</vt:lpstr>
      <vt:lpstr>Type Casting</vt:lpstr>
      <vt:lpstr>Type Casting</vt:lpstr>
      <vt:lpstr>Constants</vt:lpstr>
      <vt:lpstr>Constants</vt:lpstr>
      <vt:lpstr>Constants</vt:lpstr>
      <vt:lpstr>if, else, else if</vt:lpstr>
      <vt:lpstr>if, else, else if</vt:lpstr>
      <vt:lpstr>Switch</vt:lpstr>
      <vt:lpstr>Switch</vt:lpstr>
      <vt:lpstr>Repetition</vt:lpstr>
      <vt:lpstr>Repetition</vt:lpstr>
      <vt:lpstr>Repetition</vt:lpstr>
      <vt:lpstr>Repetition</vt:lpstr>
      <vt:lpstr>Break/Continue in Loops</vt:lpstr>
      <vt:lpstr>Methods</vt:lpstr>
      <vt:lpstr>Methods</vt:lpstr>
      <vt:lpstr>Methods</vt:lpstr>
      <vt:lpstr>Methods</vt:lpstr>
      <vt:lpstr>Methods</vt:lpstr>
      <vt:lpstr>Use of Ref and Out Keywords</vt:lpstr>
      <vt:lpstr>Use of Ref and Out Keywords</vt:lpstr>
      <vt:lpstr>Struct</vt:lpstr>
      <vt:lpstr>Struct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himu ahmed</cp:lastModifiedBy>
  <cp:revision>365</cp:revision>
  <dcterms:created xsi:type="dcterms:W3CDTF">2018-12-10T17:20:29Z</dcterms:created>
  <dcterms:modified xsi:type="dcterms:W3CDTF">2022-09-24T14:40:12Z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