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91" r:id="rId6"/>
    <p:sldId id="294" r:id="rId7"/>
    <p:sldId id="292" r:id="rId8"/>
    <p:sldId id="293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46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66945"/>
            <a:ext cx="7808976" cy="1088136"/>
          </a:xfrm>
        </p:spPr>
        <p:txBody>
          <a:bodyPr>
            <a:noAutofit/>
          </a:bodyPr>
          <a:lstStyle/>
          <a:p>
            <a:r>
              <a:rPr lang="en-US" sz="3600" dirty="0"/>
              <a:t>Course Title: </a:t>
            </a:r>
            <a:r>
              <a:rPr lang="en-US" sz="3600" dirty="0">
                <a:latin typeface="+mn-lt"/>
              </a:rPr>
              <a:t>OOP 2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Course Code: </a:t>
            </a:r>
            <a:r>
              <a:rPr lang="en-US" sz="3600" dirty="0">
                <a:latin typeface="+mn-lt"/>
              </a:rPr>
              <a:t>CSC 2210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360" y="2446757"/>
            <a:ext cx="79218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</a:p>
          <a:p>
            <a:pPr algn="ctr"/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041824"/>
              </p:ext>
            </p:extLst>
          </p:nvPr>
        </p:nvGraphicFramePr>
        <p:xfrm>
          <a:off x="628360" y="4621360"/>
          <a:ext cx="7921836" cy="792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21037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953532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368563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963989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337788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77692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sz="2000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2.2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Fall 2022-23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sz="2000" i="1" dirty="0"/>
                        <a:t>Nyme Ahmed (</a:t>
                      </a:r>
                      <a:r>
                        <a:rPr lang="en-US" sz="2000" i="1" dirty="0">
                          <a:solidFill>
                            <a:schemeClr val="accent1"/>
                          </a:solidFill>
                        </a:rPr>
                        <a:t>nyme.ahmed@aiub.edu</a:t>
                      </a:r>
                      <a:r>
                        <a:rPr lang="en-US" sz="2000" i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57FA960-ED29-0C07-70A1-1A0FCD656A3C}"/>
              </a:ext>
            </a:extLst>
          </p:cNvPr>
          <p:cNvSpPr txBox="1"/>
          <p:nvPr/>
        </p:nvSpPr>
        <p:spPr>
          <a:xfrm>
            <a:off x="3692789" y="3508565"/>
            <a:ext cx="17929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Topis: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60780"/>
            <a:ext cx="8154623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 smtClean="0"/>
              <a:t>Multidimensional array: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/>
              <a:t>We can also initialize the array without specifying the numbers of row and column.</a:t>
            </a:r>
          </a:p>
          <a:p>
            <a:pPr algn="ctr">
              <a:spcAft>
                <a:spcPts val="600"/>
              </a:spcAft>
            </a:pPr>
            <a:r>
              <a:rPr lang="en-US" sz="2400" dirty="0" err="1" smtClean="0">
                <a:solidFill>
                  <a:srgbClr val="00B050"/>
                </a:solidFill>
              </a:rPr>
              <a:t>int</a:t>
            </a:r>
            <a:r>
              <a:rPr lang="en-US" sz="2400" dirty="0" smtClean="0">
                <a:solidFill>
                  <a:srgbClr val="00B050"/>
                </a:solidFill>
              </a:rPr>
              <a:t>[,] </a:t>
            </a:r>
            <a:r>
              <a:rPr lang="en-US" sz="2400" dirty="0" err="1" smtClean="0">
                <a:solidFill>
                  <a:srgbClr val="00B050"/>
                </a:solidFill>
              </a:rPr>
              <a:t>arrayName</a:t>
            </a:r>
            <a:r>
              <a:rPr lang="en-US" sz="2400" dirty="0" smtClean="0">
                <a:solidFill>
                  <a:srgbClr val="00B050"/>
                </a:solidFill>
              </a:rPr>
              <a:t> = {{1,2},{3,4},{5,6},{7,8}}</a:t>
            </a:r>
          </a:p>
          <a:p>
            <a:pPr algn="just">
              <a:spcAft>
                <a:spcPts val="600"/>
              </a:spcAft>
            </a:pPr>
            <a:r>
              <a:rPr lang="en-US" sz="2400" dirty="0"/>
              <a:t>In order to access elements in a multidimensional array, you must include all </a:t>
            </a:r>
            <a:r>
              <a:rPr lang="en-US" sz="2400" dirty="0" smtClean="0"/>
              <a:t>indices such as-</a:t>
            </a:r>
          </a:p>
          <a:p>
            <a:pPr algn="ctr">
              <a:spcAft>
                <a:spcPts val="600"/>
              </a:spcAft>
            </a:pPr>
            <a:r>
              <a:rPr lang="en-US" sz="2400" dirty="0" err="1">
                <a:solidFill>
                  <a:srgbClr val="00B050"/>
                </a:solidFill>
              </a:rPr>
              <a:t>int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value1 </a:t>
            </a:r>
            <a:r>
              <a:rPr lang="en-US" sz="2400" dirty="0">
                <a:solidFill>
                  <a:srgbClr val="00B050"/>
                </a:solidFill>
              </a:rPr>
              <a:t>= </a:t>
            </a:r>
            <a:r>
              <a:rPr lang="en-US" sz="2400" dirty="0" err="1">
                <a:solidFill>
                  <a:srgbClr val="00B050"/>
                </a:solidFill>
              </a:rPr>
              <a:t>arrayName</a:t>
            </a:r>
            <a:r>
              <a:rPr lang="en-US" sz="2400" dirty="0">
                <a:solidFill>
                  <a:srgbClr val="00B050"/>
                </a:solidFill>
              </a:rPr>
              <a:t>[0,0</a:t>
            </a:r>
            <a:r>
              <a:rPr lang="en-US" sz="2400" dirty="0" smtClean="0">
                <a:solidFill>
                  <a:srgbClr val="00B050"/>
                </a:solidFill>
              </a:rPr>
              <a:t>];</a:t>
            </a:r>
          </a:p>
          <a:p>
            <a:pPr algn="ctr">
              <a:spcAft>
                <a:spcPts val="600"/>
              </a:spcAft>
            </a:pPr>
            <a:r>
              <a:rPr lang="en-US" sz="2400" dirty="0" err="1">
                <a:solidFill>
                  <a:srgbClr val="00B050"/>
                </a:solidFill>
              </a:rPr>
              <a:t>int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value2 </a:t>
            </a:r>
            <a:r>
              <a:rPr lang="en-US" sz="2400" dirty="0">
                <a:solidFill>
                  <a:srgbClr val="00B050"/>
                </a:solidFill>
              </a:rPr>
              <a:t>= </a:t>
            </a:r>
            <a:r>
              <a:rPr lang="en-US" sz="2400" dirty="0" err="1" smtClean="0">
                <a:solidFill>
                  <a:srgbClr val="00B050"/>
                </a:solidFill>
              </a:rPr>
              <a:t>arrayName</a:t>
            </a:r>
            <a:r>
              <a:rPr lang="en-US" sz="2400" dirty="0" smtClean="0">
                <a:solidFill>
                  <a:srgbClr val="00B050"/>
                </a:solidFill>
              </a:rPr>
              <a:t>[0,1];</a:t>
            </a:r>
          </a:p>
          <a:p>
            <a:pPr algn="just">
              <a:spcAft>
                <a:spcPts val="600"/>
              </a:spcAft>
            </a:pP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23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60780"/>
            <a:ext cx="815462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 smtClean="0"/>
              <a:t>Jagged array: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/>
              <a:t>A </a:t>
            </a:r>
            <a:r>
              <a:rPr lang="en-US" sz="2400" dirty="0"/>
              <a:t>jagged </a:t>
            </a:r>
            <a:r>
              <a:rPr lang="en-US" sz="2400" dirty="0" smtClean="0"/>
              <a:t>array is an array </a:t>
            </a:r>
            <a:r>
              <a:rPr lang="en-US" sz="2400" dirty="0" smtClean="0">
                <a:solidFill>
                  <a:srgbClr val="FF0000"/>
                </a:solidFill>
              </a:rPr>
              <a:t>whose elements are arrays</a:t>
            </a:r>
            <a:r>
              <a:rPr lang="en-US" sz="2400" dirty="0" smtClean="0"/>
              <a:t>. The elements of jagged array can be of different dimensions and sizes. A jagged array is sometimes called an </a:t>
            </a:r>
            <a:r>
              <a:rPr lang="en-US" sz="2400" dirty="0" smtClean="0">
                <a:solidFill>
                  <a:srgbClr val="FF0000"/>
                </a:solidFill>
              </a:rPr>
              <a:t>‘array </a:t>
            </a:r>
            <a:r>
              <a:rPr lang="en-US" sz="2400" dirty="0">
                <a:solidFill>
                  <a:srgbClr val="FF0000"/>
                </a:solidFill>
              </a:rPr>
              <a:t>of </a:t>
            </a:r>
            <a:r>
              <a:rPr lang="en-US" sz="2400" dirty="0" smtClean="0">
                <a:solidFill>
                  <a:srgbClr val="FF0000"/>
                </a:solidFill>
              </a:rPr>
              <a:t>arrays’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Jagged </a:t>
            </a:r>
            <a:r>
              <a:rPr lang="en-US" sz="2400" dirty="0"/>
              <a:t>arrays are </a:t>
            </a:r>
            <a:r>
              <a:rPr lang="en-US" sz="2400" dirty="0" smtClean="0"/>
              <a:t>useful </a:t>
            </a:r>
            <a:r>
              <a:rPr lang="en-US" sz="2400" dirty="0"/>
              <a:t>for modeling sparse data structures </a:t>
            </a:r>
            <a:r>
              <a:rPr lang="en-US" sz="2400" dirty="0" smtClean="0"/>
              <a:t>where </a:t>
            </a:r>
            <a:r>
              <a:rPr lang="en-US" sz="2400" dirty="0"/>
              <a:t>you might not always want to allocate </a:t>
            </a:r>
            <a:r>
              <a:rPr lang="en-US" sz="2400" dirty="0" smtClean="0"/>
              <a:t>memory </a:t>
            </a:r>
            <a:r>
              <a:rPr lang="en-US" sz="2400" dirty="0"/>
              <a:t>for every item if it is not going to be used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The following is the declaration of the jagged array that has </a:t>
            </a:r>
            <a:r>
              <a:rPr lang="en-US" sz="2400" dirty="0" smtClean="0">
                <a:solidFill>
                  <a:srgbClr val="00B050"/>
                </a:solidFill>
              </a:rPr>
              <a:t>three elements </a:t>
            </a:r>
            <a:r>
              <a:rPr lang="en-US" sz="2400" dirty="0" smtClean="0"/>
              <a:t>and each element is </a:t>
            </a:r>
            <a:r>
              <a:rPr lang="en-US" sz="2400" dirty="0" smtClean="0">
                <a:solidFill>
                  <a:srgbClr val="00B050"/>
                </a:solidFill>
              </a:rPr>
              <a:t>1D</a:t>
            </a:r>
            <a:r>
              <a:rPr lang="en-US" sz="2400" dirty="0" smtClean="0"/>
              <a:t> array of integers.</a:t>
            </a:r>
          </a:p>
          <a:p>
            <a:pPr algn="ctr">
              <a:spcAft>
                <a:spcPts val="600"/>
              </a:spcAft>
            </a:pPr>
            <a:r>
              <a:rPr lang="en-US" sz="2400" dirty="0" err="1" smtClean="0">
                <a:solidFill>
                  <a:srgbClr val="00B050"/>
                </a:solidFill>
              </a:rPr>
              <a:t>int</a:t>
            </a:r>
            <a:r>
              <a:rPr lang="en-US" sz="2400" dirty="0" smtClean="0">
                <a:solidFill>
                  <a:srgbClr val="00B050"/>
                </a:solidFill>
              </a:rPr>
              <a:t> [][] </a:t>
            </a:r>
            <a:r>
              <a:rPr lang="en-US" sz="2400" dirty="0" err="1" smtClean="0">
                <a:solidFill>
                  <a:srgbClr val="00B050"/>
                </a:solidFill>
              </a:rPr>
              <a:t>jaggedArray</a:t>
            </a:r>
            <a:r>
              <a:rPr lang="en-US" sz="2400" dirty="0" smtClean="0">
                <a:solidFill>
                  <a:srgbClr val="00B050"/>
                </a:solidFill>
              </a:rPr>
              <a:t> = new </a:t>
            </a:r>
            <a:r>
              <a:rPr lang="en-US" sz="2400" dirty="0" err="1" smtClean="0">
                <a:solidFill>
                  <a:srgbClr val="00B050"/>
                </a:solidFill>
              </a:rPr>
              <a:t>int</a:t>
            </a:r>
            <a:r>
              <a:rPr lang="en-US" sz="2400" dirty="0" smtClean="0">
                <a:solidFill>
                  <a:srgbClr val="00B050"/>
                </a:solidFill>
              </a:rPr>
              <a:t>[3][]; 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93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035556"/>
            <a:ext cx="815462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 smtClean="0"/>
              <a:t>Jagged array:</a:t>
            </a:r>
          </a:p>
          <a:p>
            <a:pPr algn="just"/>
            <a:r>
              <a:rPr lang="en-US" sz="2400" dirty="0" smtClean="0"/>
              <a:t>Before using jagged array, its elements must be initialized. We can initialize the elements like this:</a:t>
            </a:r>
          </a:p>
          <a:p>
            <a:pPr algn="ctr"/>
            <a:r>
              <a:rPr lang="en-US" sz="2400" dirty="0" err="1" smtClean="0">
                <a:solidFill>
                  <a:srgbClr val="00B050"/>
                </a:solidFill>
              </a:rPr>
              <a:t>jaggedArray</a:t>
            </a:r>
            <a:r>
              <a:rPr lang="en-US" sz="2400" dirty="0" smtClean="0">
                <a:solidFill>
                  <a:srgbClr val="00B050"/>
                </a:solidFill>
              </a:rPr>
              <a:t>[0] = new </a:t>
            </a:r>
            <a:r>
              <a:rPr lang="en-US" sz="2400" dirty="0" err="1" smtClean="0">
                <a:solidFill>
                  <a:srgbClr val="00B050"/>
                </a:solidFill>
              </a:rPr>
              <a:t>int</a:t>
            </a:r>
            <a:r>
              <a:rPr lang="en-US" sz="2400" dirty="0" smtClean="0">
                <a:solidFill>
                  <a:srgbClr val="00B050"/>
                </a:solidFill>
              </a:rPr>
              <a:t>[5];</a:t>
            </a:r>
          </a:p>
          <a:p>
            <a:pPr algn="ctr"/>
            <a:r>
              <a:rPr lang="en-US" sz="2400" dirty="0" err="1" smtClean="0">
                <a:solidFill>
                  <a:srgbClr val="00B050"/>
                </a:solidFill>
              </a:rPr>
              <a:t>jaggedArray</a:t>
            </a:r>
            <a:r>
              <a:rPr lang="en-US" sz="2400" dirty="0" smtClean="0">
                <a:solidFill>
                  <a:srgbClr val="00B050"/>
                </a:solidFill>
              </a:rPr>
              <a:t>[1] = new </a:t>
            </a:r>
            <a:r>
              <a:rPr lang="en-US" sz="2400" dirty="0" err="1" smtClean="0">
                <a:solidFill>
                  <a:srgbClr val="00B050"/>
                </a:solidFill>
              </a:rPr>
              <a:t>int</a:t>
            </a:r>
            <a:r>
              <a:rPr lang="en-US" sz="2400" dirty="0" smtClean="0">
                <a:solidFill>
                  <a:srgbClr val="00B050"/>
                </a:solidFill>
              </a:rPr>
              <a:t>[4];</a:t>
            </a:r>
          </a:p>
          <a:p>
            <a:pPr algn="ctr"/>
            <a:r>
              <a:rPr lang="en-US" sz="2400" dirty="0" err="1" smtClean="0">
                <a:solidFill>
                  <a:srgbClr val="00B050"/>
                </a:solidFill>
              </a:rPr>
              <a:t>jaggedArray</a:t>
            </a:r>
            <a:r>
              <a:rPr lang="en-US" sz="2400" dirty="0" smtClean="0">
                <a:solidFill>
                  <a:srgbClr val="00B050"/>
                </a:solidFill>
              </a:rPr>
              <a:t>[2] = new </a:t>
            </a:r>
            <a:r>
              <a:rPr lang="en-US" sz="2400" dirty="0" err="1" smtClean="0">
                <a:solidFill>
                  <a:srgbClr val="00B050"/>
                </a:solidFill>
              </a:rPr>
              <a:t>int</a:t>
            </a:r>
            <a:r>
              <a:rPr lang="en-US" sz="2400" dirty="0" smtClean="0">
                <a:solidFill>
                  <a:srgbClr val="00B050"/>
                </a:solidFill>
              </a:rPr>
              <a:t>[2];</a:t>
            </a:r>
          </a:p>
          <a:p>
            <a:pPr algn="just"/>
            <a:r>
              <a:rPr lang="en-US" sz="2400" dirty="0" smtClean="0"/>
              <a:t>It is also possible to use initializers to fill the array elements with values.</a:t>
            </a:r>
          </a:p>
          <a:p>
            <a:pPr lvl="5" algn="just"/>
            <a:r>
              <a:rPr lang="en-US" sz="2400" dirty="0" err="1">
                <a:solidFill>
                  <a:srgbClr val="00B050"/>
                </a:solidFill>
              </a:rPr>
              <a:t>jaggedArray</a:t>
            </a:r>
            <a:r>
              <a:rPr lang="en-US" sz="2400" dirty="0">
                <a:solidFill>
                  <a:srgbClr val="00B050"/>
                </a:solidFill>
              </a:rPr>
              <a:t>[0] = new </a:t>
            </a:r>
            <a:r>
              <a:rPr lang="en-US" sz="2400" dirty="0" err="1">
                <a:solidFill>
                  <a:srgbClr val="00B050"/>
                </a:solidFill>
              </a:rPr>
              <a:t>int</a:t>
            </a:r>
            <a:r>
              <a:rPr lang="en-US" sz="2400" dirty="0" smtClean="0">
                <a:solidFill>
                  <a:srgbClr val="00B050"/>
                </a:solidFill>
              </a:rPr>
              <a:t>[] {1,2,3,4,5};</a:t>
            </a:r>
            <a:endParaRPr lang="en-US" sz="2400" dirty="0">
              <a:solidFill>
                <a:srgbClr val="00B050"/>
              </a:solidFill>
            </a:endParaRPr>
          </a:p>
          <a:p>
            <a:pPr lvl="5" algn="just"/>
            <a:r>
              <a:rPr lang="en-US" sz="2400" dirty="0" err="1">
                <a:solidFill>
                  <a:srgbClr val="00B050"/>
                </a:solidFill>
              </a:rPr>
              <a:t>jaggedArray</a:t>
            </a:r>
            <a:r>
              <a:rPr lang="en-US" sz="2400" dirty="0">
                <a:solidFill>
                  <a:srgbClr val="00B050"/>
                </a:solidFill>
              </a:rPr>
              <a:t>[1] = new </a:t>
            </a:r>
            <a:r>
              <a:rPr lang="en-US" sz="2400" dirty="0" err="1">
                <a:solidFill>
                  <a:srgbClr val="00B050"/>
                </a:solidFill>
              </a:rPr>
              <a:t>int</a:t>
            </a:r>
            <a:r>
              <a:rPr lang="en-US" sz="2400" dirty="0" smtClean="0">
                <a:solidFill>
                  <a:srgbClr val="00B050"/>
                </a:solidFill>
              </a:rPr>
              <a:t>[]{2,4,6,8};</a:t>
            </a:r>
            <a:endParaRPr lang="en-US" sz="2400" dirty="0">
              <a:solidFill>
                <a:srgbClr val="00B050"/>
              </a:solidFill>
            </a:endParaRPr>
          </a:p>
          <a:p>
            <a:pPr lvl="5" algn="just"/>
            <a:r>
              <a:rPr lang="en-US" sz="2400" dirty="0" err="1">
                <a:solidFill>
                  <a:srgbClr val="00B050"/>
                </a:solidFill>
              </a:rPr>
              <a:t>jaggedArray</a:t>
            </a:r>
            <a:r>
              <a:rPr lang="en-US" sz="2400" dirty="0">
                <a:solidFill>
                  <a:srgbClr val="00B050"/>
                </a:solidFill>
              </a:rPr>
              <a:t>[2] = new </a:t>
            </a:r>
            <a:r>
              <a:rPr lang="en-US" sz="2400" dirty="0" err="1">
                <a:solidFill>
                  <a:srgbClr val="00B050"/>
                </a:solidFill>
              </a:rPr>
              <a:t>int</a:t>
            </a:r>
            <a:r>
              <a:rPr lang="en-US" sz="2400" dirty="0" smtClean="0">
                <a:solidFill>
                  <a:srgbClr val="00B050"/>
                </a:solidFill>
              </a:rPr>
              <a:t>[]{5,10};</a:t>
            </a:r>
            <a:endParaRPr lang="en-US" sz="2400" dirty="0">
              <a:solidFill>
                <a:srgbClr val="00B050"/>
              </a:solidFill>
            </a:endParaRPr>
          </a:p>
          <a:p>
            <a:pPr algn="just"/>
            <a:endParaRPr lang="en-US" sz="2400" dirty="0" smtClean="0">
              <a:solidFill>
                <a:srgbClr val="00B050"/>
              </a:solidFill>
            </a:endParaRP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rgbClr val="00B050"/>
                </a:solidFill>
              </a:rPr>
              <a:t> 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93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035556"/>
            <a:ext cx="81546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 smtClean="0"/>
              <a:t>Jagged array:</a:t>
            </a:r>
          </a:p>
          <a:p>
            <a:pPr algn="just"/>
            <a:r>
              <a:rPr lang="en-US" sz="2400" dirty="0" smtClean="0"/>
              <a:t>We can also initialize the array upon declaring like this:</a:t>
            </a:r>
          </a:p>
          <a:p>
            <a:pPr lvl="4" algn="just"/>
            <a:r>
              <a:rPr lang="en-US" sz="2400" dirty="0" err="1" smtClean="0">
                <a:solidFill>
                  <a:srgbClr val="00B050"/>
                </a:solidFill>
              </a:rPr>
              <a:t>int</a:t>
            </a:r>
            <a:r>
              <a:rPr lang="en-US" sz="2400" dirty="0" smtClean="0">
                <a:solidFill>
                  <a:srgbClr val="00B050"/>
                </a:solidFill>
              </a:rPr>
              <a:t>[][] jaggedArray2 = new </a:t>
            </a:r>
            <a:r>
              <a:rPr lang="en-US" sz="2400" dirty="0" err="1" smtClean="0">
                <a:solidFill>
                  <a:srgbClr val="00B050"/>
                </a:solidFill>
              </a:rPr>
              <a:t>int</a:t>
            </a:r>
            <a:r>
              <a:rPr lang="en-US" sz="2400" dirty="0" smtClean="0">
                <a:solidFill>
                  <a:srgbClr val="00B050"/>
                </a:solidFill>
              </a:rPr>
              <a:t>[][]</a:t>
            </a:r>
          </a:p>
          <a:p>
            <a:pPr lvl="4" algn="just"/>
            <a:r>
              <a:rPr lang="en-US" sz="2400" dirty="0" smtClean="0">
                <a:solidFill>
                  <a:srgbClr val="00B050"/>
                </a:solidFill>
              </a:rPr>
              <a:t>{</a:t>
            </a:r>
          </a:p>
          <a:p>
            <a:pPr lvl="4" algn="just"/>
            <a:r>
              <a:rPr lang="en-US" sz="2400" dirty="0">
                <a:solidFill>
                  <a:srgbClr val="00B050"/>
                </a:solidFill>
              </a:rPr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new </a:t>
            </a:r>
            <a:r>
              <a:rPr lang="en-US" sz="2400" dirty="0" err="1" smtClean="0">
                <a:solidFill>
                  <a:srgbClr val="00B050"/>
                </a:solidFill>
              </a:rPr>
              <a:t>int</a:t>
            </a:r>
            <a:r>
              <a:rPr lang="en-US" sz="2400" dirty="0" smtClean="0">
                <a:solidFill>
                  <a:srgbClr val="00B050"/>
                </a:solidFill>
              </a:rPr>
              <a:t>[] {1,3,5,7,9},</a:t>
            </a:r>
          </a:p>
          <a:p>
            <a:pPr lvl="4" algn="just"/>
            <a:r>
              <a:rPr lang="en-US" sz="2400" dirty="0">
                <a:solidFill>
                  <a:srgbClr val="00B050"/>
                </a:solidFill>
              </a:rPr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new </a:t>
            </a:r>
            <a:r>
              <a:rPr lang="en-US" sz="2400" dirty="0" err="1" smtClean="0">
                <a:solidFill>
                  <a:srgbClr val="00B050"/>
                </a:solidFill>
              </a:rPr>
              <a:t>int</a:t>
            </a:r>
            <a:r>
              <a:rPr lang="en-US" sz="2400" dirty="0" smtClean="0">
                <a:solidFill>
                  <a:srgbClr val="00B050"/>
                </a:solidFill>
              </a:rPr>
              <a:t>[] {2,4,6,8},</a:t>
            </a:r>
          </a:p>
          <a:p>
            <a:pPr lvl="4" algn="just"/>
            <a:r>
              <a:rPr lang="en-US" sz="2400" dirty="0">
                <a:solidFill>
                  <a:srgbClr val="00B050"/>
                </a:solidFill>
              </a:rPr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new </a:t>
            </a:r>
            <a:r>
              <a:rPr lang="en-US" sz="2400" dirty="0" err="1" smtClean="0">
                <a:solidFill>
                  <a:srgbClr val="00B050"/>
                </a:solidFill>
              </a:rPr>
              <a:t>int</a:t>
            </a:r>
            <a:r>
              <a:rPr lang="en-US" sz="2400" dirty="0" smtClean="0">
                <a:solidFill>
                  <a:srgbClr val="00B050"/>
                </a:solidFill>
              </a:rPr>
              <a:t>[] {0,5,10}</a:t>
            </a:r>
          </a:p>
          <a:p>
            <a:pPr lvl="4" algn="just"/>
            <a:r>
              <a:rPr lang="en-US" sz="2400" dirty="0" smtClean="0">
                <a:solidFill>
                  <a:srgbClr val="00B050"/>
                </a:solidFill>
              </a:rPr>
              <a:t>}; 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>
                <a:solidFill>
                  <a:srgbClr val="00B050"/>
                </a:solidFill>
              </a:rPr>
              <a:t> 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08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035556"/>
            <a:ext cx="815462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 smtClean="0"/>
              <a:t>Jagged array: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/>
              <a:t>We can access individual array elements in jagged array like these example:</a:t>
            </a:r>
          </a:p>
          <a:p>
            <a:pPr lvl="3" algn="just"/>
            <a:r>
              <a:rPr lang="en-US" sz="2400" i="1" dirty="0" smtClean="0"/>
              <a:t>//Assign 77 to the second element of first array</a:t>
            </a:r>
          </a:p>
          <a:p>
            <a:pPr lvl="3" algn="just">
              <a:spcAft>
                <a:spcPts val="600"/>
              </a:spcAft>
            </a:pPr>
            <a:r>
              <a:rPr lang="en-US" sz="2400" dirty="0" err="1" smtClean="0">
                <a:solidFill>
                  <a:srgbClr val="00B050"/>
                </a:solidFill>
              </a:rPr>
              <a:t>jaggedArray</a:t>
            </a:r>
            <a:r>
              <a:rPr lang="en-US" sz="2400" dirty="0" smtClean="0">
                <a:solidFill>
                  <a:srgbClr val="00B050"/>
                </a:solidFill>
              </a:rPr>
              <a:t>[0][1] = 77; </a:t>
            </a:r>
          </a:p>
          <a:p>
            <a:pPr lvl="3" algn="just"/>
            <a:r>
              <a:rPr lang="en-US" sz="2400" i="1" dirty="0" smtClean="0"/>
              <a:t>//Assign 84 to the second element of second array</a:t>
            </a:r>
          </a:p>
          <a:p>
            <a:pPr lvl="3" algn="just"/>
            <a:r>
              <a:rPr lang="en-US" sz="2400" dirty="0" err="1" smtClean="0">
                <a:solidFill>
                  <a:srgbClr val="00B050"/>
                </a:solidFill>
              </a:rPr>
              <a:t>jaggedArray</a:t>
            </a:r>
            <a:r>
              <a:rPr lang="en-US" sz="2400" dirty="0" smtClean="0">
                <a:solidFill>
                  <a:srgbClr val="00B050"/>
                </a:solidFill>
              </a:rPr>
              <a:t>[1][1] = 84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11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035556"/>
            <a:ext cx="81546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 smtClean="0"/>
              <a:t>Jagged array:</a:t>
            </a:r>
          </a:p>
          <a:p>
            <a:pPr algn="just">
              <a:spcAft>
                <a:spcPts val="1200"/>
              </a:spcAft>
            </a:pPr>
            <a:r>
              <a:rPr lang="en-US" sz="2400" dirty="0" smtClean="0"/>
              <a:t>The following is a declaration and initialization of a </a:t>
            </a:r>
            <a:r>
              <a:rPr lang="en-US" sz="2400" dirty="0" smtClean="0">
                <a:solidFill>
                  <a:srgbClr val="00B050"/>
                </a:solidFill>
              </a:rPr>
              <a:t>three elements</a:t>
            </a:r>
            <a:r>
              <a:rPr lang="en-US" sz="2400" dirty="0" smtClean="0"/>
              <a:t> jagged array and each element is </a:t>
            </a:r>
            <a:r>
              <a:rPr lang="en-US" sz="2400" dirty="0" smtClean="0">
                <a:solidFill>
                  <a:srgbClr val="00B050"/>
                </a:solidFill>
              </a:rPr>
              <a:t>2D </a:t>
            </a:r>
            <a:r>
              <a:rPr lang="en-US" sz="2400" dirty="0" smtClean="0"/>
              <a:t>array of integers.</a:t>
            </a:r>
          </a:p>
          <a:p>
            <a:pPr lvl="3" algn="just">
              <a:spcAft>
                <a:spcPts val="600"/>
              </a:spcAft>
            </a:pPr>
            <a:r>
              <a:rPr lang="en-US" sz="2400" dirty="0" smtClean="0"/>
              <a:t>            </a:t>
            </a:r>
            <a:r>
              <a:rPr lang="en-US" sz="2400" dirty="0" err="1" smtClean="0">
                <a:solidFill>
                  <a:srgbClr val="00B050"/>
                </a:solidFill>
              </a:rPr>
              <a:t>int</a:t>
            </a:r>
            <a:r>
              <a:rPr lang="en-US" sz="2400" dirty="0">
                <a:solidFill>
                  <a:srgbClr val="00B050"/>
                </a:solidFill>
              </a:rPr>
              <a:t>[][,] jaggedArray2 = new </a:t>
            </a:r>
            <a:r>
              <a:rPr lang="en-US" sz="2400" dirty="0" err="1">
                <a:solidFill>
                  <a:srgbClr val="00B050"/>
                </a:solidFill>
              </a:rPr>
              <a:t>int</a:t>
            </a:r>
            <a:r>
              <a:rPr lang="en-US" sz="2400" dirty="0">
                <a:solidFill>
                  <a:srgbClr val="00B050"/>
                </a:solidFill>
              </a:rPr>
              <a:t>[3][,]</a:t>
            </a:r>
          </a:p>
          <a:p>
            <a:pPr lvl="3" algn="just"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</a:rPr>
              <a:t>            {</a:t>
            </a:r>
          </a:p>
          <a:p>
            <a:pPr lvl="3" algn="just"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</a:rPr>
              <a:t>                new </a:t>
            </a:r>
            <a:r>
              <a:rPr lang="en-US" sz="2400" dirty="0" err="1">
                <a:solidFill>
                  <a:srgbClr val="00B050"/>
                </a:solidFill>
              </a:rPr>
              <a:t>int</a:t>
            </a:r>
            <a:r>
              <a:rPr lang="en-US" sz="2400" dirty="0">
                <a:solidFill>
                  <a:srgbClr val="00B050"/>
                </a:solidFill>
              </a:rPr>
              <a:t>[,]{ {1,3},{5,7} },</a:t>
            </a:r>
          </a:p>
          <a:p>
            <a:pPr lvl="3" algn="just"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</a:rPr>
              <a:t>                new </a:t>
            </a:r>
            <a:r>
              <a:rPr lang="en-US" sz="2400" dirty="0" err="1">
                <a:solidFill>
                  <a:srgbClr val="00B050"/>
                </a:solidFill>
              </a:rPr>
              <a:t>int</a:t>
            </a:r>
            <a:r>
              <a:rPr lang="en-US" sz="2400" dirty="0">
                <a:solidFill>
                  <a:srgbClr val="00B050"/>
                </a:solidFill>
              </a:rPr>
              <a:t>[,]{ {0,2},{4,6},{7,8} },</a:t>
            </a:r>
          </a:p>
          <a:p>
            <a:pPr lvl="3" algn="just"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</a:rPr>
              <a:t>                new </a:t>
            </a:r>
            <a:r>
              <a:rPr lang="en-US" sz="2400" dirty="0" err="1">
                <a:solidFill>
                  <a:srgbClr val="00B050"/>
                </a:solidFill>
              </a:rPr>
              <a:t>int</a:t>
            </a:r>
            <a:r>
              <a:rPr lang="en-US" sz="2400" dirty="0">
                <a:solidFill>
                  <a:srgbClr val="00B050"/>
                </a:solidFill>
              </a:rPr>
              <a:t>[,]{ {1,2},{2,3},{3,4} }</a:t>
            </a:r>
          </a:p>
          <a:p>
            <a:pPr lvl="3" algn="just"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</a:rPr>
              <a:t>            };</a:t>
            </a:r>
          </a:p>
          <a:p>
            <a:pPr algn="just">
              <a:spcAft>
                <a:spcPts val="600"/>
              </a:spcAft>
            </a:pP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42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035556"/>
            <a:ext cx="21140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What will be the output??</a:t>
            </a:r>
          </a:p>
          <a:p>
            <a:pPr algn="just"/>
            <a:endParaRPr lang="en-US" sz="2400" dirty="0">
              <a:solidFill>
                <a:srgbClr val="FF0000"/>
              </a:solidFill>
            </a:endParaRPr>
          </a:p>
          <a:p>
            <a:pPr algn="just">
              <a:spcAft>
                <a:spcPts val="600"/>
              </a:spcAft>
            </a:pP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5636" y="5334000"/>
            <a:ext cx="2587540" cy="77585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Output: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7 </a:t>
            </a:r>
            <a:r>
              <a:rPr lang="en-US" sz="2000" b="1" dirty="0">
                <a:solidFill>
                  <a:srgbClr val="FF0000"/>
                </a:solidFill>
              </a:rPr>
              <a:t>1 6 6 2 13 3 1 12 2 34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176" y="2178237"/>
            <a:ext cx="5715133" cy="393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2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035556"/>
            <a:ext cx="815462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 smtClean="0"/>
              <a:t>Using </a:t>
            </a:r>
            <a:r>
              <a:rPr lang="en-US" sz="2400" b="1" u="sng" dirty="0" err="1" smtClean="0"/>
              <a:t>foreach</a:t>
            </a:r>
            <a:r>
              <a:rPr lang="en-US" sz="2400" b="1" u="sng" dirty="0" smtClean="0"/>
              <a:t> with arrays:</a:t>
            </a:r>
          </a:p>
          <a:p>
            <a:pPr algn="just">
              <a:spcAft>
                <a:spcPts val="1200"/>
              </a:spcAft>
            </a:pPr>
            <a:r>
              <a:rPr lang="en-US" sz="2400" dirty="0" smtClean="0"/>
              <a:t>The </a:t>
            </a:r>
            <a:r>
              <a:rPr lang="en-US" sz="2400" dirty="0" err="1" smtClean="0">
                <a:solidFill>
                  <a:srgbClr val="FF0000"/>
                </a:solidFill>
              </a:rPr>
              <a:t>foreach</a:t>
            </a:r>
            <a:r>
              <a:rPr lang="en-US" sz="2400" dirty="0" smtClean="0"/>
              <a:t> statement processes elements in the order returned by the array, which is usually from the 0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element to the last. Example-</a:t>
            </a:r>
          </a:p>
          <a:p>
            <a:pPr lvl="3" algn="just"/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           </a:t>
            </a:r>
            <a:r>
              <a:rPr lang="en-US" sz="2400" dirty="0" err="1" smtClean="0">
                <a:solidFill>
                  <a:srgbClr val="00B050"/>
                </a:solidFill>
              </a:rPr>
              <a:t>int</a:t>
            </a:r>
            <a:r>
              <a:rPr lang="en-US" sz="2400" dirty="0">
                <a:solidFill>
                  <a:srgbClr val="00B050"/>
                </a:solidFill>
              </a:rPr>
              <a:t>[] number = { 1, 2, 3, 4, 5, 6 };</a:t>
            </a:r>
          </a:p>
          <a:p>
            <a:pPr lvl="3" algn="just"/>
            <a:r>
              <a:rPr lang="en-US" sz="2400" dirty="0">
                <a:solidFill>
                  <a:srgbClr val="00B050"/>
                </a:solidFill>
              </a:rPr>
              <a:t>            </a:t>
            </a:r>
            <a:r>
              <a:rPr lang="en-US" sz="2400" dirty="0" err="1">
                <a:solidFill>
                  <a:srgbClr val="00B050"/>
                </a:solidFill>
              </a:rPr>
              <a:t>foreach</a:t>
            </a:r>
            <a:r>
              <a:rPr lang="en-US" sz="2400" dirty="0">
                <a:solidFill>
                  <a:srgbClr val="00B050"/>
                </a:solidFill>
              </a:rPr>
              <a:t>(</a:t>
            </a:r>
            <a:r>
              <a:rPr lang="en-US" sz="2400" dirty="0" err="1">
                <a:solidFill>
                  <a:srgbClr val="00B050"/>
                </a:solidFill>
              </a:rPr>
              <a:t>int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i</a:t>
            </a:r>
            <a:r>
              <a:rPr lang="en-US" sz="2400" dirty="0">
                <a:solidFill>
                  <a:srgbClr val="00B050"/>
                </a:solidFill>
              </a:rPr>
              <a:t> in number)</a:t>
            </a:r>
          </a:p>
          <a:p>
            <a:pPr lvl="3" algn="just"/>
            <a:r>
              <a:rPr lang="en-US" sz="2400" dirty="0">
                <a:solidFill>
                  <a:srgbClr val="00B050"/>
                </a:solidFill>
              </a:rPr>
              <a:t>            {</a:t>
            </a:r>
          </a:p>
          <a:p>
            <a:pPr lvl="3" algn="just"/>
            <a:r>
              <a:rPr lang="en-US" sz="2400" dirty="0">
                <a:solidFill>
                  <a:srgbClr val="00B050"/>
                </a:solidFill>
              </a:rPr>
              <a:t>                </a:t>
            </a:r>
            <a:r>
              <a:rPr lang="en-US" sz="2400" dirty="0" err="1">
                <a:solidFill>
                  <a:srgbClr val="00B050"/>
                </a:solidFill>
              </a:rPr>
              <a:t>Console.Write</a:t>
            </a:r>
            <a:r>
              <a:rPr lang="en-US" sz="2400" dirty="0">
                <a:solidFill>
                  <a:srgbClr val="00B050"/>
                </a:solidFill>
              </a:rPr>
              <a:t>(</a:t>
            </a:r>
            <a:r>
              <a:rPr lang="en-US" sz="2400" dirty="0" err="1">
                <a:solidFill>
                  <a:srgbClr val="00B050"/>
                </a:solidFill>
              </a:rPr>
              <a:t>i</a:t>
            </a:r>
            <a:r>
              <a:rPr lang="en-US" sz="2400" dirty="0">
                <a:solidFill>
                  <a:srgbClr val="00B050"/>
                </a:solidFill>
              </a:rPr>
              <a:t> + " ");</a:t>
            </a:r>
          </a:p>
          <a:p>
            <a:pPr lvl="3" algn="just"/>
            <a:r>
              <a:rPr lang="en-US" sz="2400" dirty="0">
                <a:solidFill>
                  <a:srgbClr val="00B050"/>
                </a:solidFill>
              </a:rPr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287587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035556"/>
            <a:ext cx="815462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 smtClean="0"/>
              <a:t>Passing arrays as arguments: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Array can be passed as arguments to method parameters.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Arrays are </a:t>
            </a:r>
            <a:r>
              <a:rPr lang="en-US" sz="2400" dirty="0" smtClean="0">
                <a:solidFill>
                  <a:srgbClr val="FF0000"/>
                </a:solidFill>
              </a:rPr>
              <a:t>reference type</a:t>
            </a:r>
            <a:r>
              <a:rPr lang="en-US" sz="2400" dirty="0" smtClean="0"/>
              <a:t>, the method can change the value of the elements.</a:t>
            </a:r>
          </a:p>
          <a:p>
            <a:pPr lvl="4" algn="just"/>
            <a:r>
              <a:rPr lang="en-US" sz="2400" dirty="0" err="1" smtClean="0">
                <a:solidFill>
                  <a:srgbClr val="00B050"/>
                </a:solidFill>
              </a:rPr>
              <a:t>int</a:t>
            </a:r>
            <a:r>
              <a:rPr lang="en-US" sz="2400" dirty="0" smtClean="0">
                <a:solidFill>
                  <a:srgbClr val="00B050"/>
                </a:solidFill>
              </a:rPr>
              <a:t>[] </a:t>
            </a:r>
            <a:r>
              <a:rPr lang="en-US" sz="2400" dirty="0" err="1" smtClean="0">
                <a:solidFill>
                  <a:srgbClr val="00B050"/>
                </a:solidFill>
              </a:rPr>
              <a:t>theArray</a:t>
            </a:r>
            <a:r>
              <a:rPr lang="en-US" sz="2400" dirty="0" smtClean="0">
                <a:solidFill>
                  <a:srgbClr val="00B050"/>
                </a:solidFill>
              </a:rPr>
              <a:t> = {1,3,5,7};</a:t>
            </a:r>
          </a:p>
          <a:p>
            <a:pPr lvl="4" algn="just"/>
            <a:r>
              <a:rPr lang="en-US" sz="2400" dirty="0" err="1" smtClean="0">
                <a:solidFill>
                  <a:srgbClr val="00B050"/>
                </a:solidFill>
              </a:rPr>
              <a:t>PrintArray</a:t>
            </a:r>
            <a:r>
              <a:rPr lang="en-US" sz="2400" dirty="0" smtClean="0">
                <a:solidFill>
                  <a:srgbClr val="00B050"/>
                </a:solidFill>
              </a:rPr>
              <a:t>(</a:t>
            </a:r>
            <a:r>
              <a:rPr lang="en-US" sz="2400" dirty="0" err="1" smtClean="0">
                <a:solidFill>
                  <a:srgbClr val="00B050"/>
                </a:solidFill>
              </a:rPr>
              <a:t>theArray</a:t>
            </a:r>
            <a:r>
              <a:rPr lang="en-US" sz="2400" dirty="0" smtClean="0">
                <a:solidFill>
                  <a:srgbClr val="00B050"/>
                </a:solidFill>
              </a:rPr>
              <a:t>);</a:t>
            </a:r>
          </a:p>
          <a:p>
            <a:pPr lvl="4" algn="just"/>
            <a:endParaRPr lang="en-US" sz="2400" dirty="0">
              <a:solidFill>
                <a:srgbClr val="00B050"/>
              </a:solidFill>
            </a:endParaRPr>
          </a:p>
          <a:p>
            <a:pPr lvl="4" algn="just"/>
            <a:r>
              <a:rPr lang="en-US" sz="2400" dirty="0" smtClean="0">
                <a:solidFill>
                  <a:srgbClr val="00B050"/>
                </a:solidFill>
              </a:rPr>
              <a:t>void </a:t>
            </a:r>
            <a:r>
              <a:rPr lang="en-US" sz="2400" dirty="0" err="1" smtClean="0">
                <a:solidFill>
                  <a:srgbClr val="00B050"/>
                </a:solidFill>
              </a:rPr>
              <a:t>PrintArray</a:t>
            </a:r>
            <a:r>
              <a:rPr lang="en-US" sz="2400" dirty="0" smtClean="0">
                <a:solidFill>
                  <a:srgbClr val="00B050"/>
                </a:solidFill>
              </a:rPr>
              <a:t>(</a:t>
            </a:r>
            <a:r>
              <a:rPr lang="en-US" sz="2400" dirty="0" err="1" smtClean="0">
                <a:solidFill>
                  <a:srgbClr val="00B050"/>
                </a:solidFill>
              </a:rPr>
              <a:t>int</a:t>
            </a:r>
            <a:r>
              <a:rPr lang="en-US" sz="2400" dirty="0" smtClean="0">
                <a:solidFill>
                  <a:srgbClr val="00B050"/>
                </a:solidFill>
              </a:rPr>
              <a:t>[] </a:t>
            </a:r>
            <a:r>
              <a:rPr lang="en-US" sz="2400" dirty="0" err="1" smtClean="0">
                <a:solidFill>
                  <a:srgbClr val="00B050"/>
                </a:solidFill>
              </a:rPr>
              <a:t>arr</a:t>
            </a:r>
            <a:r>
              <a:rPr lang="en-US" sz="2400" dirty="0" smtClean="0">
                <a:solidFill>
                  <a:srgbClr val="00B050"/>
                </a:solidFill>
              </a:rPr>
              <a:t>)</a:t>
            </a:r>
          </a:p>
          <a:p>
            <a:pPr lvl="4" algn="just"/>
            <a:r>
              <a:rPr lang="en-US" sz="2400" dirty="0" smtClean="0">
                <a:solidFill>
                  <a:srgbClr val="00B050"/>
                </a:solidFill>
              </a:rPr>
              <a:t>{</a:t>
            </a:r>
          </a:p>
          <a:p>
            <a:pPr lvl="4" algn="just"/>
            <a:r>
              <a:rPr lang="en-US" sz="2400" dirty="0">
                <a:solidFill>
                  <a:srgbClr val="00B050"/>
                </a:solidFill>
              </a:rPr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//method code</a:t>
            </a:r>
          </a:p>
          <a:p>
            <a:pPr lvl="4" algn="just"/>
            <a:r>
              <a:rPr lang="en-US" sz="2400" dirty="0">
                <a:solidFill>
                  <a:srgbClr val="00B050"/>
                </a:solidFill>
              </a:rPr>
              <a:t>}</a:t>
            </a:r>
            <a:endParaRPr lang="en-US" sz="24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61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035556"/>
            <a:ext cx="3832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What will be the output??</a:t>
            </a:r>
          </a:p>
          <a:p>
            <a:pPr algn="just"/>
            <a:endParaRPr lang="en-US" sz="2400" dirty="0">
              <a:solidFill>
                <a:srgbClr val="FF0000"/>
              </a:solidFill>
            </a:endParaRPr>
          </a:p>
          <a:p>
            <a:pPr algn="just">
              <a:spcAft>
                <a:spcPts val="600"/>
              </a:spcAft>
            </a:pP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05712" y="3498058"/>
            <a:ext cx="1467958" cy="12996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Output: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1 3 5 7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1 3 4 7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041" y="2330653"/>
            <a:ext cx="4324676" cy="363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1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0" y="2327034"/>
            <a:ext cx="8154623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 smtClean="0"/>
              <a:t>Introducing Array:</a:t>
            </a:r>
          </a:p>
          <a:p>
            <a:pPr algn="just">
              <a:spcAft>
                <a:spcPts val="600"/>
              </a:spcAft>
            </a:pPr>
            <a:r>
              <a:rPr lang="en-US" sz="2400" dirty="0"/>
              <a:t>Array is a sequence of elements, all of which are the same type. You can build simple arrays </a:t>
            </a:r>
            <a:r>
              <a:rPr lang="en-US" sz="2400" dirty="0" smtClean="0"/>
              <a:t>that </a:t>
            </a:r>
            <a:r>
              <a:rPr lang="en-US" sz="2400" dirty="0"/>
              <a:t>have one dimension (a list), two dimensions (a table), three dimensions (a cube), and so </a:t>
            </a:r>
            <a:r>
              <a:rPr lang="en-US" sz="2400" dirty="0" smtClean="0"/>
              <a:t>on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Every element in the array contains a value.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Arrays are </a:t>
            </a:r>
            <a:r>
              <a:rPr lang="en-US" sz="2400" dirty="0">
                <a:solidFill>
                  <a:srgbClr val="FF0000"/>
                </a:solidFill>
              </a:rPr>
              <a:t>zero-indexed</a:t>
            </a:r>
            <a:r>
              <a:rPr lang="en-US" sz="2400" dirty="0"/>
              <a:t>, that is, the first item in the array is element 0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The size of an array is the total number of elements that it can contain.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3347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0" y="2285470"/>
            <a:ext cx="815462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 smtClean="0"/>
              <a:t>Introducing Array: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/>
              <a:t>An array has the following properties: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400" dirty="0" smtClean="0"/>
              <a:t>An array can be </a:t>
            </a:r>
            <a:r>
              <a:rPr lang="en-US" sz="2400" dirty="0" smtClean="0">
                <a:solidFill>
                  <a:srgbClr val="00B050"/>
                </a:solidFill>
              </a:rPr>
              <a:t>Single-Dimensional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B050"/>
                </a:solidFill>
              </a:rPr>
              <a:t>Multidimensional</a:t>
            </a:r>
            <a:r>
              <a:rPr lang="en-US" sz="2400" dirty="0" smtClean="0"/>
              <a:t> or </a:t>
            </a:r>
            <a:r>
              <a:rPr lang="en-US" sz="2400" dirty="0" smtClean="0">
                <a:solidFill>
                  <a:srgbClr val="00B050"/>
                </a:solidFill>
              </a:rPr>
              <a:t>Jagged</a:t>
            </a:r>
            <a:r>
              <a:rPr lang="en-US" sz="2400" dirty="0" smtClean="0"/>
              <a:t>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400" dirty="0" smtClean="0"/>
              <a:t>The number of dimensions and the length of each dimension are established when the array instance is created. These values can’t be changed during the lifetime of the instance.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400" dirty="0" smtClean="0"/>
              <a:t>The default value of numeric array elements are set to </a:t>
            </a:r>
            <a:r>
              <a:rPr lang="en-US" sz="2400" dirty="0" smtClean="0">
                <a:solidFill>
                  <a:srgbClr val="FF0000"/>
                </a:solidFill>
              </a:rPr>
              <a:t>zero</a:t>
            </a:r>
            <a:r>
              <a:rPr lang="en-US" sz="2400" dirty="0" smtClean="0"/>
              <a:t>, and reference elements are set to </a:t>
            </a:r>
            <a:r>
              <a:rPr lang="en-US" sz="2400" dirty="0" smtClean="0">
                <a:solidFill>
                  <a:srgbClr val="FF0000"/>
                </a:solidFill>
              </a:rPr>
              <a:t>null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295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0" y="2271616"/>
            <a:ext cx="8154623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 smtClean="0"/>
              <a:t>Declaring Array: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/>
              <a:t>When </a:t>
            </a:r>
            <a:r>
              <a:rPr lang="en-US" sz="2400" dirty="0"/>
              <a:t>you declare an array, you specify the type of data that it contains and a name for the </a:t>
            </a:r>
            <a:r>
              <a:rPr lang="en-US" sz="2400" dirty="0" smtClean="0"/>
              <a:t>array</a:t>
            </a:r>
            <a:r>
              <a:rPr lang="en-US" sz="2400" dirty="0"/>
              <a:t>. </a:t>
            </a:r>
            <a:r>
              <a:rPr lang="en-US" sz="2400" dirty="0" smtClean="0"/>
              <a:t>When you </a:t>
            </a:r>
            <a:r>
              <a:rPr lang="en-US" sz="2400" dirty="0"/>
              <a:t>use the </a:t>
            </a:r>
            <a:r>
              <a:rPr lang="en-US" sz="2400" dirty="0">
                <a:solidFill>
                  <a:srgbClr val="FF0000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 smtClean="0"/>
              <a:t>keyword, array is created. </a:t>
            </a:r>
            <a:r>
              <a:rPr lang="en-US" sz="2400" dirty="0"/>
              <a:t>At this point, you </a:t>
            </a:r>
            <a:r>
              <a:rPr lang="en-US" sz="2400" dirty="0" smtClean="0"/>
              <a:t>should </a:t>
            </a:r>
            <a:r>
              <a:rPr lang="en-US" sz="2400" dirty="0"/>
              <a:t>specify the size of the array</a:t>
            </a:r>
            <a:r>
              <a:rPr lang="en-US" sz="2400" dirty="0" smtClean="0"/>
              <a:t>.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/>
              <a:t>Syntax:</a:t>
            </a:r>
          </a:p>
          <a:p>
            <a:pPr algn="ctr">
              <a:spcAft>
                <a:spcPts val="600"/>
              </a:spcAft>
            </a:pPr>
            <a:r>
              <a:rPr lang="en-US" sz="2400" i="1" dirty="0" err="1" smtClean="0"/>
              <a:t>dataType</a:t>
            </a:r>
            <a:r>
              <a:rPr lang="en-US" sz="2400" i="1" dirty="0" smtClean="0"/>
              <a:t>[] </a:t>
            </a:r>
            <a:r>
              <a:rPr lang="en-US" sz="2400" i="1" dirty="0" err="1" smtClean="0"/>
              <a:t>arrayName</a:t>
            </a:r>
            <a:r>
              <a:rPr lang="en-US" sz="2400" i="1" dirty="0" smtClean="0"/>
              <a:t> = new </a:t>
            </a:r>
            <a:r>
              <a:rPr lang="en-US" sz="2400" i="1" dirty="0" err="1" smtClean="0"/>
              <a:t>dataType</a:t>
            </a:r>
            <a:r>
              <a:rPr lang="en-US" sz="2400" i="1" dirty="0" smtClean="0"/>
              <a:t> [size];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/>
              <a:t>Example:</a:t>
            </a:r>
          </a:p>
          <a:p>
            <a:pPr algn="ctr">
              <a:spcAft>
                <a:spcPts val="600"/>
              </a:spcAft>
            </a:pPr>
            <a:r>
              <a:rPr lang="en-US" sz="2400" dirty="0" err="1" smtClean="0">
                <a:solidFill>
                  <a:srgbClr val="00B050"/>
                </a:solidFill>
              </a:rPr>
              <a:t>int</a:t>
            </a:r>
            <a:r>
              <a:rPr lang="en-US" sz="2400" dirty="0" smtClean="0">
                <a:solidFill>
                  <a:srgbClr val="00B050"/>
                </a:solidFill>
              </a:rPr>
              <a:t>[] </a:t>
            </a:r>
            <a:r>
              <a:rPr lang="en-US" sz="2400" dirty="0" err="1" smtClean="0">
                <a:solidFill>
                  <a:srgbClr val="00B050"/>
                </a:solidFill>
              </a:rPr>
              <a:t>arrayName</a:t>
            </a:r>
            <a:r>
              <a:rPr lang="en-US" sz="2400" dirty="0" smtClean="0">
                <a:solidFill>
                  <a:srgbClr val="00B050"/>
                </a:solidFill>
              </a:rPr>
              <a:t> = new </a:t>
            </a:r>
            <a:r>
              <a:rPr lang="en-US" sz="2400" dirty="0" err="1" smtClean="0">
                <a:solidFill>
                  <a:srgbClr val="00B050"/>
                </a:solidFill>
              </a:rPr>
              <a:t>int</a:t>
            </a:r>
            <a:r>
              <a:rPr lang="en-US" sz="2400" dirty="0" smtClean="0">
                <a:solidFill>
                  <a:srgbClr val="00B050"/>
                </a:solidFill>
              </a:rPr>
              <a:t>[10];</a:t>
            </a:r>
            <a:endParaRPr lang="en-US" sz="2400" dirty="0">
              <a:solidFill>
                <a:srgbClr val="00B050"/>
              </a:solidFill>
            </a:endParaRPr>
          </a:p>
          <a:p>
            <a:pPr algn="just">
              <a:spcAft>
                <a:spcPts val="600"/>
              </a:spcAft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63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0" y="2271616"/>
            <a:ext cx="8154623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 smtClean="0"/>
              <a:t>Declaring Array:</a:t>
            </a:r>
          </a:p>
          <a:p>
            <a:pPr algn="just">
              <a:spcAft>
                <a:spcPts val="600"/>
              </a:spcAft>
            </a:pPr>
            <a:r>
              <a:rPr lang="en-US" sz="2400" dirty="0"/>
              <a:t>You can also choose to create an array and initialize it with values at the same time as in the </a:t>
            </a:r>
            <a:r>
              <a:rPr lang="en-US" sz="2400" dirty="0" smtClean="0"/>
              <a:t>following </a:t>
            </a:r>
            <a:r>
              <a:rPr lang="en-US" sz="2400" dirty="0"/>
              <a:t>example that declares </a:t>
            </a:r>
            <a:r>
              <a:rPr lang="en-US" sz="2400" dirty="0" smtClean="0"/>
              <a:t>an </a:t>
            </a:r>
            <a:r>
              <a:rPr lang="en-US" sz="2400" dirty="0"/>
              <a:t>integer array and assigns values to it. The compiler know </a:t>
            </a:r>
            <a:r>
              <a:rPr lang="en-US" sz="2400" dirty="0" smtClean="0"/>
              <a:t>how </a:t>
            </a:r>
            <a:r>
              <a:rPr lang="en-US" sz="2400" dirty="0"/>
              <a:t>large to make the array by the number of values in the curly braces</a:t>
            </a:r>
            <a:r>
              <a:rPr lang="en-US" sz="2400" dirty="0" smtClean="0"/>
              <a:t>:</a:t>
            </a:r>
          </a:p>
          <a:p>
            <a:pPr algn="ctr">
              <a:spcAft>
                <a:spcPts val="600"/>
              </a:spcAft>
            </a:pPr>
            <a:r>
              <a:rPr lang="en-US" sz="2400" dirty="0" err="1" smtClean="0">
                <a:solidFill>
                  <a:srgbClr val="00B050"/>
                </a:solidFill>
              </a:rPr>
              <a:t>int</a:t>
            </a:r>
            <a:r>
              <a:rPr lang="en-US" sz="2400" dirty="0" smtClean="0">
                <a:solidFill>
                  <a:srgbClr val="00B050"/>
                </a:solidFill>
              </a:rPr>
              <a:t>[] </a:t>
            </a:r>
            <a:r>
              <a:rPr lang="en-US" sz="2400" dirty="0" err="1" smtClean="0">
                <a:solidFill>
                  <a:srgbClr val="00B050"/>
                </a:solidFill>
              </a:rPr>
              <a:t>arrayName</a:t>
            </a:r>
            <a:r>
              <a:rPr lang="en-US" sz="2400" dirty="0" smtClean="0">
                <a:solidFill>
                  <a:srgbClr val="00B050"/>
                </a:solidFill>
              </a:rPr>
              <a:t> = {1,2,3,4,5,6,7,8};</a:t>
            </a:r>
          </a:p>
          <a:p>
            <a:pPr algn="ctr">
              <a:spcAft>
                <a:spcPts val="600"/>
              </a:spcAft>
            </a:pPr>
            <a:r>
              <a:rPr lang="en-US" sz="2400" dirty="0" smtClean="0"/>
              <a:t>or</a:t>
            </a:r>
          </a:p>
          <a:p>
            <a:pPr algn="ctr">
              <a:spcAft>
                <a:spcPts val="600"/>
              </a:spcAft>
            </a:pPr>
            <a:r>
              <a:rPr lang="en-US" sz="2400" dirty="0" err="1">
                <a:solidFill>
                  <a:srgbClr val="00B050"/>
                </a:solidFill>
              </a:rPr>
              <a:t>int</a:t>
            </a:r>
            <a:r>
              <a:rPr lang="en-US" sz="2400" dirty="0">
                <a:solidFill>
                  <a:srgbClr val="00B050"/>
                </a:solidFill>
              </a:rPr>
              <a:t>[] </a:t>
            </a:r>
            <a:r>
              <a:rPr lang="en-US" sz="2400" dirty="0" err="1">
                <a:solidFill>
                  <a:srgbClr val="00B050"/>
                </a:solidFill>
              </a:rPr>
              <a:t>arrayName</a:t>
            </a:r>
            <a:r>
              <a:rPr lang="en-US" sz="2400" dirty="0">
                <a:solidFill>
                  <a:srgbClr val="00B050"/>
                </a:solidFill>
              </a:rPr>
              <a:t> = </a:t>
            </a:r>
            <a:r>
              <a:rPr lang="en-US" sz="2400" dirty="0" smtClean="0">
                <a:solidFill>
                  <a:srgbClr val="00B050"/>
                </a:solidFill>
              </a:rPr>
              <a:t>new </a:t>
            </a:r>
            <a:r>
              <a:rPr lang="en-US" sz="2400" dirty="0" err="1" smtClean="0">
                <a:solidFill>
                  <a:srgbClr val="00B050"/>
                </a:solidFill>
              </a:rPr>
              <a:t>int</a:t>
            </a:r>
            <a:r>
              <a:rPr lang="en-US" sz="2400" dirty="0" smtClean="0">
                <a:solidFill>
                  <a:srgbClr val="00B050"/>
                </a:solidFill>
              </a:rPr>
              <a:t>[] {1,2,3,4,5,6,7,8</a:t>
            </a:r>
            <a:r>
              <a:rPr lang="en-US" sz="2400" dirty="0">
                <a:solidFill>
                  <a:srgbClr val="00B050"/>
                </a:solidFill>
              </a:rPr>
              <a:t>};</a:t>
            </a:r>
          </a:p>
          <a:p>
            <a:pPr algn="ctr">
              <a:spcAft>
                <a:spcPts val="600"/>
              </a:spcAft>
            </a:pPr>
            <a:endParaRPr lang="en-US" sz="2400" dirty="0">
              <a:solidFill>
                <a:srgbClr val="00B050"/>
              </a:solidFill>
            </a:endParaRPr>
          </a:p>
          <a:p>
            <a:pPr algn="just">
              <a:spcAft>
                <a:spcPts val="600"/>
              </a:spcAft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8841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0" y="2271616"/>
            <a:ext cx="8154623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 smtClean="0"/>
              <a:t>Array as objects: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 smtClean="0"/>
              <a:t>In C#, arrays are actually </a:t>
            </a:r>
            <a:r>
              <a:rPr lang="en-US" sz="2400" dirty="0" smtClean="0">
                <a:solidFill>
                  <a:srgbClr val="FF0000"/>
                </a:solidFill>
              </a:rPr>
              <a:t>objects</a:t>
            </a:r>
            <a:r>
              <a:rPr lang="en-US" sz="2400" dirty="0" smtClean="0"/>
              <a:t>.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 smtClean="0"/>
              <a:t>Array is the </a:t>
            </a:r>
            <a:r>
              <a:rPr lang="en-US" sz="2400" dirty="0" smtClean="0">
                <a:solidFill>
                  <a:srgbClr val="FF0000"/>
                </a:solidFill>
              </a:rPr>
              <a:t>abstract base type</a:t>
            </a:r>
            <a:r>
              <a:rPr lang="en-US" sz="2400" dirty="0" smtClean="0"/>
              <a:t> of all array types. We can use the properties and other class members, that Array has.</a:t>
            </a:r>
          </a:p>
          <a:p>
            <a:pPr lvl="2" algn="just"/>
            <a:r>
              <a:rPr lang="en-US" sz="2400" dirty="0" err="1">
                <a:solidFill>
                  <a:srgbClr val="00B050"/>
                </a:solidFill>
              </a:rPr>
              <a:t>int</a:t>
            </a:r>
            <a:r>
              <a:rPr lang="en-US" sz="2400" dirty="0">
                <a:solidFill>
                  <a:srgbClr val="00B050"/>
                </a:solidFill>
              </a:rPr>
              <a:t>[] number = { 1, 2, 3, 4, 5 };</a:t>
            </a:r>
          </a:p>
          <a:p>
            <a:pPr lvl="2" algn="just"/>
            <a:r>
              <a:rPr lang="en-US" sz="2400" dirty="0" err="1" smtClean="0">
                <a:solidFill>
                  <a:srgbClr val="00B050"/>
                </a:solidFill>
              </a:rPr>
              <a:t>int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</a:rPr>
              <a:t>length = </a:t>
            </a:r>
            <a:r>
              <a:rPr lang="en-US" sz="2400" dirty="0" err="1">
                <a:solidFill>
                  <a:srgbClr val="00B050"/>
                </a:solidFill>
              </a:rPr>
              <a:t>number.Length</a:t>
            </a:r>
            <a:r>
              <a:rPr lang="en-US" sz="2400" dirty="0">
                <a:solidFill>
                  <a:srgbClr val="00B050"/>
                </a:solidFill>
              </a:rPr>
              <a:t>;</a:t>
            </a:r>
          </a:p>
          <a:p>
            <a:pPr lvl="2" algn="just"/>
            <a:r>
              <a:rPr lang="en-US" sz="2400" dirty="0" err="1" smtClean="0">
                <a:solidFill>
                  <a:srgbClr val="00B050"/>
                </a:solidFill>
              </a:rPr>
              <a:t>Console.WriteLine</a:t>
            </a:r>
            <a:r>
              <a:rPr lang="en-US" sz="2400" dirty="0">
                <a:solidFill>
                  <a:srgbClr val="00B050"/>
                </a:solidFill>
              </a:rPr>
              <a:t>("Length of the array is {0}",length</a:t>
            </a:r>
            <a:r>
              <a:rPr lang="en-US" sz="2400" dirty="0" smtClean="0">
                <a:solidFill>
                  <a:srgbClr val="00B050"/>
                </a:solidFill>
              </a:rPr>
              <a:t>);</a:t>
            </a:r>
          </a:p>
          <a:p>
            <a:pPr lvl="2" algn="just"/>
            <a:r>
              <a:rPr lang="en-US" sz="2400" dirty="0" err="1">
                <a:solidFill>
                  <a:srgbClr val="00B050"/>
                </a:solidFill>
              </a:rPr>
              <a:t>Console.WriteLine</a:t>
            </a:r>
            <a:r>
              <a:rPr lang="en-US" sz="2400" dirty="0" smtClean="0">
                <a:solidFill>
                  <a:srgbClr val="00B050"/>
                </a:solidFill>
              </a:rPr>
              <a:t>(“It is </a:t>
            </a:r>
            <a:r>
              <a:rPr lang="en-US" sz="2400" dirty="0">
                <a:solidFill>
                  <a:srgbClr val="00B050"/>
                </a:solidFill>
              </a:rPr>
              <a:t>{0} dimension",</a:t>
            </a:r>
            <a:r>
              <a:rPr lang="en-US" sz="2400" dirty="0" err="1">
                <a:solidFill>
                  <a:srgbClr val="00B050"/>
                </a:solidFill>
              </a:rPr>
              <a:t>number.Rank</a:t>
            </a:r>
            <a:r>
              <a:rPr lang="en-US" sz="2400" dirty="0">
                <a:solidFill>
                  <a:srgbClr val="00B050"/>
                </a:solidFill>
              </a:rPr>
              <a:t>);</a:t>
            </a:r>
            <a:endParaRPr lang="en-US" sz="24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83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0" y="2271616"/>
            <a:ext cx="8154623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 smtClean="0"/>
              <a:t>Accessing data in an array:</a:t>
            </a:r>
          </a:p>
          <a:p>
            <a:pPr algn="just">
              <a:spcAft>
                <a:spcPts val="600"/>
              </a:spcAft>
            </a:pPr>
            <a:r>
              <a:rPr lang="en-US" sz="2400" dirty="0"/>
              <a:t>You can access data in an array in several ways, such as by </a:t>
            </a:r>
            <a:r>
              <a:rPr lang="en-US" sz="2400" dirty="0">
                <a:solidFill>
                  <a:srgbClr val="FF0000"/>
                </a:solidFill>
              </a:rPr>
              <a:t>specifying the index of a specific </a:t>
            </a:r>
            <a:r>
              <a:rPr lang="en-US" sz="2400" dirty="0" smtClean="0">
                <a:solidFill>
                  <a:srgbClr val="FF0000"/>
                </a:solidFill>
              </a:rPr>
              <a:t>element </a:t>
            </a:r>
            <a:r>
              <a:rPr lang="en-US" sz="2400" dirty="0"/>
              <a:t>that you require or </a:t>
            </a:r>
            <a:r>
              <a:rPr lang="en-US" sz="2400" dirty="0">
                <a:solidFill>
                  <a:srgbClr val="FF0000"/>
                </a:solidFill>
              </a:rPr>
              <a:t>by iterating through the entire array</a:t>
            </a:r>
            <a:r>
              <a:rPr lang="en-US" sz="2400" dirty="0"/>
              <a:t> and returning each element </a:t>
            </a:r>
            <a:r>
              <a:rPr lang="en-US" sz="2400" dirty="0" smtClean="0"/>
              <a:t>in sequence.</a:t>
            </a:r>
          </a:p>
          <a:p>
            <a:pPr lvl="3" algn="just"/>
            <a:r>
              <a:rPr lang="en-US" sz="2400" dirty="0" err="1">
                <a:solidFill>
                  <a:srgbClr val="00B050"/>
                </a:solidFill>
              </a:rPr>
              <a:t>int</a:t>
            </a:r>
            <a:r>
              <a:rPr lang="en-US" sz="2400" dirty="0">
                <a:solidFill>
                  <a:srgbClr val="00B050"/>
                </a:solidFill>
              </a:rPr>
              <a:t>[] </a:t>
            </a:r>
            <a:r>
              <a:rPr lang="en-US" sz="2400" dirty="0" err="1">
                <a:solidFill>
                  <a:srgbClr val="00B050"/>
                </a:solidFill>
              </a:rPr>
              <a:t>oldNumbers</a:t>
            </a:r>
            <a:r>
              <a:rPr lang="en-US" sz="2400" dirty="0">
                <a:solidFill>
                  <a:srgbClr val="00B050"/>
                </a:solidFill>
              </a:rPr>
              <a:t> = { 1, 2, 3, 4, 5 </a:t>
            </a:r>
            <a:r>
              <a:rPr lang="en-US" sz="2400" dirty="0" smtClean="0">
                <a:solidFill>
                  <a:srgbClr val="00B050"/>
                </a:solidFill>
              </a:rPr>
              <a:t>};</a:t>
            </a:r>
          </a:p>
          <a:p>
            <a:pPr lvl="3" algn="just"/>
            <a:r>
              <a:rPr lang="en-US" sz="2400" dirty="0" err="1">
                <a:solidFill>
                  <a:srgbClr val="00B050"/>
                </a:solidFill>
              </a:rPr>
              <a:t>int</a:t>
            </a:r>
            <a:r>
              <a:rPr lang="en-US" sz="2400" dirty="0">
                <a:solidFill>
                  <a:srgbClr val="00B050"/>
                </a:solidFill>
              </a:rPr>
              <a:t> number = </a:t>
            </a:r>
            <a:r>
              <a:rPr lang="en-US" sz="2400" dirty="0" err="1">
                <a:solidFill>
                  <a:srgbClr val="00B050"/>
                </a:solidFill>
              </a:rPr>
              <a:t>oldNumbers</a:t>
            </a:r>
            <a:r>
              <a:rPr lang="en-US" sz="2400" dirty="0">
                <a:solidFill>
                  <a:srgbClr val="00B050"/>
                </a:solidFill>
              </a:rPr>
              <a:t>[2</a:t>
            </a:r>
            <a:r>
              <a:rPr lang="en-US" sz="2400" dirty="0" smtClean="0">
                <a:solidFill>
                  <a:srgbClr val="00B050"/>
                </a:solidFill>
              </a:rPr>
              <a:t>];</a:t>
            </a:r>
          </a:p>
          <a:p>
            <a:pPr lvl="3" algn="just"/>
            <a:r>
              <a:rPr lang="en-US" sz="2400" dirty="0">
                <a:solidFill>
                  <a:srgbClr val="00B050"/>
                </a:solidFill>
              </a:rPr>
              <a:t>for (</a:t>
            </a:r>
            <a:r>
              <a:rPr lang="en-US" sz="2400" dirty="0" err="1">
                <a:solidFill>
                  <a:srgbClr val="00B050"/>
                </a:solidFill>
              </a:rPr>
              <a:t>int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i</a:t>
            </a:r>
            <a:r>
              <a:rPr lang="en-US" sz="2400" dirty="0">
                <a:solidFill>
                  <a:srgbClr val="00B050"/>
                </a:solidFill>
              </a:rPr>
              <a:t> = 0; </a:t>
            </a:r>
            <a:r>
              <a:rPr lang="en-US" sz="2400" dirty="0" err="1">
                <a:solidFill>
                  <a:srgbClr val="00B050"/>
                </a:solidFill>
              </a:rPr>
              <a:t>i</a:t>
            </a:r>
            <a:r>
              <a:rPr lang="en-US" sz="2400" dirty="0">
                <a:solidFill>
                  <a:srgbClr val="00B050"/>
                </a:solidFill>
              </a:rPr>
              <a:t> &lt; </a:t>
            </a:r>
            <a:r>
              <a:rPr lang="en-US" sz="2400" dirty="0" err="1">
                <a:solidFill>
                  <a:srgbClr val="00B050"/>
                </a:solidFill>
              </a:rPr>
              <a:t>oldNumbers.Length</a:t>
            </a:r>
            <a:r>
              <a:rPr lang="en-US" sz="2400" dirty="0">
                <a:solidFill>
                  <a:srgbClr val="00B050"/>
                </a:solidFill>
              </a:rPr>
              <a:t>; </a:t>
            </a:r>
            <a:r>
              <a:rPr lang="en-US" sz="2400" dirty="0" err="1">
                <a:solidFill>
                  <a:srgbClr val="00B050"/>
                </a:solidFill>
              </a:rPr>
              <a:t>i</a:t>
            </a:r>
            <a:r>
              <a:rPr lang="en-US" sz="2400" dirty="0" smtClean="0">
                <a:solidFill>
                  <a:srgbClr val="00B050"/>
                </a:solidFill>
              </a:rPr>
              <a:t>++){</a:t>
            </a:r>
            <a:endParaRPr lang="en-US" sz="2400" dirty="0">
              <a:solidFill>
                <a:srgbClr val="00B050"/>
              </a:solidFill>
            </a:endParaRPr>
          </a:p>
          <a:p>
            <a:pPr lvl="3" algn="just"/>
            <a:r>
              <a:rPr lang="en-US" sz="2400" dirty="0" smtClean="0">
                <a:solidFill>
                  <a:srgbClr val="00B050"/>
                </a:solidFill>
              </a:rPr>
              <a:t>	</a:t>
            </a:r>
            <a:r>
              <a:rPr lang="en-US" sz="2400" dirty="0" err="1" smtClean="0">
                <a:solidFill>
                  <a:srgbClr val="00B050"/>
                </a:solidFill>
              </a:rPr>
              <a:t>int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</a:rPr>
              <a:t>number = </a:t>
            </a:r>
            <a:r>
              <a:rPr lang="en-US" sz="2400" dirty="0" err="1">
                <a:solidFill>
                  <a:srgbClr val="00B050"/>
                </a:solidFill>
              </a:rPr>
              <a:t>oldNumbers</a:t>
            </a:r>
            <a:r>
              <a:rPr lang="en-US" sz="2400" dirty="0">
                <a:solidFill>
                  <a:srgbClr val="00B050"/>
                </a:solidFill>
              </a:rPr>
              <a:t>[</a:t>
            </a:r>
            <a:r>
              <a:rPr lang="en-US" sz="2400" dirty="0" err="1">
                <a:solidFill>
                  <a:srgbClr val="00B050"/>
                </a:solidFill>
              </a:rPr>
              <a:t>i</a:t>
            </a:r>
            <a:r>
              <a:rPr lang="en-US" sz="2400" dirty="0">
                <a:solidFill>
                  <a:srgbClr val="00B050"/>
                </a:solidFill>
              </a:rPr>
              <a:t>];</a:t>
            </a:r>
          </a:p>
          <a:p>
            <a:pPr lvl="3" algn="just"/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	...}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35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0" y="2271616"/>
            <a:ext cx="8154623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 smtClean="0"/>
              <a:t>Single-Dimension array (1D Array):</a:t>
            </a:r>
          </a:p>
          <a:p>
            <a:pPr algn="just">
              <a:spcAft>
                <a:spcPts val="600"/>
              </a:spcAft>
            </a:pPr>
            <a:r>
              <a:rPr lang="en-US" sz="2400" dirty="0"/>
              <a:t>You can </a:t>
            </a:r>
            <a:r>
              <a:rPr lang="en-US" sz="2400" dirty="0" smtClean="0"/>
              <a:t>declare a single dimension array of five integers as shown in the following example.</a:t>
            </a:r>
          </a:p>
          <a:p>
            <a:pPr lvl="2" algn="ctr">
              <a:spcAft>
                <a:spcPts val="600"/>
              </a:spcAft>
            </a:pPr>
            <a:r>
              <a:rPr lang="en-US" sz="2400" dirty="0" err="1" smtClean="0">
                <a:solidFill>
                  <a:srgbClr val="00B050"/>
                </a:solidFill>
              </a:rPr>
              <a:t>int</a:t>
            </a:r>
            <a:r>
              <a:rPr lang="en-US" sz="2400" dirty="0" smtClean="0">
                <a:solidFill>
                  <a:srgbClr val="00B050"/>
                </a:solidFill>
              </a:rPr>
              <a:t>[] </a:t>
            </a:r>
            <a:r>
              <a:rPr lang="en-US" sz="2400" dirty="0" err="1" smtClean="0">
                <a:solidFill>
                  <a:srgbClr val="00B050"/>
                </a:solidFill>
              </a:rPr>
              <a:t>arrayName</a:t>
            </a:r>
            <a:r>
              <a:rPr lang="en-US" sz="2400" dirty="0" smtClean="0">
                <a:solidFill>
                  <a:srgbClr val="00B050"/>
                </a:solidFill>
              </a:rPr>
              <a:t> = new </a:t>
            </a:r>
            <a:r>
              <a:rPr lang="en-US" sz="2400" dirty="0" err="1" smtClean="0">
                <a:solidFill>
                  <a:srgbClr val="00B050"/>
                </a:solidFill>
              </a:rPr>
              <a:t>int</a:t>
            </a:r>
            <a:r>
              <a:rPr lang="en-US" sz="2400" dirty="0" smtClean="0">
                <a:solidFill>
                  <a:srgbClr val="00B050"/>
                </a:solidFill>
              </a:rPr>
              <a:t>[5];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/>
              <a:t>An array that stores string elements can be declared in the same way. Example-</a:t>
            </a:r>
          </a:p>
          <a:p>
            <a:pPr lvl="2" algn="ctr">
              <a:spcAft>
                <a:spcPts val="600"/>
              </a:spcAft>
            </a:pPr>
            <a:r>
              <a:rPr lang="en-US" sz="2400" dirty="0" smtClean="0">
                <a:solidFill>
                  <a:srgbClr val="00B050"/>
                </a:solidFill>
              </a:rPr>
              <a:t>string[] </a:t>
            </a:r>
            <a:r>
              <a:rPr lang="en-US" sz="2400" dirty="0" err="1" smtClean="0">
                <a:solidFill>
                  <a:srgbClr val="00B050"/>
                </a:solidFill>
              </a:rPr>
              <a:t>arrayName</a:t>
            </a:r>
            <a:r>
              <a:rPr lang="en-US" sz="2400" dirty="0" smtClean="0">
                <a:solidFill>
                  <a:srgbClr val="00B050"/>
                </a:solidFill>
              </a:rPr>
              <a:t> = new string[6];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99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60780"/>
            <a:ext cx="815462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 smtClean="0"/>
              <a:t>Multidimensional array: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An array can have more than one dimension. You can specify </a:t>
            </a:r>
            <a:r>
              <a:rPr lang="en-US" sz="2400" dirty="0" smtClean="0"/>
              <a:t>up </a:t>
            </a:r>
            <a:r>
              <a:rPr lang="en-US" sz="2400" dirty="0"/>
              <a:t>to 32 dimensions, but you will rarely need more than three. 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You </a:t>
            </a:r>
            <a:r>
              <a:rPr lang="en-US" sz="2400" dirty="0"/>
              <a:t>declare a multidimensional </a:t>
            </a:r>
            <a:r>
              <a:rPr lang="en-US" sz="2400" dirty="0" smtClean="0"/>
              <a:t>array </a:t>
            </a:r>
            <a:r>
              <a:rPr lang="en-US" sz="2400" dirty="0"/>
              <a:t>variable just as you declare a single-dimensional array, but you separate the dimensions </a:t>
            </a:r>
            <a:r>
              <a:rPr lang="en-US" sz="2400" dirty="0" smtClean="0"/>
              <a:t>by </a:t>
            </a:r>
            <a:r>
              <a:rPr lang="en-US" sz="2400" dirty="0"/>
              <a:t>using commas.  </a:t>
            </a:r>
            <a:endParaRPr lang="en-US" sz="2400" dirty="0" smtClean="0"/>
          </a:p>
          <a:p>
            <a:pPr algn="just">
              <a:spcAft>
                <a:spcPts val="600"/>
              </a:spcAft>
            </a:pPr>
            <a:r>
              <a:rPr lang="en-US" sz="2400" dirty="0" smtClean="0"/>
              <a:t>For example, the following declaration creates a 2D array of 4 rows and 2 columns.</a:t>
            </a:r>
          </a:p>
          <a:p>
            <a:pPr algn="ctr">
              <a:spcAft>
                <a:spcPts val="600"/>
              </a:spcAft>
            </a:pPr>
            <a:r>
              <a:rPr lang="en-US" sz="2400" dirty="0" err="1" smtClean="0">
                <a:solidFill>
                  <a:srgbClr val="00B050"/>
                </a:solidFill>
              </a:rPr>
              <a:t>int</a:t>
            </a:r>
            <a:r>
              <a:rPr lang="en-US" sz="2400" dirty="0" smtClean="0">
                <a:solidFill>
                  <a:srgbClr val="00B050"/>
                </a:solidFill>
              </a:rPr>
              <a:t>[,] </a:t>
            </a:r>
            <a:r>
              <a:rPr lang="en-US" sz="2400" dirty="0" err="1" smtClean="0">
                <a:solidFill>
                  <a:srgbClr val="00B050"/>
                </a:solidFill>
              </a:rPr>
              <a:t>arrayName</a:t>
            </a:r>
            <a:r>
              <a:rPr lang="en-US" sz="2400" dirty="0" smtClean="0">
                <a:solidFill>
                  <a:srgbClr val="00B050"/>
                </a:solidFill>
              </a:rPr>
              <a:t> = new </a:t>
            </a:r>
            <a:r>
              <a:rPr lang="en-US" sz="2400" dirty="0" err="1" smtClean="0">
                <a:solidFill>
                  <a:srgbClr val="00B050"/>
                </a:solidFill>
              </a:rPr>
              <a:t>int</a:t>
            </a:r>
            <a:r>
              <a:rPr lang="en-US" sz="2400" dirty="0" smtClean="0">
                <a:solidFill>
                  <a:srgbClr val="00B050"/>
                </a:solidFill>
              </a:rPr>
              <a:t> [4,2];</a:t>
            </a:r>
          </a:p>
          <a:p>
            <a:pPr algn="just">
              <a:spcAft>
                <a:spcPts val="600"/>
              </a:spcAft>
            </a:pP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24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9D0898-FFF1-4473-973E-08BED649B90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37CD182-58F9-4BB7-A7EC-919282E776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EAECAC6-44CC-4F71-96F0-7A1E75F220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1983</TotalTime>
  <Words>1166</Words>
  <Application>Microsoft Office PowerPoint</Application>
  <PresentationFormat>On-screen Show (4:3)</PresentationFormat>
  <Paragraphs>144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Corbel</vt:lpstr>
      <vt:lpstr>Wingdings</vt:lpstr>
      <vt:lpstr>Spectrum</vt:lpstr>
      <vt:lpstr>Course Title: OOP 2 Course Code: CSC 2210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himu ahmed</cp:lastModifiedBy>
  <cp:revision>465</cp:revision>
  <dcterms:created xsi:type="dcterms:W3CDTF">2018-12-10T17:20:29Z</dcterms:created>
  <dcterms:modified xsi:type="dcterms:W3CDTF">2022-09-26T18:23:35Z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