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302" r:id="rId2"/>
    <p:sldId id="396" r:id="rId3"/>
    <p:sldId id="378" r:id="rId4"/>
    <p:sldId id="349" r:id="rId5"/>
    <p:sldId id="379" r:id="rId6"/>
    <p:sldId id="380" r:id="rId7"/>
    <p:sldId id="381" r:id="rId8"/>
    <p:sldId id="336" r:id="rId9"/>
    <p:sldId id="395" r:id="rId10"/>
    <p:sldId id="383" r:id="rId11"/>
    <p:sldId id="384" r:id="rId12"/>
    <p:sldId id="385" r:id="rId13"/>
    <p:sldId id="386" r:id="rId14"/>
    <p:sldId id="387" r:id="rId15"/>
    <p:sldId id="388" r:id="rId16"/>
    <p:sldId id="389" r:id="rId17"/>
    <p:sldId id="390" r:id="rId18"/>
    <p:sldId id="391" r:id="rId19"/>
    <p:sldId id="393" r:id="rId20"/>
    <p:sldId id="394"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38"/>
    <p:restoredTop sz="94874"/>
  </p:normalViewPr>
  <p:slideViewPr>
    <p:cSldViewPr snapToGrid="0" snapToObjects="1">
      <p:cViewPr varScale="1">
        <p:scale>
          <a:sx n="64" d="100"/>
          <a:sy n="64" d="100"/>
        </p:scale>
        <p:origin x="1284" y="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A79346-91D0-F44D-8A72-71B61949E846}" type="datetimeFigureOut">
              <a:rPr lang="en-US" smtClean="0"/>
              <a:t>10/13/2022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42404F-EE53-E040-B897-990E8875EA01}" type="slidenum">
              <a:rPr lang="en-US" smtClean="0"/>
              <a:t>‹#›</a:t>
            </a:fld>
            <a:endParaRPr lang="en-US"/>
          </a:p>
        </p:txBody>
      </p:sp>
    </p:spTree>
    <p:extLst>
      <p:ext uri="{BB962C8B-B14F-4D97-AF65-F5344CB8AC3E}">
        <p14:creationId xmlns:p14="http://schemas.microsoft.com/office/powerpoint/2010/main" val="30408375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742404F-EE53-E040-B897-990E8875EA01}" type="slidenum">
              <a:rPr lang="en-US" smtClean="0"/>
              <a:t>1</a:t>
            </a:fld>
            <a:endParaRPr lang="en-US"/>
          </a:p>
        </p:txBody>
      </p:sp>
    </p:spTree>
    <p:extLst>
      <p:ext uri="{BB962C8B-B14F-4D97-AF65-F5344CB8AC3E}">
        <p14:creationId xmlns:p14="http://schemas.microsoft.com/office/powerpoint/2010/main" val="33468877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742404F-EE53-E040-B897-990E8875EA01}" type="slidenum">
              <a:rPr lang="en-US" smtClean="0"/>
              <a:t>11</a:t>
            </a:fld>
            <a:endParaRPr lang="en-US"/>
          </a:p>
        </p:txBody>
      </p:sp>
    </p:spTree>
    <p:extLst>
      <p:ext uri="{BB962C8B-B14F-4D97-AF65-F5344CB8AC3E}">
        <p14:creationId xmlns:p14="http://schemas.microsoft.com/office/powerpoint/2010/main" val="36655598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742404F-EE53-E040-B897-990E8875EA01}" type="slidenum">
              <a:rPr lang="en-US" smtClean="0"/>
              <a:t>12</a:t>
            </a:fld>
            <a:endParaRPr lang="en-US"/>
          </a:p>
        </p:txBody>
      </p:sp>
    </p:spTree>
    <p:extLst>
      <p:ext uri="{BB962C8B-B14F-4D97-AF65-F5344CB8AC3E}">
        <p14:creationId xmlns:p14="http://schemas.microsoft.com/office/powerpoint/2010/main" val="10534294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742404F-EE53-E040-B897-990E8875EA01}" type="slidenum">
              <a:rPr lang="en-US" smtClean="0"/>
              <a:t>13</a:t>
            </a:fld>
            <a:endParaRPr lang="en-US"/>
          </a:p>
        </p:txBody>
      </p:sp>
    </p:spTree>
    <p:extLst>
      <p:ext uri="{BB962C8B-B14F-4D97-AF65-F5344CB8AC3E}">
        <p14:creationId xmlns:p14="http://schemas.microsoft.com/office/powerpoint/2010/main" val="38679124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742404F-EE53-E040-B897-990E8875EA01}" type="slidenum">
              <a:rPr lang="en-US" smtClean="0"/>
              <a:t>14</a:t>
            </a:fld>
            <a:endParaRPr lang="en-US"/>
          </a:p>
        </p:txBody>
      </p:sp>
    </p:spTree>
    <p:extLst>
      <p:ext uri="{BB962C8B-B14F-4D97-AF65-F5344CB8AC3E}">
        <p14:creationId xmlns:p14="http://schemas.microsoft.com/office/powerpoint/2010/main" val="39101613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742404F-EE53-E040-B897-990E8875EA01}" type="slidenum">
              <a:rPr lang="en-US" smtClean="0"/>
              <a:t>15</a:t>
            </a:fld>
            <a:endParaRPr lang="en-US"/>
          </a:p>
        </p:txBody>
      </p:sp>
    </p:spTree>
    <p:extLst>
      <p:ext uri="{BB962C8B-B14F-4D97-AF65-F5344CB8AC3E}">
        <p14:creationId xmlns:p14="http://schemas.microsoft.com/office/powerpoint/2010/main" val="26697632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742404F-EE53-E040-B897-990E8875EA01}" type="slidenum">
              <a:rPr lang="en-US" smtClean="0"/>
              <a:t>16</a:t>
            </a:fld>
            <a:endParaRPr lang="en-US"/>
          </a:p>
        </p:txBody>
      </p:sp>
    </p:spTree>
    <p:extLst>
      <p:ext uri="{BB962C8B-B14F-4D97-AF65-F5344CB8AC3E}">
        <p14:creationId xmlns:p14="http://schemas.microsoft.com/office/powerpoint/2010/main" val="40621427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742404F-EE53-E040-B897-990E8875EA01}" type="slidenum">
              <a:rPr lang="en-US" smtClean="0"/>
              <a:t>17</a:t>
            </a:fld>
            <a:endParaRPr lang="en-US"/>
          </a:p>
        </p:txBody>
      </p:sp>
    </p:spTree>
    <p:extLst>
      <p:ext uri="{BB962C8B-B14F-4D97-AF65-F5344CB8AC3E}">
        <p14:creationId xmlns:p14="http://schemas.microsoft.com/office/powerpoint/2010/main" val="18580553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742404F-EE53-E040-B897-990E8875EA01}" type="slidenum">
              <a:rPr lang="en-US" smtClean="0"/>
              <a:t>18</a:t>
            </a:fld>
            <a:endParaRPr lang="en-US"/>
          </a:p>
        </p:txBody>
      </p:sp>
    </p:spTree>
    <p:extLst>
      <p:ext uri="{BB962C8B-B14F-4D97-AF65-F5344CB8AC3E}">
        <p14:creationId xmlns:p14="http://schemas.microsoft.com/office/powerpoint/2010/main" val="1407728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742404F-EE53-E040-B897-990E8875EA01}" type="slidenum">
              <a:rPr lang="en-US" smtClean="0"/>
              <a:t>19</a:t>
            </a:fld>
            <a:endParaRPr lang="en-US"/>
          </a:p>
        </p:txBody>
      </p:sp>
    </p:spTree>
    <p:extLst>
      <p:ext uri="{BB962C8B-B14F-4D97-AF65-F5344CB8AC3E}">
        <p14:creationId xmlns:p14="http://schemas.microsoft.com/office/powerpoint/2010/main" val="1742959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742404F-EE53-E040-B897-990E8875EA01}" type="slidenum">
              <a:rPr lang="en-US" smtClean="0"/>
              <a:t>20</a:t>
            </a:fld>
            <a:endParaRPr lang="en-US"/>
          </a:p>
        </p:txBody>
      </p:sp>
    </p:spTree>
    <p:extLst>
      <p:ext uri="{BB962C8B-B14F-4D97-AF65-F5344CB8AC3E}">
        <p14:creationId xmlns:p14="http://schemas.microsoft.com/office/powerpoint/2010/main" val="17185927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742404F-EE53-E040-B897-990E8875EA01}" type="slidenum">
              <a:rPr lang="en-US" smtClean="0"/>
              <a:t>2</a:t>
            </a:fld>
            <a:endParaRPr lang="en-US"/>
          </a:p>
        </p:txBody>
      </p:sp>
    </p:spTree>
    <p:extLst>
      <p:ext uri="{BB962C8B-B14F-4D97-AF65-F5344CB8AC3E}">
        <p14:creationId xmlns:p14="http://schemas.microsoft.com/office/powerpoint/2010/main" val="3065891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742404F-EE53-E040-B897-990E8875EA01}" type="slidenum">
              <a:rPr lang="en-US" smtClean="0"/>
              <a:t>4</a:t>
            </a:fld>
            <a:endParaRPr lang="en-US"/>
          </a:p>
        </p:txBody>
      </p:sp>
    </p:spTree>
    <p:extLst>
      <p:ext uri="{BB962C8B-B14F-4D97-AF65-F5344CB8AC3E}">
        <p14:creationId xmlns:p14="http://schemas.microsoft.com/office/powerpoint/2010/main" val="1400821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742404F-EE53-E040-B897-990E8875EA01}" type="slidenum">
              <a:rPr lang="en-US" smtClean="0"/>
              <a:t>5</a:t>
            </a:fld>
            <a:endParaRPr lang="en-US"/>
          </a:p>
        </p:txBody>
      </p:sp>
    </p:spTree>
    <p:extLst>
      <p:ext uri="{BB962C8B-B14F-4D97-AF65-F5344CB8AC3E}">
        <p14:creationId xmlns:p14="http://schemas.microsoft.com/office/powerpoint/2010/main" val="25412725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742404F-EE53-E040-B897-990E8875EA01}" type="slidenum">
              <a:rPr lang="en-US" smtClean="0"/>
              <a:t>6</a:t>
            </a:fld>
            <a:endParaRPr lang="en-US"/>
          </a:p>
        </p:txBody>
      </p:sp>
    </p:spTree>
    <p:extLst>
      <p:ext uri="{BB962C8B-B14F-4D97-AF65-F5344CB8AC3E}">
        <p14:creationId xmlns:p14="http://schemas.microsoft.com/office/powerpoint/2010/main" val="23281559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742404F-EE53-E040-B897-990E8875EA01}" type="slidenum">
              <a:rPr lang="en-US" smtClean="0"/>
              <a:t>7</a:t>
            </a:fld>
            <a:endParaRPr lang="en-US"/>
          </a:p>
        </p:txBody>
      </p:sp>
    </p:spTree>
    <p:extLst>
      <p:ext uri="{BB962C8B-B14F-4D97-AF65-F5344CB8AC3E}">
        <p14:creationId xmlns:p14="http://schemas.microsoft.com/office/powerpoint/2010/main" val="38295134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742404F-EE53-E040-B897-990E8875EA01}" type="slidenum">
              <a:rPr lang="en-US" smtClean="0"/>
              <a:t>8</a:t>
            </a:fld>
            <a:endParaRPr lang="en-US"/>
          </a:p>
        </p:txBody>
      </p:sp>
    </p:spTree>
    <p:extLst>
      <p:ext uri="{BB962C8B-B14F-4D97-AF65-F5344CB8AC3E}">
        <p14:creationId xmlns:p14="http://schemas.microsoft.com/office/powerpoint/2010/main" val="29503030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742404F-EE53-E040-B897-990E8875EA01}" type="slidenum">
              <a:rPr lang="en-US" smtClean="0"/>
              <a:t>9</a:t>
            </a:fld>
            <a:endParaRPr lang="en-US"/>
          </a:p>
        </p:txBody>
      </p:sp>
    </p:spTree>
    <p:extLst>
      <p:ext uri="{BB962C8B-B14F-4D97-AF65-F5344CB8AC3E}">
        <p14:creationId xmlns:p14="http://schemas.microsoft.com/office/powerpoint/2010/main" val="30445867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742404F-EE53-E040-B897-990E8875EA01}" type="slidenum">
              <a:rPr lang="en-US" smtClean="0"/>
              <a:t>10</a:t>
            </a:fld>
            <a:endParaRPr lang="en-US"/>
          </a:p>
        </p:txBody>
      </p:sp>
    </p:spTree>
    <p:extLst>
      <p:ext uri="{BB962C8B-B14F-4D97-AF65-F5344CB8AC3E}">
        <p14:creationId xmlns:p14="http://schemas.microsoft.com/office/powerpoint/2010/main" val="25867329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10/13/2022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10/13/2022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10/13/2022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10/13/2022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10/13/2022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10/13/2022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10/13/2022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10/13/2022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10/13/2022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10/13/2022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10/13/2022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10/13/2022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10/13/2022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10/13/2022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10/13/2022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10/13/2022</a:t>
            </a:fld>
            <a:endParaRPr lang="en-US"/>
          </a:p>
        </p:txBody>
      </p:sp>
      <p:sp>
        <p:nvSpPr>
          <p:cNvPr id="3" name="Footer Placeholder 2"/>
          <p:cNvSpPr>
            <a:spLocks noGrp="1"/>
          </p:cNvSpPr>
          <p:nvPr>
            <p:ph type="ftr" sz="quarter" idx="11"/>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10/13/2022</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xml"/><Relationship Id="rId1" Type="http://schemas.openxmlformats.org/officeDocument/2006/relationships/slideLayout" Target="../slideLayouts/slideLayout9.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7.xml"/><Relationship Id="rId1" Type="http://schemas.openxmlformats.org/officeDocument/2006/relationships/slideLayout" Target="../slideLayouts/slideLayout9.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9.xml"/><Relationship Id="rId4" Type="http://schemas.openxmlformats.org/officeDocument/2006/relationships/image" Target="../media/image6.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17FEA4A-E33E-8144-A4DE-E15FCA32352E}"/>
              </a:ext>
            </a:extLst>
          </p:cNvPr>
          <p:cNvPicPr>
            <a:picLocks noChangeAspect="1"/>
          </p:cNvPicPr>
          <p:nvPr/>
        </p:nvPicPr>
        <p:blipFill>
          <a:blip r:embed="rId3"/>
          <a:stretch>
            <a:fillRect/>
          </a:stretch>
        </p:blipFill>
        <p:spPr>
          <a:xfrm>
            <a:off x="0" y="857250"/>
            <a:ext cx="9144000" cy="5143500"/>
          </a:xfrm>
          <a:prstGeom prst="rect">
            <a:avLst/>
          </a:prstGeom>
        </p:spPr>
      </p:pic>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endParaRPr lang="en-US" sz="2600" b="1" dirty="0">
              <a:solidFill>
                <a:schemeClr val="tx1"/>
              </a:solidFill>
            </a:endParaRPr>
          </a:p>
        </p:txBody>
      </p:sp>
      <p:sp>
        <p:nvSpPr>
          <p:cNvPr id="5" name="Title 1">
            <a:extLst>
              <a:ext uri="{FF2B5EF4-FFF2-40B4-BE49-F238E27FC236}">
                <a16:creationId xmlns:a16="http://schemas.microsoft.com/office/drawing/2014/main" id="{6D2A1622-18B3-CF42-B5AD-82A5F9056952}"/>
              </a:ext>
            </a:extLst>
          </p:cNvPr>
          <p:cNvSpPr txBox="1">
            <a:spLocks/>
          </p:cNvSpPr>
          <p:nvPr/>
        </p:nvSpPr>
        <p:spPr>
          <a:xfrm>
            <a:off x="202131" y="678176"/>
            <a:ext cx="6865932" cy="1092799"/>
          </a:xfrm>
          <a:prstGeom prst="rect">
            <a:avLst/>
          </a:prstGeom>
        </p:spPr>
        <p:txBody>
          <a:bodyPr rtlCol="0">
            <a:normAutofit/>
          </a:bodyPr>
          <a:lstStyle>
            <a:lvl1pPr algn="r" defTabSz="914400" rtl="0" eaLnBrk="1" latinLnBrk="0" hangingPunct="1">
              <a:spcBef>
                <a:spcPct val="0"/>
              </a:spcBef>
              <a:buNone/>
              <a:defRPr sz="4200" kern="1200">
                <a:solidFill>
                  <a:schemeClr val="bg1"/>
                </a:solidFill>
                <a:latin typeface="+mj-lt"/>
                <a:ea typeface="+mj-ea"/>
                <a:cs typeface="+mj-cs"/>
              </a:defRPr>
            </a:lvl1pPr>
          </a:lstStyle>
          <a:p>
            <a:pPr>
              <a:defRPr/>
            </a:pPr>
            <a:endParaRPr lang="en-US" b="1" cap="small" dirty="0">
              <a:solidFill>
                <a:schemeClr val="accent3">
                  <a:lumMod val="50000"/>
                </a:schemeClr>
              </a:solidFill>
            </a:endParaRPr>
          </a:p>
        </p:txBody>
      </p:sp>
      <p:grpSp>
        <p:nvGrpSpPr>
          <p:cNvPr id="9" name="Group 8">
            <a:extLst>
              <a:ext uri="{FF2B5EF4-FFF2-40B4-BE49-F238E27FC236}">
                <a16:creationId xmlns:a16="http://schemas.microsoft.com/office/drawing/2014/main" id="{E46FB6F7-0574-6249-B9E4-D3549D0B3FB1}"/>
              </a:ext>
            </a:extLst>
          </p:cNvPr>
          <p:cNvGrpSpPr/>
          <p:nvPr/>
        </p:nvGrpSpPr>
        <p:grpSpPr>
          <a:xfrm>
            <a:off x="284164" y="452718"/>
            <a:ext cx="7365210" cy="137411"/>
            <a:chOff x="284163" y="1577847"/>
            <a:chExt cx="8576373" cy="137411"/>
          </a:xfrm>
        </p:grpSpPr>
        <p:sp>
          <p:nvSpPr>
            <p:cNvPr id="10" name="Rectangle 9">
              <a:extLst>
                <a:ext uri="{FF2B5EF4-FFF2-40B4-BE49-F238E27FC236}">
                  <a16:creationId xmlns:a16="http://schemas.microsoft.com/office/drawing/2014/main" id="{287AB7CF-0B42-1A43-993F-3E0B3129AF9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a:extLst>
                <a:ext uri="{FF2B5EF4-FFF2-40B4-BE49-F238E27FC236}">
                  <a16:creationId xmlns:a16="http://schemas.microsoft.com/office/drawing/2014/main" id="{0FDD2DA8-6A58-8945-8370-0521B905F90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a:extLst>
                <a:ext uri="{FF2B5EF4-FFF2-40B4-BE49-F238E27FC236}">
                  <a16:creationId xmlns:a16="http://schemas.microsoft.com/office/drawing/2014/main" id="{D421FBF4-4488-C440-91C1-36158F356C7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13" name="Picture 2" descr="Image result for AIUB logo">
            <a:extLst>
              <a:ext uri="{FF2B5EF4-FFF2-40B4-BE49-F238E27FC236}">
                <a16:creationId xmlns:a16="http://schemas.microsoft.com/office/drawing/2014/main" id="{F7DCA0BE-8096-2B4A-AA36-8512C4345C18}"/>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7649375" y="0"/>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32293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Constructor</a:t>
            </a:r>
          </a:p>
        </p:txBody>
      </p:sp>
      <p:pic>
        <p:nvPicPr>
          <p:cNvPr id="10" name="Picture 9">
            <a:extLst>
              <a:ext uri="{FF2B5EF4-FFF2-40B4-BE49-F238E27FC236}">
                <a16:creationId xmlns:a16="http://schemas.microsoft.com/office/drawing/2014/main" id="{0C938472-440D-0844-814E-94366F3B89CC}"/>
              </a:ext>
            </a:extLst>
          </p:cNvPr>
          <p:cNvPicPr>
            <a:picLocks noChangeAspect="1"/>
          </p:cNvPicPr>
          <p:nvPr/>
        </p:nvPicPr>
        <p:blipFill>
          <a:blip r:embed="rId3"/>
          <a:stretch>
            <a:fillRect/>
          </a:stretch>
        </p:blipFill>
        <p:spPr>
          <a:xfrm>
            <a:off x="856034" y="2096630"/>
            <a:ext cx="0" cy="0"/>
          </a:xfrm>
          <a:prstGeom prst="rect">
            <a:avLst/>
          </a:prstGeom>
        </p:spPr>
      </p:pic>
      <p:sp>
        <p:nvSpPr>
          <p:cNvPr id="4" name="Rectangle 3"/>
          <p:cNvSpPr/>
          <p:nvPr/>
        </p:nvSpPr>
        <p:spPr>
          <a:xfrm>
            <a:off x="421341" y="2230580"/>
            <a:ext cx="7938655" cy="3144984"/>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marL="342900" indent="-342900" algn="just">
              <a:spcAft>
                <a:spcPts val="600"/>
              </a:spcAft>
              <a:buFont typeface="Wingdings" panose="05000000000000000000" pitchFamily="2" charset="2"/>
              <a:buChar char="q"/>
            </a:pPr>
            <a:r>
              <a:rPr lang="en-US" sz="2000" dirty="0">
                <a:solidFill>
                  <a:schemeClr val="tx1"/>
                </a:solidFill>
              </a:rPr>
              <a:t>A special method of the class that will be automatically invoked when an instance of the class is created is called a constructor.</a:t>
            </a:r>
          </a:p>
          <a:p>
            <a:pPr marL="342900" indent="-342900" algn="just">
              <a:spcAft>
                <a:spcPts val="600"/>
              </a:spcAft>
              <a:buFont typeface="Wingdings" panose="05000000000000000000" pitchFamily="2" charset="2"/>
              <a:buChar char="q"/>
            </a:pPr>
            <a:r>
              <a:rPr lang="en-US" sz="2000" dirty="0">
                <a:solidFill>
                  <a:schemeClr val="tx1"/>
                </a:solidFill>
              </a:rPr>
              <a:t>When you have not created a constructor in the class, the compiler will automatically create a </a:t>
            </a:r>
            <a:r>
              <a:rPr lang="en-US" sz="2000" dirty="0">
                <a:solidFill>
                  <a:srgbClr val="FF0000"/>
                </a:solidFill>
              </a:rPr>
              <a:t>default constructor </a:t>
            </a:r>
            <a:r>
              <a:rPr lang="en-US" sz="2000" dirty="0">
                <a:solidFill>
                  <a:schemeClr val="tx1"/>
                </a:solidFill>
              </a:rPr>
              <a:t>in the class.</a:t>
            </a:r>
          </a:p>
          <a:p>
            <a:pPr marL="342900" indent="-342900" algn="just">
              <a:spcAft>
                <a:spcPts val="600"/>
              </a:spcAft>
              <a:buFont typeface="Wingdings" panose="05000000000000000000" pitchFamily="2" charset="2"/>
              <a:buChar char="q"/>
            </a:pPr>
            <a:r>
              <a:rPr lang="en-US" sz="2000" dirty="0">
                <a:solidFill>
                  <a:schemeClr val="tx1"/>
                </a:solidFill>
              </a:rPr>
              <a:t>A </a:t>
            </a:r>
            <a:r>
              <a:rPr lang="en-US" sz="2000" dirty="0">
                <a:solidFill>
                  <a:srgbClr val="FF0000"/>
                </a:solidFill>
              </a:rPr>
              <a:t>constructor doesn’t have any return type, not even void</a:t>
            </a:r>
            <a:r>
              <a:rPr lang="en-US" sz="2000" dirty="0">
                <a:solidFill>
                  <a:schemeClr val="tx1"/>
                </a:solidFill>
              </a:rPr>
              <a:t>.</a:t>
            </a:r>
          </a:p>
          <a:p>
            <a:pPr marL="342900" indent="-342900" algn="just">
              <a:spcAft>
                <a:spcPts val="600"/>
              </a:spcAft>
              <a:buFont typeface="Wingdings" panose="05000000000000000000" pitchFamily="2" charset="2"/>
              <a:buChar char="q"/>
            </a:pPr>
            <a:r>
              <a:rPr lang="en-US" sz="2000" dirty="0">
                <a:solidFill>
                  <a:schemeClr val="tx1"/>
                </a:solidFill>
              </a:rPr>
              <a:t>A class have any number of constructors.</a:t>
            </a:r>
          </a:p>
          <a:p>
            <a:pPr marL="342900" indent="-342900" algn="just">
              <a:buFont typeface="Wingdings" panose="05000000000000000000" pitchFamily="2" charset="2"/>
              <a:buChar char="q"/>
            </a:pPr>
            <a:r>
              <a:rPr lang="en-US" sz="2000" dirty="0">
                <a:solidFill>
                  <a:schemeClr val="tx1"/>
                </a:solidFill>
              </a:rPr>
              <a:t>As any other method, </a:t>
            </a:r>
            <a:r>
              <a:rPr lang="en-US" sz="2000" dirty="0">
                <a:solidFill>
                  <a:srgbClr val="FF0000"/>
                </a:solidFill>
              </a:rPr>
              <a:t>constructor can be overloaded</a:t>
            </a:r>
            <a:r>
              <a:rPr lang="en-US" sz="2000" dirty="0">
                <a:solidFill>
                  <a:schemeClr val="tx1"/>
                </a:solidFill>
              </a:rPr>
              <a:t>.</a:t>
            </a:r>
          </a:p>
        </p:txBody>
      </p:sp>
    </p:spTree>
    <p:extLst>
      <p:ext uri="{BB962C8B-B14F-4D97-AF65-F5344CB8AC3E}">
        <p14:creationId xmlns:p14="http://schemas.microsoft.com/office/powerpoint/2010/main" val="22864548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Constructor</a:t>
            </a:r>
          </a:p>
        </p:txBody>
      </p:sp>
      <p:pic>
        <p:nvPicPr>
          <p:cNvPr id="10" name="Picture 9">
            <a:extLst>
              <a:ext uri="{FF2B5EF4-FFF2-40B4-BE49-F238E27FC236}">
                <a16:creationId xmlns:a16="http://schemas.microsoft.com/office/drawing/2014/main" id="{0C938472-440D-0844-814E-94366F3B89CC}"/>
              </a:ext>
            </a:extLst>
          </p:cNvPr>
          <p:cNvPicPr>
            <a:picLocks noChangeAspect="1"/>
          </p:cNvPicPr>
          <p:nvPr/>
        </p:nvPicPr>
        <p:blipFill>
          <a:blip r:embed="rId3"/>
          <a:stretch>
            <a:fillRect/>
          </a:stretch>
        </p:blipFill>
        <p:spPr>
          <a:xfrm>
            <a:off x="856034" y="2096630"/>
            <a:ext cx="0" cy="0"/>
          </a:xfrm>
          <a:prstGeom prst="rect">
            <a:avLst/>
          </a:prstGeom>
        </p:spPr>
      </p:pic>
      <p:sp>
        <p:nvSpPr>
          <p:cNvPr id="4" name="Rectangle 3"/>
          <p:cNvSpPr/>
          <p:nvPr/>
        </p:nvSpPr>
        <p:spPr>
          <a:xfrm>
            <a:off x="421341" y="2230580"/>
            <a:ext cx="7938655" cy="3352802"/>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just"/>
            <a:r>
              <a:rPr lang="en-US" sz="2000" dirty="0">
                <a:solidFill>
                  <a:schemeClr val="tx1"/>
                </a:solidFill>
              </a:rPr>
              <a:t>There are 4 types of constructor in C#.</a:t>
            </a:r>
          </a:p>
          <a:p>
            <a:pPr marL="914400" lvl="1" indent="-457200" algn="just">
              <a:buFont typeface="+mj-lt"/>
              <a:buAutoNum type="arabicParenR"/>
            </a:pPr>
            <a:r>
              <a:rPr lang="en-US" sz="2000" dirty="0">
                <a:solidFill>
                  <a:schemeClr val="tx1"/>
                </a:solidFill>
              </a:rPr>
              <a:t>Default or Parameter less Constructor</a:t>
            </a:r>
          </a:p>
          <a:p>
            <a:pPr marL="914400" lvl="1" indent="-457200" algn="just">
              <a:buFont typeface="+mj-lt"/>
              <a:buAutoNum type="arabicParenR"/>
            </a:pPr>
            <a:r>
              <a:rPr lang="en-US" sz="2000" dirty="0">
                <a:solidFill>
                  <a:schemeClr val="tx1"/>
                </a:solidFill>
              </a:rPr>
              <a:t>Parameterized Constructor</a:t>
            </a:r>
          </a:p>
          <a:p>
            <a:pPr marL="914400" lvl="1" indent="-457200" algn="just">
              <a:buFont typeface="+mj-lt"/>
              <a:buAutoNum type="arabicParenR"/>
            </a:pPr>
            <a:r>
              <a:rPr lang="en-US" sz="2000" dirty="0">
                <a:solidFill>
                  <a:schemeClr val="tx1"/>
                </a:solidFill>
              </a:rPr>
              <a:t>Copy Constructor</a:t>
            </a:r>
          </a:p>
          <a:p>
            <a:pPr marL="914400" lvl="1" indent="-457200" algn="just">
              <a:spcAft>
                <a:spcPts val="600"/>
              </a:spcAft>
              <a:buFont typeface="+mj-lt"/>
              <a:buAutoNum type="arabicParenR"/>
            </a:pPr>
            <a:r>
              <a:rPr lang="en-US" sz="2000" dirty="0">
                <a:solidFill>
                  <a:schemeClr val="tx1"/>
                </a:solidFill>
              </a:rPr>
              <a:t>Static Constructor</a:t>
            </a:r>
          </a:p>
          <a:p>
            <a:pPr marL="457200" indent="-457200" algn="just">
              <a:spcAft>
                <a:spcPts val="600"/>
              </a:spcAft>
              <a:buFont typeface="+mj-lt"/>
              <a:buAutoNum type="arabicParenR"/>
            </a:pPr>
            <a:r>
              <a:rPr lang="en-US" sz="2000" b="1" u="sng" dirty="0">
                <a:solidFill>
                  <a:schemeClr val="tx1"/>
                </a:solidFill>
              </a:rPr>
              <a:t>Default Constructor: </a:t>
            </a:r>
            <a:r>
              <a:rPr lang="en-US" sz="2000" dirty="0">
                <a:solidFill>
                  <a:schemeClr val="tx1"/>
                </a:solidFill>
              </a:rPr>
              <a:t>It initializers-</a:t>
            </a:r>
          </a:p>
          <a:p>
            <a:pPr marL="800100" lvl="1" indent="-342900" algn="just">
              <a:spcAft>
                <a:spcPts val="600"/>
              </a:spcAft>
              <a:buFont typeface="Arial" panose="020B0604020202020204" pitchFamily="34" charset="0"/>
              <a:buChar char="•"/>
            </a:pPr>
            <a:r>
              <a:rPr lang="en-US" sz="2000" dirty="0">
                <a:solidFill>
                  <a:srgbClr val="00B050"/>
                </a:solidFill>
              </a:rPr>
              <a:t>All numeric fields in the class to zero.</a:t>
            </a:r>
          </a:p>
          <a:p>
            <a:pPr marL="800100" lvl="1" indent="-342900" algn="just">
              <a:spcAft>
                <a:spcPts val="600"/>
              </a:spcAft>
              <a:buFont typeface="Arial" panose="020B0604020202020204" pitchFamily="34" charset="0"/>
              <a:buChar char="•"/>
            </a:pPr>
            <a:r>
              <a:rPr lang="en-US" sz="2000" dirty="0">
                <a:solidFill>
                  <a:srgbClr val="00B050"/>
                </a:solidFill>
              </a:rPr>
              <a:t>All string and object fields to null.</a:t>
            </a:r>
          </a:p>
          <a:p>
            <a:pPr lvl="1" algn="just"/>
            <a:r>
              <a:rPr lang="en-US" sz="2000" dirty="0">
                <a:solidFill>
                  <a:srgbClr val="FF0000"/>
                </a:solidFill>
              </a:rPr>
              <a:t>This is the drawback of default constructor!! </a:t>
            </a:r>
          </a:p>
          <a:p>
            <a:pPr lvl="1" algn="just">
              <a:spcAft>
                <a:spcPts val="600"/>
              </a:spcAft>
            </a:pPr>
            <a:r>
              <a:rPr lang="en-US" sz="2000" i="1" dirty="0">
                <a:solidFill>
                  <a:schemeClr val="tx1"/>
                </a:solidFill>
              </a:rPr>
              <a:t>(every instance of the class will be initialized to the same values)</a:t>
            </a:r>
          </a:p>
        </p:txBody>
      </p:sp>
    </p:spTree>
    <p:extLst>
      <p:ext uri="{BB962C8B-B14F-4D97-AF65-F5344CB8AC3E}">
        <p14:creationId xmlns:p14="http://schemas.microsoft.com/office/powerpoint/2010/main" val="38693606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Constructor</a:t>
            </a:r>
          </a:p>
        </p:txBody>
      </p:sp>
      <p:pic>
        <p:nvPicPr>
          <p:cNvPr id="10" name="Picture 9">
            <a:extLst>
              <a:ext uri="{FF2B5EF4-FFF2-40B4-BE49-F238E27FC236}">
                <a16:creationId xmlns:a16="http://schemas.microsoft.com/office/drawing/2014/main" id="{0C938472-440D-0844-814E-94366F3B89CC}"/>
              </a:ext>
            </a:extLst>
          </p:cNvPr>
          <p:cNvPicPr>
            <a:picLocks noChangeAspect="1"/>
          </p:cNvPicPr>
          <p:nvPr/>
        </p:nvPicPr>
        <p:blipFill>
          <a:blip r:embed="rId3"/>
          <a:stretch>
            <a:fillRect/>
          </a:stretch>
        </p:blipFill>
        <p:spPr>
          <a:xfrm>
            <a:off x="856034" y="2096630"/>
            <a:ext cx="0" cy="0"/>
          </a:xfrm>
          <a:prstGeom prst="rect">
            <a:avLst/>
          </a:prstGeom>
        </p:spPr>
      </p:pic>
      <p:sp>
        <p:nvSpPr>
          <p:cNvPr id="4" name="Rectangle 3"/>
          <p:cNvSpPr/>
          <p:nvPr/>
        </p:nvSpPr>
        <p:spPr>
          <a:xfrm>
            <a:off x="421341" y="2230580"/>
            <a:ext cx="7938655" cy="36714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marL="457200" indent="-457200" algn="just">
              <a:spcAft>
                <a:spcPts val="600"/>
              </a:spcAft>
              <a:buFont typeface="+mj-lt"/>
              <a:buAutoNum type="arabicParenR" startAt="2"/>
            </a:pPr>
            <a:r>
              <a:rPr lang="en-US" sz="2000" b="1" u="sng" dirty="0">
                <a:solidFill>
                  <a:schemeClr val="tx1"/>
                </a:solidFill>
              </a:rPr>
              <a:t>Parameterized Constructor: </a:t>
            </a:r>
            <a:endParaRPr lang="en-US" sz="2000" dirty="0">
              <a:solidFill>
                <a:schemeClr val="tx1"/>
              </a:solidFill>
            </a:endParaRPr>
          </a:p>
          <a:p>
            <a:pPr marL="800100" lvl="1" indent="-342900" algn="just">
              <a:spcAft>
                <a:spcPts val="600"/>
              </a:spcAft>
              <a:buFont typeface="Arial" panose="020B0604020202020204" pitchFamily="34" charset="0"/>
              <a:buChar char="•"/>
            </a:pPr>
            <a:r>
              <a:rPr lang="en-US" sz="2000" dirty="0">
                <a:solidFill>
                  <a:schemeClr val="tx1"/>
                </a:solidFill>
              </a:rPr>
              <a:t>A constructor with at least one parameter is called parameterized constructor.</a:t>
            </a:r>
          </a:p>
          <a:p>
            <a:pPr marL="800100" lvl="1" indent="-342900" algn="just">
              <a:spcAft>
                <a:spcPts val="600"/>
              </a:spcAft>
              <a:buFont typeface="Arial" panose="020B0604020202020204" pitchFamily="34" charset="0"/>
              <a:buChar char="•"/>
            </a:pPr>
            <a:r>
              <a:rPr lang="en-US" sz="2000" dirty="0">
                <a:solidFill>
                  <a:srgbClr val="00B050"/>
                </a:solidFill>
              </a:rPr>
              <a:t>The advantage of parameterized constructor is that you can initialize each instance of the class to different values.</a:t>
            </a:r>
          </a:p>
          <a:p>
            <a:pPr marL="457200" indent="-457200" algn="just">
              <a:spcAft>
                <a:spcPts val="600"/>
              </a:spcAft>
              <a:buFont typeface="+mj-lt"/>
              <a:buAutoNum type="arabicParenR" startAt="3"/>
            </a:pPr>
            <a:r>
              <a:rPr lang="en-US" sz="2000" b="1" u="sng" dirty="0">
                <a:solidFill>
                  <a:schemeClr val="tx1"/>
                </a:solidFill>
              </a:rPr>
              <a:t>Copy Constructor: </a:t>
            </a:r>
          </a:p>
          <a:p>
            <a:pPr marL="800100" lvl="1" indent="-342900" algn="just">
              <a:spcAft>
                <a:spcPts val="600"/>
              </a:spcAft>
              <a:buFont typeface="Arial" panose="020B0604020202020204" pitchFamily="34" charset="0"/>
              <a:buChar char="•"/>
            </a:pPr>
            <a:r>
              <a:rPr lang="en-US" sz="2000" dirty="0">
                <a:solidFill>
                  <a:schemeClr val="tx1"/>
                </a:solidFill>
              </a:rPr>
              <a:t>The constructor which creates an object </a:t>
            </a:r>
            <a:r>
              <a:rPr lang="en-US" sz="2000" dirty="0">
                <a:solidFill>
                  <a:srgbClr val="00B050"/>
                </a:solidFill>
              </a:rPr>
              <a:t>by copying variables from another object</a:t>
            </a:r>
            <a:r>
              <a:rPr lang="en-US" sz="2000" dirty="0">
                <a:solidFill>
                  <a:schemeClr val="tx1"/>
                </a:solidFill>
              </a:rPr>
              <a:t> is called a copy constructor.</a:t>
            </a:r>
          </a:p>
          <a:p>
            <a:pPr marL="800100" lvl="1" indent="-342900" algn="just">
              <a:spcAft>
                <a:spcPts val="600"/>
              </a:spcAft>
              <a:buFont typeface="Arial" panose="020B0604020202020204" pitchFamily="34" charset="0"/>
              <a:buChar char="•"/>
            </a:pPr>
            <a:r>
              <a:rPr lang="en-US" sz="2000" dirty="0">
                <a:solidFill>
                  <a:schemeClr val="tx1"/>
                </a:solidFill>
              </a:rPr>
              <a:t>The purpose of copy constructor is to initialize a new instance to the values of an existing instance.</a:t>
            </a:r>
          </a:p>
          <a:p>
            <a:pPr marL="800100" lvl="1" indent="-342900" algn="just">
              <a:spcAft>
                <a:spcPts val="600"/>
              </a:spcAft>
              <a:buFont typeface="Arial" panose="020B0604020202020204" pitchFamily="34" charset="0"/>
              <a:buChar char="•"/>
            </a:pPr>
            <a:endParaRPr lang="en-US" sz="2000" dirty="0">
              <a:solidFill>
                <a:schemeClr val="tx1"/>
              </a:solidFill>
            </a:endParaRPr>
          </a:p>
        </p:txBody>
      </p:sp>
    </p:spTree>
    <p:extLst>
      <p:ext uri="{BB962C8B-B14F-4D97-AF65-F5344CB8AC3E}">
        <p14:creationId xmlns:p14="http://schemas.microsoft.com/office/powerpoint/2010/main" val="15971946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Constructor</a:t>
            </a:r>
          </a:p>
        </p:txBody>
      </p:sp>
      <p:pic>
        <p:nvPicPr>
          <p:cNvPr id="10" name="Picture 9">
            <a:extLst>
              <a:ext uri="{FF2B5EF4-FFF2-40B4-BE49-F238E27FC236}">
                <a16:creationId xmlns:a16="http://schemas.microsoft.com/office/drawing/2014/main" id="{0C938472-440D-0844-814E-94366F3B89CC}"/>
              </a:ext>
            </a:extLst>
          </p:cNvPr>
          <p:cNvPicPr>
            <a:picLocks noChangeAspect="1"/>
          </p:cNvPicPr>
          <p:nvPr/>
        </p:nvPicPr>
        <p:blipFill>
          <a:blip r:embed="rId3"/>
          <a:stretch>
            <a:fillRect/>
          </a:stretch>
        </p:blipFill>
        <p:spPr>
          <a:xfrm>
            <a:off x="856034" y="2096630"/>
            <a:ext cx="0" cy="0"/>
          </a:xfrm>
          <a:prstGeom prst="rect">
            <a:avLst/>
          </a:prstGeom>
        </p:spPr>
      </p:pic>
      <p:sp>
        <p:nvSpPr>
          <p:cNvPr id="4" name="Rectangle 3"/>
          <p:cNvSpPr/>
          <p:nvPr/>
        </p:nvSpPr>
        <p:spPr>
          <a:xfrm>
            <a:off x="421341" y="2230579"/>
            <a:ext cx="7938655" cy="419792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marL="457200" indent="-457200" algn="just">
              <a:spcAft>
                <a:spcPts val="600"/>
              </a:spcAft>
              <a:buFont typeface="+mj-lt"/>
              <a:buAutoNum type="arabicParenR" startAt="4"/>
            </a:pPr>
            <a:r>
              <a:rPr lang="en-US" sz="2000" b="1" u="sng" dirty="0">
                <a:solidFill>
                  <a:schemeClr val="tx1"/>
                </a:solidFill>
              </a:rPr>
              <a:t>Static Constructor: </a:t>
            </a:r>
            <a:endParaRPr lang="en-US" sz="2000" dirty="0">
              <a:solidFill>
                <a:schemeClr val="tx1"/>
              </a:solidFill>
            </a:endParaRPr>
          </a:p>
          <a:p>
            <a:pPr marL="800100" lvl="1" indent="-342900" algn="just">
              <a:spcAft>
                <a:spcPts val="600"/>
              </a:spcAft>
              <a:buFont typeface="Arial" panose="020B0604020202020204" pitchFamily="34" charset="0"/>
              <a:buChar char="•"/>
            </a:pPr>
            <a:r>
              <a:rPr lang="en-US" sz="2000" dirty="0">
                <a:solidFill>
                  <a:schemeClr val="tx1"/>
                </a:solidFill>
              </a:rPr>
              <a:t>A static constructor </a:t>
            </a:r>
            <a:r>
              <a:rPr lang="en-US" sz="2000" dirty="0">
                <a:solidFill>
                  <a:srgbClr val="FF0000"/>
                </a:solidFill>
              </a:rPr>
              <a:t>does not take access modifiers or have any parameters.</a:t>
            </a:r>
          </a:p>
          <a:p>
            <a:pPr marL="800100" lvl="1" indent="-342900" algn="just">
              <a:spcAft>
                <a:spcPts val="600"/>
              </a:spcAft>
              <a:buFont typeface="Arial" panose="020B0604020202020204" pitchFamily="34" charset="0"/>
              <a:buChar char="•"/>
            </a:pPr>
            <a:r>
              <a:rPr lang="en-US" sz="2000" dirty="0">
                <a:solidFill>
                  <a:schemeClr val="tx1"/>
                </a:solidFill>
              </a:rPr>
              <a:t>A static constructor </a:t>
            </a:r>
            <a:r>
              <a:rPr lang="en-US" sz="2000" dirty="0">
                <a:solidFill>
                  <a:srgbClr val="FF0000"/>
                </a:solidFill>
              </a:rPr>
              <a:t>cannot be called directly</a:t>
            </a:r>
            <a:r>
              <a:rPr lang="en-US" sz="2000" dirty="0">
                <a:solidFill>
                  <a:schemeClr val="tx1"/>
                </a:solidFill>
              </a:rPr>
              <a:t>. It </a:t>
            </a:r>
            <a:r>
              <a:rPr lang="en-US" sz="2000" dirty="0">
                <a:solidFill>
                  <a:srgbClr val="00B050"/>
                </a:solidFill>
              </a:rPr>
              <a:t>called automatically</a:t>
            </a:r>
            <a:r>
              <a:rPr lang="en-US" sz="2000" dirty="0">
                <a:solidFill>
                  <a:schemeClr val="tx1"/>
                </a:solidFill>
              </a:rPr>
              <a:t> to initialize the class before the first instance is created or any static members are referenced. </a:t>
            </a:r>
          </a:p>
          <a:p>
            <a:pPr marL="800100" lvl="1" indent="-342900" algn="just">
              <a:spcAft>
                <a:spcPts val="600"/>
              </a:spcAft>
              <a:buFont typeface="Arial" panose="020B0604020202020204" pitchFamily="34" charset="0"/>
              <a:buChar char="•"/>
            </a:pPr>
            <a:r>
              <a:rPr lang="en-US" sz="2000" dirty="0">
                <a:solidFill>
                  <a:schemeClr val="tx1"/>
                </a:solidFill>
              </a:rPr>
              <a:t>When a constructor is created as static, it will be invoked </a:t>
            </a:r>
            <a:r>
              <a:rPr lang="en-US" sz="2000" dirty="0">
                <a:solidFill>
                  <a:srgbClr val="FF0000"/>
                </a:solidFill>
              </a:rPr>
              <a:t>only once </a:t>
            </a:r>
            <a:r>
              <a:rPr lang="en-US" sz="2000" dirty="0">
                <a:solidFill>
                  <a:schemeClr val="tx1"/>
                </a:solidFill>
              </a:rPr>
              <a:t>for all of instances of the class. </a:t>
            </a:r>
          </a:p>
          <a:p>
            <a:pPr marL="800100" lvl="1" indent="-342900" algn="just">
              <a:spcAft>
                <a:spcPts val="600"/>
              </a:spcAft>
              <a:buFont typeface="Arial" panose="020B0604020202020204" pitchFamily="34" charset="0"/>
              <a:buChar char="•"/>
            </a:pPr>
            <a:r>
              <a:rPr lang="en-US" sz="2000" dirty="0">
                <a:solidFill>
                  <a:schemeClr val="tx1"/>
                </a:solidFill>
              </a:rPr>
              <a:t>Within a class you </a:t>
            </a:r>
            <a:r>
              <a:rPr lang="en-US" sz="2000" dirty="0">
                <a:solidFill>
                  <a:srgbClr val="00B050"/>
                </a:solidFill>
              </a:rPr>
              <a:t>can create only one static constructor</a:t>
            </a:r>
            <a:r>
              <a:rPr lang="en-US" sz="2000" dirty="0">
                <a:solidFill>
                  <a:schemeClr val="tx1"/>
                </a:solidFill>
              </a:rPr>
              <a:t>.</a:t>
            </a:r>
          </a:p>
          <a:p>
            <a:pPr marL="800100" lvl="1" indent="-342900" algn="just">
              <a:spcAft>
                <a:spcPts val="600"/>
              </a:spcAft>
              <a:buFont typeface="Arial" panose="020B0604020202020204" pitchFamily="34" charset="0"/>
              <a:buChar char="•"/>
            </a:pPr>
            <a:r>
              <a:rPr lang="en-US" sz="2000" dirty="0">
                <a:solidFill>
                  <a:schemeClr val="tx1"/>
                </a:solidFill>
              </a:rPr>
              <a:t>The user has </a:t>
            </a:r>
            <a:r>
              <a:rPr lang="en-US" sz="2000" dirty="0">
                <a:solidFill>
                  <a:srgbClr val="FF0000"/>
                </a:solidFill>
              </a:rPr>
              <a:t>no control </a:t>
            </a:r>
            <a:r>
              <a:rPr lang="en-US" sz="2000" dirty="0">
                <a:solidFill>
                  <a:schemeClr val="tx1"/>
                </a:solidFill>
              </a:rPr>
              <a:t>on when the static constructor is executed in the program.</a:t>
            </a:r>
          </a:p>
          <a:p>
            <a:pPr marL="800100" lvl="1" indent="-342900" algn="just">
              <a:spcAft>
                <a:spcPts val="600"/>
              </a:spcAft>
              <a:buFont typeface="Arial" panose="020B0604020202020204" pitchFamily="34" charset="0"/>
              <a:buChar char="•"/>
            </a:pPr>
            <a:endParaRPr lang="en-US" sz="2000" dirty="0">
              <a:solidFill>
                <a:schemeClr val="tx1"/>
              </a:solidFill>
            </a:endParaRPr>
          </a:p>
        </p:txBody>
      </p:sp>
    </p:spTree>
    <p:extLst>
      <p:ext uri="{BB962C8B-B14F-4D97-AF65-F5344CB8AC3E}">
        <p14:creationId xmlns:p14="http://schemas.microsoft.com/office/powerpoint/2010/main" val="3215837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Destructor</a:t>
            </a:r>
          </a:p>
        </p:txBody>
      </p:sp>
      <p:pic>
        <p:nvPicPr>
          <p:cNvPr id="10" name="Picture 9">
            <a:extLst>
              <a:ext uri="{FF2B5EF4-FFF2-40B4-BE49-F238E27FC236}">
                <a16:creationId xmlns:a16="http://schemas.microsoft.com/office/drawing/2014/main" id="{0C938472-440D-0844-814E-94366F3B89CC}"/>
              </a:ext>
            </a:extLst>
          </p:cNvPr>
          <p:cNvPicPr>
            <a:picLocks noChangeAspect="1"/>
          </p:cNvPicPr>
          <p:nvPr/>
        </p:nvPicPr>
        <p:blipFill>
          <a:blip r:embed="rId3"/>
          <a:stretch>
            <a:fillRect/>
          </a:stretch>
        </p:blipFill>
        <p:spPr>
          <a:xfrm>
            <a:off x="856034" y="2096630"/>
            <a:ext cx="0" cy="0"/>
          </a:xfrm>
          <a:prstGeom prst="rect">
            <a:avLst/>
          </a:prstGeom>
        </p:spPr>
      </p:pic>
      <p:sp>
        <p:nvSpPr>
          <p:cNvPr id="4" name="Rectangle 3"/>
          <p:cNvSpPr/>
          <p:nvPr/>
        </p:nvSpPr>
        <p:spPr>
          <a:xfrm>
            <a:off x="421341" y="2230580"/>
            <a:ext cx="7938655" cy="2313712"/>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marL="342900" indent="-342900" algn="just">
              <a:spcAft>
                <a:spcPts val="600"/>
              </a:spcAft>
              <a:buFont typeface="Arial" panose="020B0604020202020204" pitchFamily="34" charset="0"/>
              <a:buChar char="•"/>
            </a:pPr>
            <a:r>
              <a:rPr lang="en-US" sz="2000" dirty="0">
                <a:solidFill>
                  <a:schemeClr val="tx1"/>
                </a:solidFill>
              </a:rPr>
              <a:t>Destructor are the methods called by the Garbage Collector thread when the object is to be “</a:t>
            </a:r>
            <a:r>
              <a:rPr lang="en-US" sz="2000" dirty="0">
                <a:solidFill>
                  <a:srgbClr val="FF0000"/>
                </a:solidFill>
              </a:rPr>
              <a:t>finalized</a:t>
            </a:r>
            <a:r>
              <a:rPr lang="en-US" sz="2000" dirty="0">
                <a:solidFill>
                  <a:schemeClr val="tx1"/>
                </a:solidFill>
              </a:rPr>
              <a:t>” (removing objects from memory). </a:t>
            </a:r>
          </a:p>
          <a:p>
            <a:pPr marL="342900" indent="-342900" algn="just">
              <a:spcAft>
                <a:spcPts val="600"/>
              </a:spcAft>
              <a:buFont typeface="Arial" panose="020B0604020202020204" pitchFamily="34" charset="0"/>
              <a:buChar char="•"/>
            </a:pPr>
            <a:r>
              <a:rPr lang="en-US" sz="2000" dirty="0">
                <a:solidFill>
                  <a:schemeClr val="tx1"/>
                </a:solidFill>
              </a:rPr>
              <a:t>C# destructors are “</a:t>
            </a:r>
            <a:r>
              <a:rPr lang="en-US" sz="2000" dirty="0">
                <a:solidFill>
                  <a:srgbClr val="FF0000"/>
                </a:solidFill>
              </a:rPr>
              <a:t>non-deterministic</a:t>
            </a:r>
            <a:r>
              <a:rPr lang="en-US" sz="2000" dirty="0">
                <a:solidFill>
                  <a:schemeClr val="tx1"/>
                </a:solidFill>
              </a:rPr>
              <a:t>” i.e. finalization cannot be determined when that will happen.</a:t>
            </a:r>
          </a:p>
          <a:p>
            <a:pPr marL="342900" indent="-342900" algn="just">
              <a:spcAft>
                <a:spcPts val="600"/>
              </a:spcAft>
              <a:buFont typeface="Arial" panose="020B0604020202020204" pitchFamily="34" charset="0"/>
              <a:buChar char="•"/>
            </a:pPr>
            <a:r>
              <a:rPr lang="en-US" sz="2000" dirty="0">
                <a:solidFill>
                  <a:schemeClr val="tx1"/>
                </a:solidFill>
              </a:rPr>
              <a:t>In C#, most of the time you do not need to code destructor (or finalize) because you can trust Garbage Collector for that. </a:t>
            </a:r>
            <a:endParaRPr lang="en-US" sz="2000" dirty="0">
              <a:solidFill>
                <a:srgbClr val="FF0000"/>
              </a:solidFill>
            </a:endParaRPr>
          </a:p>
        </p:txBody>
      </p:sp>
    </p:spTree>
    <p:extLst>
      <p:ext uri="{BB962C8B-B14F-4D97-AF65-F5344CB8AC3E}">
        <p14:creationId xmlns:p14="http://schemas.microsoft.com/office/powerpoint/2010/main" val="21904885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Fields</a:t>
            </a:r>
          </a:p>
        </p:txBody>
      </p:sp>
      <p:pic>
        <p:nvPicPr>
          <p:cNvPr id="10" name="Picture 9">
            <a:extLst>
              <a:ext uri="{FF2B5EF4-FFF2-40B4-BE49-F238E27FC236}">
                <a16:creationId xmlns:a16="http://schemas.microsoft.com/office/drawing/2014/main" id="{0C938472-440D-0844-814E-94366F3B89CC}"/>
              </a:ext>
            </a:extLst>
          </p:cNvPr>
          <p:cNvPicPr>
            <a:picLocks noChangeAspect="1"/>
          </p:cNvPicPr>
          <p:nvPr/>
        </p:nvPicPr>
        <p:blipFill>
          <a:blip r:embed="rId3"/>
          <a:stretch>
            <a:fillRect/>
          </a:stretch>
        </p:blipFill>
        <p:spPr>
          <a:xfrm>
            <a:off x="856034" y="2096630"/>
            <a:ext cx="0" cy="0"/>
          </a:xfrm>
          <a:prstGeom prst="rect">
            <a:avLst/>
          </a:prstGeom>
        </p:spPr>
      </p:pic>
      <p:sp>
        <p:nvSpPr>
          <p:cNvPr id="4" name="Rectangle 3"/>
          <p:cNvSpPr/>
          <p:nvPr/>
        </p:nvSpPr>
        <p:spPr>
          <a:xfrm>
            <a:off x="421341" y="2230580"/>
            <a:ext cx="7938655" cy="157942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marL="342900" indent="-342900" algn="just">
              <a:buFont typeface="Arial" panose="020B0604020202020204" pitchFamily="34" charset="0"/>
              <a:buChar char="•"/>
            </a:pPr>
            <a:r>
              <a:rPr lang="en-US" sz="2000" dirty="0">
                <a:solidFill>
                  <a:schemeClr val="tx1"/>
                </a:solidFill>
              </a:rPr>
              <a:t>Called </a:t>
            </a:r>
            <a:r>
              <a:rPr lang="en-US" sz="2000" dirty="0">
                <a:solidFill>
                  <a:srgbClr val="FF0000"/>
                </a:solidFill>
              </a:rPr>
              <a:t>the state of objects</a:t>
            </a:r>
            <a:r>
              <a:rPr lang="en-US" sz="2000" dirty="0">
                <a:solidFill>
                  <a:schemeClr val="tx1"/>
                </a:solidFill>
              </a:rPr>
              <a:t>. Variables declared </a:t>
            </a:r>
            <a:r>
              <a:rPr lang="en-US" sz="2000" dirty="0">
                <a:solidFill>
                  <a:srgbClr val="00B050"/>
                </a:solidFill>
              </a:rPr>
              <a:t>outside any method /constructor but inside the class block</a:t>
            </a:r>
            <a:r>
              <a:rPr lang="en-US" sz="2000" dirty="0">
                <a:solidFill>
                  <a:schemeClr val="tx1"/>
                </a:solidFill>
              </a:rPr>
              <a:t>, is a field (or </a:t>
            </a:r>
            <a:r>
              <a:rPr lang="en-US" sz="2000" dirty="0">
                <a:solidFill>
                  <a:srgbClr val="FF0000"/>
                </a:solidFill>
              </a:rPr>
              <a:t>field variable</a:t>
            </a:r>
            <a:r>
              <a:rPr lang="en-US" sz="2000" dirty="0">
                <a:solidFill>
                  <a:schemeClr val="tx1"/>
                </a:solidFill>
              </a:rPr>
              <a:t>).</a:t>
            </a:r>
          </a:p>
          <a:p>
            <a:pPr marL="342900" indent="-342900" algn="just">
              <a:spcAft>
                <a:spcPts val="600"/>
              </a:spcAft>
              <a:buFont typeface="Arial" panose="020B0604020202020204" pitchFamily="34" charset="0"/>
              <a:buChar char="•"/>
            </a:pPr>
            <a:r>
              <a:rPr lang="en-US" sz="2000" dirty="0">
                <a:solidFill>
                  <a:schemeClr val="tx1"/>
                </a:solidFill>
              </a:rPr>
              <a:t>Variables that are declared within a method or a specific block of statements are </a:t>
            </a:r>
            <a:r>
              <a:rPr lang="en-US" sz="2000" dirty="0">
                <a:solidFill>
                  <a:srgbClr val="FF0000"/>
                </a:solidFill>
              </a:rPr>
              <a:t>local variables</a:t>
            </a:r>
            <a:r>
              <a:rPr lang="en-US" sz="2000" dirty="0">
                <a:solidFill>
                  <a:schemeClr val="tx1"/>
                </a:solidFill>
              </a:rPr>
              <a:t>.</a:t>
            </a:r>
          </a:p>
          <a:p>
            <a:pPr algn="just">
              <a:spcAft>
                <a:spcPts val="600"/>
              </a:spcAft>
            </a:pPr>
            <a:endParaRPr lang="en-US" sz="2000" dirty="0">
              <a:solidFill>
                <a:srgbClr val="FF0000"/>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3783639226"/>
              </p:ext>
            </p:extLst>
          </p:nvPr>
        </p:nvGraphicFramePr>
        <p:xfrm>
          <a:off x="296649" y="3576339"/>
          <a:ext cx="8417860" cy="2581188"/>
        </p:xfrm>
        <a:graphic>
          <a:graphicData uri="http://schemas.openxmlformats.org/drawingml/2006/table">
            <a:tbl>
              <a:tblPr firstRow="1" bandRow="1">
                <a:tableStyleId>{5940675A-B579-460E-94D1-54222C63F5DA}</a:tableStyleId>
              </a:tblPr>
              <a:tblGrid>
                <a:gridCol w="4400042">
                  <a:extLst>
                    <a:ext uri="{9D8B030D-6E8A-4147-A177-3AD203B41FA5}">
                      <a16:colId xmlns:a16="http://schemas.microsoft.com/office/drawing/2014/main" val="2793059398"/>
                    </a:ext>
                  </a:extLst>
                </a:gridCol>
                <a:gridCol w="4017818">
                  <a:extLst>
                    <a:ext uri="{9D8B030D-6E8A-4147-A177-3AD203B41FA5}">
                      <a16:colId xmlns:a16="http://schemas.microsoft.com/office/drawing/2014/main" val="2952497241"/>
                    </a:ext>
                  </a:extLst>
                </a:gridCol>
              </a:tblGrid>
              <a:tr h="1225422">
                <a:tc>
                  <a:txBody>
                    <a:bodyPr/>
                    <a:lstStyle/>
                    <a:p>
                      <a:pPr algn="just"/>
                      <a:r>
                        <a:rPr lang="en-US" sz="2000" dirty="0"/>
                        <a:t>Local variables are kept alive</a:t>
                      </a:r>
                      <a:r>
                        <a:rPr lang="en-US" sz="2000" baseline="0" dirty="0"/>
                        <a:t> as long as the execution is within the block they’re defined in. Once the block is exited, the local variables can no more be used.</a:t>
                      </a:r>
                      <a:endParaRPr lang="en-US" sz="2000" dirty="0"/>
                    </a:p>
                  </a:txBody>
                  <a:tcPr/>
                </a:tc>
                <a:tc>
                  <a:txBody>
                    <a:bodyPr/>
                    <a:lstStyle/>
                    <a:p>
                      <a:pPr algn="just"/>
                      <a:r>
                        <a:rPr lang="en-US" sz="2000" dirty="0"/>
                        <a:t>Field</a:t>
                      </a:r>
                      <a:r>
                        <a:rPr lang="en-US" sz="2000" baseline="0" dirty="0"/>
                        <a:t> variables h</a:t>
                      </a:r>
                      <a:r>
                        <a:rPr lang="en-US" sz="2000" dirty="0"/>
                        <a:t>ave longer</a:t>
                      </a:r>
                      <a:r>
                        <a:rPr lang="en-US" sz="2000" baseline="0" dirty="0"/>
                        <a:t> life than local variables in that they can live as long as the instance they belong to is active. </a:t>
                      </a:r>
                      <a:endParaRPr lang="en-US" sz="2000" dirty="0"/>
                    </a:p>
                  </a:txBody>
                  <a:tcPr/>
                </a:tc>
                <a:extLst>
                  <a:ext uri="{0D108BD9-81ED-4DB2-BD59-A6C34878D82A}">
                    <a16:rowId xmlns:a16="http://schemas.microsoft.com/office/drawing/2014/main" val="1857091982"/>
                  </a:ext>
                </a:extLst>
              </a:tr>
              <a:tr h="655458">
                <a:tc>
                  <a:txBody>
                    <a:bodyPr/>
                    <a:lstStyle/>
                    <a:p>
                      <a:pPr algn="just"/>
                      <a:r>
                        <a:rPr lang="en-US" sz="2000" dirty="0"/>
                        <a:t>Local variable access is</a:t>
                      </a:r>
                      <a:r>
                        <a:rPr lang="en-US" sz="2000" baseline="0" dirty="0"/>
                        <a:t> restricted to method only.</a:t>
                      </a:r>
                      <a:endParaRPr lang="en-US" sz="2000" dirty="0"/>
                    </a:p>
                  </a:txBody>
                  <a:tcPr/>
                </a:tc>
                <a:tc>
                  <a:txBody>
                    <a:bodyPr/>
                    <a:lstStyle/>
                    <a:p>
                      <a:pPr algn="just"/>
                      <a:r>
                        <a:rPr lang="en-US" sz="2000" dirty="0"/>
                        <a:t>Field variable is the one which can have different access</a:t>
                      </a:r>
                      <a:r>
                        <a:rPr lang="en-US" sz="2000" baseline="0" dirty="0"/>
                        <a:t> level.</a:t>
                      </a:r>
                      <a:endParaRPr lang="en-US" sz="2000" dirty="0"/>
                    </a:p>
                  </a:txBody>
                  <a:tcPr/>
                </a:tc>
                <a:extLst>
                  <a:ext uri="{0D108BD9-81ED-4DB2-BD59-A6C34878D82A}">
                    <a16:rowId xmlns:a16="http://schemas.microsoft.com/office/drawing/2014/main" val="1197605137"/>
                  </a:ext>
                </a:extLst>
              </a:tr>
              <a:tr h="569508">
                <a:tc>
                  <a:txBody>
                    <a:bodyPr/>
                    <a:lstStyle/>
                    <a:p>
                      <a:pPr algn="just"/>
                      <a:r>
                        <a:rPr lang="en-US" sz="2000" dirty="0"/>
                        <a:t>Local</a:t>
                      </a:r>
                      <a:r>
                        <a:rPr lang="en-US" sz="2000" baseline="0" dirty="0"/>
                        <a:t> variable is a member of a method.</a:t>
                      </a:r>
                      <a:endParaRPr lang="en-US" sz="2000" dirty="0"/>
                    </a:p>
                  </a:txBody>
                  <a:tcPr/>
                </a:tc>
                <a:tc>
                  <a:txBody>
                    <a:bodyPr/>
                    <a:lstStyle/>
                    <a:p>
                      <a:pPr algn="just"/>
                      <a:r>
                        <a:rPr lang="en-US" sz="2000" dirty="0"/>
                        <a:t>Field variable is a member of a class.</a:t>
                      </a:r>
                    </a:p>
                  </a:txBody>
                  <a:tcPr/>
                </a:tc>
                <a:extLst>
                  <a:ext uri="{0D108BD9-81ED-4DB2-BD59-A6C34878D82A}">
                    <a16:rowId xmlns:a16="http://schemas.microsoft.com/office/drawing/2014/main" val="1172944242"/>
                  </a:ext>
                </a:extLst>
              </a:tr>
            </a:tbl>
          </a:graphicData>
        </a:graphic>
      </p:graphicFrame>
    </p:spTree>
    <p:extLst>
      <p:ext uri="{BB962C8B-B14F-4D97-AF65-F5344CB8AC3E}">
        <p14:creationId xmlns:p14="http://schemas.microsoft.com/office/powerpoint/2010/main" val="24188682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Fields: </a:t>
            </a:r>
            <a:r>
              <a:rPr lang="en-US" dirty="0" err="1"/>
              <a:t>Readonly</a:t>
            </a:r>
            <a:endParaRPr lang="en-US" dirty="0"/>
          </a:p>
        </p:txBody>
      </p:sp>
      <p:pic>
        <p:nvPicPr>
          <p:cNvPr id="10" name="Picture 9">
            <a:extLst>
              <a:ext uri="{FF2B5EF4-FFF2-40B4-BE49-F238E27FC236}">
                <a16:creationId xmlns:a16="http://schemas.microsoft.com/office/drawing/2014/main" id="{0C938472-440D-0844-814E-94366F3B89CC}"/>
              </a:ext>
            </a:extLst>
          </p:cNvPr>
          <p:cNvPicPr>
            <a:picLocks noChangeAspect="1"/>
          </p:cNvPicPr>
          <p:nvPr/>
        </p:nvPicPr>
        <p:blipFill>
          <a:blip r:embed="rId3"/>
          <a:stretch>
            <a:fillRect/>
          </a:stretch>
        </p:blipFill>
        <p:spPr>
          <a:xfrm>
            <a:off x="856034" y="2096630"/>
            <a:ext cx="0" cy="0"/>
          </a:xfrm>
          <a:prstGeom prst="rect">
            <a:avLst/>
          </a:prstGeom>
        </p:spPr>
      </p:pic>
      <p:sp>
        <p:nvSpPr>
          <p:cNvPr id="4" name="Rectangle 3"/>
          <p:cNvSpPr/>
          <p:nvPr/>
        </p:nvSpPr>
        <p:spPr>
          <a:xfrm>
            <a:off x="421341" y="2230579"/>
            <a:ext cx="7938655" cy="3477493"/>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just"/>
            <a:r>
              <a:rPr lang="en-US" sz="2000" dirty="0">
                <a:solidFill>
                  <a:schemeClr val="tx1"/>
                </a:solidFill>
              </a:rPr>
              <a:t>The keyword “</a:t>
            </a:r>
            <a:r>
              <a:rPr lang="en-US" sz="2000" dirty="0" err="1">
                <a:solidFill>
                  <a:srgbClr val="FF0000"/>
                </a:solidFill>
              </a:rPr>
              <a:t>readonly</a:t>
            </a:r>
            <a:r>
              <a:rPr lang="en-US" sz="2000" dirty="0">
                <a:solidFill>
                  <a:schemeClr val="tx1"/>
                </a:solidFill>
              </a:rPr>
              <a:t>” will prevent field variable from being reassigned (from outside the class). The </a:t>
            </a:r>
            <a:r>
              <a:rPr lang="en-US" sz="2000" dirty="0" err="1">
                <a:solidFill>
                  <a:schemeClr val="tx1"/>
                </a:solidFill>
              </a:rPr>
              <a:t>readonly</a:t>
            </a:r>
            <a:r>
              <a:rPr lang="en-US" sz="2000" dirty="0">
                <a:solidFill>
                  <a:schemeClr val="tx1"/>
                </a:solidFill>
              </a:rPr>
              <a:t> keyword </a:t>
            </a:r>
            <a:r>
              <a:rPr lang="en-US" sz="2000" dirty="0">
                <a:solidFill>
                  <a:srgbClr val="FF0000"/>
                </a:solidFill>
              </a:rPr>
              <a:t>cannot be applied to local variables but to fields only</a:t>
            </a:r>
            <a:r>
              <a:rPr lang="en-US" sz="2000" dirty="0">
                <a:solidFill>
                  <a:schemeClr val="tx1"/>
                </a:solidFill>
              </a:rPr>
              <a:t>.</a:t>
            </a:r>
          </a:p>
          <a:p>
            <a:pPr algn="just"/>
            <a:endParaRPr lang="en-US" sz="2000" dirty="0">
              <a:solidFill>
                <a:schemeClr val="tx1"/>
              </a:solidFill>
            </a:endParaRPr>
          </a:p>
          <a:p>
            <a:pPr algn="just"/>
            <a:r>
              <a:rPr lang="en-US" sz="2000" dirty="0">
                <a:solidFill>
                  <a:schemeClr val="tx1"/>
                </a:solidFill>
              </a:rPr>
              <a:t>The </a:t>
            </a:r>
            <a:r>
              <a:rPr lang="en-US" sz="2000" dirty="0" err="1">
                <a:solidFill>
                  <a:srgbClr val="00B050"/>
                </a:solidFill>
              </a:rPr>
              <a:t>readonly</a:t>
            </a:r>
            <a:r>
              <a:rPr lang="en-US" sz="2000" dirty="0">
                <a:solidFill>
                  <a:schemeClr val="tx1"/>
                </a:solidFill>
              </a:rPr>
              <a:t> keyword is different from the </a:t>
            </a:r>
            <a:r>
              <a:rPr lang="en-US" sz="2000" dirty="0" err="1">
                <a:solidFill>
                  <a:srgbClr val="00B050"/>
                </a:solidFill>
              </a:rPr>
              <a:t>const</a:t>
            </a:r>
            <a:r>
              <a:rPr lang="en-US" sz="2000" dirty="0">
                <a:solidFill>
                  <a:schemeClr val="tx1"/>
                </a:solidFill>
              </a:rPr>
              <a:t> keyword. </a:t>
            </a:r>
          </a:p>
          <a:p>
            <a:pPr marL="342900" indent="-342900" algn="just">
              <a:buFont typeface="Arial" panose="020B0604020202020204" pitchFamily="34" charset="0"/>
              <a:buChar char="•"/>
            </a:pPr>
            <a:r>
              <a:rPr lang="en-US" sz="2000" dirty="0">
                <a:solidFill>
                  <a:schemeClr val="tx1"/>
                </a:solidFill>
              </a:rPr>
              <a:t>A </a:t>
            </a:r>
            <a:r>
              <a:rPr lang="en-US" sz="2000" dirty="0" err="1">
                <a:solidFill>
                  <a:srgbClr val="00B050"/>
                </a:solidFill>
              </a:rPr>
              <a:t>const</a:t>
            </a:r>
            <a:r>
              <a:rPr lang="en-US" sz="2000" dirty="0">
                <a:solidFill>
                  <a:schemeClr val="tx1"/>
                </a:solidFill>
              </a:rPr>
              <a:t> field can only be initialized at the declaration of the field whereas a </a:t>
            </a:r>
            <a:r>
              <a:rPr lang="en-US" sz="2000" dirty="0" err="1">
                <a:solidFill>
                  <a:srgbClr val="00B050"/>
                </a:solidFill>
              </a:rPr>
              <a:t>readonly</a:t>
            </a:r>
            <a:r>
              <a:rPr lang="en-US" sz="2000" dirty="0">
                <a:solidFill>
                  <a:schemeClr val="tx1"/>
                </a:solidFill>
              </a:rPr>
              <a:t> field can be initialized either at the declaration or in a constructor.</a:t>
            </a:r>
          </a:p>
          <a:p>
            <a:pPr marL="342900" indent="-342900" algn="just">
              <a:buFont typeface="Arial" panose="020B0604020202020204" pitchFamily="34" charset="0"/>
              <a:buChar char="•"/>
            </a:pPr>
            <a:r>
              <a:rPr lang="en-US" sz="2000" dirty="0">
                <a:solidFill>
                  <a:schemeClr val="tx1"/>
                </a:solidFill>
              </a:rPr>
              <a:t>While a </a:t>
            </a:r>
            <a:r>
              <a:rPr lang="en-US" sz="2000" dirty="0" err="1">
                <a:solidFill>
                  <a:srgbClr val="00B050"/>
                </a:solidFill>
              </a:rPr>
              <a:t>const</a:t>
            </a:r>
            <a:r>
              <a:rPr lang="en-US" sz="2000" dirty="0">
                <a:solidFill>
                  <a:schemeClr val="tx1"/>
                </a:solidFill>
              </a:rPr>
              <a:t> field is a </a:t>
            </a:r>
            <a:r>
              <a:rPr lang="en-US" sz="2000" dirty="0">
                <a:solidFill>
                  <a:srgbClr val="FF0000"/>
                </a:solidFill>
              </a:rPr>
              <a:t>compile-time constant</a:t>
            </a:r>
            <a:r>
              <a:rPr lang="en-US" sz="2000" dirty="0">
                <a:solidFill>
                  <a:schemeClr val="tx1"/>
                </a:solidFill>
              </a:rPr>
              <a:t>, the </a:t>
            </a:r>
            <a:r>
              <a:rPr lang="en-US" sz="2000" dirty="0" err="1">
                <a:solidFill>
                  <a:srgbClr val="00B050"/>
                </a:solidFill>
              </a:rPr>
              <a:t>readonly</a:t>
            </a:r>
            <a:r>
              <a:rPr lang="en-US" sz="2000" dirty="0">
                <a:solidFill>
                  <a:schemeClr val="tx1"/>
                </a:solidFill>
              </a:rPr>
              <a:t> field can be used for </a:t>
            </a:r>
            <a:r>
              <a:rPr lang="en-US" sz="2000" dirty="0">
                <a:solidFill>
                  <a:srgbClr val="FF0000"/>
                </a:solidFill>
              </a:rPr>
              <a:t>runtime constants</a:t>
            </a:r>
            <a:r>
              <a:rPr lang="en-US" sz="2000" dirty="0">
                <a:solidFill>
                  <a:schemeClr val="tx1"/>
                </a:solidFill>
              </a:rPr>
              <a:t>. </a:t>
            </a:r>
          </a:p>
          <a:p>
            <a:pPr algn="just">
              <a:spcAft>
                <a:spcPts val="600"/>
              </a:spcAft>
            </a:pPr>
            <a:endParaRPr lang="en-US" sz="2000" dirty="0">
              <a:solidFill>
                <a:srgbClr val="FF0000"/>
              </a:solidFill>
            </a:endParaRPr>
          </a:p>
        </p:txBody>
      </p:sp>
    </p:spTree>
    <p:extLst>
      <p:ext uri="{BB962C8B-B14F-4D97-AF65-F5344CB8AC3E}">
        <p14:creationId xmlns:p14="http://schemas.microsoft.com/office/powerpoint/2010/main" val="41384454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Properties</a:t>
            </a:r>
          </a:p>
        </p:txBody>
      </p:sp>
      <p:pic>
        <p:nvPicPr>
          <p:cNvPr id="10" name="Picture 9">
            <a:extLst>
              <a:ext uri="{FF2B5EF4-FFF2-40B4-BE49-F238E27FC236}">
                <a16:creationId xmlns:a16="http://schemas.microsoft.com/office/drawing/2014/main" id="{0C938472-440D-0844-814E-94366F3B89CC}"/>
              </a:ext>
            </a:extLst>
          </p:cNvPr>
          <p:cNvPicPr>
            <a:picLocks noChangeAspect="1"/>
          </p:cNvPicPr>
          <p:nvPr/>
        </p:nvPicPr>
        <p:blipFill>
          <a:blip r:embed="rId3"/>
          <a:stretch>
            <a:fillRect/>
          </a:stretch>
        </p:blipFill>
        <p:spPr>
          <a:xfrm>
            <a:off x="856034" y="2096630"/>
            <a:ext cx="0" cy="0"/>
          </a:xfrm>
          <a:prstGeom prst="rect">
            <a:avLst/>
          </a:prstGeom>
        </p:spPr>
      </p:pic>
      <p:sp>
        <p:nvSpPr>
          <p:cNvPr id="4" name="Rectangle 3"/>
          <p:cNvSpPr/>
          <p:nvPr/>
        </p:nvSpPr>
        <p:spPr>
          <a:xfrm>
            <a:off x="421341" y="2096630"/>
            <a:ext cx="8362441" cy="4114803"/>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just"/>
            <a:r>
              <a:rPr lang="en-US" sz="2000" dirty="0">
                <a:solidFill>
                  <a:schemeClr val="tx1"/>
                </a:solidFill>
              </a:rPr>
              <a:t>A property is a programming construct that enables client code to </a:t>
            </a:r>
            <a:r>
              <a:rPr lang="en-US" sz="2000" dirty="0">
                <a:solidFill>
                  <a:srgbClr val="00B050"/>
                </a:solidFill>
              </a:rPr>
              <a:t>get or set</a:t>
            </a:r>
            <a:r>
              <a:rPr lang="en-US" sz="2000" dirty="0">
                <a:solidFill>
                  <a:srgbClr val="FF0000"/>
                </a:solidFill>
              </a:rPr>
              <a:t> the value of private fields</a:t>
            </a:r>
            <a:r>
              <a:rPr lang="en-US" sz="2000" dirty="0">
                <a:solidFill>
                  <a:schemeClr val="tx1"/>
                </a:solidFill>
              </a:rPr>
              <a:t> within a </a:t>
            </a:r>
            <a:r>
              <a:rPr lang="en-US" sz="2000" dirty="0" err="1">
                <a:solidFill>
                  <a:schemeClr val="tx1"/>
                </a:solidFill>
              </a:rPr>
              <a:t>struct</a:t>
            </a:r>
            <a:r>
              <a:rPr lang="en-US" sz="2000" dirty="0">
                <a:solidFill>
                  <a:schemeClr val="tx1"/>
                </a:solidFill>
              </a:rPr>
              <a:t> or a class. The property behaves like a public field. </a:t>
            </a:r>
          </a:p>
          <a:p>
            <a:pPr algn="just"/>
            <a:r>
              <a:rPr lang="en-US" sz="2000" dirty="0">
                <a:solidFill>
                  <a:schemeClr val="tx1"/>
                </a:solidFill>
              </a:rPr>
              <a:t>The property is implemented by using </a:t>
            </a:r>
            <a:r>
              <a:rPr lang="en-US" sz="2000" dirty="0" err="1">
                <a:solidFill>
                  <a:srgbClr val="FF0000"/>
                </a:solidFill>
              </a:rPr>
              <a:t>accessors</a:t>
            </a:r>
            <a:r>
              <a:rPr lang="en-US" sz="2000" dirty="0">
                <a:solidFill>
                  <a:schemeClr val="tx1"/>
                </a:solidFill>
              </a:rPr>
              <a:t>, which are a special type of method. A property can include one or both of the following:</a:t>
            </a:r>
          </a:p>
          <a:p>
            <a:pPr marL="800100" lvl="1" indent="-342900" algn="just">
              <a:buFont typeface="Wingdings" panose="05000000000000000000" pitchFamily="2" charset="2"/>
              <a:buChar char="ü"/>
            </a:pPr>
            <a:r>
              <a:rPr lang="en-US" sz="2000" dirty="0">
                <a:solidFill>
                  <a:schemeClr val="tx1"/>
                </a:solidFill>
              </a:rPr>
              <a:t>A </a:t>
            </a:r>
            <a:r>
              <a:rPr lang="en-US" sz="2000" dirty="0">
                <a:solidFill>
                  <a:srgbClr val="00B050"/>
                </a:solidFill>
              </a:rPr>
              <a:t>get </a:t>
            </a:r>
            <a:r>
              <a:rPr lang="en-US" sz="2000" dirty="0" err="1">
                <a:solidFill>
                  <a:srgbClr val="00B050"/>
                </a:solidFill>
              </a:rPr>
              <a:t>accessor</a:t>
            </a:r>
            <a:r>
              <a:rPr lang="en-US" sz="2000" dirty="0">
                <a:solidFill>
                  <a:srgbClr val="00B050"/>
                </a:solidFill>
              </a:rPr>
              <a:t> </a:t>
            </a:r>
            <a:r>
              <a:rPr lang="en-US" sz="2000" dirty="0">
                <a:solidFill>
                  <a:schemeClr val="tx1"/>
                </a:solidFill>
              </a:rPr>
              <a:t>to provide </a:t>
            </a:r>
            <a:r>
              <a:rPr lang="en-US" sz="2000" dirty="0">
                <a:solidFill>
                  <a:srgbClr val="00B050"/>
                </a:solidFill>
              </a:rPr>
              <a:t>read access </a:t>
            </a:r>
            <a:r>
              <a:rPr lang="en-US" sz="2000" dirty="0">
                <a:solidFill>
                  <a:schemeClr val="tx1"/>
                </a:solidFill>
              </a:rPr>
              <a:t>to a field.</a:t>
            </a:r>
          </a:p>
          <a:p>
            <a:pPr marL="800100" lvl="1" indent="-342900" algn="just">
              <a:buFont typeface="Wingdings" panose="05000000000000000000" pitchFamily="2" charset="2"/>
              <a:buChar char="ü"/>
            </a:pPr>
            <a:r>
              <a:rPr lang="en-US" sz="2000" dirty="0">
                <a:solidFill>
                  <a:schemeClr val="tx1"/>
                </a:solidFill>
              </a:rPr>
              <a:t>A </a:t>
            </a:r>
            <a:r>
              <a:rPr lang="en-US" sz="2000" dirty="0">
                <a:solidFill>
                  <a:srgbClr val="00B050"/>
                </a:solidFill>
              </a:rPr>
              <a:t>set </a:t>
            </a:r>
            <a:r>
              <a:rPr lang="en-US" sz="2000" dirty="0" err="1">
                <a:solidFill>
                  <a:srgbClr val="00B050"/>
                </a:solidFill>
              </a:rPr>
              <a:t>accessor</a:t>
            </a:r>
            <a:r>
              <a:rPr lang="en-US" sz="2000" dirty="0">
                <a:solidFill>
                  <a:srgbClr val="00B050"/>
                </a:solidFill>
              </a:rPr>
              <a:t> </a:t>
            </a:r>
            <a:r>
              <a:rPr lang="en-US" sz="2000" dirty="0">
                <a:solidFill>
                  <a:schemeClr val="tx1"/>
                </a:solidFill>
              </a:rPr>
              <a:t>to provide </a:t>
            </a:r>
            <a:r>
              <a:rPr lang="en-US" sz="2000" dirty="0">
                <a:solidFill>
                  <a:srgbClr val="00B050"/>
                </a:solidFill>
              </a:rPr>
              <a:t>write access</a:t>
            </a:r>
            <a:r>
              <a:rPr lang="en-US" sz="2000" dirty="0">
                <a:solidFill>
                  <a:schemeClr val="tx1"/>
                </a:solidFill>
              </a:rPr>
              <a:t> to a field.</a:t>
            </a:r>
          </a:p>
          <a:p>
            <a:pPr algn="just"/>
            <a:r>
              <a:rPr lang="en-US" sz="2000" dirty="0">
                <a:solidFill>
                  <a:schemeClr val="tx1"/>
                </a:solidFill>
              </a:rPr>
              <a:t>Within the property, the get and set </a:t>
            </a:r>
            <a:r>
              <a:rPr lang="en-US" sz="2000" dirty="0" err="1">
                <a:solidFill>
                  <a:schemeClr val="tx1"/>
                </a:solidFill>
              </a:rPr>
              <a:t>accessors</a:t>
            </a:r>
            <a:r>
              <a:rPr lang="en-US" sz="2000" dirty="0">
                <a:solidFill>
                  <a:schemeClr val="tx1"/>
                </a:solidFill>
              </a:rPr>
              <a:t> use the following syntax:</a:t>
            </a:r>
          </a:p>
          <a:p>
            <a:pPr marL="342900" indent="-342900" algn="just">
              <a:buFont typeface="Wingdings" panose="05000000000000000000" pitchFamily="2" charset="2"/>
              <a:buChar char="ü"/>
            </a:pPr>
            <a:r>
              <a:rPr lang="en-US" sz="2000" dirty="0">
                <a:solidFill>
                  <a:schemeClr val="tx1"/>
                </a:solidFill>
              </a:rPr>
              <a:t>The get </a:t>
            </a:r>
            <a:r>
              <a:rPr lang="en-US" sz="2000" dirty="0" err="1">
                <a:solidFill>
                  <a:schemeClr val="tx1"/>
                </a:solidFill>
              </a:rPr>
              <a:t>accessor</a:t>
            </a:r>
            <a:r>
              <a:rPr lang="en-US" sz="2000" dirty="0">
                <a:solidFill>
                  <a:schemeClr val="tx1"/>
                </a:solidFill>
              </a:rPr>
              <a:t> </a:t>
            </a:r>
            <a:r>
              <a:rPr lang="en-US" sz="2000" dirty="0">
                <a:solidFill>
                  <a:srgbClr val="FF0000"/>
                </a:solidFill>
              </a:rPr>
              <a:t>uses the return keyword </a:t>
            </a:r>
            <a:r>
              <a:rPr lang="en-US" sz="2000" dirty="0">
                <a:solidFill>
                  <a:schemeClr val="tx1"/>
                </a:solidFill>
              </a:rPr>
              <a:t>to return the value of the private field to the caller.</a:t>
            </a:r>
          </a:p>
          <a:p>
            <a:pPr marL="342900" indent="-342900" algn="just">
              <a:buFont typeface="Wingdings" panose="05000000000000000000" pitchFamily="2" charset="2"/>
              <a:buChar char="ü"/>
            </a:pPr>
            <a:r>
              <a:rPr lang="en-US" sz="2000" dirty="0">
                <a:solidFill>
                  <a:schemeClr val="tx1"/>
                </a:solidFill>
              </a:rPr>
              <a:t>The set </a:t>
            </a:r>
            <a:r>
              <a:rPr lang="en-US" sz="2000" dirty="0" err="1">
                <a:solidFill>
                  <a:schemeClr val="tx1"/>
                </a:solidFill>
              </a:rPr>
              <a:t>accessor</a:t>
            </a:r>
            <a:r>
              <a:rPr lang="en-US" sz="2000" dirty="0">
                <a:solidFill>
                  <a:schemeClr val="tx1"/>
                </a:solidFill>
              </a:rPr>
              <a:t> </a:t>
            </a:r>
            <a:r>
              <a:rPr lang="en-US" sz="2000" dirty="0">
                <a:solidFill>
                  <a:srgbClr val="FF0000"/>
                </a:solidFill>
              </a:rPr>
              <a:t>uses a special local variable named “value” </a:t>
            </a:r>
            <a:r>
              <a:rPr lang="en-US" sz="2000" dirty="0">
                <a:solidFill>
                  <a:schemeClr val="tx1"/>
                </a:solidFill>
              </a:rPr>
              <a:t>to set the value of the private field. The value variable contains the value provided by the client code when it accessed the property.</a:t>
            </a:r>
          </a:p>
        </p:txBody>
      </p:sp>
    </p:spTree>
    <p:extLst>
      <p:ext uri="{BB962C8B-B14F-4D97-AF65-F5344CB8AC3E}">
        <p14:creationId xmlns:p14="http://schemas.microsoft.com/office/powerpoint/2010/main" val="30015426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Properties</a:t>
            </a:r>
          </a:p>
        </p:txBody>
      </p:sp>
      <p:pic>
        <p:nvPicPr>
          <p:cNvPr id="10" name="Picture 9">
            <a:extLst>
              <a:ext uri="{FF2B5EF4-FFF2-40B4-BE49-F238E27FC236}">
                <a16:creationId xmlns:a16="http://schemas.microsoft.com/office/drawing/2014/main" id="{0C938472-440D-0844-814E-94366F3B89CC}"/>
              </a:ext>
            </a:extLst>
          </p:cNvPr>
          <p:cNvPicPr>
            <a:picLocks noChangeAspect="1"/>
          </p:cNvPicPr>
          <p:nvPr/>
        </p:nvPicPr>
        <p:blipFill>
          <a:blip r:embed="rId3"/>
          <a:stretch>
            <a:fillRect/>
          </a:stretch>
        </p:blipFill>
        <p:spPr>
          <a:xfrm>
            <a:off x="856034" y="2096630"/>
            <a:ext cx="0" cy="0"/>
          </a:xfrm>
          <a:prstGeom prst="rect">
            <a:avLst/>
          </a:prstGeom>
        </p:spPr>
      </p:pic>
      <p:sp>
        <p:nvSpPr>
          <p:cNvPr id="4" name="Rectangle 3"/>
          <p:cNvSpPr/>
          <p:nvPr/>
        </p:nvSpPr>
        <p:spPr>
          <a:xfrm>
            <a:off x="421341" y="2096630"/>
            <a:ext cx="8362441" cy="4114803"/>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just"/>
            <a:r>
              <a:rPr lang="en-US" sz="2000" dirty="0">
                <a:solidFill>
                  <a:schemeClr val="tx1"/>
                </a:solidFill>
              </a:rPr>
              <a:t>Example:</a:t>
            </a:r>
          </a:p>
          <a:p>
            <a:pPr algn="just"/>
            <a:endParaRPr lang="en-US" sz="2000" dirty="0">
              <a:solidFill>
                <a:schemeClr val="tx1"/>
              </a:solidFill>
            </a:endParaRPr>
          </a:p>
          <a:p>
            <a:pPr algn="just"/>
            <a:endParaRPr lang="en-US" sz="2000" dirty="0">
              <a:solidFill>
                <a:schemeClr val="tx1"/>
              </a:solidFill>
            </a:endParaRPr>
          </a:p>
          <a:p>
            <a:pPr algn="just"/>
            <a:endParaRPr lang="en-US" sz="2000" dirty="0">
              <a:solidFill>
                <a:schemeClr val="tx1"/>
              </a:solidFill>
            </a:endParaRPr>
          </a:p>
          <a:p>
            <a:pPr algn="just"/>
            <a:endParaRPr lang="en-US" sz="2000" dirty="0">
              <a:solidFill>
                <a:schemeClr val="tx1"/>
              </a:solidFill>
            </a:endParaRPr>
          </a:p>
          <a:p>
            <a:pPr algn="just"/>
            <a:endParaRPr lang="en-US" sz="2000" dirty="0">
              <a:solidFill>
                <a:schemeClr val="tx1"/>
              </a:solidFill>
            </a:endParaRPr>
          </a:p>
          <a:p>
            <a:pPr algn="just"/>
            <a:endParaRPr lang="en-US" sz="2000" dirty="0">
              <a:solidFill>
                <a:schemeClr val="tx1"/>
              </a:solidFill>
            </a:endParaRPr>
          </a:p>
          <a:p>
            <a:pPr algn="just"/>
            <a:endParaRPr lang="en-US" sz="2000" dirty="0">
              <a:solidFill>
                <a:schemeClr val="tx1"/>
              </a:solidFill>
            </a:endParaRPr>
          </a:p>
          <a:p>
            <a:pPr algn="just"/>
            <a:endParaRPr lang="en-US" sz="2000" dirty="0">
              <a:solidFill>
                <a:schemeClr val="tx1"/>
              </a:solidFill>
            </a:endParaRPr>
          </a:p>
          <a:p>
            <a:pPr algn="just"/>
            <a:r>
              <a:rPr lang="en-US" sz="2000" dirty="0">
                <a:solidFill>
                  <a:schemeClr val="tx1"/>
                </a:solidFill>
              </a:rPr>
              <a:t>A property that includes </a:t>
            </a:r>
            <a:r>
              <a:rPr lang="en-US" sz="2000" dirty="0">
                <a:solidFill>
                  <a:srgbClr val="00B050"/>
                </a:solidFill>
              </a:rPr>
              <a:t>only a get </a:t>
            </a:r>
            <a:r>
              <a:rPr lang="en-US" sz="2000" dirty="0" err="1">
                <a:solidFill>
                  <a:srgbClr val="00B050"/>
                </a:solidFill>
              </a:rPr>
              <a:t>accessor</a:t>
            </a:r>
            <a:r>
              <a:rPr lang="en-US" sz="2000" dirty="0">
                <a:solidFill>
                  <a:srgbClr val="00B050"/>
                </a:solidFill>
              </a:rPr>
              <a:t> is read-only</a:t>
            </a:r>
            <a:r>
              <a:rPr lang="en-US" sz="2000" dirty="0">
                <a:solidFill>
                  <a:schemeClr val="tx1"/>
                </a:solidFill>
              </a:rPr>
              <a:t>, while a property that includes </a:t>
            </a:r>
            <a:r>
              <a:rPr lang="en-US" sz="2000" dirty="0">
                <a:solidFill>
                  <a:srgbClr val="00B050"/>
                </a:solidFill>
              </a:rPr>
              <a:t>only a set </a:t>
            </a:r>
            <a:r>
              <a:rPr lang="en-US" sz="2000" dirty="0" err="1">
                <a:solidFill>
                  <a:srgbClr val="00B050"/>
                </a:solidFill>
              </a:rPr>
              <a:t>accessor</a:t>
            </a:r>
            <a:r>
              <a:rPr lang="en-US" sz="2000" dirty="0">
                <a:solidFill>
                  <a:srgbClr val="00B050"/>
                </a:solidFill>
              </a:rPr>
              <a:t> is write-only</a:t>
            </a:r>
            <a:r>
              <a:rPr lang="en-US" sz="2000" dirty="0">
                <a:solidFill>
                  <a:schemeClr val="tx1"/>
                </a:solidFill>
              </a:rPr>
              <a:t>.</a:t>
            </a:r>
          </a:p>
          <a:p>
            <a:pPr algn="just"/>
            <a:r>
              <a:rPr lang="en-US" sz="2000" dirty="0">
                <a:solidFill>
                  <a:schemeClr val="tx1"/>
                </a:solidFill>
              </a:rPr>
              <a:t> </a:t>
            </a:r>
          </a:p>
          <a:p>
            <a:pPr algn="just"/>
            <a:endParaRPr lang="en-US" sz="2000" dirty="0">
              <a:solidFill>
                <a:schemeClr val="tx1"/>
              </a:solidFill>
            </a:endParaRPr>
          </a:p>
        </p:txBody>
      </p:sp>
      <p:pic>
        <p:nvPicPr>
          <p:cNvPr id="3" name="Picture 2"/>
          <p:cNvPicPr>
            <a:picLocks noChangeAspect="1"/>
          </p:cNvPicPr>
          <p:nvPr/>
        </p:nvPicPr>
        <p:blipFill>
          <a:blip r:embed="rId4"/>
          <a:stretch>
            <a:fillRect/>
          </a:stretch>
        </p:blipFill>
        <p:spPr>
          <a:xfrm>
            <a:off x="2812642" y="2500428"/>
            <a:ext cx="3571105" cy="2417936"/>
          </a:xfrm>
          <a:prstGeom prst="rect">
            <a:avLst/>
          </a:prstGeom>
        </p:spPr>
      </p:pic>
    </p:spTree>
    <p:extLst>
      <p:ext uri="{BB962C8B-B14F-4D97-AF65-F5344CB8AC3E}">
        <p14:creationId xmlns:p14="http://schemas.microsoft.com/office/powerpoint/2010/main" val="31922074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Properties</a:t>
            </a:r>
          </a:p>
        </p:txBody>
      </p:sp>
      <p:pic>
        <p:nvPicPr>
          <p:cNvPr id="10" name="Picture 9">
            <a:extLst>
              <a:ext uri="{FF2B5EF4-FFF2-40B4-BE49-F238E27FC236}">
                <a16:creationId xmlns:a16="http://schemas.microsoft.com/office/drawing/2014/main" id="{0C938472-440D-0844-814E-94366F3B89CC}"/>
              </a:ext>
            </a:extLst>
          </p:cNvPr>
          <p:cNvPicPr>
            <a:picLocks noChangeAspect="1"/>
          </p:cNvPicPr>
          <p:nvPr/>
        </p:nvPicPr>
        <p:blipFill>
          <a:blip r:embed="rId3"/>
          <a:stretch>
            <a:fillRect/>
          </a:stretch>
        </p:blipFill>
        <p:spPr>
          <a:xfrm>
            <a:off x="856034" y="2096630"/>
            <a:ext cx="0" cy="0"/>
          </a:xfrm>
          <a:prstGeom prst="rect">
            <a:avLst/>
          </a:prstGeom>
        </p:spPr>
      </p:pic>
      <p:sp>
        <p:nvSpPr>
          <p:cNvPr id="4" name="Rectangle 3"/>
          <p:cNvSpPr/>
          <p:nvPr/>
        </p:nvSpPr>
        <p:spPr>
          <a:xfrm>
            <a:off x="421342" y="2276676"/>
            <a:ext cx="4747120" cy="3934757"/>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just">
              <a:spcAft>
                <a:spcPts val="600"/>
              </a:spcAft>
            </a:pPr>
            <a:r>
              <a:rPr lang="en-US" sz="2000" dirty="0">
                <a:solidFill>
                  <a:schemeClr val="tx1"/>
                </a:solidFill>
              </a:rPr>
              <a:t>You can change the implementation of properties without affecting client code. </a:t>
            </a:r>
          </a:p>
          <a:p>
            <a:pPr algn="just"/>
            <a:r>
              <a:rPr lang="en-US" sz="2000" dirty="0">
                <a:solidFill>
                  <a:schemeClr val="tx1"/>
                </a:solidFill>
              </a:rPr>
              <a:t>For example, you can add validation logic, or call a method instead of reading a field value.</a:t>
            </a:r>
          </a:p>
          <a:p>
            <a:pPr algn="just"/>
            <a:r>
              <a:rPr lang="en-US" sz="2000" dirty="0">
                <a:solidFill>
                  <a:schemeClr val="tx1"/>
                </a:solidFill>
              </a:rPr>
              <a:t> </a:t>
            </a:r>
          </a:p>
          <a:p>
            <a:pPr algn="just"/>
            <a:endParaRPr lang="en-US" sz="2000" dirty="0">
              <a:solidFill>
                <a:schemeClr val="tx1"/>
              </a:solidFill>
            </a:endParaRPr>
          </a:p>
        </p:txBody>
      </p:sp>
      <p:pic>
        <p:nvPicPr>
          <p:cNvPr id="5" name="Picture 4"/>
          <p:cNvPicPr>
            <a:picLocks noChangeAspect="1"/>
          </p:cNvPicPr>
          <p:nvPr/>
        </p:nvPicPr>
        <p:blipFill>
          <a:blip r:embed="rId4"/>
          <a:stretch>
            <a:fillRect/>
          </a:stretch>
        </p:blipFill>
        <p:spPr>
          <a:xfrm>
            <a:off x="5362425" y="2276676"/>
            <a:ext cx="3061855" cy="3763298"/>
          </a:xfrm>
          <a:prstGeom prst="rect">
            <a:avLst/>
          </a:prstGeom>
        </p:spPr>
      </p:pic>
    </p:spTree>
    <p:extLst>
      <p:ext uri="{BB962C8B-B14F-4D97-AF65-F5344CB8AC3E}">
        <p14:creationId xmlns:p14="http://schemas.microsoft.com/office/powerpoint/2010/main" val="30166136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endParaRPr lang="en-US" sz="2600" b="1" dirty="0">
              <a:solidFill>
                <a:schemeClr val="tx1"/>
              </a:solidFill>
            </a:endParaRPr>
          </a:p>
        </p:txBody>
      </p:sp>
      <p:sp>
        <p:nvSpPr>
          <p:cNvPr id="5" name="Title 1">
            <a:extLst>
              <a:ext uri="{FF2B5EF4-FFF2-40B4-BE49-F238E27FC236}">
                <a16:creationId xmlns:a16="http://schemas.microsoft.com/office/drawing/2014/main" id="{6D2A1622-18B3-CF42-B5AD-82A5F9056952}"/>
              </a:ext>
            </a:extLst>
          </p:cNvPr>
          <p:cNvSpPr txBox="1">
            <a:spLocks/>
          </p:cNvSpPr>
          <p:nvPr/>
        </p:nvSpPr>
        <p:spPr>
          <a:xfrm>
            <a:off x="202131" y="678176"/>
            <a:ext cx="6865932" cy="1092799"/>
          </a:xfrm>
          <a:prstGeom prst="rect">
            <a:avLst/>
          </a:prstGeom>
        </p:spPr>
        <p:txBody>
          <a:bodyPr rtlCol="0">
            <a:normAutofit/>
          </a:bodyPr>
          <a:lstStyle>
            <a:lvl1pPr algn="r" defTabSz="914400" rtl="0" eaLnBrk="1" latinLnBrk="0" hangingPunct="1">
              <a:spcBef>
                <a:spcPct val="0"/>
              </a:spcBef>
              <a:buNone/>
              <a:defRPr sz="4200" kern="1200">
                <a:solidFill>
                  <a:schemeClr val="bg1"/>
                </a:solidFill>
                <a:latin typeface="+mj-lt"/>
                <a:ea typeface="+mj-ea"/>
                <a:cs typeface="+mj-cs"/>
              </a:defRPr>
            </a:lvl1pPr>
          </a:lstStyle>
          <a:p>
            <a:pPr>
              <a:defRPr/>
            </a:pPr>
            <a:endParaRPr lang="en-US" b="1" cap="small" dirty="0">
              <a:solidFill>
                <a:schemeClr val="accent3">
                  <a:lumMod val="50000"/>
                </a:schemeClr>
              </a:solidFill>
            </a:endParaRPr>
          </a:p>
        </p:txBody>
      </p:sp>
      <p:grpSp>
        <p:nvGrpSpPr>
          <p:cNvPr id="9" name="Group 8">
            <a:extLst>
              <a:ext uri="{FF2B5EF4-FFF2-40B4-BE49-F238E27FC236}">
                <a16:creationId xmlns:a16="http://schemas.microsoft.com/office/drawing/2014/main" id="{E46FB6F7-0574-6249-B9E4-D3549D0B3FB1}"/>
              </a:ext>
            </a:extLst>
          </p:cNvPr>
          <p:cNvGrpSpPr/>
          <p:nvPr/>
        </p:nvGrpSpPr>
        <p:grpSpPr>
          <a:xfrm>
            <a:off x="284164" y="452718"/>
            <a:ext cx="7365210" cy="137411"/>
            <a:chOff x="284163" y="1577847"/>
            <a:chExt cx="8576373" cy="137411"/>
          </a:xfrm>
        </p:grpSpPr>
        <p:sp>
          <p:nvSpPr>
            <p:cNvPr id="10" name="Rectangle 9">
              <a:extLst>
                <a:ext uri="{FF2B5EF4-FFF2-40B4-BE49-F238E27FC236}">
                  <a16:creationId xmlns:a16="http://schemas.microsoft.com/office/drawing/2014/main" id="{287AB7CF-0B42-1A43-993F-3E0B3129AF9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a:extLst>
                <a:ext uri="{FF2B5EF4-FFF2-40B4-BE49-F238E27FC236}">
                  <a16:creationId xmlns:a16="http://schemas.microsoft.com/office/drawing/2014/main" id="{0FDD2DA8-6A58-8945-8370-0521B905F90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a:extLst>
                <a:ext uri="{FF2B5EF4-FFF2-40B4-BE49-F238E27FC236}">
                  <a16:creationId xmlns:a16="http://schemas.microsoft.com/office/drawing/2014/main" id="{D421FBF4-4488-C440-91C1-36158F356C7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13" name="Picture 2" descr="Image result for AIUB logo">
            <a:extLst>
              <a:ext uri="{FF2B5EF4-FFF2-40B4-BE49-F238E27FC236}">
                <a16:creationId xmlns:a16="http://schemas.microsoft.com/office/drawing/2014/main" id="{F7DCA0BE-8096-2B4A-AA36-8512C4345C18}"/>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649375" y="0"/>
            <a:ext cx="1279161" cy="128715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A5D8F12B-DF4A-0AD9-864C-135837EC3992}"/>
              </a:ext>
            </a:extLst>
          </p:cNvPr>
          <p:cNvSpPr/>
          <p:nvPr/>
        </p:nvSpPr>
        <p:spPr>
          <a:xfrm>
            <a:off x="606287" y="1277562"/>
            <a:ext cx="7682948" cy="3846443"/>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u="sng" dirty="0">
                <a:solidFill>
                  <a:schemeClr val="tx1"/>
                </a:solidFill>
              </a:rPr>
              <a:t>Books</a:t>
            </a:r>
          </a:p>
          <a:p>
            <a:pPr algn="ctr"/>
            <a:endParaRPr lang="en-US" dirty="0">
              <a:solidFill>
                <a:schemeClr val="tx1"/>
              </a:solidFill>
            </a:endParaRPr>
          </a:p>
          <a:p>
            <a:pPr marL="342900" indent="-342900" algn="just">
              <a:buFont typeface="+mj-lt"/>
              <a:buAutoNum type="arabicParenR"/>
            </a:pPr>
            <a:r>
              <a:rPr lang="en-US" sz="2000" dirty="0">
                <a:solidFill>
                  <a:schemeClr val="tx1"/>
                </a:solidFill>
              </a:rPr>
              <a:t>C# 4.0 The Complete Reference; Herbert </a:t>
            </a:r>
            <a:r>
              <a:rPr lang="en-US" sz="2000" dirty="0" err="1">
                <a:solidFill>
                  <a:schemeClr val="tx1"/>
                </a:solidFill>
              </a:rPr>
              <a:t>Schildt</a:t>
            </a:r>
            <a:r>
              <a:rPr lang="en-US" sz="2000" dirty="0">
                <a:solidFill>
                  <a:schemeClr val="tx1"/>
                </a:solidFill>
              </a:rPr>
              <a:t>; McGraw-Hill Osborne Media; 2010</a:t>
            </a:r>
          </a:p>
          <a:p>
            <a:pPr marL="342900" indent="-342900" algn="just">
              <a:buFont typeface="+mj-lt"/>
              <a:buAutoNum type="arabicParenR"/>
            </a:pPr>
            <a:r>
              <a:rPr lang="en-US" sz="2000" dirty="0">
                <a:solidFill>
                  <a:schemeClr val="tx1"/>
                </a:solidFill>
              </a:rPr>
              <a:t>Head First C# by Andrew </a:t>
            </a:r>
            <a:r>
              <a:rPr lang="en-US" sz="2000" dirty="0" err="1">
                <a:solidFill>
                  <a:schemeClr val="tx1"/>
                </a:solidFill>
              </a:rPr>
              <a:t>Stellman</a:t>
            </a:r>
            <a:endParaRPr lang="en-US" sz="2000" dirty="0">
              <a:solidFill>
                <a:schemeClr val="tx1"/>
              </a:solidFill>
            </a:endParaRPr>
          </a:p>
          <a:p>
            <a:pPr marL="342900" indent="-342900" algn="just">
              <a:buFont typeface="+mj-lt"/>
              <a:buAutoNum type="arabicParenR"/>
            </a:pPr>
            <a:r>
              <a:rPr lang="en-US" sz="2000" dirty="0">
                <a:solidFill>
                  <a:schemeClr val="tx1"/>
                </a:solidFill>
              </a:rPr>
              <a:t>Fundamentals of Computer Programming with </a:t>
            </a:r>
            <a:r>
              <a:rPr lang="en-US" sz="2000" dirty="0" err="1">
                <a:solidFill>
                  <a:schemeClr val="tx1"/>
                </a:solidFill>
              </a:rPr>
              <a:t>CSharp</a:t>
            </a:r>
            <a:r>
              <a:rPr lang="en-US" sz="2000" dirty="0">
                <a:solidFill>
                  <a:schemeClr val="tx1"/>
                </a:solidFill>
              </a:rPr>
              <a:t> – </a:t>
            </a:r>
            <a:r>
              <a:rPr lang="en-US" sz="2000" dirty="0" err="1">
                <a:solidFill>
                  <a:schemeClr val="tx1"/>
                </a:solidFill>
              </a:rPr>
              <a:t>Nakov</a:t>
            </a:r>
            <a:r>
              <a:rPr lang="en-US" sz="2000" dirty="0">
                <a:solidFill>
                  <a:schemeClr val="tx1"/>
                </a:solidFill>
              </a:rPr>
              <a:t> v2013</a:t>
            </a:r>
          </a:p>
        </p:txBody>
      </p:sp>
    </p:spTree>
    <p:extLst>
      <p:ext uri="{BB962C8B-B14F-4D97-AF65-F5344CB8AC3E}">
        <p14:creationId xmlns:p14="http://schemas.microsoft.com/office/powerpoint/2010/main" val="34264071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Indexers</a:t>
            </a:r>
          </a:p>
        </p:txBody>
      </p:sp>
      <p:pic>
        <p:nvPicPr>
          <p:cNvPr id="10" name="Picture 9">
            <a:extLst>
              <a:ext uri="{FF2B5EF4-FFF2-40B4-BE49-F238E27FC236}">
                <a16:creationId xmlns:a16="http://schemas.microsoft.com/office/drawing/2014/main" id="{0C938472-440D-0844-814E-94366F3B89CC}"/>
              </a:ext>
            </a:extLst>
          </p:cNvPr>
          <p:cNvPicPr>
            <a:picLocks noChangeAspect="1"/>
          </p:cNvPicPr>
          <p:nvPr/>
        </p:nvPicPr>
        <p:blipFill>
          <a:blip r:embed="rId3"/>
          <a:stretch>
            <a:fillRect/>
          </a:stretch>
        </p:blipFill>
        <p:spPr>
          <a:xfrm>
            <a:off x="856034" y="2096630"/>
            <a:ext cx="0" cy="0"/>
          </a:xfrm>
          <a:prstGeom prst="rect">
            <a:avLst/>
          </a:prstGeom>
        </p:spPr>
      </p:pic>
      <p:sp>
        <p:nvSpPr>
          <p:cNvPr id="4" name="Rectangle 3"/>
          <p:cNvSpPr/>
          <p:nvPr/>
        </p:nvSpPr>
        <p:spPr>
          <a:xfrm>
            <a:off x="421341" y="2292925"/>
            <a:ext cx="8362441" cy="3311237"/>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marL="342900" indent="-342900" algn="just">
              <a:buFont typeface="Arial" panose="020B0604020202020204" pitchFamily="34" charset="0"/>
              <a:buChar char="•"/>
            </a:pPr>
            <a:r>
              <a:rPr lang="en-US" sz="2000" dirty="0">
                <a:solidFill>
                  <a:schemeClr val="tx1"/>
                </a:solidFill>
              </a:rPr>
              <a:t>An indexer is similar to a property, in that it uses get and set </a:t>
            </a:r>
            <a:r>
              <a:rPr lang="en-US" sz="2000" dirty="0" err="1">
                <a:solidFill>
                  <a:schemeClr val="tx1"/>
                </a:solidFill>
              </a:rPr>
              <a:t>accessors</a:t>
            </a:r>
            <a:r>
              <a:rPr lang="en-US" sz="2000" dirty="0">
                <a:solidFill>
                  <a:schemeClr val="tx1"/>
                </a:solidFill>
              </a:rPr>
              <a:t> to control access to a field. </a:t>
            </a:r>
          </a:p>
          <a:p>
            <a:pPr marL="342900" indent="-342900" algn="just">
              <a:buFont typeface="Arial" panose="020B0604020202020204" pitchFamily="34" charset="0"/>
              <a:buChar char="•"/>
            </a:pPr>
            <a:r>
              <a:rPr lang="en-US" sz="2000" dirty="0">
                <a:solidFill>
                  <a:schemeClr val="tx1"/>
                </a:solidFill>
              </a:rPr>
              <a:t>To declare an indexer, you use the “</a:t>
            </a:r>
            <a:r>
              <a:rPr lang="en-US" sz="2000" dirty="0">
                <a:solidFill>
                  <a:srgbClr val="FF0000"/>
                </a:solidFill>
              </a:rPr>
              <a:t>this</a:t>
            </a:r>
            <a:r>
              <a:rPr lang="en-US" sz="2000" dirty="0">
                <a:solidFill>
                  <a:schemeClr val="tx1"/>
                </a:solidFill>
              </a:rPr>
              <a:t>” keyword.  </a:t>
            </a:r>
          </a:p>
          <a:p>
            <a:pPr algn="just"/>
            <a:endParaRPr lang="en-US" sz="2000" dirty="0">
              <a:solidFill>
                <a:schemeClr val="tx1"/>
              </a:solidFill>
            </a:endParaRPr>
          </a:p>
          <a:p>
            <a:pPr algn="just"/>
            <a:endParaRPr lang="en-US" sz="2000" dirty="0">
              <a:solidFill>
                <a:schemeClr val="tx1"/>
              </a:solidFill>
            </a:endParaRPr>
          </a:p>
          <a:p>
            <a:pPr algn="just"/>
            <a:endParaRPr lang="en-US" sz="2000" dirty="0">
              <a:solidFill>
                <a:schemeClr val="tx1"/>
              </a:solidFill>
            </a:endParaRPr>
          </a:p>
          <a:p>
            <a:pPr algn="just"/>
            <a:endParaRPr lang="en-US" sz="2000" dirty="0">
              <a:solidFill>
                <a:schemeClr val="tx1"/>
              </a:solidFill>
            </a:endParaRPr>
          </a:p>
          <a:p>
            <a:pPr algn="just"/>
            <a:endParaRPr lang="en-US" sz="2000" dirty="0">
              <a:solidFill>
                <a:schemeClr val="tx1"/>
              </a:solidFill>
            </a:endParaRPr>
          </a:p>
          <a:p>
            <a:pPr algn="just"/>
            <a:endParaRPr lang="en-US" sz="2000" dirty="0">
              <a:solidFill>
                <a:schemeClr val="tx1"/>
              </a:solidFill>
            </a:endParaRPr>
          </a:p>
          <a:p>
            <a:pPr algn="just"/>
            <a:r>
              <a:rPr lang="en-US" sz="2000" dirty="0">
                <a:solidFill>
                  <a:schemeClr val="tx1"/>
                </a:solidFill>
              </a:rPr>
              <a:t> </a:t>
            </a:r>
          </a:p>
          <a:p>
            <a:pPr algn="just"/>
            <a:endParaRPr lang="en-US" sz="2000" dirty="0">
              <a:solidFill>
                <a:schemeClr val="tx1"/>
              </a:solidFill>
            </a:endParaRPr>
          </a:p>
        </p:txBody>
      </p:sp>
      <p:pic>
        <p:nvPicPr>
          <p:cNvPr id="5" name="Picture 4"/>
          <p:cNvPicPr>
            <a:picLocks noChangeAspect="1"/>
          </p:cNvPicPr>
          <p:nvPr/>
        </p:nvPicPr>
        <p:blipFill>
          <a:blip r:embed="rId4"/>
          <a:stretch>
            <a:fillRect/>
          </a:stretch>
        </p:blipFill>
        <p:spPr>
          <a:xfrm>
            <a:off x="2749638" y="3304309"/>
            <a:ext cx="3694718" cy="2556164"/>
          </a:xfrm>
          <a:prstGeom prst="rect">
            <a:avLst/>
          </a:prstGeom>
        </p:spPr>
      </p:pic>
    </p:spTree>
    <p:extLst>
      <p:ext uri="{BB962C8B-B14F-4D97-AF65-F5344CB8AC3E}">
        <p14:creationId xmlns:p14="http://schemas.microsoft.com/office/powerpoint/2010/main" val="26068240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6413" y="656383"/>
            <a:ext cx="7808976" cy="1088136"/>
          </a:xfrm>
        </p:spPr>
        <p:txBody>
          <a:bodyPr>
            <a:noAutofit/>
          </a:bodyPr>
          <a:lstStyle/>
          <a:p>
            <a:r>
              <a:rPr lang="en-US" sz="4000" dirty="0">
                <a:latin typeface="+mn-lt"/>
              </a:rPr>
              <a:t>Course Title: OOP 2</a:t>
            </a:r>
            <a:br>
              <a:rPr lang="en-US" sz="4000" dirty="0">
                <a:latin typeface="+mn-lt"/>
              </a:rPr>
            </a:br>
            <a:r>
              <a:rPr lang="en-US" sz="4000" dirty="0">
                <a:latin typeface="+mn-lt"/>
              </a:rPr>
              <a:t>Course Code: CSC 2210</a:t>
            </a:r>
          </a:p>
        </p:txBody>
      </p:sp>
      <p:sp>
        <p:nvSpPr>
          <p:cNvPr id="4" name="TextBox 3"/>
          <p:cNvSpPr txBox="1"/>
          <p:nvPr/>
        </p:nvSpPr>
        <p:spPr>
          <a:xfrm>
            <a:off x="89328"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706080004"/>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887482">
                  <a:extLst>
                    <a:ext uri="{9D8B030D-6E8A-4147-A177-3AD203B41FA5}">
                      <a16:colId xmlns:a16="http://schemas.microsoft.com/office/drawing/2014/main" val="1762131981"/>
                    </a:ext>
                  </a:extLst>
                </a:gridCol>
                <a:gridCol w="1191491">
                  <a:extLst>
                    <a:ext uri="{9D8B030D-6E8A-4147-A177-3AD203B41FA5}">
                      <a16:colId xmlns:a16="http://schemas.microsoft.com/office/drawing/2014/main" val="445458238"/>
                    </a:ext>
                  </a:extLst>
                </a:gridCol>
                <a:gridCol w="2147967">
                  <a:extLst>
                    <a:ext uri="{9D8B030D-6E8A-4147-A177-3AD203B41FA5}">
                      <a16:colId xmlns:a16="http://schemas.microsoft.com/office/drawing/2014/main" val="1508364941"/>
                    </a:ext>
                  </a:extLst>
                </a:gridCol>
              </a:tblGrid>
              <a:tr h="378736">
                <a:tc>
                  <a:txBody>
                    <a:bodyPr/>
                    <a:lstStyle/>
                    <a:p>
                      <a:r>
                        <a:rPr lang="en-US" dirty="0"/>
                        <a:t>Lecturer No:</a:t>
                      </a:r>
                    </a:p>
                  </a:txBody>
                  <a:tcPr/>
                </a:tc>
                <a:tc>
                  <a:txBody>
                    <a:bodyPr/>
                    <a:lstStyle/>
                    <a:p>
                      <a:r>
                        <a:rPr lang="en-US" dirty="0"/>
                        <a:t>04</a:t>
                      </a:r>
                    </a:p>
                  </a:txBody>
                  <a:tcPr/>
                </a:tc>
                <a:tc>
                  <a:txBody>
                    <a:bodyPr/>
                    <a:lstStyle/>
                    <a:p>
                      <a:r>
                        <a:rPr lang="en-US" dirty="0"/>
                        <a:t>Week No:</a:t>
                      </a:r>
                    </a:p>
                  </a:txBody>
                  <a:tcPr/>
                </a:tc>
                <a:tc>
                  <a:txBody>
                    <a:bodyPr/>
                    <a:lstStyle/>
                    <a:p>
                      <a:r>
                        <a:rPr lang="en-US" dirty="0"/>
                        <a:t>04</a:t>
                      </a:r>
                    </a:p>
                  </a:txBody>
                  <a:tcPr/>
                </a:tc>
                <a:tc>
                  <a:txBody>
                    <a:bodyPr/>
                    <a:lstStyle/>
                    <a:p>
                      <a:r>
                        <a:rPr lang="en-US" dirty="0"/>
                        <a:t>Semester:</a:t>
                      </a:r>
                    </a:p>
                  </a:txBody>
                  <a:tcPr/>
                </a:tc>
                <a:tc>
                  <a:txBody>
                    <a:bodyPr/>
                    <a:lstStyle/>
                    <a:p>
                      <a:r>
                        <a:rPr lang="en-US" dirty="0"/>
                        <a:t>Fall 2022-23</a:t>
                      </a:r>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a:t>Nyme Ahmed (</a:t>
                      </a:r>
                      <a:r>
                        <a:rPr lang="en-US" i="1" dirty="0">
                          <a:solidFill>
                            <a:srgbClr val="0070C0"/>
                          </a:solidFill>
                        </a:rPr>
                        <a:t>nyme.ahmed@aiub.edu</a:t>
                      </a:r>
                      <a:r>
                        <a:rPr lang="en-US" i="1" dirty="0"/>
                        <a:t>)</a:t>
                      </a:r>
                    </a:p>
                  </a:txBody>
                  <a:tcPr/>
                </a:tc>
                <a:tc hMerge="1">
                  <a:txBody>
                    <a:bodyPr/>
                    <a:lstStyle/>
                    <a:p>
                      <a:endParaRPr lang="en-FI"/>
                    </a:p>
                  </a:txBody>
                  <a:tcPr/>
                </a:tc>
                <a:tc hMerge="1">
                  <a:txBody>
                    <a:bodyPr/>
                    <a:lstStyle/>
                    <a:p>
                      <a:endParaRPr lang="en-FI"/>
                    </a:p>
                  </a:txBody>
                  <a:tcPr/>
                </a:tc>
                <a:tc hMerge="1">
                  <a:txBody>
                    <a:bodyPr/>
                    <a:lstStyle/>
                    <a:p>
                      <a:endParaRPr lang="en-FI"/>
                    </a:p>
                  </a:txBody>
                  <a:tcPr/>
                </a:tc>
                <a:tc hMerge="1">
                  <a:txBody>
                    <a:bodyPr/>
                    <a:lstStyle/>
                    <a:p>
                      <a:endParaRPr lang="en-FI"/>
                    </a:p>
                  </a:txBody>
                  <a:tcPr/>
                </a:tc>
                <a:extLst>
                  <a:ext uri="{0D108BD9-81ED-4DB2-BD59-A6C34878D82A}">
                    <a16:rowId xmlns:a16="http://schemas.microsoft.com/office/drawing/2014/main" val="2091734565"/>
                  </a:ext>
                </a:extLst>
              </a:tr>
            </a:tbl>
          </a:graphicData>
        </a:graphic>
      </p:graphicFrame>
      <p:sp>
        <p:nvSpPr>
          <p:cNvPr id="5" name="Rectangle 4">
            <a:extLst>
              <a:ext uri="{FF2B5EF4-FFF2-40B4-BE49-F238E27FC236}">
                <a16:creationId xmlns:a16="http://schemas.microsoft.com/office/drawing/2014/main" id="{8EADF0E4-AEA2-8AA1-63EF-D2D762FC1910}"/>
              </a:ext>
            </a:extLst>
          </p:cNvPr>
          <p:cNvSpPr/>
          <p:nvPr/>
        </p:nvSpPr>
        <p:spPr>
          <a:xfrm>
            <a:off x="1104509" y="3703358"/>
            <a:ext cx="7079190" cy="519325"/>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solidFill>
                  <a:schemeClr val="tx1"/>
                </a:solidFill>
              </a:rPr>
              <a:t>Topics: Class &amp; Object, Encapsulation</a:t>
            </a:r>
          </a:p>
        </p:txBody>
      </p:sp>
    </p:spTree>
    <p:extLst>
      <p:ext uri="{BB962C8B-B14F-4D97-AF65-F5344CB8AC3E}">
        <p14:creationId xmlns:p14="http://schemas.microsoft.com/office/powerpoint/2010/main" val="27142992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Class &amp; Object</a:t>
            </a:r>
          </a:p>
        </p:txBody>
      </p:sp>
      <p:pic>
        <p:nvPicPr>
          <p:cNvPr id="10" name="Picture 9">
            <a:extLst>
              <a:ext uri="{FF2B5EF4-FFF2-40B4-BE49-F238E27FC236}">
                <a16:creationId xmlns:a16="http://schemas.microsoft.com/office/drawing/2014/main" id="{0C938472-440D-0844-814E-94366F3B89CC}"/>
              </a:ext>
            </a:extLst>
          </p:cNvPr>
          <p:cNvPicPr>
            <a:picLocks noChangeAspect="1"/>
          </p:cNvPicPr>
          <p:nvPr/>
        </p:nvPicPr>
        <p:blipFill>
          <a:blip r:embed="rId3"/>
          <a:stretch>
            <a:fillRect/>
          </a:stretch>
        </p:blipFill>
        <p:spPr>
          <a:xfrm>
            <a:off x="856034" y="2096630"/>
            <a:ext cx="0" cy="0"/>
          </a:xfrm>
          <a:prstGeom prst="rect">
            <a:avLst/>
          </a:prstGeom>
        </p:spPr>
      </p:pic>
      <p:sp>
        <p:nvSpPr>
          <p:cNvPr id="4" name="Rectangle 3"/>
          <p:cNvSpPr/>
          <p:nvPr/>
        </p:nvSpPr>
        <p:spPr>
          <a:xfrm>
            <a:off x="421341" y="2230580"/>
            <a:ext cx="7938655" cy="3241965"/>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marL="285750" indent="-285750" algn="just">
              <a:spcAft>
                <a:spcPts val="600"/>
              </a:spcAft>
              <a:buFont typeface="Wingdings" panose="05000000000000000000" pitchFamily="2" charset="2"/>
              <a:buChar char="§"/>
            </a:pPr>
            <a:r>
              <a:rPr lang="en-US" sz="2000" dirty="0">
                <a:solidFill>
                  <a:schemeClr val="tx1"/>
                </a:solidFill>
              </a:rPr>
              <a:t>In Visual C#, you can define your own custom types by creating classes. As a programming construct, the class is central to object-oriented programming in Visual C#. It enables you to </a:t>
            </a:r>
            <a:r>
              <a:rPr lang="en-US" sz="2000" dirty="0">
                <a:solidFill>
                  <a:srgbClr val="FF0000"/>
                </a:solidFill>
              </a:rPr>
              <a:t>encapsulate the behaviors and characteristics of any logical entity in a reusable and extensible way</a:t>
            </a:r>
            <a:r>
              <a:rPr lang="en-US" sz="2000" dirty="0">
                <a:solidFill>
                  <a:schemeClr val="tx1"/>
                </a:solidFill>
              </a:rPr>
              <a:t>.</a:t>
            </a:r>
          </a:p>
          <a:p>
            <a:pPr marL="285750" indent="-285750" algn="just">
              <a:spcAft>
                <a:spcPts val="600"/>
              </a:spcAft>
              <a:buFont typeface="Wingdings" panose="05000000000000000000" pitchFamily="2" charset="2"/>
              <a:buChar char="§"/>
            </a:pPr>
            <a:r>
              <a:rPr lang="en-US" sz="2000" dirty="0">
                <a:solidFill>
                  <a:schemeClr val="tx1"/>
                </a:solidFill>
              </a:rPr>
              <a:t>The class defines the behaviors and characteristics, or class members, which are shared by all instances of the class. You represent these behaviors and characteristics by defining methods, fields, properties, and events within your class.</a:t>
            </a:r>
          </a:p>
          <a:p>
            <a:pPr marL="285750" indent="-285750" algn="just">
              <a:buFont typeface="Wingdings" panose="05000000000000000000" pitchFamily="2" charset="2"/>
              <a:buChar char="§"/>
            </a:pPr>
            <a:r>
              <a:rPr lang="en-US" sz="2000" dirty="0">
                <a:solidFill>
                  <a:srgbClr val="FF0000"/>
                </a:solidFill>
              </a:rPr>
              <a:t>Class is a blueprint of an object. </a:t>
            </a:r>
            <a:r>
              <a:rPr lang="en-US" sz="2000" dirty="0">
                <a:solidFill>
                  <a:schemeClr val="tx1"/>
                </a:solidFill>
              </a:rPr>
              <a:t>A class can be thought as a “</a:t>
            </a:r>
            <a:r>
              <a:rPr lang="en-US" sz="2000" dirty="0">
                <a:solidFill>
                  <a:srgbClr val="FF0000"/>
                </a:solidFill>
              </a:rPr>
              <a:t>type</a:t>
            </a:r>
            <a:r>
              <a:rPr lang="en-US" sz="2000" dirty="0">
                <a:solidFill>
                  <a:schemeClr val="tx1"/>
                </a:solidFill>
              </a:rPr>
              <a:t>”, where the objects being a “</a:t>
            </a:r>
            <a:r>
              <a:rPr lang="en-US" sz="2000" dirty="0">
                <a:solidFill>
                  <a:srgbClr val="FF0000"/>
                </a:solidFill>
              </a:rPr>
              <a:t>variable</a:t>
            </a:r>
            <a:r>
              <a:rPr lang="en-US" sz="2000" dirty="0">
                <a:solidFill>
                  <a:schemeClr val="tx1"/>
                </a:solidFill>
              </a:rPr>
              <a:t>” of that type.</a:t>
            </a:r>
          </a:p>
        </p:txBody>
      </p:sp>
    </p:spTree>
    <p:extLst>
      <p:ext uri="{BB962C8B-B14F-4D97-AF65-F5344CB8AC3E}">
        <p14:creationId xmlns:p14="http://schemas.microsoft.com/office/powerpoint/2010/main" val="4621956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Class &amp; Object</a:t>
            </a:r>
          </a:p>
        </p:txBody>
      </p:sp>
      <p:pic>
        <p:nvPicPr>
          <p:cNvPr id="10" name="Picture 9">
            <a:extLst>
              <a:ext uri="{FF2B5EF4-FFF2-40B4-BE49-F238E27FC236}">
                <a16:creationId xmlns:a16="http://schemas.microsoft.com/office/drawing/2014/main" id="{0C938472-440D-0844-814E-94366F3B89CC}"/>
              </a:ext>
            </a:extLst>
          </p:cNvPr>
          <p:cNvPicPr>
            <a:picLocks noChangeAspect="1"/>
          </p:cNvPicPr>
          <p:nvPr/>
        </p:nvPicPr>
        <p:blipFill>
          <a:blip r:embed="rId3"/>
          <a:stretch>
            <a:fillRect/>
          </a:stretch>
        </p:blipFill>
        <p:spPr>
          <a:xfrm>
            <a:off x="856034" y="2096630"/>
            <a:ext cx="0" cy="0"/>
          </a:xfrm>
          <a:prstGeom prst="rect">
            <a:avLst/>
          </a:prstGeom>
        </p:spPr>
      </p:pic>
      <p:sp>
        <p:nvSpPr>
          <p:cNvPr id="4" name="Rectangle 3"/>
          <p:cNvSpPr/>
          <p:nvPr/>
        </p:nvSpPr>
        <p:spPr>
          <a:xfrm>
            <a:off x="421341" y="2230580"/>
            <a:ext cx="7938655" cy="3962402"/>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marL="285750" indent="-285750" algn="just">
              <a:buFont typeface="Wingdings" panose="05000000000000000000" pitchFamily="2" charset="2"/>
              <a:buChar char="§"/>
            </a:pPr>
            <a:r>
              <a:rPr lang="en-US" sz="2000" dirty="0">
                <a:solidFill>
                  <a:schemeClr val="tx1"/>
                </a:solidFill>
              </a:rPr>
              <a:t>Classes are </a:t>
            </a:r>
            <a:r>
              <a:rPr lang="en-US" sz="2000" dirty="0">
                <a:solidFill>
                  <a:srgbClr val="FF0000"/>
                </a:solidFill>
              </a:rPr>
              <a:t>reference</a:t>
            </a:r>
            <a:r>
              <a:rPr lang="en-US" sz="2000" dirty="0">
                <a:solidFill>
                  <a:schemeClr val="tx1"/>
                </a:solidFill>
              </a:rPr>
              <a:t> type. There are two fundamental types of classes.</a:t>
            </a:r>
          </a:p>
          <a:p>
            <a:pPr marL="914400" lvl="1" indent="-457200" algn="just">
              <a:buFont typeface="+mj-lt"/>
              <a:buAutoNum type="arabicParenR"/>
            </a:pPr>
            <a:r>
              <a:rPr lang="en-US" sz="2000" dirty="0">
                <a:solidFill>
                  <a:srgbClr val="FF0000"/>
                </a:solidFill>
              </a:rPr>
              <a:t>Concrete</a:t>
            </a:r>
            <a:r>
              <a:rPr lang="en-US" sz="2000" dirty="0">
                <a:solidFill>
                  <a:schemeClr val="tx1"/>
                </a:solidFill>
              </a:rPr>
              <a:t>: You can create instances of them </a:t>
            </a:r>
          </a:p>
          <a:p>
            <a:pPr marL="914400" lvl="1" indent="-457200" algn="just">
              <a:spcAft>
                <a:spcPts val="600"/>
              </a:spcAft>
              <a:buFont typeface="+mj-lt"/>
              <a:buAutoNum type="arabicParenR"/>
            </a:pPr>
            <a:r>
              <a:rPr lang="en-US" sz="2000" dirty="0">
                <a:solidFill>
                  <a:srgbClr val="FF0000"/>
                </a:solidFill>
              </a:rPr>
              <a:t>Abstract</a:t>
            </a:r>
            <a:r>
              <a:rPr lang="en-US" sz="2000" dirty="0">
                <a:solidFill>
                  <a:schemeClr val="tx1"/>
                </a:solidFill>
              </a:rPr>
              <a:t>: You </a:t>
            </a:r>
            <a:r>
              <a:rPr lang="en-US" sz="2000" dirty="0">
                <a:solidFill>
                  <a:srgbClr val="FF0000"/>
                </a:solidFill>
              </a:rPr>
              <a:t>can’t create instances </a:t>
            </a:r>
            <a:r>
              <a:rPr lang="en-US" sz="2000" dirty="0">
                <a:solidFill>
                  <a:schemeClr val="tx1"/>
                </a:solidFill>
              </a:rPr>
              <a:t>of them</a:t>
            </a:r>
          </a:p>
          <a:p>
            <a:pPr marL="285750" indent="-285750" algn="just">
              <a:spcAft>
                <a:spcPts val="600"/>
              </a:spcAft>
              <a:buFont typeface="Wingdings" panose="05000000000000000000" pitchFamily="2" charset="2"/>
              <a:buChar char="§"/>
            </a:pPr>
            <a:r>
              <a:rPr lang="en-US" sz="2000" dirty="0">
                <a:solidFill>
                  <a:schemeClr val="tx1"/>
                </a:solidFill>
              </a:rPr>
              <a:t>You use the ‘class’ keyword to declare a class, as shown in the following example: </a:t>
            </a:r>
          </a:p>
          <a:p>
            <a:pPr lvl="4" algn="just"/>
            <a:r>
              <a:rPr lang="en-US" sz="2000" dirty="0">
                <a:solidFill>
                  <a:srgbClr val="00B050"/>
                </a:solidFill>
              </a:rPr>
              <a:t>//declaring a class</a:t>
            </a:r>
          </a:p>
          <a:p>
            <a:pPr lvl="4" algn="just"/>
            <a:r>
              <a:rPr lang="en-US" sz="2000" dirty="0">
                <a:solidFill>
                  <a:srgbClr val="00B050"/>
                </a:solidFill>
              </a:rPr>
              <a:t>public class </a:t>
            </a:r>
            <a:r>
              <a:rPr lang="en-US" sz="2000" dirty="0" err="1">
                <a:solidFill>
                  <a:srgbClr val="00B050"/>
                </a:solidFill>
              </a:rPr>
              <a:t>DrinkMachine</a:t>
            </a:r>
            <a:endParaRPr lang="en-US" sz="2000" dirty="0">
              <a:solidFill>
                <a:srgbClr val="00B050"/>
              </a:solidFill>
            </a:endParaRPr>
          </a:p>
          <a:p>
            <a:pPr lvl="4" algn="just"/>
            <a:r>
              <a:rPr lang="en-US" sz="2000" dirty="0">
                <a:solidFill>
                  <a:srgbClr val="00B050"/>
                </a:solidFill>
              </a:rPr>
              <a:t>{</a:t>
            </a:r>
          </a:p>
          <a:p>
            <a:pPr lvl="4" algn="just"/>
            <a:r>
              <a:rPr lang="en-US" sz="2000" dirty="0">
                <a:solidFill>
                  <a:srgbClr val="00B050"/>
                </a:solidFill>
              </a:rPr>
              <a:t>	//methods, fields, properties, events</a:t>
            </a:r>
          </a:p>
          <a:p>
            <a:pPr lvl="4" algn="just"/>
            <a:r>
              <a:rPr lang="en-US" sz="2000" dirty="0">
                <a:solidFill>
                  <a:srgbClr val="00B050"/>
                </a:solidFill>
              </a:rPr>
              <a:t>}</a:t>
            </a:r>
          </a:p>
          <a:p>
            <a:pPr algn="just"/>
            <a:r>
              <a:rPr lang="en-US" sz="2000" dirty="0">
                <a:solidFill>
                  <a:schemeClr val="tx1"/>
                </a:solidFill>
              </a:rPr>
              <a:t>Here, the class keyword is preceded by an access modifier, such as </a:t>
            </a:r>
            <a:r>
              <a:rPr lang="en-US" sz="2000" dirty="0">
                <a:solidFill>
                  <a:srgbClr val="FF0000"/>
                </a:solidFill>
              </a:rPr>
              <a:t>public.</a:t>
            </a:r>
            <a:endParaRPr lang="en-US" sz="2000" dirty="0">
              <a:solidFill>
                <a:schemeClr val="tx1"/>
              </a:solidFill>
            </a:endParaRPr>
          </a:p>
        </p:txBody>
      </p:sp>
    </p:spTree>
    <p:extLst>
      <p:ext uri="{BB962C8B-B14F-4D97-AF65-F5344CB8AC3E}">
        <p14:creationId xmlns:p14="http://schemas.microsoft.com/office/powerpoint/2010/main" val="27261257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Class &amp; Object</a:t>
            </a:r>
          </a:p>
        </p:txBody>
      </p:sp>
      <p:pic>
        <p:nvPicPr>
          <p:cNvPr id="10" name="Picture 9">
            <a:extLst>
              <a:ext uri="{FF2B5EF4-FFF2-40B4-BE49-F238E27FC236}">
                <a16:creationId xmlns:a16="http://schemas.microsoft.com/office/drawing/2014/main" id="{0C938472-440D-0844-814E-94366F3B89CC}"/>
              </a:ext>
            </a:extLst>
          </p:cNvPr>
          <p:cNvPicPr>
            <a:picLocks noChangeAspect="1"/>
          </p:cNvPicPr>
          <p:nvPr/>
        </p:nvPicPr>
        <p:blipFill>
          <a:blip r:embed="rId3"/>
          <a:stretch>
            <a:fillRect/>
          </a:stretch>
        </p:blipFill>
        <p:spPr>
          <a:xfrm>
            <a:off x="856034" y="2096630"/>
            <a:ext cx="0" cy="0"/>
          </a:xfrm>
          <a:prstGeom prst="rect">
            <a:avLst/>
          </a:prstGeom>
        </p:spPr>
      </p:pic>
      <p:sp>
        <p:nvSpPr>
          <p:cNvPr id="4" name="Rectangle 3"/>
          <p:cNvSpPr/>
          <p:nvPr/>
        </p:nvSpPr>
        <p:spPr>
          <a:xfrm>
            <a:off x="421341" y="2230580"/>
            <a:ext cx="7938655" cy="3144984"/>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marL="285750" indent="-285750" algn="just">
              <a:buFont typeface="Wingdings" panose="05000000000000000000" pitchFamily="2" charset="2"/>
              <a:buChar char="§"/>
            </a:pPr>
            <a:r>
              <a:rPr lang="en-US" sz="2000" dirty="0">
                <a:solidFill>
                  <a:schemeClr val="tx1"/>
                </a:solidFill>
              </a:rPr>
              <a:t>Classes can have the following members. </a:t>
            </a:r>
          </a:p>
          <a:p>
            <a:pPr marL="914400" lvl="1" indent="-457200" algn="just">
              <a:buFont typeface="+mj-lt"/>
              <a:buAutoNum type="alphaLcParenR"/>
            </a:pPr>
            <a:r>
              <a:rPr lang="en-US" sz="2000" dirty="0">
                <a:solidFill>
                  <a:schemeClr val="tx1"/>
                </a:solidFill>
              </a:rPr>
              <a:t>Constructor/Destructor</a:t>
            </a:r>
          </a:p>
          <a:p>
            <a:pPr marL="914400" lvl="1" indent="-457200" algn="just">
              <a:buFont typeface="+mj-lt"/>
              <a:buAutoNum type="alphaLcParenR"/>
            </a:pPr>
            <a:r>
              <a:rPr lang="en-US" sz="2000" dirty="0">
                <a:solidFill>
                  <a:schemeClr val="tx1"/>
                </a:solidFill>
              </a:rPr>
              <a:t>Fields</a:t>
            </a:r>
          </a:p>
          <a:p>
            <a:pPr marL="914400" lvl="1" indent="-457200" algn="just">
              <a:buFont typeface="+mj-lt"/>
              <a:buAutoNum type="alphaLcParenR"/>
            </a:pPr>
            <a:r>
              <a:rPr lang="en-US" sz="2000" dirty="0">
                <a:solidFill>
                  <a:schemeClr val="tx1"/>
                </a:solidFill>
              </a:rPr>
              <a:t>Methods</a:t>
            </a:r>
          </a:p>
          <a:p>
            <a:pPr marL="914400" lvl="1" indent="-457200" algn="just">
              <a:buFont typeface="+mj-lt"/>
              <a:buAutoNum type="alphaLcParenR"/>
            </a:pPr>
            <a:r>
              <a:rPr lang="en-US" sz="2000" dirty="0">
                <a:solidFill>
                  <a:schemeClr val="tx1"/>
                </a:solidFill>
              </a:rPr>
              <a:t>Indexers</a:t>
            </a:r>
          </a:p>
          <a:p>
            <a:pPr marL="914400" lvl="1" indent="-457200" algn="just">
              <a:buFont typeface="+mj-lt"/>
              <a:buAutoNum type="alphaLcParenR"/>
            </a:pPr>
            <a:r>
              <a:rPr lang="en-US" sz="2000" dirty="0">
                <a:solidFill>
                  <a:schemeClr val="tx1"/>
                </a:solidFill>
              </a:rPr>
              <a:t>Properties</a:t>
            </a:r>
          </a:p>
          <a:p>
            <a:pPr marL="914400" lvl="1" indent="-457200" algn="just">
              <a:buFont typeface="+mj-lt"/>
              <a:buAutoNum type="alphaLcParenR"/>
            </a:pPr>
            <a:r>
              <a:rPr lang="en-US" sz="2000" dirty="0">
                <a:solidFill>
                  <a:schemeClr val="tx1"/>
                </a:solidFill>
              </a:rPr>
              <a:t>Delegates and Events</a:t>
            </a:r>
          </a:p>
          <a:p>
            <a:pPr marL="914400" lvl="1" indent="-457200" algn="just">
              <a:buFont typeface="+mj-lt"/>
              <a:buAutoNum type="alphaLcParenR"/>
            </a:pPr>
            <a:r>
              <a:rPr lang="en-US" sz="2000" dirty="0">
                <a:solidFill>
                  <a:schemeClr val="tx1"/>
                </a:solidFill>
              </a:rPr>
              <a:t>Other types (e.g. </a:t>
            </a:r>
            <a:r>
              <a:rPr lang="en-US" sz="2000" dirty="0" err="1">
                <a:solidFill>
                  <a:schemeClr val="tx1"/>
                </a:solidFill>
              </a:rPr>
              <a:t>structs</a:t>
            </a:r>
            <a:r>
              <a:rPr lang="en-US" sz="2000" dirty="0">
                <a:solidFill>
                  <a:schemeClr val="tx1"/>
                </a:solidFill>
              </a:rPr>
              <a:t>, </a:t>
            </a:r>
            <a:r>
              <a:rPr lang="en-US" sz="2000" dirty="0" err="1">
                <a:solidFill>
                  <a:schemeClr val="tx1"/>
                </a:solidFill>
              </a:rPr>
              <a:t>enums</a:t>
            </a:r>
            <a:r>
              <a:rPr lang="en-US" sz="2000" dirty="0">
                <a:solidFill>
                  <a:schemeClr val="tx1"/>
                </a:solidFill>
              </a:rPr>
              <a:t>, interfaces, classes…)</a:t>
            </a:r>
          </a:p>
          <a:p>
            <a:pPr lvl="1" algn="just"/>
            <a:endParaRPr lang="en-US" sz="2000" dirty="0">
              <a:solidFill>
                <a:schemeClr val="tx1"/>
              </a:solidFill>
            </a:endParaRPr>
          </a:p>
          <a:p>
            <a:pPr marL="342900" indent="-342900" algn="just">
              <a:buFont typeface="Wingdings" panose="05000000000000000000" pitchFamily="2" charset="2"/>
              <a:buChar char="§"/>
            </a:pPr>
            <a:r>
              <a:rPr lang="en-US" sz="2000" dirty="0">
                <a:solidFill>
                  <a:schemeClr val="tx1"/>
                </a:solidFill>
              </a:rPr>
              <a:t>Classes can implement interfaces and inherit from other classes.</a:t>
            </a:r>
          </a:p>
        </p:txBody>
      </p:sp>
    </p:spTree>
    <p:extLst>
      <p:ext uri="{BB962C8B-B14F-4D97-AF65-F5344CB8AC3E}">
        <p14:creationId xmlns:p14="http://schemas.microsoft.com/office/powerpoint/2010/main" val="27286196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Encapsulation</a:t>
            </a:r>
          </a:p>
        </p:txBody>
      </p:sp>
      <p:pic>
        <p:nvPicPr>
          <p:cNvPr id="10" name="Picture 9">
            <a:extLst>
              <a:ext uri="{FF2B5EF4-FFF2-40B4-BE49-F238E27FC236}">
                <a16:creationId xmlns:a16="http://schemas.microsoft.com/office/drawing/2014/main" id="{0C938472-440D-0844-814E-94366F3B89CC}"/>
              </a:ext>
            </a:extLst>
          </p:cNvPr>
          <p:cNvPicPr>
            <a:picLocks noChangeAspect="1"/>
          </p:cNvPicPr>
          <p:nvPr/>
        </p:nvPicPr>
        <p:blipFill>
          <a:blip r:embed="rId3"/>
          <a:stretch>
            <a:fillRect/>
          </a:stretch>
        </p:blipFill>
        <p:spPr>
          <a:xfrm>
            <a:off x="856034" y="2096630"/>
            <a:ext cx="0" cy="0"/>
          </a:xfrm>
          <a:prstGeom prst="rect">
            <a:avLst/>
          </a:prstGeom>
        </p:spPr>
      </p:pic>
      <p:sp>
        <p:nvSpPr>
          <p:cNvPr id="4" name="Rectangle 3"/>
          <p:cNvSpPr/>
          <p:nvPr/>
        </p:nvSpPr>
        <p:spPr>
          <a:xfrm>
            <a:off x="421341" y="2230580"/>
            <a:ext cx="7938655" cy="3505202"/>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marL="342900" indent="-342900" algn="just">
              <a:spcAft>
                <a:spcPts val="600"/>
              </a:spcAft>
              <a:buFont typeface="Wingdings" panose="05000000000000000000" pitchFamily="2" charset="2"/>
              <a:buChar char="q"/>
            </a:pPr>
            <a:r>
              <a:rPr lang="en-US" sz="2000" dirty="0">
                <a:solidFill>
                  <a:schemeClr val="tx1"/>
                </a:solidFill>
              </a:rPr>
              <a:t>Encapsulation often considered the </a:t>
            </a:r>
            <a:r>
              <a:rPr lang="en-US" sz="2000" dirty="0">
                <a:solidFill>
                  <a:srgbClr val="FF0000"/>
                </a:solidFill>
              </a:rPr>
              <a:t>first pillar of object oriented programming</a:t>
            </a:r>
            <a:r>
              <a:rPr lang="en-US" sz="2000" dirty="0">
                <a:solidFill>
                  <a:schemeClr val="tx1"/>
                </a:solidFill>
              </a:rPr>
              <a:t>. </a:t>
            </a:r>
          </a:p>
          <a:p>
            <a:pPr marL="342900" indent="-342900" algn="just">
              <a:spcAft>
                <a:spcPts val="600"/>
              </a:spcAft>
              <a:buFont typeface="Wingdings" panose="05000000000000000000" pitchFamily="2" charset="2"/>
              <a:buChar char="q"/>
            </a:pPr>
            <a:r>
              <a:rPr lang="en-US" sz="2000" dirty="0">
                <a:solidFill>
                  <a:schemeClr val="tx1"/>
                </a:solidFill>
              </a:rPr>
              <a:t>Encapsulation can be used to describe the accessibility of the members belonging to a class or </a:t>
            </a:r>
            <a:r>
              <a:rPr lang="en-US" sz="2000" dirty="0" err="1">
                <a:solidFill>
                  <a:schemeClr val="tx1"/>
                </a:solidFill>
              </a:rPr>
              <a:t>struct</a:t>
            </a:r>
            <a:r>
              <a:rPr lang="en-US" sz="2000" dirty="0">
                <a:solidFill>
                  <a:schemeClr val="tx1"/>
                </a:solidFill>
              </a:rPr>
              <a:t>. </a:t>
            </a:r>
          </a:p>
          <a:p>
            <a:pPr marL="342900" indent="-342900" algn="just">
              <a:spcAft>
                <a:spcPts val="600"/>
              </a:spcAft>
              <a:buFont typeface="Wingdings" panose="05000000000000000000" pitchFamily="2" charset="2"/>
              <a:buChar char="q"/>
            </a:pPr>
            <a:r>
              <a:rPr lang="en-US" sz="2000" dirty="0">
                <a:solidFill>
                  <a:schemeClr val="tx1"/>
                </a:solidFill>
              </a:rPr>
              <a:t>C# provides access modifiers and properties to help implement encapsulation in your classes.</a:t>
            </a:r>
          </a:p>
          <a:p>
            <a:pPr marL="342900" indent="-342900" algn="just">
              <a:spcAft>
                <a:spcPts val="600"/>
              </a:spcAft>
              <a:buFont typeface="Wingdings" panose="05000000000000000000" pitchFamily="2" charset="2"/>
              <a:buChar char="q"/>
            </a:pPr>
            <a:r>
              <a:rPr lang="en-US" sz="2000" dirty="0">
                <a:solidFill>
                  <a:schemeClr val="tx1"/>
                </a:solidFill>
              </a:rPr>
              <a:t>Access modifiers control the “</a:t>
            </a:r>
            <a:r>
              <a:rPr lang="en-US" sz="2000" dirty="0">
                <a:solidFill>
                  <a:srgbClr val="FF0000"/>
                </a:solidFill>
              </a:rPr>
              <a:t>visibility</a:t>
            </a:r>
            <a:r>
              <a:rPr lang="en-US" sz="2000" dirty="0">
                <a:solidFill>
                  <a:schemeClr val="tx1"/>
                </a:solidFill>
              </a:rPr>
              <a:t>” of a type or member to the types and members. </a:t>
            </a:r>
          </a:p>
          <a:p>
            <a:pPr marL="342900" indent="-342900" algn="just">
              <a:spcAft>
                <a:spcPts val="600"/>
              </a:spcAft>
              <a:buFont typeface="Wingdings" panose="05000000000000000000" pitchFamily="2" charset="2"/>
              <a:buChar char="q"/>
            </a:pPr>
            <a:r>
              <a:rPr lang="en-US" sz="2000" dirty="0">
                <a:solidFill>
                  <a:schemeClr val="tx1"/>
                </a:solidFill>
              </a:rPr>
              <a:t>There are 5 types of access modifier.</a:t>
            </a:r>
            <a:endParaRPr lang="en-US" sz="2000" dirty="0">
              <a:solidFill>
                <a:srgbClr val="FF0000"/>
              </a:solidFill>
            </a:endParaRPr>
          </a:p>
        </p:txBody>
      </p:sp>
    </p:spTree>
    <p:extLst>
      <p:ext uri="{BB962C8B-B14F-4D97-AF65-F5344CB8AC3E}">
        <p14:creationId xmlns:p14="http://schemas.microsoft.com/office/powerpoint/2010/main" val="27213670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429B4C1-1398-A541-AE80-B71C62BD381C}"/>
              </a:ext>
            </a:extLst>
          </p:cNvPr>
          <p:cNvPicPr>
            <a:picLocks noChangeAspect="1"/>
          </p:cNvPicPr>
          <p:nvPr/>
        </p:nvPicPr>
        <p:blipFill>
          <a:blip r:embed="rId3"/>
          <a:stretch>
            <a:fillRect/>
          </a:stretch>
        </p:blipFill>
        <p:spPr>
          <a:xfrm>
            <a:off x="0" y="259882"/>
            <a:ext cx="9144000" cy="6598118"/>
          </a:xfrm>
          <a:prstGeom prst="rect">
            <a:avLst/>
          </a:prstGeom>
        </p:spPr>
      </p:pic>
      <p:sp>
        <p:nvSpPr>
          <p:cNvPr id="5" name="Title 1">
            <a:extLst>
              <a:ext uri="{FF2B5EF4-FFF2-40B4-BE49-F238E27FC236}">
                <a16:creationId xmlns:a16="http://schemas.microsoft.com/office/drawing/2014/main" id="{6D2A1622-18B3-CF42-B5AD-82A5F9056952}"/>
              </a:ext>
            </a:extLst>
          </p:cNvPr>
          <p:cNvSpPr txBox="1">
            <a:spLocks/>
          </p:cNvSpPr>
          <p:nvPr/>
        </p:nvSpPr>
        <p:spPr>
          <a:xfrm>
            <a:off x="202131" y="678176"/>
            <a:ext cx="6865932" cy="1092799"/>
          </a:xfrm>
          <a:prstGeom prst="rect">
            <a:avLst/>
          </a:prstGeom>
        </p:spPr>
        <p:txBody>
          <a:bodyPr rtlCol="0">
            <a:normAutofit/>
          </a:bodyPr>
          <a:lstStyle>
            <a:lvl1pPr algn="r" defTabSz="914400" rtl="0" eaLnBrk="1" latinLnBrk="0" hangingPunct="1">
              <a:spcBef>
                <a:spcPct val="0"/>
              </a:spcBef>
              <a:buNone/>
              <a:defRPr sz="4200" kern="1200">
                <a:solidFill>
                  <a:schemeClr val="bg1"/>
                </a:solidFill>
                <a:latin typeface="+mj-lt"/>
                <a:ea typeface="+mj-ea"/>
                <a:cs typeface="+mj-cs"/>
              </a:defRPr>
            </a:lvl1pPr>
          </a:lstStyle>
          <a:p>
            <a:pPr>
              <a:defRPr/>
            </a:pPr>
            <a:endParaRPr lang="en-US" b="1" cap="small" dirty="0">
              <a:solidFill>
                <a:schemeClr val="accent3">
                  <a:lumMod val="50000"/>
                </a:schemeClr>
              </a:solidFill>
            </a:endParaRPr>
          </a:p>
        </p:txBody>
      </p:sp>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endParaRPr lang="en-US" sz="2600" b="1" dirty="0">
              <a:solidFill>
                <a:schemeClr val="tx1"/>
              </a:solidFill>
            </a:endParaRPr>
          </a:p>
        </p:txBody>
      </p:sp>
      <p:grpSp>
        <p:nvGrpSpPr>
          <p:cNvPr id="9" name="Group 8">
            <a:extLst>
              <a:ext uri="{FF2B5EF4-FFF2-40B4-BE49-F238E27FC236}">
                <a16:creationId xmlns:a16="http://schemas.microsoft.com/office/drawing/2014/main" id="{E46FB6F7-0574-6249-B9E4-D3549D0B3FB1}"/>
              </a:ext>
            </a:extLst>
          </p:cNvPr>
          <p:cNvGrpSpPr/>
          <p:nvPr/>
        </p:nvGrpSpPr>
        <p:grpSpPr>
          <a:xfrm>
            <a:off x="284164" y="452718"/>
            <a:ext cx="7365210" cy="137411"/>
            <a:chOff x="284163" y="1577847"/>
            <a:chExt cx="8576373" cy="137411"/>
          </a:xfrm>
        </p:grpSpPr>
        <p:sp>
          <p:nvSpPr>
            <p:cNvPr id="10" name="Rectangle 9">
              <a:extLst>
                <a:ext uri="{FF2B5EF4-FFF2-40B4-BE49-F238E27FC236}">
                  <a16:creationId xmlns:a16="http://schemas.microsoft.com/office/drawing/2014/main" id="{287AB7CF-0B42-1A43-993F-3E0B3129AF9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a:extLst>
                <a:ext uri="{FF2B5EF4-FFF2-40B4-BE49-F238E27FC236}">
                  <a16:creationId xmlns:a16="http://schemas.microsoft.com/office/drawing/2014/main" id="{0FDD2DA8-6A58-8945-8370-0521B905F90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a:extLst>
                <a:ext uri="{FF2B5EF4-FFF2-40B4-BE49-F238E27FC236}">
                  <a16:creationId xmlns:a16="http://schemas.microsoft.com/office/drawing/2014/main" id="{D421FBF4-4488-C440-91C1-36158F356C7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13" name="Picture 2" descr="Image result for AIUB logo">
            <a:extLst>
              <a:ext uri="{FF2B5EF4-FFF2-40B4-BE49-F238E27FC236}">
                <a16:creationId xmlns:a16="http://schemas.microsoft.com/office/drawing/2014/main" id="{F7DCA0BE-8096-2B4A-AA36-8512C4345C18}"/>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7649375" y="0"/>
            <a:ext cx="1279161" cy="128715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951018" y="3477491"/>
            <a:ext cx="4932218" cy="304800"/>
          </a:xfrm>
          <a:prstGeom prst="rect">
            <a:avLst/>
          </a:prstGeom>
          <a:noFill/>
          <a:ln w="571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2951018" y="5792517"/>
            <a:ext cx="4117045" cy="360218"/>
          </a:xfrm>
          <a:prstGeom prst="rect">
            <a:avLst/>
          </a:prstGeom>
          <a:noFill/>
          <a:ln w="571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22879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D2A1622-18B3-CF42-B5AD-82A5F9056952}"/>
              </a:ext>
            </a:extLst>
          </p:cNvPr>
          <p:cNvSpPr txBox="1">
            <a:spLocks/>
          </p:cNvSpPr>
          <p:nvPr/>
        </p:nvSpPr>
        <p:spPr>
          <a:xfrm>
            <a:off x="202131" y="678176"/>
            <a:ext cx="6865932" cy="1092799"/>
          </a:xfrm>
          <a:prstGeom prst="rect">
            <a:avLst/>
          </a:prstGeom>
        </p:spPr>
        <p:txBody>
          <a:bodyPr rtlCol="0">
            <a:normAutofit/>
          </a:bodyPr>
          <a:lstStyle>
            <a:lvl1pPr algn="r" defTabSz="914400" rtl="0" eaLnBrk="1" latinLnBrk="0" hangingPunct="1">
              <a:spcBef>
                <a:spcPct val="0"/>
              </a:spcBef>
              <a:buNone/>
              <a:defRPr sz="4200" kern="1200">
                <a:solidFill>
                  <a:schemeClr val="bg1"/>
                </a:solidFill>
                <a:latin typeface="+mj-lt"/>
                <a:ea typeface="+mj-ea"/>
                <a:cs typeface="+mj-cs"/>
              </a:defRPr>
            </a:lvl1pPr>
          </a:lstStyle>
          <a:p>
            <a:pPr>
              <a:defRPr/>
            </a:pPr>
            <a:endParaRPr lang="en-US" b="1" cap="small" dirty="0">
              <a:solidFill>
                <a:schemeClr val="accent3">
                  <a:lumMod val="50000"/>
                </a:schemeClr>
              </a:solidFill>
            </a:endParaRPr>
          </a:p>
        </p:txBody>
      </p:sp>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endParaRPr lang="en-US" sz="2600" b="1" dirty="0">
              <a:solidFill>
                <a:schemeClr val="tx1"/>
              </a:solidFill>
            </a:endParaRPr>
          </a:p>
        </p:txBody>
      </p:sp>
      <p:grpSp>
        <p:nvGrpSpPr>
          <p:cNvPr id="9" name="Group 8">
            <a:extLst>
              <a:ext uri="{FF2B5EF4-FFF2-40B4-BE49-F238E27FC236}">
                <a16:creationId xmlns:a16="http://schemas.microsoft.com/office/drawing/2014/main" id="{E46FB6F7-0574-6249-B9E4-D3549D0B3FB1}"/>
              </a:ext>
            </a:extLst>
          </p:cNvPr>
          <p:cNvGrpSpPr/>
          <p:nvPr/>
        </p:nvGrpSpPr>
        <p:grpSpPr>
          <a:xfrm>
            <a:off x="284164" y="452718"/>
            <a:ext cx="7365210" cy="137411"/>
            <a:chOff x="284163" y="1577847"/>
            <a:chExt cx="8576373" cy="137411"/>
          </a:xfrm>
        </p:grpSpPr>
        <p:sp>
          <p:nvSpPr>
            <p:cNvPr id="10" name="Rectangle 9">
              <a:extLst>
                <a:ext uri="{FF2B5EF4-FFF2-40B4-BE49-F238E27FC236}">
                  <a16:creationId xmlns:a16="http://schemas.microsoft.com/office/drawing/2014/main" id="{287AB7CF-0B42-1A43-993F-3E0B3129AF9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a:extLst>
                <a:ext uri="{FF2B5EF4-FFF2-40B4-BE49-F238E27FC236}">
                  <a16:creationId xmlns:a16="http://schemas.microsoft.com/office/drawing/2014/main" id="{0FDD2DA8-6A58-8945-8370-0521B905F90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a:extLst>
                <a:ext uri="{FF2B5EF4-FFF2-40B4-BE49-F238E27FC236}">
                  <a16:creationId xmlns:a16="http://schemas.microsoft.com/office/drawing/2014/main" id="{D421FBF4-4488-C440-91C1-36158F356C7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13" name="Picture 2" descr="Image result for AIUB logo">
            <a:extLst>
              <a:ext uri="{FF2B5EF4-FFF2-40B4-BE49-F238E27FC236}">
                <a16:creationId xmlns:a16="http://schemas.microsoft.com/office/drawing/2014/main" id="{F7DCA0BE-8096-2B4A-AA36-8512C4345C18}"/>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649375" y="0"/>
            <a:ext cx="1279161" cy="1287156"/>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a:extLst>
              <a:ext uri="{FF2B5EF4-FFF2-40B4-BE49-F238E27FC236}">
                <a16:creationId xmlns:a16="http://schemas.microsoft.com/office/drawing/2014/main" id="{11C0456F-B22A-D84B-A7C4-682FE373212D}"/>
              </a:ext>
            </a:extLst>
          </p:cNvPr>
          <p:cNvPicPr>
            <a:picLocks noChangeAspect="1"/>
          </p:cNvPicPr>
          <p:nvPr/>
        </p:nvPicPr>
        <p:blipFill>
          <a:blip r:embed="rId4"/>
          <a:stretch>
            <a:fillRect/>
          </a:stretch>
        </p:blipFill>
        <p:spPr>
          <a:xfrm>
            <a:off x="0" y="1224575"/>
            <a:ext cx="9144000" cy="5143500"/>
          </a:xfrm>
          <a:prstGeom prst="rect">
            <a:avLst/>
          </a:prstGeom>
        </p:spPr>
      </p:pic>
    </p:spTree>
    <p:extLst>
      <p:ext uri="{BB962C8B-B14F-4D97-AF65-F5344CB8AC3E}">
        <p14:creationId xmlns:p14="http://schemas.microsoft.com/office/powerpoint/2010/main" val="1400000932"/>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Spectrum.thmx</Template>
  <TotalTime>1042</TotalTime>
  <Words>1304</Words>
  <Application>Microsoft Office PowerPoint</Application>
  <PresentationFormat>On-screen Show (4:3)</PresentationFormat>
  <Paragraphs>152</Paragraphs>
  <Slides>20</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Corbel</vt:lpstr>
      <vt:lpstr>Wingdings</vt:lpstr>
      <vt:lpstr>Spectrum</vt:lpstr>
      <vt:lpstr>PowerPoint Presentation</vt:lpstr>
      <vt:lpstr>PowerPoint Presentation</vt:lpstr>
      <vt:lpstr>Course Title: OOP 2 Course Code: CSC 2210</vt:lpstr>
      <vt:lpstr>Class &amp; Object</vt:lpstr>
      <vt:lpstr>Class &amp; Object</vt:lpstr>
      <vt:lpstr>Class &amp; Object</vt:lpstr>
      <vt:lpstr>Encapsulation</vt:lpstr>
      <vt:lpstr>PowerPoint Presentation</vt:lpstr>
      <vt:lpstr>PowerPoint Presentation</vt:lpstr>
      <vt:lpstr>Constructor</vt:lpstr>
      <vt:lpstr>Constructor</vt:lpstr>
      <vt:lpstr>Constructor</vt:lpstr>
      <vt:lpstr>Constructor</vt:lpstr>
      <vt:lpstr>Destructor</vt:lpstr>
      <vt:lpstr>Fields</vt:lpstr>
      <vt:lpstr>Fields: Readonly</vt:lpstr>
      <vt:lpstr>Properties</vt:lpstr>
      <vt:lpstr>Properties</vt:lpstr>
      <vt:lpstr>Properties</vt:lpstr>
      <vt:lpstr>Indexers</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Nyme Ahmed</cp:lastModifiedBy>
  <cp:revision>206</cp:revision>
  <dcterms:created xsi:type="dcterms:W3CDTF">2018-12-10T17:20:29Z</dcterms:created>
  <dcterms:modified xsi:type="dcterms:W3CDTF">2022-10-12T22:09:53Z</dcterms:modified>
</cp:coreProperties>
</file>