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136"/>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 id="281" r:id="rId29"/>
    <p:sldId id="257"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94660"/>
  </p:normalViewPr>
  <p:slideViewPr>
    <p:cSldViewPr snapToGrid="0">
      <p:cViewPr varScale="1">
        <p:scale>
          <a:sx n="93" d="100"/>
          <a:sy n="93" d="100"/>
        </p:scale>
        <p:origin x="55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10/29/2022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96946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41255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 id="2147483736" r:id="rId30"/>
    <p:sldLayoutId id="2147483737" r:id="rId3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C%203113_Theory_of_Computation_Updated_Outline.pdf" TargetMode="External"/><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a:xfrm>
            <a:off x="754240" y="3298628"/>
            <a:ext cx="7635519" cy="2126836"/>
          </a:xfrm>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t>.</a:t>
            </a:r>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5644322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2688176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347878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28990629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22537248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21880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18192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5" name="Object 5">
                        <a:extLst>
                          <a:ext uri="{FF2B5EF4-FFF2-40B4-BE49-F238E27FC236}">
                            <a16:creationId xmlns:a16="http://schemas.microsoft.com/office/drawing/2014/main" id="{39675454-9C8B-447A-91C5-3F90ADE7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45675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90554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33718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41457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989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2745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2325646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34072634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14972021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7842849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4842362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7933946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311450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11139329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582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0206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40786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50494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3677349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40798827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98561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427713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39345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778619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0211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358168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229735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3893847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2908200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24979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134074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35884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358825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729104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3665548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422910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171857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703480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41219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72743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1983290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1655725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3738234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55446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920028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623020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3431833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722669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3225857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942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25403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49447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3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58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36791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114054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 name="Oval 5">
            <a:extLst>
              <a:ext uri="{FF2B5EF4-FFF2-40B4-BE49-F238E27FC236}">
                <a16:creationId xmlns:a16="http://schemas.microsoft.com/office/drawing/2014/main" id="{E31ED29B-ADA3-4924-AD09-961C276B4F55}"/>
              </a:ext>
            </a:extLst>
          </p:cNvPr>
          <p:cNvSpPr/>
          <p:nvPr/>
        </p:nvSpPr>
        <p:spPr>
          <a:xfrm>
            <a:off x="202692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endCxn id="6" idx="2"/>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stCxn id="6" idx="6"/>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stCxn id="6" idx="1"/>
            <a:endCxn id="6" idx="7"/>
          </p:cNvCxnSpPr>
          <p:nvPr/>
        </p:nvCxnSpPr>
        <p:spPr>
          <a:xfrm rot="5400000" flipH="1" flipV="1">
            <a:off x="2369820" y="178228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17648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6325920"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705755"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6422553"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51" name="Connector: Curved 50">
            <a:extLst>
              <a:ext uri="{FF2B5EF4-FFF2-40B4-BE49-F238E27FC236}">
                <a16:creationId xmlns:a16="http://schemas.microsoft.com/office/drawing/2014/main" id="{463A3F64-48E1-48E1-A06D-C8B504F32DB0}"/>
              </a:ext>
            </a:extLst>
          </p:cNvPr>
          <p:cNvCxnSpPr>
            <a:cxnSpLocks/>
            <a:stCxn id="30" idx="0"/>
            <a:endCxn id="29" idx="0"/>
          </p:cNvCxnSpPr>
          <p:nvPr/>
        </p:nvCxnSpPr>
        <p:spPr>
          <a:xfrm rot="16200000" flipH="1" flipV="1">
            <a:off x="5991104" y="2518600"/>
            <a:ext cx="34531" cy="1455420"/>
          </a:xfrm>
          <a:prstGeom prst="curvedConnector3">
            <a:avLst>
              <a:gd name="adj1" fmla="val -1324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1DEA58F-B42D-4A0C-9919-F5181E61EA53}"/>
              </a:ext>
            </a:extLst>
          </p:cNvPr>
          <p:cNvSpPr/>
          <p:nvPr/>
        </p:nvSpPr>
        <p:spPr>
          <a:xfrm>
            <a:off x="6064220" y="279892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30" idx="4"/>
            <a:endCxn id="28" idx="5"/>
          </p:cNvCxnSpPr>
          <p:nvPr/>
        </p:nvCxnSpPr>
        <p:spPr>
          <a:xfrm rot="5400000" flipH="1">
            <a:off x="5327363" y="2549502"/>
            <a:ext cx="149061" cy="2668373"/>
          </a:xfrm>
          <a:prstGeom prst="curvedConnector3">
            <a:avLst>
              <a:gd name="adj1" fmla="val -23515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5973042" y="37600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4939695"/>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244495"/>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244495"/>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4994699"/>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485981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48447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211985"/>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39749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476209"/>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46732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493837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24317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498049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243170"/>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4859814"/>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355625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8)">
                                      <p:cBhvr>
                                        <p:cTn id="29" dur="1000"/>
                                        <p:tgtEl>
                                          <p:spTgt spid="10"/>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8)">
                                      <p:cBhvr>
                                        <p:cTn id="50" dur="1000"/>
                                        <p:tgtEl>
                                          <p:spTgt spid="1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8)">
                                      <p:cBhvr>
                                        <p:cTn id="58" dur="1000"/>
                                        <p:tgtEl>
                                          <p:spTgt spid="2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heel(8)">
                                      <p:cBhvr>
                                        <p:cTn id="66" dur="1000"/>
                                        <p:tgtEl>
                                          <p:spTgt spid="12"/>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1"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heel(8)">
                                      <p:cBhvr>
                                        <p:cTn id="74" dur="1000"/>
                                        <p:tgtEl>
                                          <p:spTgt spid="13"/>
                                        </p:tgtEl>
                                      </p:cBhvr>
                                    </p:animEffec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par>
                          <p:cTn id="78" fill="hold">
                            <p:stCondLst>
                              <p:cond delay="1000"/>
                            </p:stCondLst>
                            <p:childTnLst>
                              <p:par>
                                <p:cTn id="79" presetID="22" presetClass="entr" presetSubtype="4" fill="hold" grpId="0" nodeType="after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8" fill="hold"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heel(8)">
                                      <p:cBhvr>
                                        <p:cTn id="86" dur="1000"/>
                                        <p:tgtEl>
                                          <p:spTgt spid="31"/>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8" fill="hold"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0-#ppt_w/2"/>
                                          </p:val>
                                        </p:tav>
                                        <p:tav tm="100000">
                                          <p:val>
                                            <p:strVal val="#ppt_x"/>
                                          </p:val>
                                        </p:tav>
                                      </p:tavLst>
                                    </p:anim>
                                    <p:anim calcmode="lin" valueType="num">
                                      <p:cBhvr additive="base">
                                        <p:cTn id="99" dur="500" fill="hold"/>
                                        <p:tgtEl>
                                          <p:spTgt spid="33"/>
                                        </p:tgtEl>
                                        <p:attrNameLst>
                                          <p:attrName>ppt_y</p:attrName>
                                        </p:attrNameLst>
                                      </p:cBhvr>
                                      <p:tavLst>
                                        <p:tav tm="0">
                                          <p:val>
                                            <p:strVal val="#ppt_y"/>
                                          </p:val>
                                        </p:tav>
                                        <p:tav tm="100000">
                                          <p:val>
                                            <p:strVal val="#ppt_y"/>
                                          </p:val>
                                        </p:tav>
                                      </p:tavLst>
                                    </p:anim>
                                  </p:childTnLst>
                                </p:cTn>
                              </p:par>
                            </p:childTnLst>
                          </p:cTn>
                        </p:par>
                        <p:par>
                          <p:cTn id="100" fill="hold">
                            <p:stCondLst>
                              <p:cond delay="500"/>
                            </p:stCondLst>
                            <p:childTnLst>
                              <p:par>
                                <p:cTn id="101" presetID="22" presetClass="entr" presetSubtype="4" fill="hold" grpId="0" nodeType="after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8"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heel(8)">
                                      <p:cBhvr>
                                        <p:cTn id="108" dur="1000"/>
                                        <p:tgtEl>
                                          <p:spTgt spid="35"/>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childTnLst>
                          </p:cTn>
                        </p:par>
                        <p:par>
                          <p:cTn id="112" fill="hold">
                            <p:stCondLst>
                              <p:cond delay="1000"/>
                            </p:stCondLst>
                            <p:childTnLst>
                              <p:par>
                                <p:cTn id="113" presetID="22" presetClass="entr" presetSubtype="4"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down)">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8" fill="hold"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wheel(8)">
                                      <p:cBhvr>
                                        <p:cTn id="120" dur="1000"/>
                                        <p:tgtEl>
                                          <p:spTgt spid="36"/>
                                        </p:tgtEl>
                                      </p:cBhvr>
                                    </p:animEffec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par>
                          <p:cTn id="124" fill="hold">
                            <p:stCondLst>
                              <p:cond delay="1000"/>
                            </p:stCondLst>
                            <p:childTnLst>
                              <p:par>
                                <p:cTn id="125" presetID="22" presetClass="entr" presetSubtype="4"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wipe(down)">
                                      <p:cBhvr>
                                        <p:cTn id="127" dur="500"/>
                                        <p:tgtEl>
                                          <p:spTgt spid="29"/>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8"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wheel(8)">
                                      <p:cBhvr>
                                        <p:cTn id="132" dur="1000"/>
                                        <p:tgtEl>
                                          <p:spTgt spid="37"/>
                                        </p:tgtEl>
                                      </p:cBhvr>
                                    </p:animEffec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25"/>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down)">
                                      <p:cBhvr>
                                        <p:cTn id="139" dur="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wipe(down)">
                                      <p:cBhvr>
                                        <p:cTn id="144" dur="500"/>
                                        <p:tgtEl>
                                          <p:spTgt spid="38"/>
                                        </p:tgtEl>
                                      </p:cBhvr>
                                    </p:animEffect>
                                  </p:childTnLst>
                                </p:cTn>
                              </p:par>
                            </p:childTnLst>
                          </p:cTn>
                        </p:par>
                      </p:childTnLst>
                    </p:cTn>
                  </p:par>
                  <p:par>
                    <p:cTn id="145" fill="hold">
                      <p:stCondLst>
                        <p:cond delay="indefinite"/>
                      </p:stCondLst>
                      <p:childTnLst>
                        <p:par>
                          <p:cTn id="146" fill="hold">
                            <p:stCondLst>
                              <p:cond delay="0"/>
                            </p:stCondLst>
                            <p:childTnLst>
                              <p:par>
                                <p:cTn id="147" presetID="21" presetClass="entr" presetSubtype="8" fill="hold" nodeType="clickEffect">
                                  <p:stCondLst>
                                    <p:cond delay="0"/>
                                  </p:stCondLst>
                                  <p:childTnLst>
                                    <p:set>
                                      <p:cBhvr>
                                        <p:cTn id="148" dur="1" fill="hold">
                                          <p:stCondLst>
                                            <p:cond delay="0"/>
                                          </p:stCondLst>
                                        </p:cTn>
                                        <p:tgtEl>
                                          <p:spTgt spid="41"/>
                                        </p:tgtEl>
                                        <p:attrNameLst>
                                          <p:attrName>style.visibility</p:attrName>
                                        </p:attrNameLst>
                                      </p:cBhvr>
                                      <p:to>
                                        <p:strVal val="visible"/>
                                      </p:to>
                                    </p:set>
                                    <p:animEffect transition="in" filter="wheel(8)">
                                      <p:cBhvr>
                                        <p:cTn id="149" dur="1000"/>
                                        <p:tgtEl>
                                          <p:spTgt spid="41"/>
                                        </p:tgtEl>
                                      </p:cBhvr>
                                    </p:animEffect>
                                  </p:childTnLst>
                                </p:cTn>
                              </p:par>
                            </p:childTnLst>
                          </p:cTn>
                        </p:par>
                        <p:par>
                          <p:cTn id="150" fill="hold">
                            <p:stCondLst>
                              <p:cond delay="1000"/>
                            </p:stCondLst>
                            <p:childTnLst>
                              <p:par>
                                <p:cTn id="151" presetID="1" presetClass="entr" presetSubtype="0" fill="hold" grpId="0" nodeType="after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heel(8)">
                                      <p:cBhvr>
                                        <p:cTn id="157" dur="1000"/>
                                        <p:tgtEl>
                                          <p:spTgt spid="51"/>
                                        </p:tgtEl>
                                      </p:cBhvr>
                                    </p:animEffect>
                                  </p:childTnLst>
                                </p:cTn>
                              </p:par>
                            </p:childTnLst>
                          </p:cTn>
                        </p:par>
                        <p:par>
                          <p:cTn id="158" fill="hold">
                            <p:stCondLst>
                              <p:cond delay="1000"/>
                            </p:stCondLst>
                            <p:childTnLst>
                              <p:par>
                                <p:cTn id="159" presetID="1" presetClass="entr" presetSubtype="0" fill="hold" grpId="0" nodeType="afterEffect">
                                  <p:stCondLst>
                                    <p:cond delay="0"/>
                                  </p:stCondLst>
                                  <p:childTnLst>
                                    <p:set>
                                      <p:cBhvr>
                                        <p:cTn id="160" dur="1" fill="hold">
                                          <p:stCondLst>
                                            <p:cond delay="0"/>
                                          </p:stCondLst>
                                        </p:cTn>
                                        <p:tgtEl>
                                          <p:spTgt spid="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wheel(8)">
                                      <p:cBhvr>
                                        <p:cTn id="165" dur="1000"/>
                                        <p:tgtEl>
                                          <p:spTgt spid="53"/>
                                        </p:tgtEl>
                                      </p:cBhvr>
                                    </p:animEffec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54"/>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2"/>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 calcmode="lin" valueType="num">
                                      <p:cBhvr additive="base">
                                        <p:cTn id="177" dur="500" fill="hold"/>
                                        <p:tgtEl>
                                          <p:spTgt spid="73"/>
                                        </p:tgtEl>
                                        <p:attrNameLst>
                                          <p:attrName>ppt_x</p:attrName>
                                        </p:attrNameLst>
                                      </p:cBhvr>
                                      <p:tavLst>
                                        <p:tav tm="0">
                                          <p:val>
                                            <p:strVal val="0-#ppt_w/2"/>
                                          </p:val>
                                        </p:tav>
                                        <p:tav tm="100000">
                                          <p:val>
                                            <p:strVal val="#ppt_x"/>
                                          </p:val>
                                        </p:tav>
                                      </p:tavLst>
                                    </p:anim>
                                    <p:anim calcmode="lin" valueType="num">
                                      <p:cBhvr additive="base">
                                        <p:cTn id="178" dur="500" fill="hold"/>
                                        <p:tgtEl>
                                          <p:spTgt spid="73"/>
                                        </p:tgtEl>
                                        <p:attrNameLst>
                                          <p:attrName>ppt_y</p:attrName>
                                        </p:attrNameLst>
                                      </p:cBhvr>
                                      <p:tavLst>
                                        <p:tav tm="0">
                                          <p:val>
                                            <p:strVal val="#ppt_y"/>
                                          </p:val>
                                        </p:tav>
                                        <p:tav tm="100000">
                                          <p:val>
                                            <p:strVal val="#ppt_y"/>
                                          </p:val>
                                        </p:tav>
                                      </p:tavLst>
                                    </p:anim>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70"/>
                                        </p:tgtEl>
                                        <p:attrNameLst>
                                          <p:attrName>style.visibility</p:attrName>
                                        </p:attrNameLst>
                                      </p:cBhvr>
                                      <p:to>
                                        <p:strVal val="visible"/>
                                      </p:to>
                                    </p:set>
                                    <p:animEffect transition="in" filter="wipe(down)">
                                      <p:cBhvr>
                                        <p:cTn id="182" dur="500"/>
                                        <p:tgtEl>
                                          <p:spTgt spid="70"/>
                                        </p:tgtEl>
                                      </p:cBhvr>
                                    </p:animEffect>
                                  </p:childTnLst>
                                </p:cTn>
                              </p:par>
                            </p:childTnLst>
                          </p:cTn>
                        </p:par>
                      </p:childTnLst>
                    </p:cTn>
                  </p:par>
                  <p:par>
                    <p:cTn id="183" fill="hold">
                      <p:stCondLst>
                        <p:cond delay="indefinite"/>
                      </p:stCondLst>
                      <p:childTnLst>
                        <p:par>
                          <p:cTn id="184" fill="hold">
                            <p:stCondLst>
                              <p:cond delay="0"/>
                            </p:stCondLst>
                            <p:childTnLst>
                              <p:par>
                                <p:cTn id="185" presetID="21" presetClass="entr" presetSubtype="8" fill="hold" nodeType="click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wheel(8)">
                                      <p:cBhvr>
                                        <p:cTn id="187" dur="1000"/>
                                        <p:tgtEl>
                                          <p:spTgt spid="74"/>
                                        </p:tgtEl>
                                      </p:cBhvr>
                                    </p:animEffect>
                                  </p:childTnLst>
                                </p:cTn>
                              </p:par>
                            </p:childTnLst>
                          </p:cTn>
                        </p:par>
                        <p:par>
                          <p:cTn id="188" fill="hold">
                            <p:stCondLst>
                              <p:cond delay="1000"/>
                            </p:stCondLst>
                            <p:childTnLst>
                              <p:par>
                                <p:cTn id="189" presetID="1" presetClass="entr" presetSubtype="0" fill="hold" grpId="0" nodeType="after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par>
                          <p:cTn id="191" fill="hold">
                            <p:stCondLst>
                              <p:cond delay="1000"/>
                            </p:stCondLst>
                            <p:childTnLst>
                              <p:par>
                                <p:cTn id="192" presetID="22" presetClass="entr" presetSubtype="4" fill="hold" grpId="0" nodeType="after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wipe(down)">
                                      <p:cBhvr>
                                        <p:cTn id="194" dur="500"/>
                                        <p:tgtEl>
                                          <p:spTgt spid="71"/>
                                        </p:tgtEl>
                                      </p:cBhvr>
                                    </p:animEffect>
                                  </p:childTnLst>
                                </p:cTn>
                              </p:par>
                            </p:childTnLst>
                          </p:cTn>
                        </p:par>
                      </p:childTnLst>
                    </p:cTn>
                  </p:par>
                  <p:par>
                    <p:cTn id="195" fill="hold">
                      <p:stCondLst>
                        <p:cond delay="indefinite"/>
                      </p:stCondLst>
                      <p:childTnLst>
                        <p:par>
                          <p:cTn id="196" fill="hold">
                            <p:stCondLst>
                              <p:cond delay="0"/>
                            </p:stCondLst>
                            <p:childTnLst>
                              <p:par>
                                <p:cTn id="197" presetID="21" presetClass="entr" presetSubtype="8" fill="hold" nodeType="clickEffect">
                                  <p:stCondLst>
                                    <p:cond delay="0"/>
                                  </p:stCondLst>
                                  <p:childTnLst>
                                    <p:set>
                                      <p:cBhvr>
                                        <p:cTn id="198" dur="1" fill="hold">
                                          <p:stCondLst>
                                            <p:cond delay="0"/>
                                          </p:stCondLst>
                                        </p:cTn>
                                        <p:tgtEl>
                                          <p:spTgt spid="75"/>
                                        </p:tgtEl>
                                        <p:attrNameLst>
                                          <p:attrName>style.visibility</p:attrName>
                                        </p:attrNameLst>
                                      </p:cBhvr>
                                      <p:to>
                                        <p:strVal val="visible"/>
                                      </p:to>
                                    </p:set>
                                    <p:animEffect transition="in" filter="wheel(8)">
                                      <p:cBhvr>
                                        <p:cTn id="199" dur="1000"/>
                                        <p:tgtEl>
                                          <p:spTgt spid="75"/>
                                        </p:tgtEl>
                                      </p:cBhvr>
                                    </p:animEffec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0"/>
                                          </p:stCondLst>
                                        </p:cTn>
                                        <p:tgtEl>
                                          <p:spTgt spid="78"/>
                                        </p:tgtEl>
                                        <p:attrNameLst>
                                          <p:attrName>style.visibility</p:attrName>
                                        </p:attrNameLst>
                                      </p:cBhvr>
                                      <p:to>
                                        <p:strVal val="visible"/>
                                      </p:to>
                                    </p:set>
                                  </p:childTnLst>
                                </p:cTn>
                              </p:par>
                            </p:childTnLst>
                          </p:cTn>
                        </p:par>
                        <p:par>
                          <p:cTn id="203" fill="hold">
                            <p:stCondLst>
                              <p:cond delay="1000"/>
                            </p:stCondLst>
                            <p:childTnLst>
                              <p:par>
                                <p:cTn id="204" presetID="22" presetClass="entr" presetSubtype="4" fill="hold" grpId="0" nodeType="after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wipe(down)">
                                      <p:cBhvr>
                                        <p:cTn id="206" dur="500"/>
                                        <p:tgtEl>
                                          <p:spTgt spid="6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6"/>
                                        </p:tgtEl>
                                        <p:attrNameLst>
                                          <p:attrName>style.visibility</p:attrName>
                                        </p:attrNameLst>
                                      </p:cBhvr>
                                      <p:to>
                                        <p:strVal val="visible"/>
                                      </p:to>
                                    </p:set>
                                    <p:animEffect transition="in" filter="wipe(down)">
                                      <p:cBhvr>
                                        <p:cTn id="211" dur="500"/>
                                        <p:tgtEl>
                                          <p:spTgt spid="76"/>
                                        </p:tgtEl>
                                      </p:cBhvr>
                                    </p:animEffect>
                                  </p:childTnLst>
                                </p:cTn>
                              </p:par>
                            </p:childTnLst>
                          </p:cTn>
                        </p:par>
                      </p:childTnLst>
                    </p:cTn>
                  </p:par>
                  <p:par>
                    <p:cTn id="212" fill="hold">
                      <p:stCondLst>
                        <p:cond delay="indefinite"/>
                      </p:stCondLst>
                      <p:childTnLst>
                        <p:par>
                          <p:cTn id="213" fill="hold">
                            <p:stCondLst>
                              <p:cond delay="0"/>
                            </p:stCondLst>
                            <p:childTnLst>
                              <p:par>
                                <p:cTn id="214" presetID="21" presetClass="entr" presetSubtype="8" fill="hold" nodeType="click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wheel(8)">
                                      <p:cBhvr>
                                        <p:cTn id="216" dur="1000"/>
                                        <p:tgtEl>
                                          <p:spTgt spid="79"/>
                                        </p:tgtEl>
                                      </p:cBhvr>
                                    </p:animEffect>
                                  </p:childTnLst>
                                </p:cTn>
                              </p:par>
                            </p:childTnLst>
                          </p:cTn>
                        </p:par>
                        <p:par>
                          <p:cTn id="217" fill="hold">
                            <p:stCondLst>
                              <p:cond delay="1000"/>
                            </p:stCondLst>
                            <p:childTnLst>
                              <p:par>
                                <p:cTn id="218" presetID="1" presetClass="entr" presetSubtype="0" fill="hold" grpId="0" nodeType="afterEffect">
                                  <p:stCondLst>
                                    <p:cond delay="0"/>
                                  </p:stCondLst>
                                  <p:childTnLst>
                                    <p:set>
                                      <p:cBhvr>
                                        <p:cTn id="219" dur="1" fill="hold">
                                          <p:stCondLst>
                                            <p:cond delay="0"/>
                                          </p:stCondLst>
                                        </p:cTn>
                                        <p:tgtEl>
                                          <p:spTgt spid="80"/>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21" presetClass="entr" presetSubtype="8" fill="hold" nodeType="click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wheel(8)">
                                      <p:cBhvr>
                                        <p:cTn id="224" dur="1000"/>
                                        <p:tgtEl>
                                          <p:spTgt spid="100"/>
                                        </p:tgtEl>
                                      </p:cBhvr>
                                    </p:animEffect>
                                  </p:childTnLst>
                                </p:cTn>
                              </p:par>
                            </p:childTnLst>
                          </p:cTn>
                        </p:par>
                        <p:par>
                          <p:cTn id="225" fill="hold">
                            <p:stCondLst>
                              <p:cond delay="1000"/>
                            </p:stCondLst>
                            <p:childTnLst>
                              <p:par>
                                <p:cTn id="226" presetID="1" presetClass="entr" presetSubtype="0" fill="hold" grpId="0" nodeType="afterEffect">
                                  <p:stCondLst>
                                    <p:cond delay="0"/>
                                  </p:stCondLst>
                                  <p:childTnLst>
                                    <p:set>
                                      <p:cBhvr>
                                        <p:cTn id="227" dur="1" fill="hold">
                                          <p:stCondLst>
                                            <p:cond delay="0"/>
                                          </p:stCondLst>
                                        </p:cTn>
                                        <p:tgtEl>
                                          <p:spTgt spid="101"/>
                                        </p:tgtEl>
                                        <p:attrNameLst>
                                          <p:attrName>style.visibility</p:attrName>
                                        </p:attrNameLst>
                                      </p:cBhvr>
                                      <p:to>
                                        <p:strVal val="visible"/>
                                      </p:to>
                                    </p:set>
                                  </p:childTnLst>
                                </p:cTn>
                              </p:par>
                            </p:childTnLst>
                          </p:cTn>
                        </p:par>
                        <p:par>
                          <p:cTn id="228" fill="hold">
                            <p:stCondLst>
                              <p:cond delay="1000"/>
                            </p:stCondLst>
                            <p:childTnLst>
                              <p:par>
                                <p:cTn id="229" presetID="22" presetClass="entr" presetSubtype="4" fill="hold" grpId="0" nodeType="afterEffect">
                                  <p:stCondLst>
                                    <p:cond delay="0"/>
                                  </p:stCondLst>
                                  <p:childTnLst>
                                    <p:set>
                                      <p:cBhvr>
                                        <p:cTn id="230" dur="1" fill="hold">
                                          <p:stCondLst>
                                            <p:cond delay="0"/>
                                          </p:stCondLst>
                                        </p:cTn>
                                        <p:tgtEl>
                                          <p:spTgt spid="86"/>
                                        </p:tgtEl>
                                        <p:attrNameLst>
                                          <p:attrName>style.visibility</p:attrName>
                                        </p:attrNameLst>
                                      </p:cBhvr>
                                      <p:to>
                                        <p:strVal val="visible"/>
                                      </p:to>
                                    </p:set>
                                    <p:animEffect transition="in" filter="wipe(down)">
                                      <p:cBhvr>
                                        <p:cTn id="231" dur="500"/>
                                        <p:tgtEl>
                                          <p:spTgt spid="8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8" fill="hold" nodeType="click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wheel(8)">
                                      <p:cBhvr>
                                        <p:cTn id="236" dur="1000"/>
                                        <p:tgtEl>
                                          <p:spTgt spid="87"/>
                                        </p:tgtEl>
                                      </p:cBhvr>
                                    </p:animEffect>
                                  </p:childTnLst>
                                </p:cTn>
                              </p:par>
                            </p:childTnLst>
                          </p:cTn>
                        </p:par>
                        <p:par>
                          <p:cTn id="237" fill="hold">
                            <p:stCondLst>
                              <p:cond delay="1000"/>
                            </p:stCondLst>
                            <p:childTnLst>
                              <p:par>
                                <p:cTn id="238" presetID="1" presetClass="entr" presetSubtype="0" fill="hold" grpId="0" nodeType="afterEffect">
                                  <p:stCondLst>
                                    <p:cond delay="0"/>
                                  </p:stCondLst>
                                  <p:childTnLst>
                                    <p:set>
                                      <p:cBhvr>
                                        <p:cTn id="239" dur="1" fill="hold">
                                          <p:stCondLst>
                                            <p:cond delay="0"/>
                                          </p:stCondLst>
                                        </p:cTn>
                                        <p:tgtEl>
                                          <p:spTgt spid="88"/>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1" presetClass="entr" presetSubtype="8" fill="hold"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wheel(8)">
                                      <p:cBhvr>
                                        <p:cTn id="244" dur="1000"/>
                                        <p:tgtEl>
                                          <p:spTgt spid="84"/>
                                        </p:tgtEl>
                                      </p:cBhvr>
                                    </p:animEffect>
                                  </p:childTnLst>
                                </p:cTn>
                              </p:par>
                            </p:childTnLst>
                          </p:cTn>
                        </p:par>
                        <p:par>
                          <p:cTn id="245" fill="hold">
                            <p:stCondLst>
                              <p:cond delay="1000"/>
                            </p:stCondLst>
                            <p:childTnLst>
                              <p:par>
                                <p:cTn id="246" presetID="1" presetClass="entr" presetSubtype="0" fill="hold" grpId="0" nodeType="afterEffect">
                                  <p:stCondLst>
                                    <p:cond delay="0"/>
                                  </p:stCondLst>
                                  <p:childTnLst>
                                    <p:set>
                                      <p:cBhvr>
                                        <p:cTn id="24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r>
                  <a:rPr lang="en-US" dirty="0"/>
                  <a:t>In algebra, we try to identify operations which are common to many different mathematical structures.</a:t>
                </a:r>
              </a:p>
              <a:p>
                <a:r>
                  <a:rPr lang="en-US" dirty="0"/>
                  <a:t>Example: </a:t>
                </a:r>
              </a:p>
              <a:p>
                <a:pPr lvl="1"/>
                <a:r>
                  <a:rPr lang="en-US" sz="2200" dirty="0"/>
                  <a:t>The integers </a:t>
                </a:r>
                <a14:m>
                  <m:oMath xmlns:m="http://schemas.openxmlformats.org/officeDocument/2006/math">
                    <m:r>
                      <a:rPr lang="en-US" sz="2200" i="1" smtClean="0">
                        <a:latin typeface="Cambria Math" panose="02040503050406030204" pitchFamily="18" charset="0"/>
                        <a:ea typeface="Cambria Math" panose="02040503050406030204" pitchFamily="18" charset="0"/>
                      </a:rPr>
                      <m:t>ℤ</m:t>
                    </m:r>
                    <m:r>
                      <a:rPr lang="en-US" sz="2200" b="0" i="1" smtClean="0">
                        <a:latin typeface="Cambria Math" panose="02040503050406030204" pitchFamily="18" charset="0"/>
                        <a:ea typeface="Cambria Math" panose="02040503050406030204" pitchFamily="18" charset="0"/>
                      </a:rPr>
                      <m:t>=</m:t>
                    </m:r>
                    <m:d>
                      <m:dPr>
                        <m:begChr m:val="{"/>
                        <m:endChr m:val="}"/>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…,−2,−1, 0, 1, 2,</m:t>
                        </m:r>
                        <m:r>
                          <a:rPr lang="en-US" sz="2200" i="1">
                            <a:latin typeface="Cambria Math" panose="02040503050406030204" pitchFamily="18" charset="0"/>
                            <a:ea typeface="Cambria Math" panose="02040503050406030204" pitchFamily="18" charset="0"/>
                          </a:rPr>
                          <m:t>…</m:t>
                        </m:r>
                      </m:e>
                    </m:d>
                    <m:r>
                      <a:rPr lang="en-US" sz="2200" b="0" i="1" smtClean="0">
                        <a:latin typeface="Cambria Math" panose="02040503050406030204" pitchFamily="18" charset="0"/>
                        <a:ea typeface="Cambria Math" panose="02040503050406030204" pitchFamily="18" charset="0"/>
                      </a:rPr>
                      <m:t> </m:t>
                    </m:r>
                  </m:oMath>
                </a14:m>
                <a:r>
                  <a:rPr lang="en-US" sz="2200" dirty="0"/>
                  <a:t>are closed under – </a:t>
                </a:r>
              </a:p>
              <a:p>
                <a:pPr lvl="2"/>
                <a:r>
                  <a:rPr lang="en-US" dirty="0"/>
                  <a:t>Addition: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lvl="2"/>
                <a:r>
                  <a:rPr lang="en-US" dirty="0"/>
                  <a:t>Multiplication: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oMath>
                </a14:m>
                <a:r>
                  <a:rPr lang="en-US" dirty="0"/>
                  <a:t> </a:t>
                </a:r>
              </a:p>
              <a:p>
                <a:pPr lvl="2"/>
                <a:r>
                  <a:rPr lang="en-US" dirty="0"/>
                  <a:t>Negation: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oMath>
                </a14:m>
                <a:endParaRPr lang="en-US" dirty="0"/>
              </a:p>
              <a:p>
                <a:pPr lvl="2"/>
                <a:r>
                  <a:rPr lang="en-US" dirty="0"/>
                  <a:t>…but NOT Division: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pPr algn="just"/>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865097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Aft>
                    <a:spcPts val="600"/>
                  </a:spcAft>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Aft>
                    <a:spcPts val="600"/>
                  </a:spcAft>
                </a:pPr>
                <a:r>
                  <a:rPr lang="en-US" dirty="0"/>
                  <a:t>Union: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Aft>
                    <a:spcPts val="600"/>
                  </a:spcAft>
                </a:pPr>
                <a:r>
                  <a:rPr lang="en-US" dirty="0"/>
                  <a:t>Concatenation: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Star: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Complement: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Aft>
                    <a:spcPts val="600"/>
                  </a:spcAft>
                </a:pPr>
                <a:r>
                  <a:rPr lang="en-US" dirty="0"/>
                  <a:t>Reverse: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𝑅</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3353544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92090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2909216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535362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569913" lvl="1" indent="-230188">
              <a:lnSpc>
                <a:spcPct val="80000"/>
              </a:lnSpc>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569913" lvl="1" indent="-230188">
              <a:lnSpc>
                <a:spcPct val="80000"/>
              </a:lnSpc>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569913" lvl="1" indent="-230188">
              <a:lnSpc>
                <a:spcPct val="80000"/>
              </a:lnSpc>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i="1" dirty="0"/>
              <a:t>Q</a:t>
            </a:r>
            <a:r>
              <a:rPr lang="en-US" sz="1900" dirty="0"/>
              <a:t> </a:t>
            </a:r>
            <a:r>
              <a:rPr lang="en-US" altLang="en-US" sz="1900" dirty="0"/>
              <a:t>= {(</a:t>
            </a:r>
            <a:r>
              <a:rPr lang="en-US" altLang="en-US" sz="1900" i="1" dirty="0"/>
              <a:t>r</a:t>
            </a:r>
            <a:r>
              <a:rPr lang="en-US" altLang="en-US" sz="1900" baseline="-25000" dirty="0"/>
              <a:t>1</a:t>
            </a:r>
            <a:r>
              <a:rPr lang="en-US" altLang="en-US" sz="1900" dirty="0"/>
              <a:t>, </a:t>
            </a:r>
            <a:r>
              <a:rPr lang="en-US" altLang="en-US" sz="1900" i="1" dirty="0"/>
              <a:t>r</a:t>
            </a:r>
            <a:r>
              <a:rPr lang="en-US" altLang="en-US" sz="1900" baseline="-25000" dirty="0"/>
              <a:t>2</a:t>
            </a:r>
            <a:r>
              <a:rPr lang="en-US" altLang="en-US" sz="1900" dirty="0"/>
              <a:t>) : </a:t>
            </a:r>
            <a:r>
              <a:rPr lang="en-US" altLang="en-US" sz="1900" i="1" dirty="0"/>
              <a:t>r</a:t>
            </a:r>
            <a:r>
              <a:rPr lang="en-US" altLang="en-US" sz="1900" baseline="-25000" dirty="0"/>
              <a:t>1</a:t>
            </a:r>
            <a:r>
              <a:rPr lang="en-US" altLang="en-US" sz="1900" dirty="0"/>
              <a:t> </a:t>
            </a:r>
            <a:r>
              <a:rPr lang="en-US" altLang="en-US" sz="1900" dirty="0">
                <a:sym typeface="Symbol" panose="05050102010706020507" pitchFamily="18" charset="2"/>
              </a:rPr>
              <a:t> </a:t>
            </a:r>
            <a:r>
              <a:rPr lang="en-US" altLang="en-US" sz="1900" i="1" dirty="0">
                <a:sym typeface="Symbol" panose="05050102010706020507" pitchFamily="18" charset="2"/>
              </a:rPr>
              <a:t>Q</a:t>
            </a:r>
            <a:r>
              <a:rPr lang="en-US" altLang="en-US" sz="1900" baseline="-25000" dirty="0">
                <a:sym typeface="Symbol" panose="05050102010706020507" pitchFamily="18" charset="2"/>
              </a:rPr>
              <a:t>1</a:t>
            </a:r>
            <a:r>
              <a:rPr lang="en-US" altLang="en-US" sz="1900" dirty="0">
                <a:sym typeface="Symbol" panose="05050102010706020507" pitchFamily="18" charset="2"/>
              </a:rPr>
              <a:t> and </a:t>
            </a:r>
            <a:r>
              <a:rPr lang="en-US" altLang="en-US" sz="1900" i="1" dirty="0">
                <a:sym typeface="Symbol" panose="05050102010706020507" pitchFamily="18" charset="2"/>
              </a:rPr>
              <a:t>r</a:t>
            </a:r>
            <a:r>
              <a:rPr lang="en-US" altLang="en-US" sz="1900" baseline="-25000" dirty="0">
                <a:sym typeface="Symbol" panose="05050102010706020507" pitchFamily="18" charset="2"/>
              </a:rPr>
              <a:t>2</a:t>
            </a:r>
            <a:r>
              <a:rPr lang="en-US" altLang="en-US" sz="1900" dirty="0">
                <a:sym typeface="Symbol" panose="05050102010706020507" pitchFamily="18" charset="2"/>
              </a:rPr>
              <a:t>  </a:t>
            </a:r>
            <a:r>
              <a:rPr lang="en-US" altLang="en-US" sz="1900" i="1" dirty="0">
                <a:sym typeface="Symbol" panose="05050102010706020507" pitchFamily="18" charset="2"/>
              </a:rPr>
              <a:t>Q</a:t>
            </a:r>
            <a:r>
              <a:rPr lang="en-US" altLang="en-US" sz="1900" baseline="-25000" dirty="0">
                <a:sym typeface="Symbol" panose="05050102010706020507" pitchFamily="18" charset="2"/>
              </a:rPr>
              <a:t>2</a:t>
            </a:r>
            <a:r>
              <a:rPr lang="en-US" altLang="en-US" sz="1900" dirty="0"/>
              <a:t>} </a:t>
            </a:r>
            <a:r>
              <a:rPr lang="en-US" sz="1900" dirty="0"/>
              <a:t>= Q</a:t>
            </a:r>
            <a:r>
              <a:rPr lang="en-US" sz="1900" baseline="-25000" dirty="0"/>
              <a:t>1</a:t>
            </a:r>
            <a:r>
              <a:rPr lang="en-US" sz="1900" dirty="0"/>
              <a:t> × Q</a:t>
            </a:r>
            <a:r>
              <a:rPr lang="en-US" sz="1900" baseline="-25000" dirty="0"/>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dirty="0">
                <a:cs typeface="Arial" panose="020B0604020202020204" pitchFamily="34" charset="0"/>
              </a:rPr>
              <a:t>Σ</a:t>
            </a:r>
            <a:r>
              <a:rPr lang="en-US" altLang="en-US" sz="1700" dirty="0">
                <a:cs typeface="Arial" panose="020B0604020202020204" pitchFamily="34" charset="0"/>
              </a:rPr>
              <a:t> = </a:t>
            </a:r>
            <a:r>
              <a:rPr lang="el-GR" altLang="en-US" sz="1900" dirty="0">
                <a:cs typeface="Arial" panose="020B0604020202020204" pitchFamily="34" charset="0"/>
              </a:rPr>
              <a:t>Σ</a:t>
            </a:r>
            <a:r>
              <a:rPr lang="en-US" sz="1900" baseline="-25000" dirty="0"/>
              <a:t>1</a:t>
            </a:r>
            <a:r>
              <a:rPr lang="en-US" sz="1900" dirty="0"/>
              <a:t> </a:t>
            </a:r>
            <a:r>
              <a:rPr lang="en-US" sz="1900" dirty="0">
                <a:sym typeface="Symbol" panose="05050102010706020507" pitchFamily="18" charset="2"/>
              </a:rPr>
              <a:t></a:t>
            </a:r>
            <a:r>
              <a:rPr lang="en-US" sz="1900" dirty="0"/>
              <a:t> </a:t>
            </a:r>
            <a:r>
              <a:rPr lang="el-GR" altLang="en-US" sz="1900" dirty="0">
                <a:cs typeface="Arial" panose="020B0604020202020204" pitchFamily="34" charset="0"/>
              </a:rPr>
              <a:t>Σ</a:t>
            </a:r>
            <a:r>
              <a:rPr lang="en-US" sz="1900" baseline="-25000" dirty="0"/>
              <a:t>2 </a:t>
            </a:r>
            <a:r>
              <a:rPr lang="en-US" altLang="en-US" sz="1900" dirty="0">
                <a:cs typeface="Arial" panose="020B0604020202020204" pitchFamily="34" charset="0"/>
              </a:rPr>
              <a:t>= </a:t>
            </a:r>
            <a:r>
              <a:rPr lang="en-US" altLang="en-US" sz="1700" dirty="0">
                <a:cs typeface="Arial" panose="020B0604020202020204" pitchFamily="34" charset="0"/>
              </a:rPr>
              <a:t>{0, 1, 2}</a:t>
            </a:r>
            <a:endParaRPr lang="en-US" altLang="en-US" sz="1000" dirty="0"/>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a:t>b</a:t>
            </a:r>
            <a:r>
              <a:rPr lang="en-US" altLang="en-US" sz="1900" baseline="-25000"/>
              <a:t>0</a:t>
            </a:r>
            <a:r>
              <a:rPr lang="en-US" altLang="en-US" sz="1900"/>
              <a:t>)</a:t>
            </a:r>
            <a:endParaRPr lang="en-US" altLang="en-US" sz="1900" dirty="0"/>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276031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941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2927762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endParaRPr lang="en-US" dirty="0"/>
          </a:p>
        </p:txBody>
      </p:sp>
    </p:spTree>
    <p:extLst>
      <p:ext uri="{BB962C8B-B14F-4D97-AF65-F5344CB8AC3E}">
        <p14:creationId xmlns:p14="http://schemas.microsoft.com/office/powerpoint/2010/main" val="1636537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868622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solidFill>
                  <a:schemeClr val="tx1">
                    <a:lumMod val="95000"/>
                    <a:lumOff val="5000"/>
                  </a:schemeClr>
                </a:solidFill>
              </a:rPr>
              <a:t>Regular Language</a:t>
            </a:r>
          </a:p>
          <a:p>
            <a:pPr lvl="1"/>
            <a:r>
              <a:rPr lang="en-US" dirty="0">
                <a:solidFill>
                  <a:schemeClr val="tx1">
                    <a:lumMod val="95000"/>
                    <a:lumOff val="5000"/>
                  </a:schemeClr>
                </a:solidFill>
              </a:rPr>
              <a:t>Problem solving applying regular operation, Union.</a:t>
            </a:r>
          </a:p>
          <a:p>
            <a:pPr lvl="1"/>
            <a:r>
              <a:rPr lang="en-US" dirty="0"/>
              <a:t>Design Issues</a:t>
            </a:r>
            <a:r>
              <a:rPr lang="en-US" dirty="0">
                <a:solidFill>
                  <a:schemeClr val="tx1">
                    <a:lumMod val="95000"/>
                    <a:lumOff val="5000"/>
                  </a:schemeClr>
                </a:solidFill>
              </a:rPr>
              <a:t>.</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2990505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2818028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33153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a:t>
            </a:r>
            <a:r>
              <a:rPr lang="en-US" sz="1800">
                <a:effectLst/>
                <a:ea typeface="Times New Roman" panose="02020603050405020304" pitchFamily="18" charset="0"/>
                <a:cs typeface="Arial" panose="020B0604020202020204" pitchFamily="34" charset="0"/>
              </a:rPr>
              <a:t>: 40% </a:t>
            </a:r>
            <a:r>
              <a:rPr lang="en-US" sz="1800" dirty="0">
                <a:effectLst/>
                <a:ea typeface="Times New Roman" panose="02020603050405020304" pitchFamily="18" charset="0"/>
                <a:cs typeface="Arial" panose="020B0604020202020204" pitchFamily="34" charset="0"/>
              </a:rPr>
              <a:t>(best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689808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427127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159201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394911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28826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88922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3081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68994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1"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3"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1"/>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2" animBg="1"/>
      <p:bldP spid="14" grpId="3"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40908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0"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0"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0"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0"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0"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0"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0"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0"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0"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0"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0"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0"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0"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0"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0"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0"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1"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1"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1"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1"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1"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1"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1"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1"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1"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1"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1"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1"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1"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2"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1"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1"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1"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0"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0"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0"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0"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1" grpId="1"/>
      <p:bldP spid="678" grpId="0"/>
      <p:bldP spid="678" grpId="1"/>
      <p:bldP spid="685" grpId="0"/>
      <p:bldP spid="685" grpId="1"/>
      <p:bldP spid="692" grpId="0"/>
      <p:bldP spid="692" grpId="1"/>
      <p:bldP spid="699" grpId="0"/>
      <p:bldP spid="699" grpId="1"/>
      <p:bldP spid="706" grpId="0"/>
      <p:bldP spid="713" grpId="0"/>
      <p:bldP spid="713" grpId="1"/>
      <p:bldP spid="720" grpId="0"/>
      <p:bldP spid="720" grpId="1"/>
      <p:bldP spid="727" grpId="0"/>
      <p:bldP spid="727" grpId="1"/>
      <p:bldP spid="734" grpId="0"/>
      <p:bldP spid="734" grpId="1"/>
      <p:bldP spid="741" grpId="0"/>
      <p:bldP spid="741" grpId="1"/>
      <p:bldP spid="748" grpId="0"/>
      <p:bldP spid="748" grpId="1"/>
      <p:bldP spid="755" grpId="0"/>
      <p:bldP spid="755" grpId="1"/>
      <p:bldP spid="762" grpId="0"/>
      <p:bldP spid="769" grpId="0"/>
      <p:bldP spid="769" grpId="1"/>
      <p:bldP spid="776" grpId="0"/>
      <p:bldP spid="776" grpId="1"/>
      <p:bldP spid="783" grpId="0"/>
      <p:bldP spid="783" grpId="1"/>
      <p:bldP spid="783" grpId="2"/>
      <p:bldP spid="790" grpId="0"/>
      <p:bldP spid="790" grpId="1"/>
      <p:bldP spid="797" grpId="0"/>
      <p:bldP spid="804" grpId="0"/>
      <p:bldP spid="811" grpId="0"/>
      <p:bldP spid="818" grpId="0"/>
      <p:bldP spid="832" grpId="0"/>
      <p:bldP spid="832" grpId="1"/>
      <p:bldP spid="839" grpId="0"/>
      <p:bldP spid="846" grpId="0"/>
      <p:bldP spid="846" grpId="1"/>
      <p:bldP spid="853" grpId="0"/>
      <p:bldP spid="867" grpId="0"/>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95305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0"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0"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0"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0"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0"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0"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0"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0"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0"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0"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0"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0"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0"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0"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0"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0"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0"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0"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1"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1"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1"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1"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1"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1"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0"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2"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3"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4"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699" grpId="1"/>
      <p:bldP spid="706" grpId="0"/>
      <p:bldP spid="713" grpId="0"/>
      <p:bldP spid="720" grpId="0"/>
      <p:bldP spid="727" grpId="0"/>
      <p:bldP spid="734" grpId="0"/>
      <p:bldP spid="734" grpId="1"/>
      <p:bldP spid="741" grpId="0"/>
      <p:bldP spid="741" grpId="1"/>
      <p:bldP spid="748" grpId="0"/>
      <p:bldP spid="748" grpId="1"/>
      <p:bldP spid="755" grpId="0"/>
      <p:bldP spid="755" grpId="1"/>
      <p:bldP spid="762" grpId="0"/>
      <p:bldP spid="762" grpId="1"/>
      <p:bldP spid="762" grpId="2"/>
      <p:bldP spid="769" grpId="0"/>
      <p:bldP spid="776" grpId="0"/>
      <p:bldP spid="776" grpId="1"/>
      <p:bldP spid="783" grpId="0"/>
      <p:bldP spid="783" grpId="1"/>
      <p:bldP spid="790" grpId="0"/>
      <p:bldP spid="790" grpId="1"/>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0"/>
      <p:bldP spid="832" grpId="1"/>
      <p:bldP spid="839" grpId="0"/>
      <p:bldP spid="839" grpId="1"/>
      <p:bldP spid="839" grpId="2"/>
      <p:bldP spid="846" grpId="0"/>
      <p:bldP spid="846" grpId="1"/>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0" animBg="1"/>
      <p:bldP spid="28" grpId="1" animBg="1"/>
      <p:bldP spid="28" grpId="2" animBg="1"/>
      <p:bldP spid="933" grpId="0" animBg="1"/>
      <p:bldP spid="933" grpId="1" animBg="1"/>
      <p:bldP spid="933" grpId="2" animBg="1"/>
      <p:bldP spid="933" grpId="3" animBg="1"/>
      <p:bldP spid="933" grpId="4" animBg="1"/>
      <p:bldP spid="944" grpId="0" animBg="1"/>
      <p:bldP spid="945" grpId="0" animBg="1"/>
      <p:bldP spid="947" grpId="0"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38057670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467478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34368797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110276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833335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32228320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29937869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30234526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32042780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25581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4117526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3845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142555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15026343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766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372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405378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413573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46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3245136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1973</TotalTime>
  <Words>16896</Words>
  <Application>Microsoft Office PowerPoint</Application>
  <PresentationFormat>On-screen Show (4:3)</PresentationFormat>
  <Paragraphs>3888</Paragraphs>
  <Slides>131</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131</vt:i4>
      </vt:variant>
    </vt:vector>
  </HeadingPairs>
  <TitlesOfParts>
    <vt:vector size="145" baseType="lpstr">
      <vt:lpstr>Arial</vt:lpstr>
      <vt:lpstr>Arial Black</vt:lpstr>
      <vt:lpstr>Arial Narrow</vt:lpstr>
      <vt:lpstr>Bookman Old Style</vt:lpstr>
      <vt:lpstr>Calibri</vt:lpstr>
      <vt:lpstr>Cambria Math</vt:lpstr>
      <vt:lpstr>Corbel</vt:lpstr>
      <vt:lpstr>Courier New</vt:lpstr>
      <vt:lpstr>Monotype Corsiva</vt:lpstr>
      <vt:lpstr>Rage Italic</vt:lpstr>
      <vt:lpstr>Times New Roman</vt:lpstr>
      <vt:lpstr>Wingdings</vt:lpstr>
      <vt:lpstr>AIUB 2020</vt:lpstr>
      <vt:lpstr>Equation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NOKIBUL ARFIN SIAM</cp:lastModifiedBy>
  <cp:revision>147</cp:revision>
  <dcterms:created xsi:type="dcterms:W3CDTF">2020-07-02T04:17:10Z</dcterms:created>
  <dcterms:modified xsi:type="dcterms:W3CDTF">2022-10-29T02:46:01Z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