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58" d="100"/>
          <a:sy n="58" d="100"/>
        </p:scale>
        <p:origin x="10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1: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955077874"/>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2: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2762432157"/>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t>State Diagram: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288925" indent="-288925" algn="just">
              <a:spcBef>
                <a:spcPts val="0"/>
              </a:spcBef>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t>Low level Description</a:t>
            </a:r>
            <a:r>
              <a:rPr lang="en-US" altLang="en-US" sz="2000" dirty="0"/>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5966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a:t>
            </a:r>
            <a:r>
              <a:rPr lang="en-US" altLang="en-US" b="1" dirty="0" err="1">
                <a:latin typeface="Cambria Math" panose="02040503050406030204" pitchFamily="18" charset="0"/>
                <a:ea typeface="Cambria Math" panose="02040503050406030204" pitchFamily="18" charset="0"/>
              </a:rPr>
              <a:t>ww</a:t>
            </a:r>
            <a:r>
              <a:rPr lang="en-US" altLang="en-US" b="1" baseline="30000" dirty="0" err="1">
                <a:latin typeface="Cambria Math" panose="02040503050406030204" pitchFamily="18" charset="0"/>
                <a:ea typeface="Cambria Math" panose="02040503050406030204" pitchFamily="18" charset="0"/>
              </a:rPr>
              <a:t>R</a:t>
            </a:r>
            <a:r>
              <a:rPr lang="en-US" altLang="en-US" b="1" dirty="0">
                <a:latin typeface="Cambria Math" panose="02040503050406030204" pitchFamily="18" charset="0"/>
                <a:ea typeface="Cambria Math" panose="02040503050406030204" pitchFamily="18" charset="0"/>
              </a:rPr>
              <a:t> | w is a binary string</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defRPr/>
            </a:pPr>
            <a:r>
              <a:rPr lang="en-US" sz="3200" dirty="0"/>
              <a:t>Turing Machine</a:t>
            </a:r>
            <a:endParaRPr lang="en-US" sz="3200" dirty="0">
              <a:effectLst/>
            </a:endParaRPr>
          </a:p>
          <a:p>
            <a:pPr lvl="1" eaLnBrk="1" hangingPunct="1">
              <a:lnSpc>
                <a:spcPct val="80000"/>
              </a:lnSpc>
              <a:defRPr/>
            </a:pPr>
            <a:r>
              <a:rPr lang="en-US" sz="2800" dirty="0"/>
              <a:t>Formal Definition</a:t>
            </a:r>
          </a:p>
          <a:p>
            <a:pPr lvl="1" eaLnBrk="1" hangingPunct="1">
              <a:lnSpc>
                <a:spcPct val="80000"/>
              </a:lnSpc>
              <a:defRPr/>
            </a:pPr>
            <a:r>
              <a:rPr lang="en-US" sz="2800" dirty="0"/>
              <a:t>Transition Function</a:t>
            </a:r>
          </a:p>
          <a:p>
            <a:pPr lvl="1" eaLnBrk="1" hangingPunct="1">
              <a:lnSpc>
                <a:spcPct val="80000"/>
              </a:lnSpc>
              <a:defRPr/>
            </a:pPr>
            <a:r>
              <a:rPr lang="en-US" sz="2800" dirty="0"/>
              <a:t>Configuration of TM</a:t>
            </a:r>
          </a:p>
          <a:p>
            <a:pPr lvl="1" eaLnBrk="1" hangingPunct="1">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r>
              <a:rPr lang="en-US" dirty="0"/>
              <a:t>In the current tape position or tape position where head is pointing - Replace </a:t>
            </a:r>
            <a:r>
              <a:rPr lang="en-US" b="1" dirty="0">
                <a:latin typeface="Times New Roman" panose="02020603050405020304" pitchFamily="18" charset="0"/>
                <a:cs typeface="Times New Roman" panose="02020603050405020304" pitchFamily="18" charset="0"/>
              </a:rPr>
              <a:t>a</a:t>
            </a:r>
            <a:r>
              <a:rPr lang="en-US" dirty="0"/>
              <a:t> with </a:t>
            </a:r>
            <a:r>
              <a:rPr lang="en-US" b="1" dirty="0">
                <a:latin typeface="Times New Roman" panose="02020603050405020304" pitchFamily="18" charset="0"/>
                <a:cs typeface="Times New Roman" panose="02020603050405020304" pitchFamily="18" charset="0"/>
              </a:rPr>
              <a:t>b</a:t>
            </a:r>
            <a:r>
              <a:rPr lang="en-US" dirty="0"/>
              <a:t> or READ </a:t>
            </a:r>
            <a:r>
              <a:rPr lang="en-US" b="1" dirty="0">
                <a:latin typeface="Times New Roman" panose="02020603050405020304" pitchFamily="18" charset="0"/>
                <a:cs typeface="Times New Roman" panose="02020603050405020304" pitchFamily="18" charset="0"/>
              </a:rPr>
              <a:t>a</a:t>
            </a:r>
            <a:r>
              <a:rPr lang="en-US" dirty="0"/>
              <a:t>, WRITE </a:t>
            </a:r>
            <a:r>
              <a:rPr lang="en-US" b="1" dirty="0">
                <a:latin typeface="Times New Roman" panose="02020603050405020304" pitchFamily="18" charset="0"/>
                <a:cs typeface="Times New Roman" panose="02020603050405020304" pitchFamily="18" charset="0"/>
              </a:rPr>
              <a:t>b</a:t>
            </a:r>
            <a:r>
              <a:rPr lang="en-US" dirty="0"/>
              <a:t>.</a:t>
            </a:r>
          </a:p>
          <a:p>
            <a:r>
              <a:rPr lang="en-US" dirty="0"/>
              <a:t>Transit from state </a:t>
            </a:r>
            <a:r>
              <a:rPr lang="en-US" b="1" dirty="0">
                <a:latin typeface="Times New Roman" panose="02020603050405020304" pitchFamily="18" charset="0"/>
                <a:cs typeface="Times New Roman" panose="02020603050405020304" pitchFamily="18" charset="0"/>
              </a:rPr>
              <a:t>p</a:t>
            </a:r>
            <a:r>
              <a:rPr lang="en-US" dirty="0"/>
              <a:t> to state </a:t>
            </a:r>
            <a:r>
              <a:rPr lang="en-US" b="1" dirty="0">
                <a:latin typeface="Times New Roman" panose="02020603050405020304" pitchFamily="18" charset="0"/>
                <a:cs typeface="Times New Roman" panose="02020603050405020304" pitchFamily="18" charset="0"/>
              </a:rPr>
              <a:t>q</a:t>
            </a:r>
            <a:r>
              <a:rPr lang="en-US" dirty="0"/>
              <a:t>.</a:t>
            </a:r>
          </a:p>
          <a:p>
            <a:r>
              <a:rPr lang="en-US" dirty="0"/>
              <a:t>Move the head to one space right (</a:t>
            </a:r>
            <a:r>
              <a:rPr lang="en-US" b="1" dirty="0">
                <a:latin typeface="Times New Roman" panose="02020603050405020304" pitchFamily="18" charset="0"/>
                <a:cs typeface="Times New Roman" panose="02020603050405020304" pitchFamily="18" charset="0"/>
              </a:rPr>
              <a:t>R</a:t>
            </a:r>
            <a:r>
              <a:rPr lang="en-US" dirty="0"/>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latin typeface="Cambria Math" panose="02040503050406030204" pitchFamily="18" charset="0"/>
                <a:ea typeface="Cambria Math" panose="02040503050406030204" pitchFamily="18" charset="0"/>
              </a:rPr>
              <a:t>Label Conventions:</a:t>
            </a:r>
            <a:r>
              <a:rPr lang="en-US" sz="2000" b="1" dirty="0">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latin typeface="Cambria Math" panose="02040503050406030204" pitchFamily="18" charset="0"/>
                <a:ea typeface="Cambria Math" panose="02040503050406030204" pitchFamily="18" charset="0"/>
              </a:rPr>
              <a:t>If </a:t>
            </a:r>
            <a:r>
              <a:rPr lang="en-US" b="1" u="sng" dirty="0">
                <a:latin typeface="Cambria Math" panose="02040503050406030204" pitchFamily="18" charset="0"/>
                <a:ea typeface="Cambria Math" panose="02040503050406030204" pitchFamily="18" charset="0"/>
              </a:rPr>
              <a:t>READ ⍺, MOVE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MOVE to D while ⍺</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a:t>
            </a:r>
            <a:r>
              <a:rPr lang="en-US" b="1" u="sng" dirty="0">
                <a:latin typeface="Cambria Math" panose="02040503050406030204" pitchFamily="18" charset="0"/>
                <a:ea typeface="Cambria Math" panose="02040503050406030204" pitchFamily="18" charset="0"/>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a:t>
            </a:r>
            <a:r>
              <a:rPr lang="en-US" b="1" u="sng" dirty="0">
                <a:latin typeface="Cambria Math" panose="02040503050406030204" pitchFamily="18" charset="0"/>
                <a:ea typeface="Cambria Math" panose="02040503050406030204" pitchFamily="18" charset="0"/>
              </a:rPr>
              <a:t>D,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 X</a:t>
            </a:r>
            <a:r>
              <a:rPr lang="en-US" b="1" dirty="0">
                <a:sym typeface="Wingdings" panose="05000000000000000000" pitchFamily="2" charset="2"/>
              </a:rPr>
              <a:t>L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6834191" y="518426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39341" y="4131923"/>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423670" y="589731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46577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704073" y="3024100"/>
            <a:ext cx="7207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21219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READ  (store) current alphabet, if alphabet is not #, then continue step 2</a:t>
            </a:r>
            <a:endParaRPr lang="en-US" sz="1600" b="1" dirty="0"/>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5657" y="3581849"/>
            <a:ext cx="97317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0, 1</a:t>
            </a:r>
            <a:r>
              <a:rPr lang="en-US" b="1" dirty="0">
                <a:sym typeface="Wingdings" panose="05000000000000000000" pitchFamily="2" charset="2"/>
              </a:rPr>
              <a:t>L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X10110</a:t>
            </a:r>
            <a:r>
              <a:rPr lang="en-US" b="1" dirty="0">
                <a:latin typeface="Cambria Math" panose="02040503050406030204" pitchFamily="18" charset="0"/>
                <a:ea typeface="Cambria Math" panose="02040503050406030204" pitchFamily="18" charset="0"/>
              </a:rPr>
              <a:t>⌴</a:t>
            </a:r>
            <a:endParaRPr lang="en-US" b="1" dirty="0"/>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t>Example: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pPr>
            <a:r>
              <a:rPr lang="en-US" altLang="en-US" sz="2800" u="sng" dirty="0"/>
              <a:t>High level description: Algorithm</a:t>
            </a:r>
          </a:p>
          <a:p>
            <a:pPr marL="231775" lvl="1" indent="0">
              <a:buNone/>
            </a:pPr>
            <a:r>
              <a:rPr lang="en-US" altLang="en-US" dirty="0"/>
              <a:t>If </a:t>
            </a:r>
            <a:r>
              <a:rPr lang="en-US" altLang="en-US" dirty="0">
                <a:latin typeface="Cambria Math" panose="02040503050406030204" pitchFamily="18" charset="0"/>
                <a:ea typeface="Cambria Math" panose="02040503050406030204" pitchFamily="18" charset="0"/>
              </a:rPr>
              <a:t>j = 0</a:t>
            </a:r>
            <a:r>
              <a:rPr lang="en-US" altLang="en-US" dirty="0"/>
              <a:t> then REJECT;</a:t>
            </a:r>
          </a:p>
          <a:p>
            <a:pPr marL="231775" lvl="1" indent="0">
              <a:buNone/>
            </a:pPr>
            <a:r>
              <a:rPr lang="en-US" altLang="en-US" dirty="0"/>
              <a:t>While</a:t>
            </a:r>
            <a:r>
              <a:rPr lang="en-US" altLang="en-US" dirty="0">
                <a:latin typeface="Cambria Math" panose="02040503050406030204" pitchFamily="18" charset="0"/>
                <a:ea typeface="Cambria Math" panose="02040503050406030204" pitchFamily="18" charset="0"/>
              </a:rPr>
              <a:t> j &gt; 1 </a:t>
            </a:r>
            <a:r>
              <a:rPr lang="en-US" altLang="en-US" dirty="0"/>
              <a:t>do</a:t>
            </a:r>
            <a:br>
              <a:rPr lang="en-US" altLang="en-US" dirty="0"/>
            </a:br>
            <a:r>
              <a:rPr lang="en-US" altLang="en-US" dirty="0"/>
              <a:t>	if </a:t>
            </a:r>
            <a:r>
              <a:rPr lang="en-US" altLang="en-US" dirty="0">
                <a:latin typeface="Cambria Math" panose="02040503050406030204" pitchFamily="18" charset="0"/>
                <a:ea typeface="Cambria Math" panose="02040503050406030204" pitchFamily="18" charset="0"/>
              </a:rPr>
              <a:t>j</a:t>
            </a:r>
            <a:r>
              <a:rPr lang="en-US" altLang="en-US" dirty="0"/>
              <a:t> mod </a:t>
            </a:r>
            <a:r>
              <a:rPr lang="en-US" altLang="en-US" dirty="0">
                <a:latin typeface="Cambria Math" panose="02040503050406030204" pitchFamily="18" charset="0"/>
                <a:ea typeface="Cambria Math" panose="02040503050406030204" pitchFamily="18" charset="0"/>
              </a:rPr>
              <a:t>2</a:t>
            </a:r>
            <a:r>
              <a:rPr lang="en-US" altLang="en-US" dirty="0"/>
              <a:t> = </a:t>
            </a:r>
            <a:r>
              <a:rPr lang="en-US" altLang="en-US" dirty="0">
                <a:latin typeface="Cambria Math" panose="02040503050406030204" pitchFamily="18" charset="0"/>
                <a:ea typeface="Cambria Math" panose="02040503050406030204" pitchFamily="18" charset="0"/>
              </a:rPr>
              <a:t>1</a:t>
            </a:r>
            <a:r>
              <a:rPr lang="en-US" altLang="en-US" dirty="0"/>
              <a:t> then REJECT; 		// if </a:t>
            </a:r>
            <a:r>
              <a:rPr lang="en-US" altLang="en-US" dirty="0">
                <a:latin typeface="Cambria Math" panose="02040503050406030204" pitchFamily="18" charset="0"/>
                <a:ea typeface="Cambria Math" panose="02040503050406030204" pitchFamily="18" charset="0"/>
              </a:rPr>
              <a:t>j</a:t>
            </a:r>
            <a:r>
              <a:rPr lang="en-US" altLang="en-US" dirty="0"/>
              <a:t> is odd then REJECT; 	</a:t>
            </a:r>
          </a:p>
          <a:p>
            <a:pPr marL="231775" lvl="1" indent="0">
              <a:buNone/>
            </a:pPr>
            <a:r>
              <a:rPr lang="en-US" altLang="en-US" dirty="0"/>
              <a:t>	otherwise</a:t>
            </a:r>
            <a:r>
              <a:rPr lang="en-US" altLang="en-US" dirty="0">
                <a:latin typeface="Cambria Math" panose="02040503050406030204" pitchFamily="18" charset="0"/>
                <a:ea typeface="Cambria Math" panose="02040503050406030204" pitchFamily="18" charset="0"/>
              </a:rPr>
              <a:t> j</a:t>
            </a:r>
            <a:r>
              <a:rPr lang="en-US" altLang="en-US" dirty="0"/>
              <a:t> </a:t>
            </a:r>
            <a:r>
              <a:rPr lang="en-US" altLang="en-US" dirty="0">
                <a:sym typeface="Wingdings" panose="05000000000000000000" pitchFamily="2" charset="2"/>
              </a:rPr>
              <a:t> </a:t>
            </a:r>
            <a:r>
              <a:rPr lang="en-US" altLang="en-US" dirty="0">
                <a:latin typeface="Cambria Math" panose="02040503050406030204" pitchFamily="18" charset="0"/>
                <a:ea typeface="Cambria Math" panose="02040503050406030204" pitchFamily="18" charset="0"/>
                <a:sym typeface="Wingdings" panose="05000000000000000000" pitchFamily="2" charset="2"/>
              </a:rPr>
              <a:t>j/2</a:t>
            </a:r>
            <a:r>
              <a:rPr lang="en-US" altLang="en-US" dirty="0">
                <a:sym typeface="Wingdings" panose="05000000000000000000" pitchFamily="2" charset="2"/>
              </a:rPr>
              <a:t>;</a:t>
            </a:r>
            <a:r>
              <a:rPr lang="en-US" altLang="en-US" dirty="0"/>
              <a:t> 			// if </a:t>
            </a:r>
            <a:r>
              <a:rPr lang="en-US" altLang="en-US" dirty="0">
                <a:latin typeface="Cambria Math" panose="02040503050406030204" pitchFamily="18" charset="0"/>
                <a:ea typeface="Cambria Math" panose="02040503050406030204" pitchFamily="18" charset="0"/>
              </a:rPr>
              <a:t>j</a:t>
            </a:r>
            <a:r>
              <a:rPr lang="en-US" altLang="en-US" dirty="0"/>
              <a:t> is even then half</a:t>
            </a:r>
            <a:r>
              <a:rPr lang="en-US" altLang="en-US" dirty="0">
                <a:latin typeface="Cambria Math" panose="02040503050406030204" pitchFamily="18" charset="0"/>
                <a:ea typeface="Cambria Math" panose="02040503050406030204" pitchFamily="18" charset="0"/>
              </a:rPr>
              <a:t> j</a:t>
            </a:r>
            <a:r>
              <a:rPr lang="en-US" altLang="en-US" dirty="0"/>
              <a:t>; </a:t>
            </a:r>
          </a:p>
          <a:p>
            <a:pPr marL="231775" lvl="1" indent="0">
              <a:buNone/>
            </a:pPr>
            <a:r>
              <a:rPr lang="en-US" altLang="en-US" dirty="0"/>
              <a:t>End do</a:t>
            </a:r>
            <a:br>
              <a:rPr lang="en-US" altLang="en-US" dirty="0"/>
            </a:br>
            <a:r>
              <a:rPr lang="en-US" altLang="en-US" dirty="0"/>
              <a:t>If </a:t>
            </a:r>
            <a:r>
              <a:rPr lang="en-US" altLang="en-US" dirty="0">
                <a:latin typeface="Cambria Math" panose="02040503050406030204" pitchFamily="18" charset="0"/>
                <a:ea typeface="Cambria Math" panose="02040503050406030204" pitchFamily="18" charset="0"/>
              </a:rPr>
              <a:t>j = 1</a:t>
            </a:r>
            <a:r>
              <a:rPr lang="en-US" altLang="en-US" dirty="0"/>
              <a:t> then ACCEPT;              // if </a:t>
            </a:r>
            <a:r>
              <a:rPr lang="en-US" altLang="en-US" dirty="0">
                <a:latin typeface="Cambria Math" panose="02040503050406030204" pitchFamily="18" charset="0"/>
                <a:ea typeface="Cambria Math" panose="02040503050406030204" pitchFamily="18" charset="0"/>
              </a:rPr>
              <a:t>j</a:t>
            </a:r>
            <a:r>
              <a:rPr lang="en-US" altLang="en-US" dirty="0"/>
              <a:t> is a power of </a:t>
            </a:r>
            <a:r>
              <a:rPr lang="en-US" altLang="en-US" dirty="0">
                <a:latin typeface="Cambria Math" panose="02040503050406030204" pitchFamily="18" charset="0"/>
                <a:ea typeface="Cambria Math" panose="02040503050406030204" pitchFamily="18" charset="0"/>
              </a:rPr>
              <a:t>2</a:t>
            </a:r>
            <a:r>
              <a:rPr lang="en-US" altLang="en-US" dirty="0"/>
              <a:t>, </a:t>
            </a:r>
            <a:r>
              <a:rPr lang="en-US" altLang="en-US" dirty="0">
                <a:latin typeface="Cambria Math" panose="02040503050406030204" pitchFamily="18" charset="0"/>
                <a:ea typeface="Cambria Math" panose="02040503050406030204" pitchFamily="18" charset="0"/>
              </a:rPr>
              <a:t>j</a:t>
            </a:r>
            <a:r>
              <a:rPr lang="en-US" altLang="en-US" dirty="0"/>
              <a:t> will be </a:t>
            </a:r>
            <a:r>
              <a:rPr lang="en-US" altLang="en-US" dirty="0">
                <a:latin typeface="Cambria Math" panose="02040503050406030204" pitchFamily="18" charset="0"/>
                <a:ea typeface="Cambria Math" panose="02040503050406030204" pitchFamily="18" charset="0"/>
              </a:rPr>
              <a:t>1</a:t>
            </a:r>
            <a:r>
              <a:rPr lang="en-US" altLang="en-US" dirty="0"/>
              <a:t> after the loop ends</a:t>
            </a:r>
          </a:p>
          <a:p>
            <a:pPr marL="288925" indent="-288925">
              <a:lnSpc>
                <a:spcPct val="90000"/>
              </a:lnSpc>
              <a:spcAft>
                <a:spcPts val="600"/>
              </a:spcAft>
            </a:pPr>
            <a:r>
              <a:rPr lang="en-US" altLang="en-US" sz="2800" u="sng" dirty="0"/>
              <a:t>Implementation level description</a:t>
            </a:r>
            <a:r>
              <a:rPr lang="en-US" altLang="en-US" sz="2800" dirty="0"/>
              <a:t>:</a:t>
            </a:r>
          </a:p>
          <a:p>
            <a:pPr marL="517525" indent="-293688" algn="just">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Font typeface="Wingdings" panose="05000000000000000000" pitchFamily="2" charset="2"/>
              <a:buAutoNum type="arabicPeriod"/>
            </a:pPr>
            <a:r>
              <a:rPr lang="en-US" altLang="en-US" dirty="0"/>
              <a:t>Cross (</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every second </a:t>
            </a:r>
            <a:r>
              <a:rPr lang="en-US" altLang="en-US" dirty="0">
                <a:latin typeface="Cambria Math" panose="02040503050406030204" pitchFamily="18" charset="0"/>
                <a:ea typeface="Cambria Math" panose="02040503050406030204" pitchFamily="18" charset="0"/>
              </a:rPr>
              <a:t>0</a:t>
            </a:r>
            <a:r>
              <a:rPr lang="en-US" altLang="en-US" dirty="0"/>
              <a:t> from left to right. Skip </a:t>
            </a:r>
            <a:r>
              <a:rPr lang="en-US" altLang="en-US" dirty="0">
                <a:latin typeface="Cambria Math" panose="02040503050406030204" pitchFamily="18" charset="0"/>
                <a:ea typeface="Cambria Math" panose="02040503050406030204" pitchFamily="18" charset="0"/>
              </a:rPr>
              <a:t>⌴</a:t>
            </a:r>
            <a:r>
              <a:rPr lang="en-US" altLang="en-US" dirty="0"/>
              <a:t> from left,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 and so on. Every skip must be followed by a cross.</a:t>
            </a:r>
          </a:p>
          <a:p>
            <a:pPr marL="517525" indent="-293688" algn="just">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Font typeface="Wingdings" panose="05000000000000000000" pitchFamily="2" charset="2"/>
              <a:buAutoNum type="arabicPeriod"/>
            </a:pPr>
            <a:r>
              <a:rPr lang="en-US" altLang="en-US" dirty="0"/>
              <a:t>If there is no </a:t>
            </a:r>
            <a:r>
              <a:rPr lang="en-US" altLang="en-US" dirty="0">
                <a:latin typeface="Cambria Math" panose="02040503050406030204" pitchFamily="18" charset="0"/>
                <a:ea typeface="Cambria Math" panose="02040503050406030204" pitchFamily="18" charset="0"/>
              </a:rPr>
              <a:t>0</a:t>
            </a:r>
            <a:r>
              <a:rPr lang="en-US" altLang="en-US" dirty="0"/>
              <a:t>s remained to skip (means </a:t>
            </a:r>
            <a:r>
              <a:rPr lang="en-US" altLang="en-US" dirty="0">
                <a:latin typeface="Cambria Math" panose="02040503050406030204" pitchFamily="18" charset="0"/>
                <a:ea typeface="Cambria Math" panose="02040503050406030204" pitchFamily="18" charset="0"/>
              </a:rPr>
              <a:t>2</a:t>
            </a:r>
            <a:r>
              <a:rPr lang="en-US" altLang="en-US" baseline="30000" dirty="0">
                <a:latin typeface="Cambria Math" panose="02040503050406030204" pitchFamily="18" charset="0"/>
                <a:ea typeface="Cambria Math" panose="02040503050406030204" pitchFamily="18" charset="0"/>
              </a:rPr>
              <a:t>N</a:t>
            </a:r>
            <a:r>
              <a:rPr lang="en-US" altLang="en-US" dirty="0"/>
              <a:t> number of </a:t>
            </a:r>
            <a:r>
              <a:rPr lang="en-US" altLang="en-US" dirty="0">
                <a:latin typeface="Cambria Math" panose="02040503050406030204" pitchFamily="18" charset="0"/>
                <a:ea typeface="Cambria Math" panose="02040503050406030204" pitchFamily="18" charset="0"/>
              </a:rPr>
              <a:t>0</a:t>
            </a:r>
            <a:r>
              <a:rPr lang="en-US" altLang="en-US" dirty="0"/>
              <a:t>s), ACCEPT.</a:t>
            </a:r>
          </a:p>
          <a:p>
            <a:pPr marL="517525" indent="-293688" algn="just">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99E5AD-511E-417A-9CFE-91D418215513}">
  <ds:schemaRefs>
    <ds:schemaRef ds:uri="http://schemas.microsoft.com/sharepoint/v3/contenttype/forms"/>
  </ds:schemaRefs>
</ds:datastoreItem>
</file>

<file path=customXml/itemProps2.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2604</TotalTime>
  <Words>2257</Words>
  <Application>Microsoft Office PowerPoint</Application>
  <PresentationFormat>On-screen Show (4:3)</PresentationFormat>
  <Paragraphs>833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505</cp:revision>
  <dcterms:created xsi:type="dcterms:W3CDTF">2020-07-03T15:11:23Z</dcterms:created>
  <dcterms:modified xsi:type="dcterms:W3CDTF">2022-11-23T04:34:28Z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