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sym typeface="Symbol" panose="05050102010706020507" pitchFamily="18" charset="2"/>
              </a:rPr>
              <a:t>Each state </a:t>
            </a:r>
            <a:r>
              <a:rPr lang="en-US" altLang="en-US" sz="2400" i="1" dirty="0">
                <a:sym typeface="Symbol" panose="05050102010706020507" pitchFamily="18" charset="2"/>
              </a:rPr>
              <a:t>B</a:t>
            </a:r>
            <a:r>
              <a:rPr lang="en-US" altLang="en-US" sz="2400" dirty="0">
                <a:sym typeface="Symbol" panose="05050102010706020507" pitchFamily="18" charset="2"/>
              </a:rPr>
              <a:t> may go to a set of states after reading any symbol </a:t>
            </a:r>
            <a:r>
              <a:rPr lang="en-US" altLang="en-US" sz="2400" i="1" dirty="0">
                <a:sym typeface="Symbol" panose="05050102010706020507" pitchFamily="18" charset="2"/>
              </a:rPr>
              <a:t>a</a:t>
            </a:r>
            <a:r>
              <a:rPr lang="en-US" altLang="en-US" sz="2400" dirty="0">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sym typeface="Symbol" panose="05050102010706020507" pitchFamily="18" charset="2"/>
              </a:rPr>
              <a:t>M</a:t>
            </a:r>
            <a:r>
              <a:rPr lang="en-US" altLang="en-US" sz="2400" dirty="0">
                <a:sym typeface="Symbol" panose="05050102010706020507" pitchFamily="18" charset="2"/>
              </a:rPr>
              <a:t> starts at the state corresponding to the collection containing all the possible states that can be reached from the start state of </a:t>
            </a:r>
            <a:r>
              <a:rPr lang="en-US" altLang="en-US" sz="2400" i="1" dirty="0">
                <a:sym typeface="Symbol" panose="05050102010706020507" pitchFamily="18" charset="2"/>
              </a:rPr>
              <a:t>N</a:t>
            </a:r>
            <a:r>
              <a:rPr lang="en-US" altLang="en-US" sz="2400" dirty="0">
                <a:sym typeface="Symbol" panose="05050102010706020507" pitchFamily="18" charset="2"/>
              </a:rPr>
              <a:t> along with the </a:t>
            </a:r>
            <a:r>
              <a:rPr lang="el-GR" altLang="en-US" sz="2400" i="1" dirty="0">
                <a:cs typeface="Arial" panose="020B0604020202020204" pitchFamily="34" charset="0"/>
                <a:sym typeface="Symbol" panose="05050102010706020507" pitchFamily="18" charset="2"/>
              </a:rPr>
              <a:t></a:t>
            </a:r>
            <a:r>
              <a:rPr lang="en-US" altLang="en-US" sz="2400" dirty="0"/>
              <a:t> </a:t>
            </a:r>
            <a:r>
              <a:rPr lang="en-US" altLang="en-US" sz="2400" dirty="0">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102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2F8E6B-2A95-47A9-8ABE-BAABBF38B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1056</TotalTime>
  <Words>1647</Words>
  <Application>Microsoft Office PowerPoint</Application>
  <PresentationFormat>On-screen Show (4:3)</PresentationFormat>
  <Paragraphs>261</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209</cp:revision>
  <dcterms:created xsi:type="dcterms:W3CDTF">2020-07-03T15:11:23Z</dcterms:created>
  <dcterms:modified xsi:type="dcterms:W3CDTF">2022-10-18T08:26:50Z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