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F25A51-2ABD-4D8F-9F3B-EC26B80EBD2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A2270A-01A2-48F4-BEBD-BDA3AD7B19F9}"/>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A93043A2-FC20-4B3C-852E-CDDF88B1B99A}"/>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2200" dirty="0">
                <a:sym typeface="Symbol" panose="05050102010706020507" pitchFamily="18" charset="2"/>
              </a:rPr>
              <a:t>CFG for regular language:</a:t>
            </a:r>
          </a:p>
          <a:p>
            <a:pPr lvl="1" algn="just" eaLnBrk="1" hangingPunct="1">
              <a:lnSpc>
                <a:spcPct val="110000"/>
              </a:lnSpc>
            </a:pPr>
            <a:r>
              <a:rPr lang="en-US" altLang="en-US" sz="1900" dirty="0">
                <a:sym typeface="Symbol" panose="05050102010706020507" pitchFamily="18" charset="2"/>
              </a:rPr>
              <a:t>Construct a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ym typeface="Symbol" panose="05050102010706020507" pitchFamily="18" charset="2"/>
              </a:rPr>
              <a:t>for the regular language.</a:t>
            </a:r>
          </a:p>
          <a:p>
            <a:pPr lvl="1" algn="just" eaLnBrk="1" hangingPunct="1">
              <a:lnSpc>
                <a:spcPct val="110000"/>
              </a:lnSpc>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eaLnBrk="1" hangingPunct="1">
              <a:lnSpc>
                <a:spcPct val="110000"/>
              </a:lnSpc>
            </a:pPr>
            <a:r>
              <a:rPr lang="en-US" altLang="en-US" sz="1900" dirty="0">
                <a:sym typeface="Symbol" panose="05050102010706020507" pitchFamily="18" charset="2"/>
              </a:rPr>
              <a:t>Variable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ym typeface="Symbol" panose="05050102010706020507" pitchFamily="18" charset="2"/>
              </a:rPr>
              <a:t> for each state </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ym typeface="Symbol" panose="05050102010706020507" pitchFamily="18" charset="2"/>
              </a:rPr>
              <a:t>. Make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the start variable for the start state </a:t>
            </a:r>
            <a:r>
              <a:rPr lang="en-US" altLang="en-US" sz="1900" dirty="0">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a:t>
            </a:r>
          </a:p>
          <a:p>
            <a:pPr lvl="2" algn="just" eaLnBrk="1" hangingPunct="1">
              <a:lnSpc>
                <a:spcPct val="110000"/>
              </a:lnSpc>
            </a:pPr>
            <a:r>
              <a:rPr lang="en-US" altLang="en-US" sz="1900" dirty="0">
                <a:sym typeface="Symbol" panose="05050102010706020507" pitchFamily="18" charset="2"/>
              </a:rPr>
              <a:t>Add rule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ym typeface="Wingdings" panose="05000000000000000000" pitchFamily="2" charset="2"/>
              </a:rPr>
              <a:t>to the CFG for each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ym typeface="Wingdings" panose="05000000000000000000" pitchFamily="2" charset="2"/>
              </a:rPr>
              <a:t>.</a:t>
            </a:r>
          </a:p>
          <a:p>
            <a:pPr eaLnBrk="1" hangingPunct="1">
              <a:lnSpc>
                <a:spcPct val="110000"/>
              </a:lnSpc>
            </a:pPr>
            <a:r>
              <a:rPr lang="en-US" altLang="en-US" sz="2200" dirty="0"/>
              <a:t>Example:</a:t>
            </a:r>
            <a:br>
              <a:rPr lang="en-US" altLang="en-US" sz="2200" dirty="0"/>
            </a:br>
            <a:r>
              <a:rPr lang="en-US" altLang="en-US" sz="2200" b="1" dirty="0"/>
              <a:t>Language:</a:t>
            </a:r>
            <a:r>
              <a:rPr lang="en-US" altLang="en-US" sz="2200" dirty="0"/>
              <a:t> </a:t>
            </a:r>
            <a:r>
              <a:rPr lang="en-US" altLang="en-US" sz="2200" b="1" i="1" dirty="0">
                <a:latin typeface="Courier New" panose="02070309020205020404" pitchFamily="49" charset="0"/>
                <a:cs typeface="Courier New" panose="02070309020205020404" pitchFamily="49" charset="0"/>
              </a:rPr>
              <a:t>A</a:t>
            </a:r>
            <a:r>
              <a:rPr lang="en-US" altLang="en-US" sz="2200" b="1" dirty="0">
                <a:latin typeface="Courier New" panose="02070309020205020404" pitchFamily="49" charset="0"/>
                <a:cs typeface="Courier New" panose="02070309020205020404" pitchFamily="49" charset="0"/>
              </a:rPr>
              <a:t> = {</a:t>
            </a:r>
            <a:r>
              <a:rPr lang="en-US" altLang="en-US" sz="2200" b="1" i="1" dirty="0">
                <a:latin typeface="Courier New" panose="02070309020205020404" pitchFamily="49" charset="0"/>
                <a:cs typeface="Courier New" panose="02070309020205020404" pitchFamily="49" charset="0"/>
              </a:rPr>
              <a:t>w</a:t>
            </a:r>
            <a:r>
              <a:rPr lang="en-US" altLang="en-US" sz="2200" b="1" dirty="0">
                <a:latin typeface="Courier New" panose="02070309020205020404" pitchFamily="49" charset="0"/>
                <a:cs typeface="Courier New" panose="02070309020205020404" pitchFamily="49" charset="0"/>
              </a:rPr>
              <a:t> |</a:t>
            </a:r>
            <a:r>
              <a:rPr lang="en-US" altLang="en-US" sz="2200" b="1" dirty="0"/>
              <a:t> the sum of all the symbols in </a:t>
            </a:r>
            <a:r>
              <a:rPr lang="en-US" altLang="en-US" sz="2200" b="1" i="1" dirty="0">
                <a:latin typeface="Courier New" panose="02070309020205020404" pitchFamily="49" charset="0"/>
                <a:cs typeface="Courier New" panose="02070309020205020404" pitchFamily="49" charset="0"/>
              </a:rPr>
              <a:t>w</a:t>
            </a:r>
            <a:r>
              <a:rPr lang="en-US" altLang="en-US" sz="2200" b="1" dirty="0"/>
              <a:t> is an even number }</a:t>
            </a:r>
            <a:br>
              <a:rPr lang="en-US" altLang="en-US" sz="2200" b="1" dirty="0"/>
            </a:br>
            <a:r>
              <a:rPr lang="en-US" altLang="en-US" sz="2200" b="1" dirty="0"/>
              <a:t>DFA: </a:t>
            </a:r>
            <a:br>
              <a:rPr lang="en-US" altLang="en-US" sz="2200" b="1" dirty="0"/>
            </a:b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={0,1,2}</a:t>
            </a:r>
          </a:p>
          <a:p>
            <a:pPr eaLnBrk="1" hangingPunct="1">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	</a:t>
            </a:r>
            <a:r>
              <a:rPr lang="en-US" altLang="en-US" sz="2600" u="sng" dirty="0">
                <a:latin typeface="Courier New" panose="02070309020205020404" pitchFamily="49" charset="0"/>
                <a:cs typeface="Courier New" panose="02070309020205020404" pitchFamily="49" charset="0"/>
                <a:sym typeface="Symbol" panose="05050102010706020507" pitchFamily="18" charset="2"/>
              </a:rPr>
              <a:t></a:t>
            </a: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eaLnBrk="1" hangingPunct="1">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cs typeface="Courier New" panose="02070309020205020404" pitchFamily="49" charset="0"/>
              </a:rPr>
              <a:t>CFG:</a:t>
            </a:r>
            <a:br>
              <a:rPr lang="en-US" altLang="en-US" sz="2200" dirty="0">
                <a:latin typeface="Courier New" panose="02070309020205020404" pitchFamily="49" charset="0"/>
                <a:cs typeface="Courier New" panose="02070309020205020404" pitchFamily="49" charset="0"/>
              </a:rPr>
            </a:br>
            <a:r>
              <a:rPr lang="en-US" altLang="en-US" sz="2200" b="1" dirty="0">
                <a:cs typeface="Courier New" panose="02070309020205020404" pitchFamily="49" charset="0"/>
              </a:rPr>
              <a:t>Grammar</a:t>
            </a:r>
            <a:r>
              <a:rPr lang="en-US" altLang="en-US" sz="2200" dirty="0">
                <a:cs typeface="Courier New" panose="02070309020205020404" pitchFamily="49" charset="0"/>
              </a:rPr>
              <a:t> </a:t>
            </a:r>
            <a:r>
              <a:rPr lang="en-US" altLang="en-US" sz="2200" dirty="0">
                <a:latin typeface="Courier New" panose="02070309020205020404" pitchFamily="49" charset="0"/>
                <a:cs typeface="Courier New" panose="02070309020205020404" pitchFamily="49" charset="0"/>
              </a:rPr>
              <a:t>G = (V,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R,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where, </a:t>
            </a:r>
            <a:r>
              <a:rPr lang="en-US" altLang="en-US" sz="2200" dirty="0">
                <a:latin typeface="Courier New" panose="02070309020205020404" pitchFamily="49" charset="0"/>
                <a:cs typeface="Courier New" panose="02070309020205020404" pitchFamily="49" charset="0"/>
              </a:rPr>
              <a:t>V =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R</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 {0, 1, 2}</a:t>
            </a:r>
            <a:r>
              <a:rPr lang="en-US" altLang="en-US" sz="2200" dirty="0">
                <a:cs typeface="Courier New" panose="02070309020205020404" pitchFamily="49" charset="0"/>
              </a:rPr>
              <a:t>, and</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R</a:t>
            </a:r>
            <a:r>
              <a:rPr lang="en-US" altLang="en-US" sz="2200" dirty="0">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563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2CBAF4-1612-4A88-8D72-2F707C062DF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AA1E994-0D56-4142-BB34-C502484DB49C}"/>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C8A44FF4-8B40-4CFD-A969-0E05E8E66B14}"/>
              </a:ext>
            </a:extLst>
          </p:cNvPr>
          <p:cNvSpPr>
            <a:spLocks noGrp="1"/>
          </p:cNvSpPr>
          <p:nvPr>
            <p:ph type="body" sz="quarter" idx="13"/>
          </p:nvPr>
        </p:nvSpPr>
        <p:spPr/>
        <p:txBody>
          <a:bodyPr>
            <a:normAutofit/>
          </a:bodyPr>
          <a:lstStyle/>
          <a:p>
            <a:pPr algn="just" eaLnBrk="1" hangingPunct="1"/>
            <a:r>
              <a:rPr lang="en-US" altLang="en-US" sz="2800" dirty="0">
                <a:sym typeface="Symbol" panose="05050102010706020507" pitchFamily="18" charset="2"/>
              </a:rPr>
              <a:t>Language containing strings with two substrings that are linked or depended on each other by their number of appearances.</a:t>
            </a:r>
          </a:p>
          <a:p>
            <a:pPr lvl="1" algn="just" eaLnBrk="1" hangingPunct="1"/>
            <a:r>
              <a:rPr lang="en-US" altLang="en-US" sz="2800" dirty="0">
                <a:sym typeface="Symbol" panose="05050102010706020507" pitchFamily="18" charset="2"/>
              </a:rPr>
              <a:t>Use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uRv</a:t>
            </a:r>
            <a:r>
              <a:rPr lang="en-US" altLang="en-US" sz="2800" dirty="0">
                <a:sym typeface="Wingdings" panose="05000000000000000000" pitchFamily="2" charset="2"/>
              </a:rPr>
              <a:t>.</a:t>
            </a:r>
          </a:p>
          <a:p>
            <a:pPr lvl="1" algn="just" eaLnBrk="1" hangingPunct="1"/>
            <a:r>
              <a:rPr lang="en-US" altLang="en-US" sz="2800" dirty="0">
                <a:sym typeface="Wingdings" panose="05000000000000000000" pitchFamily="2" charset="2"/>
              </a:rPr>
              <a:t>This generates strings wherein the portion containing the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’s corresponds to the portion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’s.</a:t>
            </a:r>
          </a:p>
          <a:p>
            <a:pPr eaLnBrk="1" hangingPunct="1"/>
            <a:r>
              <a:rPr lang="en-US" altLang="en-US" sz="2800" dirty="0">
                <a:sym typeface="Symbol" panose="05050102010706020507" pitchFamily="18" charset="2"/>
              </a:rPr>
              <a:t>Example:</a:t>
            </a:r>
            <a:br>
              <a:rPr lang="en-US" altLang="en-US" sz="2800" dirty="0">
                <a:sym typeface="Symbol" panose="05050102010706020507" pitchFamily="18" charset="2"/>
              </a:rPr>
            </a:br>
            <a:r>
              <a:rPr lang="en-US" altLang="en-US" sz="2800" dirty="0">
                <a:sym typeface="Symbol" panose="05050102010706020507" pitchFamily="18" charset="2"/>
              </a:rPr>
              <a:t>Language: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br>
              <a:rPr lang="en-US" altLang="en-US" sz="2800" dirty="0">
                <a:sym typeface="Wingdings" panose="05000000000000000000" pitchFamily="2" charset="2"/>
              </a:rPr>
            </a:br>
            <a:r>
              <a:rPr lang="en-US" altLang="en-US" sz="2800" dirty="0">
                <a:sym typeface="Wingdings" panose="05000000000000000000" pitchFamily="2" charset="2"/>
              </a:rPr>
              <a:t>CFG: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158952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559302946"/>
              </p:ext>
            </p:extLst>
          </p:nvPr>
        </p:nvGraphicFramePr>
        <p:xfrm>
          <a:off x="177433" y="940165"/>
          <a:ext cx="8789133" cy="5414582"/>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m</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a:solidFill>
                            <a:srgbClr val="000000"/>
                          </a:solidFill>
                          <a:effectLst/>
                          <a:latin typeface="+mn-lt"/>
                          <a:ea typeface="Calibri" panose="020F0502020204030204" pitchFamily="34" charset="0"/>
                          <a:cs typeface="Times New Roman" panose="02020603050405020304" pitchFamily="18" charset="0"/>
                        </a:rPr>
                        <a:t>m</a:t>
                      </a:r>
                      <a:r>
                        <a:rPr lang="en-US" sz="1800" kern="1200" dirty="0">
                          <a:solidFill>
                            <a:srgbClr val="000000"/>
                          </a:solidFill>
                          <a:effectLst/>
                          <a:latin typeface="+mn-lt"/>
                          <a:ea typeface="Calibri" panose="020F0502020204030204" pitchFamily="34" charset="0"/>
                          <a:cs typeface="Times New Roman" panose="02020603050405020304" pitchFamily="18" charset="0"/>
                        </a:rPr>
                        <a:t> &gt; </a:t>
                      </a:r>
                      <a:r>
                        <a:rPr lang="en-US" sz="1800" b="1" kern="1200" dirty="0">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 a</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i</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j</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where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b="1"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or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0} and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i="1" kern="1200" dirty="0">
                          <a:solidFill>
                            <a:srgbClr val="000000"/>
                          </a:solidFill>
                          <a:effectLst/>
                          <a:latin typeface="+mn-lt"/>
                          <a:ea typeface="Calibri" panose="020F0502020204030204" pitchFamily="34" charset="0"/>
                          <a:cs typeface="Times New Roman" panose="02020603050405020304" pitchFamily="18" charset="0"/>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PR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QT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3" action="ppaction://hlinkfile"/>
              </a:rPr>
              <a:t>CFL-1</a:t>
            </a:r>
            <a:r>
              <a:rPr lang="en-US" dirty="0"/>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t>Formal Definition of CFL</a:t>
            </a:r>
          </a:p>
          <a:p>
            <a:pPr>
              <a:lnSpc>
                <a:spcPct val="80000"/>
              </a:lnSpc>
              <a:defRPr/>
            </a:pPr>
            <a:r>
              <a:rPr lang="en-US" dirty="0"/>
              <a:t>Context Free Grammar (CFG)</a:t>
            </a:r>
          </a:p>
          <a:p>
            <a:pPr>
              <a:lnSpc>
                <a:spcPct val="80000"/>
              </a:lnSpc>
              <a:defRPr/>
            </a:pPr>
            <a:r>
              <a:rPr lang="en-US" dirty="0"/>
              <a:t>Designing CFG</a:t>
            </a: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Definition of Context Free Language (CFL)</a:t>
            </a:r>
          </a:p>
          <a:p>
            <a:pPr>
              <a:lnSpc>
                <a:spcPct val="80000"/>
              </a:lnSpc>
              <a:defRPr/>
            </a:pPr>
            <a:r>
              <a:rPr lang="en-US" dirty="0"/>
              <a:t>Concept and Construct of Context Free Grammar (CFG)</a:t>
            </a:r>
          </a:p>
          <a:p>
            <a:pPr>
              <a:lnSpc>
                <a:spcPct val="80000"/>
              </a:lnSpc>
              <a:defRPr/>
            </a:pPr>
            <a:r>
              <a:rPr lang="en-US" dirty="0"/>
              <a:t>Designing CFG</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80000"/>
              </a:lnSpc>
              <a:defRPr/>
            </a:pPr>
            <a:r>
              <a:rPr lang="en-US" dirty="0"/>
              <a:t>Learn the concept and Formal Definition of CFL</a:t>
            </a:r>
          </a:p>
          <a:p>
            <a:pPr>
              <a:lnSpc>
                <a:spcPct val="80000"/>
              </a:lnSpc>
              <a:defRPr/>
            </a:pPr>
            <a:r>
              <a:rPr lang="en-US" dirty="0"/>
              <a:t>Understand the construct of CFG</a:t>
            </a:r>
          </a:p>
          <a:p>
            <a:pPr>
              <a:lnSpc>
                <a:spcPct val="80000"/>
              </a:lnSpc>
              <a:defRPr/>
            </a:pPr>
            <a:r>
              <a:rPr lang="en-US" dirty="0"/>
              <a:t>Learn and Design CFG </a:t>
            </a:r>
            <a:r>
              <a:rPr lang="en-US"/>
              <a:t>for languages</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221FD5-4E56-435C-85E1-284A2796EAF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0433AB7-3570-415D-9CBE-C26EDB708637}"/>
              </a:ext>
            </a:extLst>
          </p:cNvPr>
          <p:cNvSpPr>
            <a:spLocks noGrp="1"/>
          </p:cNvSpPr>
          <p:nvPr>
            <p:ph type="body" sz="quarter" idx="12"/>
          </p:nvPr>
        </p:nvSpPr>
        <p:spPr/>
        <p:txBody>
          <a:bodyPr/>
          <a:lstStyle/>
          <a:p>
            <a:r>
              <a:rPr lang="en-US" dirty="0"/>
              <a:t>Context-Free Languages</a:t>
            </a:r>
          </a:p>
        </p:txBody>
      </p:sp>
      <p:sp>
        <p:nvSpPr>
          <p:cNvPr id="4" name="Text Placeholder 3">
            <a:extLst>
              <a:ext uri="{FF2B5EF4-FFF2-40B4-BE49-F238E27FC236}">
                <a16:creationId xmlns:a16="http://schemas.microsoft.com/office/drawing/2014/main" id="{539C5095-3FBD-4C1A-8464-7F5287248439}"/>
              </a:ext>
            </a:extLst>
          </p:cNvPr>
          <p:cNvSpPr>
            <a:spLocks noGrp="1"/>
          </p:cNvSpPr>
          <p:nvPr>
            <p:ph type="body" sz="quarter" idx="13"/>
          </p:nvPr>
        </p:nvSpPr>
        <p:spPr/>
        <p:txBody>
          <a:bodyPr>
            <a:normAutofit/>
          </a:bodyPr>
          <a:lstStyle/>
          <a:p>
            <a:pPr algn="just" eaLnBrk="1" hangingPunct="1"/>
            <a:r>
              <a:rPr lang="en-US" altLang="en-US" sz="3200" b="1" i="1" dirty="0"/>
              <a:t>Context-Free Languages</a:t>
            </a:r>
            <a:r>
              <a:rPr lang="en-US" altLang="en-US" sz="3200" dirty="0"/>
              <a:t> includes all regular languages and many additional languages, such as </a:t>
            </a:r>
            <a:r>
              <a:rPr lang="en-US" altLang="en-US" sz="3200" dirty="0">
                <a:latin typeface="Courier New" panose="02070309020205020404" pitchFamily="49" charset="0"/>
                <a:cs typeface="Courier New" panose="02070309020205020404" pitchFamily="49" charset="0"/>
              </a:rPr>
              <a:t>{0</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#1</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 | n </a:t>
            </a:r>
            <a:r>
              <a:rPr lang="en-US" altLang="en-US" sz="3200" dirty="0">
                <a:latin typeface="Courier New" panose="02070309020205020404" pitchFamily="49" charset="0"/>
                <a:cs typeface="Courier New" panose="02070309020205020404" pitchFamily="49" charset="0"/>
                <a:sym typeface="Symbol" panose="05050102010706020507" pitchFamily="18" charset="2"/>
              </a:rPr>
              <a:t> </a:t>
            </a:r>
            <a:r>
              <a:rPr lang="en-US" altLang="en-US" sz="3200" dirty="0">
                <a:latin typeface="Courier New" panose="02070309020205020404" pitchFamily="49" charset="0"/>
                <a:cs typeface="Courier New" panose="02070309020205020404" pitchFamily="49" charset="0"/>
              </a:rPr>
              <a:t>0}</a:t>
            </a:r>
            <a:r>
              <a:rPr lang="en-US" altLang="en-US" sz="3200" dirty="0"/>
              <a:t>.</a:t>
            </a:r>
          </a:p>
          <a:p>
            <a:pPr algn="just" eaLnBrk="1" hangingPunct="1"/>
            <a:r>
              <a:rPr lang="en-US" altLang="en-US" sz="3200" dirty="0"/>
              <a:t>Additional memory is used to recognize such languages.</a:t>
            </a:r>
          </a:p>
          <a:p>
            <a:pPr algn="just" eaLnBrk="1" hangingPunct="1"/>
            <a:r>
              <a:rPr lang="en-US" altLang="en-US" sz="3200" b="1" i="1" dirty="0"/>
              <a:t>Context-Free Grammars</a:t>
            </a:r>
            <a:r>
              <a:rPr lang="en-US" altLang="en-US" sz="3200" dirty="0"/>
              <a:t>.</a:t>
            </a:r>
          </a:p>
          <a:p>
            <a:pPr lvl="1" algn="just" eaLnBrk="1" hangingPunct="1"/>
            <a:r>
              <a:rPr lang="en-US" altLang="en-US" sz="2800" dirty="0"/>
              <a:t>More powerful method of describing language.</a:t>
            </a:r>
          </a:p>
          <a:p>
            <a:pPr lvl="1" algn="just" eaLnBrk="1" hangingPunct="1"/>
            <a:r>
              <a:rPr lang="en-US" altLang="en-US" sz="2800" dirty="0"/>
              <a:t>Can describe certain features that have a recursive structure. </a:t>
            </a:r>
          </a:p>
        </p:txBody>
      </p:sp>
    </p:spTree>
    <p:extLst>
      <p:ext uri="{BB962C8B-B14F-4D97-AF65-F5344CB8AC3E}">
        <p14:creationId xmlns:p14="http://schemas.microsoft.com/office/powerpoint/2010/main" val="24713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p:txBody>
          <a:bodyPr>
            <a:normAutofit lnSpcReduction="10000"/>
          </a:bodyPr>
          <a:lstStyle/>
          <a:p>
            <a:pPr eaLnBrk="1" hangingPunct="1">
              <a:lnSpc>
                <a:spcPct val="80000"/>
              </a:lnSpc>
              <a:buFontTx/>
              <a:buNone/>
            </a:pPr>
            <a:r>
              <a:rPr lang="en-US" altLang="en-US" sz="1800" dirty="0"/>
              <a:t>					A </a:t>
            </a:r>
            <a:r>
              <a:rPr lang="en-US" altLang="en-US" sz="1800" dirty="0">
                <a:sym typeface="Wingdings" panose="05000000000000000000" pitchFamily="2" charset="2"/>
              </a:rPr>
              <a:t> 0A1				A  0A1 | B</a:t>
            </a:r>
          </a:p>
          <a:p>
            <a:pPr eaLnBrk="1" hangingPunct="1">
              <a:lnSpc>
                <a:spcPct val="80000"/>
              </a:lnSpc>
              <a:buFontTx/>
              <a:buNone/>
            </a:pPr>
            <a:r>
              <a:rPr lang="en-US" altLang="en-US" sz="1800" dirty="0"/>
              <a:t>					A </a:t>
            </a:r>
            <a:r>
              <a:rPr lang="en-US" altLang="en-US" sz="1800" dirty="0">
                <a:sym typeface="Wingdings" panose="05000000000000000000" pitchFamily="2" charset="2"/>
              </a:rPr>
              <a:t> B		    or		B  #</a:t>
            </a:r>
          </a:p>
          <a:p>
            <a:pPr eaLnBrk="1" hangingPunct="1">
              <a:lnSpc>
                <a:spcPct val="80000"/>
              </a:lnSpc>
              <a:buFontTx/>
              <a:buNone/>
            </a:pPr>
            <a:r>
              <a:rPr lang="en-US" altLang="en-US" sz="1800" dirty="0"/>
              <a:t>					B </a:t>
            </a:r>
            <a:r>
              <a:rPr lang="en-US" altLang="en-US" sz="1800" dirty="0">
                <a:sym typeface="Wingdings" panose="05000000000000000000" pitchFamily="2" charset="2"/>
              </a:rPr>
              <a:t> #</a:t>
            </a:r>
            <a:endParaRPr lang="en-US" altLang="en-US" sz="1800" dirty="0"/>
          </a:p>
          <a:p>
            <a:pPr eaLnBrk="1" hangingPunct="1">
              <a:spcBef>
                <a:spcPts val="1800"/>
              </a:spcBef>
            </a:pPr>
            <a:r>
              <a:rPr lang="en-US" altLang="en-US" sz="2000" dirty="0"/>
              <a:t>A grammar consists of a collection of </a:t>
            </a:r>
            <a:r>
              <a:rPr lang="en-US" altLang="en-US" sz="2000" b="1" i="1" dirty="0"/>
              <a:t>Substitution</a:t>
            </a:r>
            <a:r>
              <a:rPr lang="en-US" altLang="en-US" sz="2000" dirty="0"/>
              <a:t> (or </a:t>
            </a:r>
            <a:r>
              <a:rPr lang="en-US" altLang="en-US" sz="2000" b="1" i="1" dirty="0"/>
              <a:t>Production</a:t>
            </a:r>
            <a:r>
              <a:rPr lang="en-US" altLang="en-US" sz="2000" dirty="0"/>
              <a:t>) </a:t>
            </a:r>
            <a:r>
              <a:rPr lang="en-US" altLang="en-US" sz="2000" b="1" i="1" dirty="0"/>
              <a:t>rules</a:t>
            </a:r>
            <a:r>
              <a:rPr lang="en-US" altLang="en-US" sz="2000" dirty="0"/>
              <a:t>.</a:t>
            </a:r>
          </a:p>
          <a:p>
            <a:pPr eaLnBrk="1" hangingPunct="1"/>
            <a:r>
              <a:rPr lang="en-US" altLang="en-US" sz="2000" dirty="0"/>
              <a:t>Each </a:t>
            </a:r>
            <a:r>
              <a:rPr lang="en-US" altLang="en-US" sz="2000" b="1" i="1" dirty="0"/>
              <a:t>rule</a:t>
            </a:r>
            <a:r>
              <a:rPr lang="en-US" altLang="en-US" sz="2000" dirty="0"/>
              <a:t> appears as a line in the grammar.</a:t>
            </a:r>
          </a:p>
          <a:p>
            <a:pPr eaLnBrk="1" hangingPunct="1"/>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r>
              <a:rPr lang="en-US" altLang="en-US" sz="1900" dirty="0"/>
              <a:t>Variable consists of a </a:t>
            </a:r>
            <a:r>
              <a:rPr lang="en-US" altLang="en-US" sz="1900" b="1" i="1" dirty="0"/>
              <a:t>symbol</a:t>
            </a:r>
            <a:r>
              <a:rPr lang="en-US" altLang="en-US" sz="1900" b="1" dirty="0"/>
              <a:t>.</a:t>
            </a:r>
            <a:r>
              <a:rPr lang="en-US" altLang="en-US" sz="1900" dirty="0"/>
              <a:t> </a:t>
            </a:r>
          </a:p>
          <a:p>
            <a:pPr lvl="2" eaLnBrk="1" hangingPunct="1"/>
            <a:r>
              <a:rPr lang="en-US" altLang="en-US" sz="1800" dirty="0"/>
              <a:t>represented as uppercase letters. </a:t>
            </a:r>
          </a:p>
          <a:p>
            <a:pPr lvl="2" eaLnBrk="1" hangingPunct="1"/>
            <a:r>
              <a:rPr lang="en-US" altLang="en-US" sz="1800" dirty="0"/>
              <a:t>might include index or subscript.</a:t>
            </a:r>
          </a:p>
          <a:p>
            <a:pPr lvl="1" eaLnBrk="1" hangingPunct="1"/>
            <a:r>
              <a:rPr lang="en-US" altLang="en-US" sz="1900" dirty="0"/>
              <a:t>Strings consists of variables and/or other symbols called </a:t>
            </a:r>
            <a:r>
              <a:rPr lang="en-US" altLang="en-US" sz="1900" b="1" i="1" dirty="0"/>
              <a:t>terminals</a:t>
            </a:r>
            <a:r>
              <a:rPr lang="en-US" altLang="en-US" sz="1900" dirty="0"/>
              <a:t>. </a:t>
            </a:r>
          </a:p>
          <a:p>
            <a:pPr lvl="2" eaLnBrk="1" hangingPunct="1"/>
            <a:r>
              <a:rPr lang="en-US" altLang="en-US" sz="1800" dirty="0"/>
              <a:t>terminals are analogous to input alphabet, represented as lowercase letters, numbers, or special symbols. </a:t>
            </a:r>
          </a:p>
          <a:p>
            <a:pPr lvl="2" eaLnBrk="1" hangingPunct="1"/>
            <a:r>
              <a:rPr lang="en-US" altLang="en-US" sz="1800" dirty="0"/>
              <a:t>might include index or subscript.</a:t>
            </a:r>
          </a:p>
          <a:p>
            <a:pPr eaLnBrk="1" hangingPunct="1"/>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r>
              <a:rPr lang="en-US" altLang="en-US" sz="2000" dirty="0"/>
              <a:t>Several rules for the same left-hand variable can be written using “|” as an “or”.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60717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t>Context-Free Grammars</a:t>
            </a:r>
            <a:endParaRPr lang="en-US" dirty="0"/>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3" y="846142"/>
            <a:ext cx="6217856"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517525" lvl="1" indent="-288925" algn="just" eaLnBrk="1" hangingPunct="1">
              <a:buFont typeface="+mj-lt"/>
              <a:buAutoNum type="arabicPeriod"/>
              <a:defRPr/>
            </a:pPr>
            <a:r>
              <a:rPr lang="en-US" sz="2200" dirty="0"/>
              <a:t>Write down the </a:t>
            </a:r>
            <a:r>
              <a:rPr lang="en-US" sz="2200" b="1" i="1" dirty="0"/>
              <a:t>start variable</a:t>
            </a:r>
            <a:r>
              <a:rPr lang="en-US" sz="2200" dirty="0"/>
              <a:t>, </a:t>
            </a:r>
            <a:r>
              <a:rPr lang="en-US" sz="2200" b="1" i="1" dirty="0"/>
              <a:t>s</a:t>
            </a:r>
            <a:r>
              <a:rPr lang="en-US" sz="2200" dirty="0"/>
              <a:t>.</a:t>
            </a:r>
          </a:p>
          <a:p>
            <a:pPr marL="517525" lvl="1" indent="-288925" algn="just" eaLnBrk="1" hangingPunct="1">
              <a:buFont typeface="+mj-lt"/>
              <a:buAutoNum type="arabicPeriod"/>
              <a:defRPr/>
            </a:pPr>
            <a:r>
              <a:rPr lang="en-US" sz="2200" dirty="0"/>
              <a:t>Choose a variable </a:t>
            </a:r>
            <a:r>
              <a:rPr lang="en-US" sz="2200" b="1" i="1" dirty="0"/>
              <a:t>v</a:t>
            </a:r>
            <a:r>
              <a:rPr lang="en-US" sz="2200" dirty="0"/>
              <a:t> from the right-hand side of the rule for </a:t>
            </a:r>
            <a:r>
              <a:rPr lang="en-US" sz="2200" b="1" i="1" dirty="0"/>
              <a:t>s</a:t>
            </a:r>
            <a:r>
              <a:rPr lang="en-US" sz="2200" dirty="0"/>
              <a:t>.</a:t>
            </a:r>
          </a:p>
          <a:p>
            <a:pPr marL="517525" lvl="1" indent="-288925" algn="just" eaLnBrk="1" hangingPunct="1">
              <a:buFont typeface="+mj-lt"/>
              <a:buAutoNum type="arabicPeriod"/>
              <a:defRPr/>
            </a:pPr>
            <a:r>
              <a:rPr lang="en-US" sz="2200" dirty="0"/>
              <a:t>Find a rule that starts with (or left-hand side is) </a:t>
            </a:r>
            <a:r>
              <a:rPr lang="en-US" sz="2200" b="1" i="1" dirty="0"/>
              <a:t>v</a:t>
            </a:r>
            <a:r>
              <a:rPr lang="en-US" sz="2200" dirty="0"/>
              <a:t>.</a:t>
            </a:r>
          </a:p>
          <a:p>
            <a:pPr marL="517525" lvl="1" indent="-288925" algn="just" eaLnBrk="1" hangingPunct="1">
              <a:buFont typeface="+mj-lt"/>
              <a:buAutoNum type="arabicPeriod"/>
              <a:defRPr/>
            </a:pPr>
            <a:r>
              <a:rPr lang="en-US" sz="2200" dirty="0"/>
              <a:t>Replace </a:t>
            </a:r>
            <a:r>
              <a:rPr lang="en-US" sz="2200" b="1" i="1" dirty="0"/>
              <a:t>v</a:t>
            </a:r>
            <a:r>
              <a:rPr lang="en-US" sz="2200" dirty="0"/>
              <a:t> in rule </a:t>
            </a:r>
            <a:r>
              <a:rPr lang="en-US" sz="2200" b="1" i="1" dirty="0"/>
              <a:t>s</a:t>
            </a:r>
            <a:r>
              <a:rPr lang="en-US" sz="2200" dirty="0"/>
              <a:t> by right-hand side of rule </a:t>
            </a:r>
            <a:r>
              <a:rPr lang="en-US" sz="2200" b="1" i="1" dirty="0"/>
              <a:t>v</a:t>
            </a:r>
            <a:r>
              <a:rPr lang="en-US" sz="2200" dirty="0"/>
              <a:t>.</a:t>
            </a:r>
          </a:p>
          <a:p>
            <a:pPr marL="517525" lvl="1" indent="-288925" algn="just" eaLnBrk="1" hangingPunct="1">
              <a:buFont typeface="+mj-lt"/>
              <a:buAutoNum type="arabicPeriod"/>
              <a:defRPr/>
            </a:pPr>
            <a:r>
              <a:rPr lang="en-US" sz="2200" dirty="0"/>
              <a:t>Repeat from step 2  to 4 until no more variables remains.</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b="1" dirty="0"/>
              <a:t>			A </a:t>
            </a:r>
            <a:r>
              <a:rPr lang="en-US" b="1" dirty="0">
                <a:sym typeface="Wingdings" pitchFamily="2" charset="2"/>
              </a:rPr>
              <a:t> 0A1 | B</a:t>
            </a:r>
            <a:r>
              <a:rPr lang="en-US" b="1" dirty="0"/>
              <a:t> </a:t>
            </a:r>
            <a:br>
              <a:rPr lang="en-US" b="1" dirty="0"/>
            </a:br>
            <a:r>
              <a:rPr lang="en-US" b="1" dirty="0"/>
              <a:t>			B </a:t>
            </a:r>
            <a:r>
              <a:rPr lang="en-US" b="1" dirty="0">
                <a:sym typeface="Wingdings" pitchFamily="2" charset="2"/>
              </a:rPr>
              <a:t> #</a:t>
            </a:r>
          </a:p>
          <a:p>
            <a:pPr lvl="1" algn="just" eaLnBrk="1" hangingPunct="1">
              <a:defRPr/>
            </a:pPr>
            <a:r>
              <a:rPr lang="en-US" sz="2200" dirty="0">
                <a:sym typeface="Wingdings" pitchFamily="2" charset="2"/>
              </a:rPr>
              <a:t>A</a:t>
            </a:r>
            <a:r>
              <a:rPr lang="en-US" sz="2200" dirty="0">
                <a:sym typeface="Symbol" pitchFamily="18" charset="2"/>
              </a:rPr>
              <a:t> 0A1 00A11 000A111 000B111 000#111</a:t>
            </a:r>
          </a:p>
          <a:p>
            <a:pPr lvl="1" algn="just" eaLnBrk="1" hangingPunct="1">
              <a:defRPr/>
            </a:pPr>
            <a:r>
              <a:rPr lang="en-US" sz="2200" dirty="0">
                <a:sym typeface="Symbol" pitchFamily="18" charset="2"/>
              </a:rPr>
              <a:t>Using </a:t>
            </a:r>
            <a:r>
              <a:rPr lang="en-US" sz="2200" b="1" i="1" dirty="0">
                <a:sym typeface="Symbol" pitchFamily="18" charset="2"/>
              </a:rPr>
              <a:t>Parse Tree</a:t>
            </a:r>
            <a:r>
              <a:rPr lang="en-US" sz="2200" dirty="0">
                <a:sym typeface="Symbol" pitchFamily="18" charset="2"/>
              </a:rPr>
              <a:t>: Figure on the right</a:t>
            </a:r>
            <a:endParaRPr lang="en-US" sz="2200" dirty="0"/>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707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BBD3FD-B8BB-49A6-84E1-6650E5FB2E3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11E92B0-6862-4CA7-887E-9AC4ED5D63BD}"/>
              </a:ext>
            </a:extLst>
          </p:cNvPr>
          <p:cNvSpPr>
            <a:spLocks noGrp="1"/>
          </p:cNvSpPr>
          <p:nvPr>
            <p:ph type="body" sz="quarter" idx="12"/>
          </p:nvPr>
        </p:nvSpPr>
        <p:spPr/>
        <p:txBody>
          <a:bodyPr/>
          <a:lstStyle/>
          <a:p>
            <a:r>
              <a:rPr lang="en-US" dirty="0"/>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B6AAAFD-C2D6-44D2-A395-A0834E4DAA18}"/>
                  </a:ext>
                </a:extLst>
              </p:cNvPr>
              <p:cNvSpPr>
                <a:spLocks noGrp="1"/>
              </p:cNvSpPr>
              <p:nvPr>
                <p:ph type="body" sz="quarter" idx="13"/>
              </p:nvPr>
            </p:nvSpPr>
            <p:spPr/>
            <p:txBody>
              <a:bodyPr>
                <a:normAutofit fontScale="92500" lnSpcReduction="20000"/>
              </a:bodyPr>
              <a:lstStyle/>
              <a:p>
                <a:pPr eaLnBrk="1" hangingPunct="1">
                  <a:defRPr/>
                </a:pPr>
                <a:r>
                  <a:rPr lang="en-US" sz="2600" dirty="0"/>
                  <a:t>A </a:t>
                </a:r>
                <a:r>
                  <a:rPr lang="en-US" sz="2600" b="1" i="1" dirty="0"/>
                  <a:t>context-free grammar</a:t>
                </a:r>
                <a:r>
                  <a:rPr lang="en-US" sz="2600" dirty="0"/>
                  <a:t> is a 4-touple </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V</a:t>
                </a:r>
                <a:r>
                  <a:rPr lang="en-US" sz="2600" dirty="0">
                    <a:latin typeface="Courier New" pitchFamily="49" charset="0"/>
                    <a:cs typeface="Courier New" pitchFamily="49" charset="0"/>
                  </a:rPr>
                  <a:t>,</a:t>
                </a:r>
                <a:r>
                  <a:rPr lang="el-GR" sz="2600" dirty="0">
                    <a:latin typeface="Courier New" pitchFamily="49" charset="0"/>
                    <a:cs typeface="Courier New" pitchFamily="49" charset="0"/>
                  </a:rPr>
                  <a:t>Σ</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R</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S</a:t>
                </a:r>
                <a:r>
                  <a:rPr lang="en-US" sz="2600" dirty="0">
                    <a:latin typeface="Courier New" pitchFamily="49" charset="0"/>
                    <a:cs typeface="Courier New" pitchFamily="49" charset="0"/>
                  </a:rPr>
                  <a:t>)</a:t>
                </a:r>
                <a:r>
                  <a:rPr lang="en-US" sz="2600" dirty="0"/>
                  <a:t>, where – </a:t>
                </a:r>
              </a:p>
              <a:p>
                <a:pPr lvl="1" eaLnBrk="1" hangingPunct="1">
                  <a:defRPr/>
                </a:pPr>
                <a:r>
                  <a:rPr lang="en-US" i="1" dirty="0">
                    <a:latin typeface="Courier New" pitchFamily="49" charset="0"/>
                    <a:cs typeface="Courier New" pitchFamily="49" charset="0"/>
                  </a:rPr>
                  <a:t>V</a:t>
                </a:r>
                <a:r>
                  <a:rPr lang="en-US" dirty="0"/>
                  <a:t> is a finite set called </a:t>
                </a:r>
                <a:r>
                  <a:rPr lang="en-US" b="1" i="1" dirty="0"/>
                  <a:t>variables</a:t>
                </a:r>
                <a:r>
                  <a:rPr lang="en-US" dirty="0"/>
                  <a:t>,</a:t>
                </a:r>
              </a:p>
              <a:p>
                <a:pPr lvl="1" eaLnBrk="1" hangingPunct="1">
                  <a:defRPr/>
                </a:pPr>
                <a:r>
                  <a:rPr lang="el-GR" dirty="0">
                    <a:latin typeface="Courier New" pitchFamily="49" charset="0"/>
                    <a:cs typeface="Courier New" pitchFamily="49" charset="0"/>
                  </a:rPr>
                  <a:t>Σ</a:t>
                </a:r>
                <a:r>
                  <a:rPr lang="en-US" dirty="0">
                    <a:cs typeface="Arial" charset="0"/>
                  </a:rPr>
                  <a:t> is a finite set, disjoint from </a:t>
                </a:r>
                <a:r>
                  <a:rPr lang="en-US" i="1" dirty="0">
                    <a:latin typeface="Courier New" pitchFamily="49" charset="0"/>
                    <a:cs typeface="Courier New" pitchFamily="49" charset="0"/>
                  </a:rPr>
                  <a:t>V</a:t>
                </a:r>
                <a:r>
                  <a:rPr lang="en-US" dirty="0">
                    <a:cs typeface="Arial" charset="0"/>
                  </a:rPr>
                  <a:t>, called the </a:t>
                </a:r>
                <a:r>
                  <a:rPr lang="en-US" b="1" i="1" dirty="0">
                    <a:cs typeface="Arial" charset="0"/>
                  </a:rPr>
                  <a:t>alphabet</a:t>
                </a:r>
                <a:r>
                  <a:rPr lang="en-US" dirty="0">
                    <a:cs typeface="Arial" charset="0"/>
                  </a:rPr>
                  <a:t>,</a:t>
                </a:r>
              </a:p>
              <a:p>
                <a:pPr lvl="1" eaLnBrk="1" hangingPunct="1">
                  <a:defRPr/>
                </a:pPr>
                <a:r>
                  <a:rPr lang="en-US" i="1" dirty="0">
                    <a:latin typeface="Courier New" pitchFamily="49" charset="0"/>
                    <a:cs typeface="Courier New" pitchFamily="49" charset="0"/>
                  </a:rPr>
                  <a:t>R</a:t>
                </a:r>
                <a:r>
                  <a:rPr lang="en-US" dirty="0">
                    <a:cs typeface="Arial" charset="0"/>
                  </a:rPr>
                  <a:t> is a finite set of </a:t>
                </a:r>
                <a:r>
                  <a:rPr lang="en-US" b="1" i="1" dirty="0">
                    <a:cs typeface="Arial" charset="0"/>
                  </a:rPr>
                  <a:t>rules</a:t>
                </a:r>
                <a:r>
                  <a:rPr lang="en-US" dirty="0">
                    <a:cs typeface="Arial" charset="0"/>
                  </a:rPr>
                  <a:t>, with each rule being a variable and a strings of variables and </a:t>
                </a:r>
                <a:r>
                  <a:rPr lang="en-US" b="1" i="1" dirty="0">
                    <a:cs typeface="Arial" charset="0"/>
                  </a:rPr>
                  <a:t>terminals</a:t>
                </a:r>
                <a:r>
                  <a:rPr lang="en-US" dirty="0">
                    <a:cs typeface="Arial" charset="0"/>
                  </a:rPr>
                  <a:t>, and</a:t>
                </a:r>
              </a:p>
              <a:p>
                <a:pPr lvl="1" eaLnBrk="1" hangingPunct="1">
                  <a:defRPr/>
                </a:pPr>
                <a:r>
                  <a:rPr lang="en-US" i="1" dirty="0">
                    <a:latin typeface="Courier New" pitchFamily="49" charset="0"/>
                    <a:cs typeface="Courier New" pitchFamily="49" charset="0"/>
                  </a:rPr>
                  <a:t>S</a:t>
                </a:r>
                <a:r>
                  <a:rPr lang="en-US" dirty="0">
                    <a:latin typeface="Courier New" pitchFamily="49" charset="0"/>
                    <a:cs typeface="Courier New" pitchFamily="49" charset="0"/>
                    <a:sym typeface="Symbol" pitchFamily="18" charset="2"/>
                  </a:rPr>
                  <a:t></a:t>
                </a:r>
                <a:r>
                  <a:rPr lang="en-US" i="1" dirty="0">
                    <a:latin typeface="Courier New" pitchFamily="49" charset="0"/>
                    <a:cs typeface="Courier New" pitchFamily="49" charset="0"/>
                    <a:sym typeface="Symbol" pitchFamily="18" charset="2"/>
                  </a:rPr>
                  <a:t>V</a:t>
                </a:r>
                <a:r>
                  <a:rPr lang="en-US" dirty="0">
                    <a:latin typeface="Courier New" pitchFamily="49" charset="0"/>
                    <a:cs typeface="Courier New" pitchFamily="49" charset="0"/>
                    <a:sym typeface="Symbol" pitchFamily="18" charset="2"/>
                  </a:rPr>
                  <a:t> </a:t>
                </a:r>
                <a:r>
                  <a:rPr lang="en-US" dirty="0">
                    <a:cs typeface="Arial" charset="0"/>
                    <a:sym typeface="Symbol" pitchFamily="18" charset="2"/>
                  </a:rPr>
                  <a:t>is the </a:t>
                </a:r>
                <a:r>
                  <a:rPr lang="en-US" b="1" i="1" dirty="0">
                    <a:cs typeface="Arial" charset="0"/>
                    <a:sym typeface="Symbol" pitchFamily="18" charset="2"/>
                  </a:rPr>
                  <a:t>start</a:t>
                </a:r>
                <a:r>
                  <a:rPr lang="en-US" dirty="0">
                    <a:cs typeface="Arial" charset="0"/>
                    <a:sym typeface="Symbol" pitchFamily="18" charset="2"/>
                  </a:rPr>
                  <a:t> variable.</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and </a:t>
                </a:r>
                <a:r>
                  <a:rPr lang="en-US" sz="2600" b="1" i="1" dirty="0">
                    <a:latin typeface="Courier New" pitchFamily="49" charset="0"/>
                    <a:cs typeface="Courier New" pitchFamily="49" charset="0"/>
                    <a:sym typeface="Symbol" pitchFamily="18" charset="2"/>
                  </a:rPr>
                  <a:t>w</a:t>
                </a:r>
                <a:r>
                  <a:rPr lang="en-US" sz="2600" dirty="0">
                    <a:cs typeface="Arial" charset="0"/>
                    <a:sym typeface="Symbol" pitchFamily="18" charset="2"/>
                  </a:rPr>
                  <a:t> are strings of variables and terminals, and </a:t>
                </a:r>
                <a:br>
                  <a:rPr lang="en-US" sz="2600" dirty="0">
                    <a:cs typeface="Arial" charset="0"/>
                    <a:sym typeface="Symbol" pitchFamily="18" charset="2"/>
                  </a:rPr>
                </a:b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A</a:t>
                </a:r>
                <a:r>
                  <a:rPr lang="en-US" sz="2600" b="1" dirty="0">
                    <a:latin typeface="Courier New" pitchFamily="49" charset="0"/>
                    <a:cs typeface="Courier New" pitchFamily="49" charset="0"/>
                    <a:sym typeface="Symbol" pitchFamily="18" charset="2"/>
                  </a:rPr>
                  <a:t> </a:t>
                </a:r>
                <a:r>
                  <a:rPr lang="en-US" sz="2600" b="1" dirty="0">
                    <a:latin typeface="Courier New" pitchFamily="49" charset="0"/>
                    <a:cs typeface="Courier New" pitchFamily="49" charset="0"/>
                    <a:sym typeface="Wingdings" pitchFamily="2" charset="2"/>
                  </a:rPr>
                  <a:t> </a:t>
                </a:r>
                <a:r>
                  <a:rPr lang="en-US" sz="2600" b="1" i="1" dirty="0">
                    <a:latin typeface="Courier New" pitchFamily="49" charset="0"/>
                    <a:cs typeface="Courier New" pitchFamily="49" charset="0"/>
                    <a:sym typeface="Wingdings" pitchFamily="2" charset="2"/>
                  </a:rPr>
                  <a:t>w</a:t>
                </a:r>
                <a:r>
                  <a:rPr lang="en-US" sz="2600" b="1" dirty="0">
                    <a:cs typeface="Arial" charset="0"/>
                    <a:sym typeface="Wingdings" pitchFamily="2" charset="2"/>
                  </a:rPr>
                  <a:t>  </a:t>
                </a:r>
                <a:r>
                  <a:rPr lang="en-US" sz="2600" dirty="0">
                    <a:cs typeface="Arial" charset="0"/>
                    <a:sym typeface="Wingdings" pitchFamily="2" charset="2"/>
                  </a:rPr>
                  <a:t>is a rule of the grammar, </a:t>
                </a:r>
                <a:br>
                  <a:rPr lang="en-US" sz="2600" dirty="0">
                    <a:cs typeface="Arial" charset="0"/>
                    <a:sym typeface="Wingdings" pitchFamily="2" charset="2"/>
                  </a:rPr>
                </a:br>
                <a:r>
                  <a:rPr lang="en-US" sz="2600" dirty="0">
                    <a:cs typeface="Arial" charset="0"/>
                    <a:sym typeface="Wingdings" pitchFamily="2" charset="2"/>
                  </a:rPr>
                  <a:t>we say that </a:t>
                </a:r>
                <a:r>
                  <a:rPr lang="en-US" sz="2600" b="1"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b="1"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b="1" i="1" dirty="0" err="1">
                    <a:latin typeface="Courier New" pitchFamily="49" charset="0"/>
                    <a:cs typeface="Courier New" pitchFamily="49" charset="0"/>
                    <a:sym typeface="Wingdings" pitchFamily="2" charset="2"/>
                  </a:rPr>
                  <a:t>uAv</a:t>
                </a:r>
                <a:r>
                  <a:rPr lang="en-US" sz="2600" b="1" dirty="0">
                    <a:latin typeface="Courier New" pitchFamily="49" charset="0"/>
                    <a:cs typeface="Courier New" pitchFamily="49" charset="0"/>
                    <a:sym typeface="Wingdings" pitchFamily="2" charset="2"/>
                  </a:rPr>
                  <a:t> </a:t>
                </a:r>
                <a:r>
                  <a:rPr lang="en-US" sz="2600" b="1" dirty="0">
                    <a:latin typeface="Courier New" pitchFamily="49" charset="0"/>
                    <a:cs typeface="Courier New" pitchFamily="49" charset="0"/>
                    <a:sym typeface="Symbol" pitchFamily="18" charset="2"/>
                  </a:rPr>
                  <a:t> </a:t>
                </a:r>
                <a:r>
                  <a:rPr lang="en-US" sz="2600" b="1"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b="1" dirty="0">
                    <a:latin typeface="Courier New" pitchFamily="49" charset="0"/>
                    <a:cs typeface="Courier New" pitchFamily="49" charset="0"/>
                    <a:sym typeface="Symbol" pitchFamily="18" charset="2"/>
                  </a:rPr>
                  <a:t> </a:t>
                </a:r>
                <a:r>
                  <a:rPr lang="en-US" sz="2600" dirty="0">
                    <a:cs typeface="Arial" charset="0"/>
                    <a:sym typeface="Symbol" pitchFamily="18" charset="2"/>
                  </a:rPr>
                  <a:t>or if a sequence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a:t>
                </a:r>
                <a:r>
                  <a:rPr lang="en-US" sz="2600"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dirty="0">
                    <a:latin typeface="Courier New" pitchFamily="49" charset="0"/>
                    <a:cs typeface="Courier New" pitchFamily="49" charset="0"/>
                    <a:sym typeface="Symbol" pitchFamily="18" charset="2"/>
                  </a:rPr>
                  <a:t>,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exists for </a:t>
                </a:r>
                <a:r>
                  <a:rPr lang="en-US" sz="2600" b="1" i="1" dirty="0">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0 </a:t>
                </a:r>
                <a:r>
                  <a:rPr lang="en-US" sz="2600" dirty="0">
                    <a:cs typeface="Arial" charset="0"/>
                    <a:sym typeface="Symbol" pitchFamily="18" charset="2"/>
                  </a:rPr>
                  <a:t>and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 </a:t>
                </a:r>
                <a:r>
                  <a:rPr lang="en-US" sz="2600" b="1"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b="1" dirty="0">
                    <a:latin typeface="Courier New" pitchFamily="49" charset="0"/>
                    <a:cs typeface="Courier New" pitchFamily="49" charset="0"/>
                    <a:sym typeface="Symbol" pitchFamily="18" charset="2"/>
                  </a:rPr>
                  <a:t>  …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we say </a:t>
                </a:r>
                <a:r>
                  <a:rPr lang="en-US" sz="2600" b="1" i="1" dirty="0">
                    <a:latin typeface="Courier New" pitchFamily="49" charset="0"/>
                    <a:cs typeface="Courier New" pitchFamily="49" charset="0"/>
                    <a:sym typeface="Symbol" pitchFamily="18" charset="2"/>
                  </a:rPr>
                  <a:t>u</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yields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a:t>
                </a:r>
                <a:br>
                  <a:rPr lang="en-US" sz="2600" dirty="0">
                    <a:cs typeface="Arial" charset="0"/>
                    <a:sym typeface="Symbol" pitchFamily="18" charset="2"/>
                  </a:rPr>
                </a:br>
                <a:br>
                  <a:rPr lang="en-US" sz="900" dirty="0">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defRPr/>
                </a:pPr>
                <a:r>
                  <a:rPr lang="en-US" sz="2600" dirty="0">
                    <a:cs typeface="Arial" charset="0"/>
                    <a:sym typeface="Symbol" pitchFamily="18" charset="2"/>
                  </a:rPr>
                  <a:t>The language of the grammar is </a:t>
                </a:r>
                <a14:m>
                  <m:oMath xmlns:m="http://schemas.openxmlformats.org/officeDocument/2006/math">
                    <m:d>
                      <m:dPr>
                        <m:begChr m:val="{"/>
                        <m:endChr m:val="}"/>
                        <m:ctrlPr>
                          <a:rPr lang="en-US" sz="2600" i="1" smtClean="0">
                            <a:latin typeface="Cambria Math" panose="02040503050406030204" pitchFamily="18" charset="0"/>
                            <a:cs typeface="Arial" charset="0"/>
                            <a:sym typeface="Symbol" pitchFamily="18" charset="2"/>
                          </a:rPr>
                        </m:ctrlPr>
                      </m:dPr>
                      <m:e>
                        <m:r>
                          <a:rPr lang="en-US" sz="2600" b="0" i="1" smtClean="0">
                            <a:latin typeface="Cambria Math" panose="02040503050406030204" pitchFamily="18" charset="0"/>
                            <a:cs typeface="Arial" charset="0"/>
                            <a:sym typeface="Symbol" pitchFamily="18" charset="2"/>
                          </a:rPr>
                          <m:t>𝑤</m:t>
                        </m:r>
                        <m:r>
                          <a:rPr lang="en-US" sz="2600" b="0" i="1" smtClean="0">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sSupPr>
                          <m:e>
                            <m:r>
                              <a:rPr lang="en-US" sz="2600" b="0" i="1" smtClean="0">
                                <a:latin typeface="Cambria Math" panose="02040503050406030204" pitchFamily="18" charset="0"/>
                                <a:ea typeface="Cambria Math" panose="02040503050406030204" pitchFamily="18" charset="0"/>
                                <a:cs typeface="Arial" charset="0"/>
                                <a:sym typeface="Symbol" pitchFamily="18" charset="2"/>
                              </a:rPr>
                              <m:t>∑</m:t>
                            </m:r>
                          </m:e>
                          <m:sup>
                            <m:r>
                              <a:rPr lang="en-US" sz="2600" b="0" i="1" smtClean="0">
                                <a:latin typeface="Cambria Math" panose="02040503050406030204" pitchFamily="18" charset="0"/>
                                <a:ea typeface="Cambria Math" panose="02040503050406030204" pitchFamily="18" charset="0"/>
                                <a:cs typeface="Arial" charset="0"/>
                                <a:sym typeface="Symbol" pitchFamily="18" charset="2"/>
                              </a:rPr>
                              <m:t>∗</m:t>
                            </m:r>
                          </m:sup>
                        </m:sSup>
                        <m:r>
                          <a:rPr lang="en-US" sz="2600" b="0" i="1" smtClean="0">
                            <a:latin typeface="Cambria Math" panose="02040503050406030204" pitchFamily="18" charset="0"/>
                            <a:ea typeface="Cambria Math" panose="02040503050406030204" pitchFamily="18" charset="0"/>
                            <a:cs typeface="Arial" charset="0"/>
                            <a:sym typeface="Symbol" pitchFamily="18" charset="2"/>
                          </a:rPr>
                          <m:t>| </m:t>
                        </m:r>
                        <m:r>
                          <a:rPr lang="en-US" sz="2600" b="0" i="1" smtClean="0">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b="0" i="1" smtClean="0">
                                <a:latin typeface="Cambria Math" panose="02040503050406030204" pitchFamily="18" charset="0"/>
                                <a:ea typeface="Cambria Math" panose="02040503050406030204" pitchFamily="18" charset="0"/>
                                <a:cs typeface="Arial" charset="0"/>
                                <a:sym typeface="Symbol" pitchFamily="18" charset="2"/>
                              </a:rPr>
                              <m:t>∗</m:t>
                            </m:r>
                          </m:e>
                        </m:groupChr>
                        <m:r>
                          <a:rPr lang="en-US" sz="2600" b="0" i="1" smtClean="0">
                            <a:latin typeface="Cambria Math" panose="02040503050406030204" pitchFamily="18" charset="0"/>
                            <a:ea typeface="Cambria Math" panose="02040503050406030204" pitchFamily="18" charset="0"/>
                            <a:cs typeface="Arial" charset="0"/>
                            <a:sym typeface="Symbol" pitchFamily="18" charset="2"/>
                          </a:rPr>
                          <m:t>𝑤</m:t>
                        </m:r>
                      </m:e>
                    </m:d>
                  </m:oMath>
                </a14:m>
                <a:r>
                  <a:rPr lang="en-US" sz="2600" dirty="0">
                    <a:latin typeface="Courier New" pitchFamily="49" charset="0"/>
                    <a:cs typeface="Arial" charset="0"/>
                    <a:sym typeface="Symbol" pitchFamily="18" charset="2"/>
                  </a:rPr>
                  <a:t>.</a:t>
                </a:r>
                <a:endParaRPr lang="en-US" sz="2600" dirty="0">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4B6AAAFD-C2D6-44D2-A395-A0834E4DAA1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2072"/>
                </a:stretch>
              </a:blipFill>
            </p:spPr>
            <p:txBody>
              <a:bodyPr/>
              <a:lstStyle/>
              <a:p>
                <a:r>
                  <a:rPr lang="en-US">
                    <a:noFill/>
                  </a:rPr>
                  <a:t> </a:t>
                </a:r>
              </a:p>
            </p:txBody>
          </p:sp>
        </mc:Fallback>
      </mc:AlternateContent>
    </p:spTree>
    <p:extLst>
      <p:ext uri="{BB962C8B-B14F-4D97-AF65-F5344CB8AC3E}">
        <p14:creationId xmlns:p14="http://schemas.microsoft.com/office/powerpoint/2010/main" val="94239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754DAC-94F4-47B2-AA98-6D29E96DCBC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B4FE325-2A0C-4C26-9EF0-E09F4127D3F5}"/>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EB3F757B-3EC2-4873-B9A5-53CA4C5ABEDA}"/>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sz="3200" dirty="0"/>
              <a:t>CFG that is union of simpler CFGs:</a:t>
            </a:r>
          </a:p>
          <a:p>
            <a:pPr lvl="1" algn="just" eaLnBrk="1" hangingPunct="1">
              <a:lnSpc>
                <a:spcPct val="110000"/>
              </a:lnSpc>
            </a:pPr>
            <a:r>
              <a:rPr lang="en-US" altLang="en-US" sz="2800" dirty="0"/>
              <a:t>Break into simpler pieces and Construct individual grammars for each piece.</a:t>
            </a:r>
          </a:p>
          <a:p>
            <a:pPr lvl="1" algn="just" eaLnBrk="1" hangingPunct="1">
              <a:lnSpc>
                <a:spcPct val="110000"/>
              </a:lnSpc>
            </a:pPr>
            <a:r>
              <a:rPr lang="en-US" altLang="en-US" sz="2800" dirty="0"/>
              <a:t>Combine them into one grammar by putting all the rules together and adding a new rule, </a:t>
            </a:r>
            <a:r>
              <a:rPr lang="en-US" altLang="en-US" sz="2800" dirty="0">
                <a:latin typeface="Courier New" panose="02070309020205020404" pitchFamily="49" charset="0"/>
                <a:cs typeface="Courier New" panose="02070309020205020404" pitchFamily="49" charset="0"/>
              </a:rPr>
              <a:t>S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800" dirty="0">
                <a:sym typeface="Wingdings" panose="05000000000000000000" pitchFamily="2" charset="2"/>
              </a:rPr>
              <a:t>, where the variables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800" dirty="0">
                <a:sym typeface="Wingdings" panose="05000000000000000000" pitchFamily="2" charset="2"/>
              </a:rPr>
              <a:t> are the start variables for the individual grammars.</a:t>
            </a:r>
          </a:p>
          <a:p>
            <a:pPr eaLnBrk="1" hangingPunct="1">
              <a:lnSpc>
                <a:spcPct val="110000"/>
              </a:lnSpc>
            </a:pPr>
            <a:r>
              <a:rPr lang="en-US" altLang="en-US" sz="3200" dirty="0">
                <a:sym typeface="Wingdings" panose="05000000000000000000" pitchFamily="2" charset="2"/>
              </a:rPr>
              <a:t>Example: </a:t>
            </a:r>
            <a:br>
              <a:rPr lang="en-US" altLang="en-US" sz="3200" dirty="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dirty="0">
                <a:cs typeface="Courier New" panose="02070309020205020404" pitchFamily="49" charset="0"/>
                <a:sym typeface="Wingdings" panose="05000000000000000000" pitchFamily="2" charset="2"/>
              </a:rPr>
              <a:t>strings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n,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 </a:t>
            </a:r>
            <a:r>
              <a:rPr lang="en-US" altLang="en-US" sz="2800" dirty="0">
                <a:cs typeface="Courier New" panose="02070309020205020404" pitchFamily="49" charset="0"/>
                <a:sym typeface="Wingdings" panose="05000000000000000000" pitchFamily="2" charset="2"/>
              </a:rPr>
              <a:t>number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0s </a:t>
            </a:r>
            <a:r>
              <a:rPr lang="en-US" altLang="en-US" sz="2800" dirty="0">
                <a:cs typeface="Courier New" panose="02070309020205020404" pitchFamily="49" charset="0"/>
                <a:sym typeface="Wingdings" panose="05000000000000000000" pitchFamily="2" charset="2"/>
              </a:rPr>
              <a:t>and</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1s}</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cs typeface="Courier New" panose="02070309020205020404" pitchFamily="49" charset="0"/>
                <a:sym typeface="Wingdings" panose="05000000000000000000" pitchFamily="2" charset="2"/>
              </a:rPr>
              <a:t>can be represented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latin typeface="Courier New" panose="02070309020205020404" pitchFamily="49" charset="0"/>
                <a:cs typeface="Courier New" panose="02070309020205020404" pitchFamily="49" charset="0"/>
                <a:sym typeface="Symbol" panose="05050102010706020507" pitchFamily="18" charset="2"/>
              </a:rPr>
              <a:t></a:t>
            </a:r>
            <a:r>
              <a:rPr lang="en-US" altLang="en-US"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  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 </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br>
              <a:rPr lang="en-US" altLang="en-US" i="1" dirty="0">
                <a:latin typeface="Courier New" panose="02070309020205020404" pitchFamily="49" charset="0"/>
                <a:cs typeface="Courier New" panose="02070309020205020404" pitchFamily="49" charset="0"/>
                <a:sym typeface="Symbol" panose="05050102010706020507" pitchFamily="18" charset="2"/>
              </a:rPr>
            </a:b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640117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FB3943-B97F-43A2-A649-FB2CCA62A968}">
  <ds:schemaRefs>
    <ds:schemaRef ds:uri="http://schemas.microsoft.com/sharepoint/v3/contenttype/forms"/>
  </ds:schemaRefs>
</ds:datastoreItem>
</file>

<file path=customXml/itemProps2.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1312</TotalTime>
  <Words>1581</Words>
  <Application>Microsoft Office PowerPoint</Application>
  <PresentationFormat>On-screen Show (4:3)</PresentationFormat>
  <Paragraphs>165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Cambria Math</vt:lpstr>
      <vt:lpstr>Corbel</vt:lpstr>
      <vt:lpstr>Courier New</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280</cp:revision>
  <dcterms:created xsi:type="dcterms:W3CDTF">2020-07-03T15:11:23Z</dcterms:created>
  <dcterms:modified xsi:type="dcterms:W3CDTF">2022-11-07T03:06:57Z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