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7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98" r:id="rId14"/>
    <p:sldId id="29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0" r:id="rId25"/>
    <p:sldId id="283" r:id="rId26"/>
    <p:sldId id="284" r:id="rId27"/>
    <p:sldId id="285" r:id="rId28"/>
    <p:sldId id="286" r:id="rId29"/>
    <p:sldId id="301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2" r:id="rId42"/>
    <p:sldId id="265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335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Muhammad Firoz Mridha, Associate Professor, Dept. of CS</a:t>
                      </a:r>
                    </a:p>
                    <a:p>
                      <a:r>
                        <a:rPr lang="en-US" i="1"/>
                        <a:t>Firoz.mridha@</a:t>
                      </a:r>
                      <a:r>
                        <a:rPr lang="en-US" i="1" dirty="0"/>
                        <a:t>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en-FI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8C8A8-9F7A-4A09-9FEF-69CA017D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21" y="2017058"/>
            <a:ext cx="9221789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en-FI" dirty="0"/>
              <a:t>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E0215-2B02-4A5F-8553-A32BA03B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" y="2017058"/>
            <a:ext cx="9017391" cy="4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514F7-FBBA-45B6-A1F4-2F87FCC4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2025748"/>
            <a:ext cx="5785754" cy="4726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36F1A-FC6F-43C0-92F3-7E64C4E6E7B8}"/>
              </a:ext>
            </a:extLst>
          </p:cNvPr>
          <p:cNvSpPr txBox="1"/>
          <p:nvPr/>
        </p:nvSpPr>
        <p:spPr>
          <a:xfrm>
            <a:off x="5812080" y="2496294"/>
            <a:ext cx="2345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ENVIRONMENT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SENSOR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ACTUATORS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PERCEPT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PERCEPT SEQUENCE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AGENT FUNCTION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AGENT PROGRAM</a:t>
            </a:r>
          </a:p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157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E15-381C-45E6-8F7F-4B576C259690}"/>
              </a:ext>
            </a:extLst>
          </p:cNvPr>
          <p:cNvSpPr txBox="1">
            <a:spLocks/>
          </p:cNvSpPr>
          <p:nvPr/>
        </p:nvSpPr>
        <p:spPr>
          <a:xfrm>
            <a:off x="227013" y="2025748"/>
            <a:ext cx="8565296" cy="147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>
                <a:solidFill>
                  <a:schemeClr val="tx1"/>
                </a:solidFill>
              </a:rPr>
              <a:t>The agent function is a mathematical function that maps a sequence of perceptions into action.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The function is implemented as the agent program.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The part of the agent taking an action is called an actuator.</a:t>
            </a:r>
          </a:p>
          <a:p>
            <a:pPr algn="just"/>
            <a:r>
              <a:rPr lang="en-US" sz="2200">
                <a:solidFill>
                  <a:schemeClr val="tx1"/>
                </a:solidFill>
              </a:rPr>
              <a:t>environment -&gt; sensors -&gt; agent function -&gt; actuators -&gt; environment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22A5E-AF5C-4BC5-94AC-3552E891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1" y="3505200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VACUUM CLEANING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3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3" y="603752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cs typeface="_PDMS_IslamicFont" pitchFamily="2" charset="-78"/>
              </a:rPr>
            </a:br>
            <a:r>
              <a:rPr lang="en-US" sz="3600" b="1" dirty="0">
                <a:cs typeface="_PDMS_IslamicFont" pitchFamily="2" charset="-78"/>
              </a:rPr>
              <a:t>GOOD BEHAVIOR: </a:t>
            </a:r>
            <a:br>
              <a:rPr lang="en-US" sz="3600" b="1" dirty="0">
                <a:cs typeface="_PDMS_IslamicFont" pitchFamily="2" charset="-78"/>
              </a:rPr>
            </a:br>
            <a:r>
              <a:rPr lang="en-US" sz="4400" b="1" dirty="0">
                <a:cs typeface="_PDMS_IslamicFont" pitchFamily="2" charset="-78"/>
              </a:rPr>
              <a:t>THE CONCEPT OF RATIONALITY</a:t>
            </a:r>
            <a:r>
              <a:rPr lang="en-US" sz="3600" b="1" dirty="0">
                <a:cs typeface="_PDMS_IslamicFont" pitchFamily="2" charset="-7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7EE26-3B63-4167-ACBD-35797CF448AF}"/>
              </a:ext>
            </a:extLst>
          </p:cNvPr>
          <p:cNvSpPr txBox="1"/>
          <p:nvPr/>
        </p:nvSpPr>
        <p:spPr>
          <a:xfrm>
            <a:off x="0" y="19589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Rational Agent</a:t>
            </a:r>
            <a:endParaRPr lang="en-US" sz="36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1600" dirty="0">
                <a:latin typeface="_PDMS_IslamicFont" pitchFamily="2" charset="-78"/>
                <a:cs typeface="_PDMS_IslamicFont" pitchFamily="2" charset="-78"/>
              </a:rPr>
              <a:t>	-</a:t>
            </a:r>
            <a:r>
              <a:rPr lang="en-US" dirty="0">
                <a:latin typeface="_PDMS_IslamicFont" pitchFamily="2" charset="-78"/>
                <a:cs typeface="_PDMS_IslamicFont" pitchFamily="2" charset="-78"/>
              </a:rPr>
              <a:t> one does the right thing</a:t>
            </a:r>
          </a:p>
          <a:p>
            <a:r>
              <a:rPr lang="en-US" dirty="0">
                <a:latin typeface="_PDMS_IslamicFont" pitchFamily="2" charset="-78"/>
                <a:cs typeface="_PDMS_IslamicFont" pitchFamily="2" charset="-78"/>
              </a:rPr>
              <a:t>	- Every entry in the table for the agent function is filled out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13CCD-5FF8-4129-BECB-C533C2071D5F}"/>
              </a:ext>
            </a:extLst>
          </p:cNvPr>
          <p:cNvSpPr/>
          <p:nvPr/>
        </p:nvSpPr>
        <p:spPr>
          <a:xfrm>
            <a:off x="-49221" y="2547685"/>
            <a:ext cx="10766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What does it mean to do the right thing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2FD977-33F5-4681-90C9-3D1DC2C99C67}"/>
              </a:ext>
            </a:extLst>
          </p:cNvPr>
          <p:cNvSpPr/>
          <p:nvPr/>
        </p:nvSpPr>
        <p:spPr>
          <a:xfrm>
            <a:off x="0" y="2963183"/>
            <a:ext cx="8430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by considering the </a:t>
            </a:r>
            <a:r>
              <a:rPr lang="en-US" i="1" dirty="0"/>
              <a:t>consequences  </a:t>
            </a:r>
            <a:r>
              <a:rPr lang="en-US" dirty="0"/>
              <a:t>of the agent's behavior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5A12C-5C79-4070-995E-021E676ADEAD}"/>
              </a:ext>
            </a:extLst>
          </p:cNvPr>
          <p:cNvSpPr/>
          <p:nvPr/>
        </p:nvSpPr>
        <p:spPr>
          <a:xfrm>
            <a:off x="-1713873" y="3507455"/>
            <a:ext cx="103605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Agent  - &gt;plunked down in an environment</a:t>
            </a:r>
          </a:p>
          <a:p>
            <a:pPr algn="ctr"/>
            <a:r>
              <a:rPr lang="en-US" sz="2000" dirty="0"/>
              <a:t>                         -&gt; generates a sequence of actions </a:t>
            </a:r>
          </a:p>
          <a:p>
            <a:pPr algn="ctr"/>
            <a:r>
              <a:rPr lang="en-US" sz="2000" dirty="0"/>
              <a:t>                                    -&gt; according to the percepts it receives.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            sequence of actions -&gt; causes </a:t>
            </a:r>
          </a:p>
          <a:p>
            <a:pPr algn="ctr"/>
            <a:r>
              <a:rPr lang="en-US" sz="2000" dirty="0"/>
              <a:t>                                                  -&gt; the environment </a:t>
            </a:r>
          </a:p>
          <a:p>
            <a:pPr algn="ctr"/>
            <a:r>
              <a:rPr lang="en-US" sz="2000" dirty="0"/>
              <a:t>                                                     -&gt; to go through a sequence of states. </a:t>
            </a:r>
          </a:p>
          <a:p>
            <a:pPr algn="ctr"/>
            <a:r>
              <a:rPr lang="en-US" sz="2000" dirty="0"/>
              <a:t>             If the sequence of states is desirable, then the agent has performed well.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3EF0C-4546-4A97-8F8C-70D5CC8B4094}"/>
              </a:ext>
            </a:extLst>
          </p:cNvPr>
          <p:cNvSpPr/>
          <p:nvPr/>
        </p:nvSpPr>
        <p:spPr>
          <a:xfrm>
            <a:off x="0" y="5452404"/>
            <a:ext cx="90314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performance Measure – </a:t>
            </a:r>
          </a:p>
          <a:p>
            <a:r>
              <a:rPr lang="en-US" sz="2400" b="1" dirty="0">
                <a:latin typeface="_PDMS_IslamicFont" pitchFamily="2" charset="-78"/>
                <a:cs typeface="_PDMS_IslamicFont" pitchFamily="2" charset="-78"/>
              </a:rPr>
              <a:t>	evaluates any given sequence of environment states </a:t>
            </a:r>
            <a:endParaRPr lang="en-US" sz="2400" dirty="0">
              <a:latin typeface="_PDMS_IslamicFont" pitchFamily="2" charset="-78"/>
              <a:cs typeface="_PDMS_IslamicFon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693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6651-76FF-48C4-9097-28DA1BFDE564}"/>
              </a:ext>
            </a:extLst>
          </p:cNvPr>
          <p:cNvSpPr txBox="1">
            <a:spLocks/>
          </p:cNvSpPr>
          <p:nvPr/>
        </p:nvSpPr>
        <p:spPr>
          <a:xfrm>
            <a:off x="1" y="2626138"/>
            <a:ext cx="9144000" cy="34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A rational agent is one that can take the right decision in every situation.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Performance measure: a set of criteria/test bed for the success of the agent's behavior.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performance measures should be based on the desired effect of the agent on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9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8B7-0FF9-4989-AB2B-D28AD8DC0244}"/>
              </a:ext>
            </a:extLst>
          </p:cNvPr>
          <p:cNvSpPr txBox="1">
            <a:spLocks/>
          </p:cNvSpPr>
          <p:nvPr/>
        </p:nvSpPr>
        <p:spPr>
          <a:xfrm>
            <a:off x="140520" y="2110155"/>
            <a:ext cx="8792465" cy="4298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The agent's rational behavior depends on: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performance measure </a:t>
            </a:r>
            <a:r>
              <a:rPr lang="en-US" sz="2800" dirty="0"/>
              <a:t>that </a:t>
            </a:r>
            <a:r>
              <a:rPr lang="en-US" sz="2800" b="1" dirty="0"/>
              <a:t>defines succes</a:t>
            </a:r>
            <a:r>
              <a:rPr lang="en-US" sz="2800" dirty="0"/>
              <a:t>s</a:t>
            </a:r>
          </a:p>
          <a:p>
            <a:pPr algn="just"/>
            <a:r>
              <a:rPr lang="en-US" sz="2800" dirty="0"/>
              <a:t>the agent's </a:t>
            </a:r>
            <a:r>
              <a:rPr lang="en-US" sz="2800" b="1" dirty="0"/>
              <a:t>knowledge</a:t>
            </a:r>
            <a:r>
              <a:rPr lang="en-US" sz="2800" dirty="0"/>
              <a:t> of the </a:t>
            </a:r>
            <a:r>
              <a:rPr lang="en-US" sz="2800" b="1" dirty="0"/>
              <a:t>environment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action</a:t>
            </a:r>
            <a:r>
              <a:rPr lang="en-US" sz="2800" dirty="0"/>
              <a:t> that it is capable of </a:t>
            </a:r>
            <a:r>
              <a:rPr lang="en-US" sz="2800" b="1" dirty="0"/>
              <a:t>performing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current sequence </a:t>
            </a:r>
            <a:r>
              <a:rPr lang="en-US" sz="2800" dirty="0"/>
              <a:t>of </a:t>
            </a:r>
            <a:r>
              <a:rPr lang="en-US" sz="2800" b="1" dirty="0"/>
              <a:t>perceptions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dirty="0"/>
              <a:t>Definition: </a:t>
            </a:r>
            <a:r>
              <a:rPr lang="en-US" sz="2800" dirty="0"/>
              <a:t>for every possible percept sequence, the agent is expected to take an action that will maximize its performance measure.</a:t>
            </a:r>
          </a:p>
        </p:txBody>
      </p:sp>
    </p:spTree>
    <p:extLst>
      <p:ext uri="{BB962C8B-B14F-4D97-AF65-F5344CB8AC3E}">
        <p14:creationId xmlns:p14="http://schemas.microsoft.com/office/powerpoint/2010/main" val="419215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1464201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SPECIFYING THE TASK ENVIRONMENT:</a:t>
            </a:r>
            <a:br>
              <a:rPr lang="en-US" sz="2800" b="1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PEAS DESCRIPTION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F8025-A823-448E-99C0-9C63FF09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7950"/>
            <a:ext cx="9144000" cy="479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71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PEAS: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A1E66-E65A-405F-9CCA-75274E98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25748"/>
            <a:ext cx="9144000" cy="478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3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Agents and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Good Behavior: The Concept of Rationality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Nature of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Structure of Agents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9991-FBEB-4236-A8A9-EB8060BB5691}"/>
              </a:ext>
            </a:extLst>
          </p:cNvPr>
          <p:cNvSpPr txBox="1">
            <a:spLocks/>
          </p:cNvSpPr>
          <p:nvPr/>
        </p:nvSpPr>
        <p:spPr>
          <a:xfrm>
            <a:off x="98474" y="1969476"/>
            <a:ext cx="8918918" cy="458372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Fully v/s Partially Observable </a:t>
            </a: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Unobservable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Single Agent v/s Multi Agent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Deterministic v/s Stochastic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Nondeterministic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Uncertain Environment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	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Episodic V/s Sequential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Static v/s Dynamic 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Discrete v/s Continuous</a:t>
            </a:r>
          </a:p>
          <a:p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Known v/s Unknown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3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C938-5EC8-4AD5-A295-3EBF3259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1" y="1774238"/>
            <a:ext cx="9149261" cy="50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ENVIRONMENT: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5696E-E97A-4343-97F6-6AEC3B0E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3544"/>
            <a:ext cx="9144000" cy="48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291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STRUCTURE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9E31-5A6F-4F17-81FE-D0ED8A5F67D8}"/>
              </a:ext>
            </a:extLst>
          </p:cNvPr>
          <p:cNvSpPr txBox="1">
            <a:spLocks/>
          </p:cNvSpPr>
          <p:nvPr/>
        </p:nvSpPr>
        <p:spPr>
          <a:xfrm>
            <a:off x="87070" y="2092569"/>
            <a:ext cx="8916253" cy="2746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</a:rPr>
              <a:t>Architecture: </a:t>
            </a:r>
            <a:r>
              <a:rPr lang="en-US" sz="2400" dirty="0">
                <a:solidFill>
                  <a:schemeClr val="tx1"/>
                </a:solidFill>
              </a:rPr>
              <a:t>computing device + physical sensors and actuators</a:t>
            </a:r>
            <a:endParaRPr lang="en-US" sz="2400" b="1" dirty="0">
              <a:solidFill>
                <a:schemeClr val="tx1"/>
              </a:solidFill>
            </a:endParaRP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architecture makes the percepts from the sensors available to the agent program, 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runs the program,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and  feeds the program's action choices to the actuators as they are generated.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F5CCBB-E522-4D3F-9011-1F263AFBDF0E}"/>
              </a:ext>
            </a:extLst>
          </p:cNvPr>
          <p:cNvSpPr txBox="1">
            <a:spLocks/>
          </p:cNvSpPr>
          <p:nvPr/>
        </p:nvSpPr>
        <p:spPr>
          <a:xfrm>
            <a:off x="106146" y="4362157"/>
            <a:ext cx="8897177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Agent programs </a:t>
            </a:r>
            <a:endParaRPr lang="en-US" sz="2400" dirty="0"/>
          </a:p>
          <a:p>
            <a:pPr lvl="1" algn="just"/>
            <a:r>
              <a:rPr lang="en-US" sz="2200" dirty="0"/>
              <a:t>take the current percept as input from the sensors and return an action to the actuators.</a:t>
            </a:r>
          </a:p>
        </p:txBody>
      </p:sp>
    </p:spTree>
    <p:extLst>
      <p:ext uri="{BB962C8B-B14F-4D97-AF65-F5344CB8AC3E}">
        <p14:creationId xmlns:p14="http://schemas.microsoft.com/office/powerpoint/2010/main" val="421244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AGENT EXAMPLE: </a:t>
            </a:r>
            <a:br>
              <a:rPr lang="en-US" dirty="0"/>
            </a:br>
            <a:r>
              <a:rPr lang="en-US" dirty="0"/>
              <a:t>TABLE 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B7C3-627A-4258-857B-2F9F257D7572}"/>
              </a:ext>
            </a:extLst>
          </p:cNvPr>
          <p:cNvSpPr txBox="1">
            <a:spLocks/>
          </p:cNvSpPr>
          <p:nvPr/>
        </p:nvSpPr>
        <p:spPr>
          <a:xfrm>
            <a:off x="150811" y="2067950"/>
            <a:ext cx="8880647" cy="4790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Table-driven agents: the function consists in a lookup table of actions to be taken for every possible state of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the environment has </a:t>
            </a:r>
            <a:r>
              <a:rPr lang="en-US" sz="2400" b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variables, each with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possible states, then the table size is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Only works for a small number of possible states for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Simple reflex agents: </a:t>
            </a:r>
            <a:r>
              <a:rPr lang="en-US" sz="2400" dirty="0">
                <a:solidFill>
                  <a:schemeClr val="tx1"/>
                </a:solidFill>
              </a:rPr>
              <a:t>deciding on the action to take based only on the current perception and not on the history of perceptions.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Based on the condition-action rule: </a:t>
            </a:r>
            <a:r>
              <a:rPr lang="en-US" sz="2400" b="1" dirty="0">
                <a:solidFill>
                  <a:schemeClr val="tx1"/>
                </a:solidFill>
              </a:rPr>
              <a:t>(if (condition) action)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Works if the environment is fully observable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4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cs typeface="_PDMS_IslamicFont" pitchFamily="2" charset="-78"/>
              </a:rPr>
            </a:br>
            <a:r>
              <a:rPr lang="en-US" sz="4400" dirty="0">
                <a:cs typeface="_PDMS_IslamicFont" pitchFamily="2" charset="-78"/>
              </a:rPr>
              <a:t>TABLE-DRIVEN-AGENT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9C9D4-3B3B-4988-B8C5-BDF1C89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6937"/>
            <a:ext cx="9144001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1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VACUUM CLEANING AGENT:</a:t>
            </a:r>
            <a:br>
              <a:rPr lang="en-US" dirty="0"/>
            </a:br>
            <a:r>
              <a:rPr lang="en-US" dirty="0"/>
              <a:t>Table Driven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9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31" y="533413"/>
            <a:ext cx="7808976" cy="1088136"/>
          </a:xfrm>
        </p:spPr>
        <p:txBody>
          <a:bodyPr/>
          <a:lstStyle/>
          <a:p>
            <a:r>
              <a:rPr lang="en-US" dirty="0"/>
              <a:t>Table Drives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4038C-D7AC-4129-9387-8EF43EC4C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" y="2332892"/>
            <a:ext cx="7086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percepts = []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table = {}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def table_agent (percept):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action = True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percepts.append(percept)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action = lookup(percepts, table)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 Unicode MS"/>
              </a:rPr>
              <a:t>	return action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71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2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LIMITATION OF </a:t>
            </a:r>
            <a:br>
              <a:rPr lang="en-US" sz="4000" dirty="0"/>
            </a:br>
            <a:r>
              <a:rPr lang="en-US" sz="4000" dirty="0"/>
              <a:t>TABLE-DRIVEN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3DD2-6C64-4BDD-9753-FC472E3E93EF}"/>
              </a:ext>
            </a:extLst>
          </p:cNvPr>
          <p:cNvSpPr txBox="1">
            <a:spLocks/>
          </p:cNvSpPr>
          <p:nvPr/>
        </p:nvSpPr>
        <p:spPr>
          <a:xfrm>
            <a:off x="0" y="1828794"/>
            <a:ext cx="9144000" cy="4270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no physical agent in this universe will have the space to store the table,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the designer would not have time to create the table,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no agent could ever learn all the right table entries from its experience, and </a:t>
            </a:r>
          </a:p>
          <a:p>
            <a:pPr marL="342900" indent="-342900" algn="just">
              <a:buFont typeface="Wingdings" pitchFamily="2" charset="2"/>
              <a:buAutoNum type="alphaLcParenBoth"/>
            </a:pPr>
            <a:endParaRPr lang="en-US" sz="2400">
              <a:solidFill>
                <a:schemeClr val="tx1"/>
              </a:solidFill>
              <a:cs typeface="_PDMS_IslamicFont" pitchFamily="2" charset="-78"/>
            </a:endParaRPr>
          </a:p>
          <a:p>
            <a:pPr marL="342900" indent="-342900" algn="just">
              <a:buFont typeface="Wingdings" pitchFamily="2" charset="2"/>
              <a:buAutoNum type="alphaLcParenBoth"/>
            </a:pPr>
            <a:r>
              <a:rPr lang="en-US" sz="2400">
                <a:solidFill>
                  <a:schemeClr val="tx1"/>
                </a:solidFill>
                <a:cs typeface="_PDMS_IslamicFont" pitchFamily="2" charset="-78"/>
              </a:rPr>
              <a:t>even if the environment is simple enough to yield a feasible table size,  the designer still has no guidance about how to fill in the table entries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3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4088"/>
            <a:ext cx="7808976" cy="12531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_PDMS_IslamicFont" pitchFamily="2" charset="-78"/>
              </a:rPr>
              <a:t>BASIC KINDS OF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AGENT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0C98-4198-4B16-B636-A91E0B628AE9}"/>
              </a:ext>
            </a:extLst>
          </p:cNvPr>
          <p:cNvSpPr txBox="1">
            <a:spLocks/>
          </p:cNvSpPr>
          <p:nvPr/>
        </p:nvSpPr>
        <p:spPr>
          <a:xfrm>
            <a:off x="403548" y="2133120"/>
            <a:ext cx="831911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Simple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Model-based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Goal-based agents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cs typeface="_PDMS_IslamicFont" pitchFamily="2" charset="-78"/>
              </a:rPr>
              <a:t>Utility-based agents.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5BA6C7-0BC7-4CEC-BC49-5B464F363BE8}"/>
              </a:ext>
            </a:extLst>
          </p:cNvPr>
          <p:cNvSpPr txBox="1">
            <a:spLocks/>
          </p:cNvSpPr>
          <p:nvPr/>
        </p:nvSpPr>
        <p:spPr>
          <a:xfrm>
            <a:off x="74612" y="2208628"/>
            <a:ext cx="8858373" cy="3854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tx1"/>
                </a:solidFill>
              </a:rPr>
              <a:t>Agent: entity in a program or environment capable of generating action.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An agent uses perception of the environment to make decisions about actions to take.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perception capability is usually called a sensor.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actions can depend on the most recent perception or on the entire history (percept sequence).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b="1" dirty="0"/>
              <a:t>SIMPLE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57E8AF-BCD3-4967-B7B8-2AB2BA903AE0}"/>
              </a:ext>
            </a:extLst>
          </p:cNvPr>
          <p:cNvSpPr/>
          <p:nvPr/>
        </p:nvSpPr>
        <p:spPr>
          <a:xfrm>
            <a:off x="100403" y="1672679"/>
            <a:ext cx="90435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select actions on the basis of the </a:t>
            </a:r>
            <a:r>
              <a:rPr lang="en-US" sz="2200" i="1" dirty="0"/>
              <a:t>current percept, ignoring the rest of the percept history. 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80E7-6673-44AC-B42D-973D19028800}"/>
              </a:ext>
            </a:extLst>
          </p:cNvPr>
          <p:cNvSpPr/>
          <p:nvPr/>
        </p:nvSpPr>
        <p:spPr>
          <a:xfrm>
            <a:off x="100403" y="2408381"/>
            <a:ext cx="8943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condition-action rule</a:t>
            </a:r>
            <a:r>
              <a:rPr lang="en-US" sz="2000" dirty="0"/>
              <a:t>, written as </a:t>
            </a:r>
          </a:p>
          <a:p>
            <a:r>
              <a:rPr lang="en-US" sz="2000" b="1" dirty="0"/>
              <a:t>		if </a:t>
            </a:r>
            <a:r>
              <a:rPr lang="en-US" sz="2000" b="1" i="1" dirty="0"/>
              <a:t>car-in-front-is-braking then initiate-braking.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91CFF-512C-48AB-94DB-3FC525E8A22B}"/>
              </a:ext>
            </a:extLst>
          </p:cNvPr>
          <p:cNvSpPr/>
          <p:nvPr/>
        </p:nvSpPr>
        <p:spPr>
          <a:xfrm>
            <a:off x="100403" y="3041206"/>
            <a:ext cx="8943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general and flexible approach is first to build a </a:t>
            </a:r>
          </a:p>
          <a:p>
            <a:r>
              <a:rPr lang="en-US" sz="2000" dirty="0"/>
              <a:t>	general-purpose interpreter for condition-action rules and </a:t>
            </a:r>
          </a:p>
          <a:p>
            <a:r>
              <a:rPr lang="en-US" sz="2000" dirty="0"/>
              <a:t>	then to create rule sets for specific task environments.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03FDE-C94D-401A-8BF1-0F593265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" y="4332544"/>
            <a:ext cx="9043597" cy="2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C4197F-7EDA-4FA4-9386-01C6EDB3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64CB8-213F-42BA-BB58-3DACC2B27A57}"/>
              </a:ext>
            </a:extLst>
          </p:cNvPr>
          <p:cNvSpPr txBox="1"/>
          <p:nvPr/>
        </p:nvSpPr>
        <p:spPr>
          <a:xfrm>
            <a:off x="2056745" y="1905000"/>
            <a:ext cx="149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Background Information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used in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F9F28-E20C-4A69-9CC6-51AED1B610E5}"/>
              </a:ext>
            </a:extLst>
          </p:cNvPr>
          <p:cNvSpPr txBox="1"/>
          <p:nvPr/>
        </p:nvSpPr>
        <p:spPr>
          <a:xfrm>
            <a:off x="4000351" y="1828800"/>
            <a:ext cx="133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Current internal state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of Decision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C564-E5D1-45C6-B417-1320CAED789D}"/>
              </a:ext>
            </a:extLst>
          </p:cNvPr>
          <p:cNvSpPr txBox="1"/>
          <p:nvPr/>
        </p:nvSpPr>
        <p:spPr>
          <a:xfrm>
            <a:off x="7315915" y="2917066"/>
            <a:ext cx="1618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Only if the Environment is </a:t>
            </a:r>
          </a:p>
          <a:p>
            <a:pPr algn="ctr"/>
            <a:r>
              <a:rPr lang="en-US" sz="1400" b="1" dirty="0"/>
              <a:t>Fully Observable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02131-A852-4924-B1CD-3C5D8846A110}"/>
              </a:ext>
            </a:extLst>
          </p:cNvPr>
          <p:cNvSpPr txBox="1"/>
          <p:nvPr/>
        </p:nvSpPr>
        <p:spPr>
          <a:xfrm>
            <a:off x="5981780" y="5344180"/>
            <a:ext cx="2299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What will happen? when,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Vacuum Cleaner with poor perception!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Without location sensor ! </a:t>
            </a:r>
          </a:p>
        </p:txBody>
      </p:sp>
    </p:spTree>
    <p:extLst>
      <p:ext uri="{BB962C8B-B14F-4D97-AF65-F5344CB8AC3E}">
        <p14:creationId xmlns:p14="http://schemas.microsoft.com/office/powerpoint/2010/main" val="91321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97" y="461912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MODEL-BASED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86625-DA5B-4F13-94BE-86F8B1623715}"/>
              </a:ext>
            </a:extLst>
          </p:cNvPr>
          <p:cNvSpPr/>
          <p:nvPr/>
        </p:nvSpPr>
        <p:spPr>
          <a:xfrm>
            <a:off x="1" y="174634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i="1" dirty="0"/>
              <a:t>keep track of the part of the world it can't see now. [</a:t>
            </a:r>
            <a:r>
              <a:rPr lang="en-US" dirty="0"/>
              <a:t>handle partial observability]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ECF4B-8D76-4D05-84C2-BC66A194891C}"/>
              </a:ext>
            </a:extLst>
          </p:cNvPr>
          <p:cNvSpPr/>
          <p:nvPr/>
        </p:nvSpPr>
        <p:spPr>
          <a:xfrm>
            <a:off x="0" y="242629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That is, the agent should maintain some sort of </a:t>
            </a:r>
            <a:r>
              <a:rPr lang="en-US" b="1" dirty="0"/>
              <a:t>internal state </a:t>
            </a:r>
            <a:r>
              <a:rPr lang="en-US" dirty="0"/>
              <a:t>that depends on the percept history and thereby reflects at least some of the unobserved aspects of the current state.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5C5F6-D6AE-4611-A2A9-52689BA28577}"/>
              </a:ext>
            </a:extLst>
          </p:cNvPr>
          <p:cNvSpPr/>
          <p:nvPr/>
        </p:nvSpPr>
        <p:spPr>
          <a:xfrm>
            <a:off x="-2035999" y="2102611"/>
            <a:ext cx="609441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/>
              <a:t>model of the world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3713E-5A03-4053-B922-2E24DF2B2292}"/>
              </a:ext>
            </a:extLst>
          </p:cNvPr>
          <p:cNvSpPr/>
          <p:nvPr/>
        </p:nvSpPr>
        <p:spPr>
          <a:xfrm>
            <a:off x="1" y="324612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Updating this internal state information as time goes by requires two kinds of knowledge to be encoded in the agent program.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First, we need some information about how the world evolves independently of the agent </a:t>
            </a:r>
          </a:p>
          <a:p>
            <a:pPr algn="just"/>
            <a:r>
              <a:rPr lang="en-US" dirty="0"/>
              <a:t>[ex. overtaking car]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Second, we need some information about how the agent's own actions affect the world </a:t>
            </a:r>
          </a:p>
          <a:p>
            <a:pPr algn="just"/>
            <a:r>
              <a:rPr lang="en-US" dirty="0"/>
              <a:t>[ex. Turn steering wheel clockwise..]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knowledge about "how the world works"—whether implemented in simple Boolean circuits or in complete scientific theories -  is called a </a:t>
            </a:r>
            <a:r>
              <a:rPr lang="en-US" b="1" dirty="0"/>
              <a:t>model </a:t>
            </a:r>
            <a:r>
              <a:rPr lang="en-US" dirty="0"/>
              <a:t>of the world</a:t>
            </a:r>
            <a:r>
              <a:rPr lang="en-US" b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5CCA6-2DB6-4072-9ABD-46A794AF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7393B-FFB5-43D8-BFC7-00F0F79A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2025748"/>
            <a:ext cx="8993912" cy="4817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98951-D924-4BB2-83DA-5F9395C54E24}"/>
              </a:ext>
            </a:extLst>
          </p:cNvPr>
          <p:cNvSpPr/>
          <p:nvPr/>
        </p:nvSpPr>
        <p:spPr>
          <a:xfrm>
            <a:off x="75476" y="4691675"/>
            <a:ext cx="121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Searching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E8590-F6E9-4DE8-B243-0A3B32E431FA}"/>
              </a:ext>
            </a:extLst>
          </p:cNvPr>
          <p:cNvSpPr/>
          <p:nvPr/>
        </p:nvSpPr>
        <p:spPr>
          <a:xfrm>
            <a:off x="75476" y="5148898"/>
            <a:ext cx="152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Planning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84C46-0D09-4C19-A565-4AFB9E0559C1}"/>
              </a:ext>
            </a:extLst>
          </p:cNvPr>
          <p:cNvSpPr/>
          <p:nvPr/>
        </p:nvSpPr>
        <p:spPr>
          <a:xfrm>
            <a:off x="-419824" y="5606121"/>
            <a:ext cx="220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b="1" dirty="0"/>
          </a:p>
          <a:p>
            <a:pPr algn="r"/>
            <a:r>
              <a:rPr lang="en-US" b="1" dirty="0"/>
              <a:t>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369089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b="1" dirty="0"/>
              <a:t>UTILITY-BASED AGENTS 	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87B3-BDF1-4E70-9F7C-EDCCF7BE58AC}"/>
              </a:ext>
            </a:extLst>
          </p:cNvPr>
          <p:cNvSpPr/>
          <p:nvPr/>
        </p:nvSpPr>
        <p:spPr>
          <a:xfrm>
            <a:off x="-1872177" y="1768905"/>
            <a:ext cx="1203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Goals alone are not enough to generate high-quality behavior in most environments.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D205-9239-42CA-A029-E29736CB6F26}"/>
              </a:ext>
            </a:extLst>
          </p:cNvPr>
          <p:cNvSpPr/>
          <p:nvPr/>
        </p:nvSpPr>
        <p:spPr>
          <a:xfrm>
            <a:off x="-1719776" y="2157466"/>
            <a:ext cx="1188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 agent's </a:t>
            </a:r>
            <a:r>
              <a:rPr lang="en-US" b="1" dirty="0"/>
              <a:t>utility function </a:t>
            </a:r>
            <a:r>
              <a:rPr lang="en-US" dirty="0"/>
              <a:t>is essentially an internalization of the performance measure. </a:t>
            </a:r>
            <a:r>
              <a:rPr lang="en-US" b="1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C1BA9-F2B9-4C4D-BDD2-F81617CBE353}"/>
              </a:ext>
            </a:extLst>
          </p:cNvPr>
          <p:cNvSpPr/>
          <p:nvPr/>
        </p:nvSpPr>
        <p:spPr>
          <a:xfrm>
            <a:off x="0" y="2624102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flexibility and learning 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E8CE-0761-471B-9ADD-2784590DAC4A}"/>
              </a:ext>
            </a:extLst>
          </p:cNvPr>
          <p:cNvSpPr/>
          <p:nvPr/>
        </p:nvSpPr>
        <p:spPr>
          <a:xfrm>
            <a:off x="0" y="299425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In two kinds of cases, goals are inadequate, but a utility-based agent can still make rational decisions 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1E049-52D1-4785-BD72-8C6873BA1DEC}"/>
              </a:ext>
            </a:extLst>
          </p:cNvPr>
          <p:cNvSpPr/>
          <p:nvPr/>
        </p:nvSpPr>
        <p:spPr>
          <a:xfrm>
            <a:off x="0" y="3868869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when there are conflicting goals, only some of which can </a:t>
            </a:r>
            <a:r>
              <a:rPr lang="en-US" sz="2000" i="1" dirty="0"/>
              <a:t>be achieved </a:t>
            </a:r>
          </a:p>
          <a:p>
            <a:pPr algn="just"/>
            <a:r>
              <a:rPr lang="en-US" sz="2000" i="1" dirty="0"/>
              <a:t>(for example, speed and safety), the utility function specifies the appropriate tradeoff. 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3FD98-D069-4334-92FD-8853E7A7D9A9}"/>
              </a:ext>
            </a:extLst>
          </p:cNvPr>
          <p:cNvSpPr/>
          <p:nvPr/>
        </p:nvSpPr>
        <p:spPr>
          <a:xfrm>
            <a:off x="0" y="488453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2. when there are several goals that the agent can aim for, none of which can be achieved with certainty, utility provides a way in which the likelihood of success can be weighed against the importance of the goals. 	</a:t>
            </a:r>
          </a:p>
        </p:txBody>
      </p:sp>
    </p:spTree>
    <p:extLst>
      <p:ext uri="{BB962C8B-B14F-4D97-AF65-F5344CB8AC3E}">
        <p14:creationId xmlns:p14="http://schemas.microsoft.com/office/powerpoint/2010/main" val="279629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1B9A-8E90-4EC4-A7DF-37077C8C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BD4D0-86E9-4186-A2FB-1470B6C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664"/>
            <a:ext cx="91440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6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COMPONENT OF </a:t>
            </a:r>
            <a:br>
              <a:rPr lang="en-US" dirty="0"/>
            </a:br>
            <a:r>
              <a:rPr lang="en-US" dirty="0"/>
              <a:t>AGENT PROGRAMS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194C0-FC87-4BED-92DC-C98AC1CE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" y="2074970"/>
            <a:ext cx="8812018" cy="47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6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2: Intelligent Agents ,  Pages 34-58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V/S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3DBA9-4017-4CA2-9674-E8219C20E696}"/>
              </a:ext>
            </a:extLst>
          </p:cNvPr>
          <p:cNvSpPr txBox="1">
            <a:spLocks/>
          </p:cNvSpPr>
          <p:nvPr/>
        </p:nvSpPr>
        <p:spPr>
          <a:xfrm>
            <a:off x="74613" y="2264898"/>
            <a:ext cx="8816170" cy="405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>
                <a:solidFill>
                  <a:schemeClr val="tx1"/>
                </a:solidFill>
              </a:rPr>
              <a:t>Size </a:t>
            </a:r>
            <a:r>
              <a:rPr lang="en-US" sz="2800">
                <a:solidFill>
                  <a:schemeClr val="tx1"/>
                </a:solidFill>
              </a:rPr>
              <a:t>- an agent is usually smaller than a program.</a:t>
            </a:r>
          </a:p>
          <a:p>
            <a:pPr algn="just"/>
            <a:endParaRPr lang="en-US" sz="2800">
              <a:solidFill>
                <a:schemeClr val="tx1"/>
              </a:solidFill>
            </a:endParaRPr>
          </a:p>
          <a:p>
            <a:pPr algn="just"/>
            <a:r>
              <a:rPr lang="en-US" sz="2800" b="1">
                <a:solidFill>
                  <a:schemeClr val="tx1"/>
                </a:solidFill>
              </a:rPr>
              <a:t>Purpose</a:t>
            </a:r>
            <a:r>
              <a:rPr lang="en-US" sz="2800">
                <a:solidFill>
                  <a:schemeClr val="tx1"/>
                </a:solidFill>
              </a:rPr>
              <a:t> - an agent has a specific purpose while programs are multi-functional.</a:t>
            </a:r>
          </a:p>
          <a:p>
            <a:pPr algn="just"/>
            <a:endParaRPr lang="en-US" sz="2800">
              <a:solidFill>
                <a:schemeClr val="tx1"/>
              </a:solidFill>
            </a:endParaRPr>
          </a:p>
          <a:p>
            <a:pPr algn="just"/>
            <a:r>
              <a:rPr lang="en-US" sz="2800" b="1">
                <a:solidFill>
                  <a:schemeClr val="tx1"/>
                </a:solidFill>
              </a:rPr>
              <a:t>Persistence</a:t>
            </a:r>
            <a:r>
              <a:rPr lang="en-US" sz="2800">
                <a:solidFill>
                  <a:schemeClr val="tx1"/>
                </a:solidFill>
              </a:rPr>
              <a:t> - an agent's life span is not entirely dependent on a user launching and quitting it.</a:t>
            </a:r>
          </a:p>
          <a:p>
            <a:pPr algn="just"/>
            <a:endParaRPr lang="en-US" sz="2800">
              <a:solidFill>
                <a:schemeClr val="tx1"/>
              </a:solidFill>
            </a:endParaRPr>
          </a:p>
          <a:p>
            <a:pPr algn="just"/>
            <a:r>
              <a:rPr lang="en-US" sz="2800" b="1">
                <a:solidFill>
                  <a:schemeClr val="tx1"/>
                </a:solidFill>
              </a:rPr>
              <a:t>Autonomy</a:t>
            </a:r>
            <a:r>
              <a:rPr lang="en-US" sz="2800">
                <a:solidFill>
                  <a:schemeClr val="tx1"/>
                </a:solidFill>
              </a:rPr>
              <a:t> - an agent doesn't need the user's input to function.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AGENT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CA735-E726-4034-B1C2-D1FD0294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544"/>
            <a:ext cx="9144000" cy="4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</a:t>
            </a:r>
            <a:r>
              <a:rPr lang="en-US" u="sng" dirty="0"/>
              <a:t>BOTS</a:t>
            </a:r>
            <a:r>
              <a:rPr lang="en-US" dirty="0"/>
              <a:t> AND THEIR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20DB-B967-4F3B-877D-B63FCCD3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" y="2025748"/>
            <a:ext cx="9125645" cy="48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7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589684"/>
            <a:ext cx="8469441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TAXONOMY OF </a:t>
            </a:r>
            <a:br>
              <a:rPr lang="en-US" dirty="0"/>
            </a:br>
            <a:r>
              <a:rPr lang="en-US" dirty="0"/>
              <a:t>AUTONOMOUS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00382-F047-4CD9-AFE3-91CFD72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1" y="2025748"/>
            <a:ext cx="8833665" cy="48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0480A-3144-4FF5-9B17-86935B6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8" y="2058571"/>
            <a:ext cx="8858373" cy="41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246C4-1653-4831-B264-9CCD8491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3545"/>
            <a:ext cx="9144001" cy="4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497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32393-6016-4A67-A014-1A68ADE8D3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54346-3E23-4543-B3B8-72DCF4E3C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D4FEB4-5272-4196-8435-CCF16E005F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157</TotalTime>
  <Words>1498</Words>
  <Application>Microsoft Office PowerPoint</Application>
  <PresentationFormat>On-screen Show (4:3)</PresentationFormat>
  <Paragraphs>246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_PDMS_IslamicFont</vt:lpstr>
      <vt:lpstr>Arial</vt:lpstr>
      <vt:lpstr>Arial Unicode MS</vt:lpstr>
      <vt:lpstr>Calibri</vt:lpstr>
      <vt:lpstr>Corbel</vt:lpstr>
      <vt:lpstr>Wingdings</vt:lpstr>
      <vt:lpstr>Spectrum</vt:lpstr>
      <vt:lpstr>PowerPoint Presentation</vt:lpstr>
      <vt:lpstr>Lecture Outline</vt:lpstr>
      <vt:lpstr>INTELLIGENT AGENT</vt:lpstr>
      <vt:lpstr>AGENT V/S PROGRAM</vt:lpstr>
      <vt:lpstr>WHAT IS AN AGENT ?</vt:lpstr>
      <vt:lpstr>ROBOTS AND THEIR APPLICATION</vt:lpstr>
      <vt:lpstr>TAXONOMY OF  AUTONOMOUS AGENT</vt:lpstr>
      <vt:lpstr>AGENT TOPOLOGY</vt:lpstr>
      <vt:lpstr>DESIRABLE PROPERTIES OF AGENT</vt:lpstr>
      <vt:lpstr>DESIRABLE PROPERTIES OF AGENT</vt:lpstr>
      <vt:lpstr>DESIRABLE PROPERTIES OF AGENT</vt:lpstr>
      <vt:lpstr>AGENT AND ENVIRONMENT</vt:lpstr>
      <vt:lpstr>AGENT FUNCTION</vt:lpstr>
      <vt:lpstr>VACUUM CLEANING AGENT</vt:lpstr>
      <vt:lpstr> GOOD BEHAVIOR:  THE CONCEPT OF RATIONALITY </vt:lpstr>
      <vt:lpstr>RATIONAL AGENT</vt:lpstr>
      <vt:lpstr>RATIONALITY</vt:lpstr>
      <vt:lpstr> SPECIFYING THE TASK ENVIRONMENT: PEAS DESCRIPTION </vt:lpstr>
      <vt:lpstr>PEAS: Examples</vt:lpstr>
      <vt:lpstr>PROPERTIES OF   TASK ENVIRONMENT </vt:lpstr>
      <vt:lpstr>PROPERTIES OF   TASK ENVIRONMENT </vt:lpstr>
      <vt:lpstr>TASK ENVIRONMENT: EXAMPLES</vt:lpstr>
      <vt:lpstr>THE STRUCTURE OF AGENTS</vt:lpstr>
      <vt:lpstr>AGENT EXAMPLE:  TABLE DRIVEN AGENT</vt:lpstr>
      <vt:lpstr> TABLE-DRIVEN-AGENT </vt:lpstr>
      <vt:lpstr>VACUUM CLEANING AGENT: Table Driven</vt:lpstr>
      <vt:lpstr>Table Drives</vt:lpstr>
      <vt:lpstr>LIMITATION OF  TABLE-DRIVEN AGENT</vt:lpstr>
      <vt:lpstr>BASIC KINDS OF  AGENT PROGRAMS</vt:lpstr>
      <vt:lpstr> SIMPLE REFLEX AGENTS </vt:lpstr>
      <vt:lpstr>PowerPoint Presentation</vt:lpstr>
      <vt:lpstr> MODEL-BASED REFLEX AGENTS </vt:lpstr>
      <vt:lpstr>PowerPoint Presentation</vt:lpstr>
      <vt:lpstr>GOAL-BASED AGENT</vt:lpstr>
      <vt:lpstr> UTILITY-BASED AGENTS  </vt:lpstr>
      <vt:lpstr>PowerPoint Presentation</vt:lpstr>
      <vt:lpstr>LEARNING AGENT</vt:lpstr>
      <vt:lpstr>HOW COMPONENT OF  AGENT PROGRAMS 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MUHAMMAD FIROZ MRIDHA</cp:lastModifiedBy>
  <cp:revision>74</cp:revision>
  <dcterms:created xsi:type="dcterms:W3CDTF">2018-12-10T17:20:29Z</dcterms:created>
  <dcterms:modified xsi:type="dcterms:W3CDTF">2022-01-31T06:27:38Z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