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0"/>
  </p:notesMasterIdLst>
  <p:sldIdLst>
    <p:sldId id="268" r:id="rId5"/>
    <p:sldId id="257" r:id="rId6"/>
    <p:sldId id="414" r:id="rId7"/>
    <p:sldId id="266" r:id="rId8"/>
    <p:sldId id="269" r:id="rId9"/>
    <p:sldId id="270" r:id="rId10"/>
    <p:sldId id="271" r:id="rId11"/>
    <p:sldId id="272" r:id="rId12"/>
    <p:sldId id="273" r:id="rId13"/>
    <p:sldId id="274" r:id="rId14"/>
    <p:sldId id="275" r:id="rId15"/>
    <p:sldId id="413" r:id="rId16"/>
    <p:sldId id="276" r:id="rId17"/>
    <p:sldId id="291" r:id="rId18"/>
    <p:sldId id="277" r:id="rId19"/>
    <p:sldId id="278" r:id="rId20"/>
    <p:sldId id="279" r:id="rId21"/>
    <p:sldId id="280" r:id="rId22"/>
    <p:sldId id="286" r:id="rId23"/>
    <p:sldId id="287" r:id="rId24"/>
    <p:sldId id="288" r:id="rId25"/>
    <p:sldId id="289" r:id="rId26"/>
    <p:sldId id="290" r:id="rId27"/>
    <p:sldId id="429" r:id="rId28"/>
    <p:sldId id="460" r:id="rId29"/>
    <p:sldId id="461" r:id="rId30"/>
    <p:sldId id="462" r:id="rId31"/>
    <p:sldId id="463" r:id="rId32"/>
    <p:sldId id="469" r:id="rId33"/>
    <p:sldId id="470" r:id="rId34"/>
    <p:sldId id="471" r:id="rId35"/>
    <p:sldId id="472" r:id="rId36"/>
    <p:sldId id="473" r:id="rId37"/>
    <p:sldId id="474" r:id="rId38"/>
    <p:sldId id="475" r:id="rId39"/>
    <p:sldId id="476" r:id="rId40"/>
    <p:sldId id="477" r:id="rId41"/>
    <p:sldId id="478" r:id="rId42"/>
    <p:sldId id="481" r:id="rId43"/>
    <p:sldId id="482" r:id="rId44"/>
    <p:sldId id="483" r:id="rId45"/>
    <p:sldId id="484" r:id="rId46"/>
    <p:sldId id="281" r:id="rId47"/>
    <p:sldId id="265" r:id="rId48"/>
    <p:sldId id="26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724"/>
  </p:normalViewPr>
  <p:slideViewPr>
    <p:cSldViewPr snapToGrid="0" snapToObjects="1">
      <p:cViewPr varScale="1">
        <p:scale>
          <a:sx n="47" d="100"/>
          <a:sy n="47" d="100"/>
        </p:scale>
        <p:origin x="1498"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5E72C-7530-48DC-8448-C961366BFDA8}" type="datetimeFigureOut">
              <a:rPr lang="en-US" smtClean="0"/>
              <a:t>2/14/2022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A37E2-0C26-44EA-8915-91B224B742CC}" type="slidenum">
              <a:rPr lang="en-US" smtClean="0"/>
              <a:t>‹#›</a:t>
            </a:fld>
            <a:endParaRPr lang="en-US"/>
          </a:p>
        </p:txBody>
      </p:sp>
    </p:spTree>
    <p:extLst>
      <p:ext uri="{BB962C8B-B14F-4D97-AF65-F5344CB8AC3E}">
        <p14:creationId xmlns:p14="http://schemas.microsoft.com/office/powerpoint/2010/main" val="29959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E71FF912-B03C-422C-BC48-220F7F8906D6}"/>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1AEAB4AE-823A-474C-A7F8-7F726CD21DA9}" type="slidenum">
              <a:rPr lang="en-GB" altLang="en-US" sz="1200" b="0">
                <a:latin typeface="Times New Roman" panose="02020603050405020304" pitchFamily="18" charset="0"/>
              </a:rPr>
              <a:pPr/>
              <a:t>26</a:t>
            </a:fld>
            <a:endParaRPr lang="en-GB" altLang="en-US" sz="1200" b="0">
              <a:latin typeface="Times New Roman" panose="02020603050405020304" pitchFamily="18" charset="0"/>
            </a:endParaRPr>
          </a:p>
        </p:txBody>
      </p:sp>
      <p:sp>
        <p:nvSpPr>
          <p:cNvPr id="6147" name="Rectangle 2">
            <a:extLst>
              <a:ext uri="{FF2B5EF4-FFF2-40B4-BE49-F238E27FC236}">
                <a16:creationId xmlns:a16="http://schemas.microsoft.com/office/drawing/2014/main" id="{D8245B1B-4B28-4855-A734-FEA39F2C648E}"/>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6A046FCB-C21D-427F-B6A6-296858117132}"/>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1B8FB8B8-2DAB-49C0-80A2-A40F25907172}"/>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9CC938B6-9543-4A87-A073-BC933F4A39BB}" type="slidenum">
              <a:rPr lang="en-GB" altLang="en-US" sz="1200" b="0">
                <a:latin typeface="Times New Roman" panose="02020603050405020304" pitchFamily="18" charset="0"/>
              </a:rPr>
              <a:pPr/>
              <a:t>35</a:t>
            </a:fld>
            <a:endParaRPr lang="en-GB" altLang="en-US" sz="1200" b="0">
              <a:latin typeface="Times New Roman" panose="02020603050405020304" pitchFamily="18" charset="0"/>
            </a:endParaRPr>
          </a:p>
        </p:txBody>
      </p:sp>
      <p:sp>
        <p:nvSpPr>
          <p:cNvPr id="24579" name="Rectangle 2">
            <a:extLst>
              <a:ext uri="{FF2B5EF4-FFF2-40B4-BE49-F238E27FC236}">
                <a16:creationId xmlns:a16="http://schemas.microsoft.com/office/drawing/2014/main" id="{EBE9616E-AE4A-43C7-A0CB-B1FAAA2D50E2}"/>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876B7FDE-B3DE-43F5-8534-816950B76695}"/>
              </a:ext>
            </a:extLst>
          </p:cNvPr>
          <p:cNvSpPr>
            <a:spLocks noGrp="1" noChangeArrowheads="1"/>
          </p:cNvSpPr>
          <p:nvPr>
            <p:ph type="body" idx="1"/>
          </p:nvPr>
        </p:nvSpPr>
        <p:spPr>
          <a:noFill/>
        </p:spPr>
        <p:txBody>
          <a:bodyPr/>
          <a:lstStyle/>
          <a:p>
            <a:r>
              <a:rPr lang="en-GB" altLang="en-US"/>
              <a:t>Insert def box, pg 147</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51C194B-0086-4F91-A317-A426168DC327}"/>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66163082-018D-4EE2-BD29-27D1DCB1AE15}" type="slidenum">
              <a:rPr lang="en-GB" altLang="en-US" sz="1200" b="0">
                <a:latin typeface="Times New Roman" panose="02020603050405020304" pitchFamily="18" charset="0"/>
              </a:rPr>
              <a:pPr/>
              <a:t>36</a:t>
            </a:fld>
            <a:endParaRPr lang="en-GB" altLang="en-US" sz="1200" b="0">
              <a:latin typeface="Times New Roman" panose="02020603050405020304" pitchFamily="18" charset="0"/>
            </a:endParaRPr>
          </a:p>
        </p:txBody>
      </p:sp>
      <p:sp>
        <p:nvSpPr>
          <p:cNvPr id="26627" name="Rectangle 2">
            <a:extLst>
              <a:ext uri="{FF2B5EF4-FFF2-40B4-BE49-F238E27FC236}">
                <a16:creationId xmlns:a16="http://schemas.microsoft.com/office/drawing/2014/main" id="{15B540C7-6695-4991-AAAD-D0B16C266DFC}"/>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23E8A755-CCC0-4B7D-A6C3-31B7128AA7AE}"/>
              </a:ext>
            </a:extLst>
          </p:cNvPr>
          <p:cNvSpPr>
            <a:spLocks noGrp="1" noChangeArrowheads="1"/>
          </p:cNvSpPr>
          <p:nvPr>
            <p:ph type="body" idx="1"/>
          </p:nvPr>
        </p:nvSpPr>
        <p:spPr>
          <a:noFill/>
        </p:spPr>
        <p:txBody>
          <a:bodyPr/>
          <a:lstStyle/>
          <a:p>
            <a:r>
              <a:rPr lang="en-GB" altLang="en-US"/>
              <a:t>Insert def box, pg 148</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21423AA1-B48E-4B0E-A393-32CEEBE1D805}"/>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88DF755D-B321-4338-965A-74105B4B04B8}" type="slidenum">
              <a:rPr lang="en-GB" altLang="en-US" sz="1200" b="0">
                <a:latin typeface="Times New Roman" panose="02020603050405020304" pitchFamily="18" charset="0"/>
              </a:rPr>
              <a:pPr/>
              <a:t>37</a:t>
            </a:fld>
            <a:endParaRPr lang="en-GB" altLang="en-US" sz="1200" b="0">
              <a:latin typeface="Times New Roman" panose="02020603050405020304" pitchFamily="18" charset="0"/>
            </a:endParaRPr>
          </a:p>
        </p:txBody>
      </p:sp>
      <p:sp>
        <p:nvSpPr>
          <p:cNvPr id="28675" name="Rectangle 2">
            <a:extLst>
              <a:ext uri="{FF2B5EF4-FFF2-40B4-BE49-F238E27FC236}">
                <a16:creationId xmlns:a16="http://schemas.microsoft.com/office/drawing/2014/main" id="{9E09F7ED-EF28-42B5-A6E6-D08D2F505199}"/>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24775075-6F1E-4311-880B-FA3A79DEF97E}"/>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795E1DC3-3FA9-4E1D-85F6-92DF73541D0C}"/>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B5C811B3-FBA5-4A37-B6F7-3C4BCA040691}" type="slidenum">
              <a:rPr lang="en-GB" altLang="en-US" sz="1200" b="0">
                <a:latin typeface="Times New Roman" panose="02020603050405020304" pitchFamily="18" charset="0"/>
              </a:rPr>
              <a:pPr/>
              <a:t>38</a:t>
            </a:fld>
            <a:endParaRPr lang="en-GB" altLang="en-US" sz="1200" b="0">
              <a:latin typeface="Times New Roman" panose="02020603050405020304" pitchFamily="18" charset="0"/>
            </a:endParaRPr>
          </a:p>
        </p:txBody>
      </p:sp>
      <p:sp>
        <p:nvSpPr>
          <p:cNvPr id="30723" name="Rectangle 2">
            <a:extLst>
              <a:ext uri="{FF2B5EF4-FFF2-40B4-BE49-F238E27FC236}">
                <a16:creationId xmlns:a16="http://schemas.microsoft.com/office/drawing/2014/main" id="{9DFDAB4C-6E03-49D0-B532-46D23475BA53}"/>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F3CFAFD6-7611-4D33-B80E-6E1CA57F16A3}"/>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62BF8D1-EB41-4C1B-A835-8600FE677166}"/>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91560937-6152-473C-8258-F1DD2424E19C}" type="slidenum">
              <a:rPr lang="en-GB" altLang="en-US" sz="1200" b="0">
                <a:latin typeface="Times New Roman" panose="02020603050405020304" pitchFamily="18" charset="0"/>
              </a:rPr>
              <a:pPr/>
              <a:t>39</a:t>
            </a:fld>
            <a:endParaRPr lang="en-GB" altLang="en-US" sz="1200" b="0">
              <a:latin typeface="Times New Roman" panose="02020603050405020304" pitchFamily="18" charset="0"/>
            </a:endParaRPr>
          </a:p>
        </p:txBody>
      </p:sp>
      <p:sp>
        <p:nvSpPr>
          <p:cNvPr id="32771" name="Rectangle 2">
            <a:extLst>
              <a:ext uri="{FF2B5EF4-FFF2-40B4-BE49-F238E27FC236}">
                <a16:creationId xmlns:a16="http://schemas.microsoft.com/office/drawing/2014/main" id="{3FB694F1-8771-4AAC-B864-905406B5D865}"/>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8F63E9A0-354E-4C4D-AF9F-D1083C881B7E}"/>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1C8A71FD-7548-4466-81E4-3A39E2282D24}"/>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7BB1DA42-73A8-4C2A-8710-90F778300C46}" type="slidenum">
              <a:rPr lang="en-GB" altLang="en-US" sz="1200" b="0">
                <a:latin typeface="Times New Roman" panose="02020603050405020304" pitchFamily="18" charset="0"/>
              </a:rPr>
              <a:pPr/>
              <a:t>40</a:t>
            </a:fld>
            <a:endParaRPr lang="en-GB" altLang="en-US" sz="1200" b="0">
              <a:latin typeface="Times New Roman" panose="02020603050405020304" pitchFamily="18" charset="0"/>
            </a:endParaRPr>
          </a:p>
        </p:txBody>
      </p:sp>
      <p:sp>
        <p:nvSpPr>
          <p:cNvPr id="34819" name="Rectangle 2">
            <a:extLst>
              <a:ext uri="{FF2B5EF4-FFF2-40B4-BE49-F238E27FC236}">
                <a16:creationId xmlns:a16="http://schemas.microsoft.com/office/drawing/2014/main" id="{C5D50109-A77B-45DB-BD3C-ED4EE98A241F}"/>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82278A7D-E01B-48C4-BC38-1A847749374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BBC4925-11C1-4ED7-9375-96FDA88CB9F2}"/>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180B1D7E-8FCC-4A07-B22C-28E92D35B715}" type="slidenum">
              <a:rPr lang="en-GB" altLang="en-US" sz="1200" b="0">
                <a:latin typeface="Times New Roman" panose="02020603050405020304" pitchFamily="18" charset="0"/>
              </a:rPr>
              <a:pPr/>
              <a:t>41</a:t>
            </a:fld>
            <a:endParaRPr lang="en-GB" altLang="en-US" sz="1200" b="0">
              <a:latin typeface="Times New Roman" panose="02020603050405020304" pitchFamily="18" charset="0"/>
            </a:endParaRPr>
          </a:p>
        </p:txBody>
      </p:sp>
      <p:sp>
        <p:nvSpPr>
          <p:cNvPr id="36867" name="Rectangle 2">
            <a:extLst>
              <a:ext uri="{FF2B5EF4-FFF2-40B4-BE49-F238E27FC236}">
                <a16:creationId xmlns:a16="http://schemas.microsoft.com/office/drawing/2014/main" id="{7D308426-F0E7-4D43-87EB-A95FA0E50711}"/>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A0F8E11-F271-487F-8C3E-C44DDC510BA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0EEFF32-BE4A-4891-9739-1DD474417F96}"/>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3A432EB8-7C64-4AFF-A26E-FB5D0243B49B}" type="slidenum">
              <a:rPr lang="en-GB" altLang="en-US" sz="1200" b="0">
                <a:latin typeface="Times New Roman" panose="02020603050405020304" pitchFamily="18" charset="0"/>
              </a:rPr>
              <a:pPr/>
              <a:t>42</a:t>
            </a:fld>
            <a:endParaRPr lang="en-GB" altLang="en-US" sz="1200" b="0">
              <a:latin typeface="Times New Roman" panose="02020603050405020304" pitchFamily="18" charset="0"/>
            </a:endParaRPr>
          </a:p>
        </p:txBody>
      </p:sp>
      <p:sp>
        <p:nvSpPr>
          <p:cNvPr id="38915" name="Rectangle 2">
            <a:extLst>
              <a:ext uri="{FF2B5EF4-FFF2-40B4-BE49-F238E27FC236}">
                <a16:creationId xmlns:a16="http://schemas.microsoft.com/office/drawing/2014/main" id="{34E75AC6-993C-462A-8829-51AF801394D6}"/>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A00E8494-CB6A-41A0-BC4A-6016155FA6E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7E836A0-EEFB-4CE7-A718-D58F72734F5B}"/>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C5E7080B-5163-478E-8CED-1BF1B9D4AE6A}" type="slidenum">
              <a:rPr lang="en-GB" altLang="en-US" sz="1200" b="0">
                <a:latin typeface="Times New Roman" panose="02020603050405020304" pitchFamily="18" charset="0"/>
              </a:rPr>
              <a:pPr/>
              <a:t>27</a:t>
            </a:fld>
            <a:endParaRPr lang="en-GB" altLang="en-US" sz="1200" b="0">
              <a:latin typeface="Times New Roman" panose="02020603050405020304" pitchFamily="18" charset="0"/>
            </a:endParaRPr>
          </a:p>
        </p:txBody>
      </p:sp>
      <p:sp>
        <p:nvSpPr>
          <p:cNvPr id="8195" name="Rectangle 2">
            <a:extLst>
              <a:ext uri="{FF2B5EF4-FFF2-40B4-BE49-F238E27FC236}">
                <a16:creationId xmlns:a16="http://schemas.microsoft.com/office/drawing/2014/main" id="{6A29460F-9D4E-4477-BCEE-EE34440A091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F78FD091-3707-46D7-B129-B4737CED20F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4DBFFA5-5274-4812-9D56-A5A87ECD1696}"/>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D5E7CA9D-EEDA-4E31-B1D7-3EA479F32ABE}" type="slidenum">
              <a:rPr lang="en-GB" altLang="en-US" sz="1200" b="0">
                <a:latin typeface="Times New Roman" panose="02020603050405020304" pitchFamily="18" charset="0"/>
              </a:rPr>
              <a:pPr/>
              <a:t>28</a:t>
            </a:fld>
            <a:endParaRPr lang="en-GB" altLang="en-US" sz="1200" b="0">
              <a:latin typeface="Times New Roman" panose="02020603050405020304" pitchFamily="18" charset="0"/>
            </a:endParaRPr>
          </a:p>
        </p:txBody>
      </p:sp>
      <p:sp>
        <p:nvSpPr>
          <p:cNvPr id="10243" name="Rectangle 2">
            <a:extLst>
              <a:ext uri="{FF2B5EF4-FFF2-40B4-BE49-F238E27FC236}">
                <a16:creationId xmlns:a16="http://schemas.microsoft.com/office/drawing/2014/main" id="{2A59CD9E-9B07-4E25-AA4D-D66FD473B1C2}"/>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CFB26652-1464-4514-819B-D3A7F6CDC56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9826E2BB-2400-4614-A0B7-0E91EACA4C6E}"/>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E0CF7389-6B55-487A-94CF-13E672160A45}" type="slidenum">
              <a:rPr lang="en-GB" altLang="en-US" sz="1200" b="0">
                <a:latin typeface="Times New Roman" panose="02020603050405020304" pitchFamily="18" charset="0"/>
              </a:rPr>
              <a:pPr/>
              <a:t>29</a:t>
            </a:fld>
            <a:endParaRPr lang="en-GB" altLang="en-US" sz="1200" b="0">
              <a:latin typeface="Times New Roman" panose="02020603050405020304" pitchFamily="18" charset="0"/>
            </a:endParaRPr>
          </a:p>
        </p:txBody>
      </p:sp>
      <p:sp>
        <p:nvSpPr>
          <p:cNvPr id="12291" name="Rectangle 2">
            <a:extLst>
              <a:ext uri="{FF2B5EF4-FFF2-40B4-BE49-F238E27FC236}">
                <a16:creationId xmlns:a16="http://schemas.microsoft.com/office/drawing/2014/main" id="{D1ED891B-D6CC-4DFB-8E96-118B90883B76}"/>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3E374492-A80F-4E05-BAC2-20580AFD345B}"/>
              </a:ext>
            </a:extLst>
          </p:cNvPr>
          <p:cNvSpPr>
            <a:spLocks noGrp="1" noChangeArrowheads="1"/>
          </p:cNvSpPr>
          <p:nvPr>
            <p:ph type="body" idx="1"/>
          </p:nvPr>
        </p:nvSpPr>
        <p:spPr>
          <a:noFill/>
        </p:spPr>
        <p:txBody>
          <a:bodyPr/>
          <a:lstStyle/>
          <a:p>
            <a:r>
              <a:rPr lang="en-GB" altLang="en-US"/>
              <a:t>Insert fig 4.12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E871506A-2633-44B2-A70C-E25522120770}"/>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D740553A-5A99-40F8-917F-F7C56D876203}" type="slidenum">
              <a:rPr lang="en-GB" altLang="en-US" sz="1200" b="0">
                <a:latin typeface="Times New Roman" panose="02020603050405020304" pitchFamily="18" charset="0"/>
              </a:rPr>
              <a:pPr/>
              <a:t>30</a:t>
            </a:fld>
            <a:endParaRPr lang="en-GB" altLang="en-US" sz="1200" b="0">
              <a:latin typeface="Times New Roman" panose="02020603050405020304" pitchFamily="18" charset="0"/>
            </a:endParaRPr>
          </a:p>
        </p:txBody>
      </p:sp>
      <p:sp>
        <p:nvSpPr>
          <p:cNvPr id="14339" name="Rectangle 2">
            <a:extLst>
              <a:ext uri="{FF2B5EF4-FFF2-40B4-BE49-F238E27FC236}">
                <a16:creationId xmlns:a16="http://schemas.microsoft.com/office/drawing/2014/main" id="{CFDDDD6C-C306-4A18-922A-4C921C99650E}"/>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B9D877FA-FF20-4B6F-B3D1-4045D2209CCE}"/>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130FBDE3-F134-440D-B815-A3C0D58C6625}"/>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B0F95574-D03C-48FB-83B7-B2D3925914C1}" type="slidenum">
              <a:rPr lang="en-GB" altLang="en-US" sz="1200" b="0">
                <a:latin typeface="Times New Roman" panose="02020603050405020304" pitchFamily="18" charset="0"/>
              </a:rPr>
              <a:pPr/>
              <a:t>31</a:t>
            </a:fld>
            <a:endParaRPr lang="en-GB" altLang="en-US" sz="1200" b="0">
              <a:latin typeface="Times New Roman" panose="02020603050405020304" pitchFamily="18" charset="0"/>
            </a:endParaRPr>
          </a:p>
        </p:txBody>
      </p:sp>
      <p:sp>
        <p:nvSpPr>
          <p:cNvPr id="16387" name="Rectangle 2">
            <a:extLst>
              <a:ext uri="{FF2B5EF4-FFF2-40B4-BE49-F238E27FC236}">
                <a16:creationId xmlns:a16="http://schemas.microsoft.com/office/drawing/2014/main" id="{1EF335FA-B134-4ECE-A7F6-669048D1C07E}"/>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14C0495D-B098-4412-B79B-4ADE5321C9A3}"/>
              </a:ext>
            </a:extLst>
          </p:cNvPr>
          <p:cNvSpPr>
            <a:spLocks noGrp="1" noChangeArrowheads="1"/>
          </p:cNvSpPr>
          <p:nvPr>
            <p:ph type="body" idx="1"/>
          </p:nvPr>
        </p:nvSpPr>
        <p:spPr>
          <a:noFill/>
        </p:spPr>
        <p:txBody>
          <a:bodyPr/>
          <a:lstStyle/>
          <a:p>
            <a:r>
              <a:rPr lang="en-GB" altLang="en-US"/>
              <a:t>Insert fig 4.15</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64FEF7D5-FC50-46AA-BDD2-4935C90C48D4}"/>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DE1E3699-A3C1-43D6-BAC8-8A543C35DA37}" type="slidenum">
              <a:rPr lang="en-GB" altLang="en-US" sz="1200" b="0">
                <a:latin typeface="Times New Roman" panose="02020603050405020304" pitchFamily="18" charset="0"/>
              </a:rPr>
              <a:pPr/>
              <a:t>32</a:t>
            </a:fld>
            <a:endParaRPr lang="en-GB" altLang="en-US" sz="1200" b="0">
              <a:latin typeface="Times New Roman" panose="02020603050405020304" pitchFamily="18" charset="0"/>
            </a:endParaRPr>
          </a:p>
        </p:txBody>
      </p:sp>
      <p:sp>
        <p:nvSpPr>
          <p:cNvPr id="18435" name="Rectangle 2">
            <a:extLst>
              <a:ext uri="{FF2B5EF4-FFF2-40B4-BE49-F238E27FC236}">
                <a16:creationId xmlns:a16="http://schemas.microsoft.com/office/drawing/2014/main" id="{246D1129-055C-4FEF-9FD1-B226BFF02D55}"/>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7142B861-979D-407C-B649-97649D49DA8D}"/>
              </a:ext>
            </a:extLst>
          </p:cNvPr>
          <p:cNvSpPr>
            <a:spLocks noGrp="1" noChangeArrowheads="1"/>
          </p:cNvSpPr>
          <p:nvPr>
            <p:ph type="body" idx="1"/>
          </p:nvPr>
        </p:nvSpPr>
        <p:spPr>
          <a:noFill/>
        </p:spPr>
        <p:txBody>
          <a:bodyPr/>
          <a:lstStyle/>
          <a:p>
            <a:r>
              <a:rPr lang="en-GB" altLang="en-US"/>
              <a:t>Insert fig 4.16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A0F3FF27-31B1-41C2-9C66-92AEC9BC860F}"/>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A05C7A10-6AEC-4EA6-9956-67C45021DF3A}" type="slidenum">
              <a:rPr lang="en-GB" altLang="en-US" sz="1200" b="0">
                <a:latin typeface="Times New Roman" panose="02020603050405020304" pitchFamily="18" charset="0"/>
              </a:rPr>
              <a:pPr/>
              <a:t>33</a:t>
            </a:fld>
            <a:endParaRPr lang="en-GB" altLang="en-US" sz="1200" b="0">
              <a:latin typeface="Times New Roman" panose="02020603050405020304" pitchFamily="18" charset="0"/>
            </a:endParaRPr>
          </a:p>
        </p:txBody>
      </p:sp>
      <p:sp>
        <p:nvSpPr>
          <p:cNvPr id="20483" name="Rectangle 2">
            <a:extLst>
              <a:ext uri="{FF2B5EF4-FFF2-40B4-BE49-F238E27FC236}">
                <a16:creationId xmlns:a16="http://schemas.microsoft.com/office/drawing/2014/main" id="{67516DA0-562A-4820-9B87-3456D84EEC4C}"/>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DB88084C-263C-40FD-84A7-0D0380CA9653}"/>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8CC219A8-00DA-41F3-A5FF-11734B85E8BF}"/>
              </a:ext>
            </a:extLst>
          </p:cNvPr>
          <p:cNvSpPr>
            <a:spLocks noGrp="1" noChangeArrowheads="1"/>
          </p:cNvSpPr>
          <p:nvPr>
            <p:ph type="sldNum" sz="quarter" idx="5"/>
          </p:nvPr>
        </p:nvSpPr>
        <p:spPr>
          <a:noFill/>
        </p:spPr>
        <p:txBody>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fld id="{E7D89A6A-D484-4146-923E-737475081E27}" type="slidenum">
              <a:rPr lang="en-GB" altLang="en-US" sz="1200" b="0">
                <a:latin typeface="Times New Roman" panose="02020603050405020304" pitchFamily="18" charset="0"/>
              </a:rPr>
              <a:pPr/>
              <a:t>34</a:t>
            </a:fld>
            <a:endParaRPr lang="en-GB" altLang="en-US" sz="1200" b="0">
              <a:latin typeface="Times New Roman" panose="02020603050405020304" pitchFamily="18" charset="0"/>
            </a:endParaRPr>
          </a:p>
        </p:txBody>
      </p:sp>
      <p:sp>
        <p:nvSpPr>
          <p:cNvPr id="22531" name="Rectangle 2">
            <a:extLst>
              <a:ext uri="{FF2B5EF4-FFF2-40B4-BE49-F238E27FC236}">
                <a16:creationId xmlns:a16="http://schemas.microsoft.com/office/drawing/2014/main" id="{CFAEA866-EA21-4E90-AAB5-427B10120B77}"/>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4EDC481-A2F5-4AFE-9269-A1D086754B98}"/>
              </a:ext>
            </a:extLst>
          </p:cNvPr>
          <p:cNvSpPr>
            <a:spLocks noGrp="1" noChangeArrowheads="1"/>
          </p:cNvSpPr>
          <p:nvPr>
            <p:ph type="body" idx="1"/>
          </p:nvPr>
        </p:nvSpPr>
        <p:spPr>
          <a:noFill/>
        </p:spPr>
        <p:txBody>
          <a:bodyPr/>
          <a:lstStyle/>
          <a:p>
            <a:r>
              <a:rPr lang="en-GB" altLang="en-US"/>
              <a:t>Insert def box page 146</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2/14/2022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2/14/2022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99704"/>
            <a:ext cx="7808976" cy="1088136"/>
          </a:xfrm>
        </p:spPr>
        <p:txBody>
          <a:bodyPr>
            <a:noAutofit/>
          </a:bodyPr>
          <a:lstStyle/>
          <a:p>
            <a:r>
              <a:rPr lang="en-US" sz="4000" dirty="0"/>
              <a:t>INFORMED (HEURISTIC) </a:t>
            </a:r>
            <a:br>
              <a:rPr lang="en-US" sz="4000" dirty="0"/>
            </a:br>
            <a:r>
              <a:rPr lang="en-US" sz="4000" dirty="0"/>
              <a:t>SEARCH STRATEGIES</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28170903"/>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Four (4)</a:t>
                      </a:r>
                    </a:p>
                  </a:txBody>
                  <a:tcPr/>
                </a:tc>
                <a:tc>
                  <a:txBody>
                    <a:bodyPr/>
                    <a:lstStyle/>
                    <a:p>
                      <a:r>
                        <a:rPr lang="en-US" dirty="0"/>
                        <a:t>Week No:</a:t>
                      </a:r>
                    </a:p>
                  </a:txBody>
                  <a:tcPr/>
                </a:tc>
                <a:tc>
                  <a:txBody>
                    <a:bodyPr/>
                    <a:lstStyle/>
                    <a:p>
                      <a:r>
                        <a:rPr lang="en-US" dirty="0"/>
                        <a:t>Four (4)</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Muhammad Firoz Mridha, Associate Professor, Dept of CS</a:t>
                      </a:r>
                    </a:p>
                    <a:p>
                      <a:r>
                        <a:rPr lang="en-US" i="1"/>
                        <a:t>Email: firoz.mridha@aiub.edu</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716291"/>
            <a:ext cx="7808976" cy="1088136"/>
          </a:xfrm>
        </p:spPr>
        <p:txBody>
          <a:bodyPr>
            <a:normAutofit fontScale="90000"/>
          </a:bodyPr>
          <a:lstStyle/>
          <a:p>
            <a:r>
              <a:rPr lang="en-US" dirty="0"/>
              <a:t>GREEDY BEST-FIRST </a:t>
            </a:r>
            <a:br>
              <a:rPr lang="en-US" dirty="0"/>
            </a:br>
            <a:r>
              <a:rPr lang="en-US" dirty="0"/>
              <a:t>TREE SEARCH</a:t>
            </a:r>
          </a:p>
        </p:txBody>
      </p:sp>
      <p:pic>
        <p:nvPicPr>
          <p:cNvPr id="3" name="Picture 2">
            <a:extLst>
              <a:ext uri="{FF2B5EF4-FFF2-40B4-BE49-F238E27FC236}">
                <a16:creationId xmlns:a16="http://schemas.microsoft.com/office/drawing/2014/main" id="{4EA61055-67AE-437D-A3BA-B0F9A2890111}"/>
              </a:ext>
            </a:extLst>
          </p:cNvPr>
          <p:cNvPicPr>
            <a:picLocks noChangeAspect="1"/>
          </p:cNvPicPr>
          <p:nvPr/>
        </p:nvPicPr>
        <p:blipFill>
          <a:blip r:embed="rId2"/>
          <a:stretch>
            <a:fillRect/>
          </a:stretch>
        </p:blipFill>
        <p:spPr>
          <a:xfrm>
            <a:off x="0" y="1969476"/>
            <a:ext cx="9144000" cy="4888523"/>
          </a:xfrm>
          <a:prstGeom prst="rect">
            <a:avLst/>
          </a:prstGeom>
        </p:spPr>
      </p:pic>
    </p:spTree>
    <p:extLst>
      <p:ext uri="{BB962C8B-B14F-4D97-AF65-F5344CB8AC3E}">
        <p14:creationId xmlns:p14="http://schemas.microsoft.com/office/powerpoint/2010/main" val="263907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72562"/>
            <a:ext cx="8300628" cy="1088136"/>
          </a:xfrm>
        </p:spPr>
        <p:txBody>
          <a:bodyPr>
            <a:normAutofit fontScale="90000"/>
          </a:bodyPr>
          <a:lstStyle/>
          <a:p>
            <a:r>
              <a:rPr lang="en-US" b="1" dirty="0"/>
              <a:t>A* SEARCH: </a:t>
            </a:r>
            <a:br>
              <a:rPr lang="en-US" b="1" dirty="0"/>
            </a:br>
            <a:r>
              <a:rPr lang="en-US" sz="2700" b="1" dirty="0"/>
              <a:t>MINIMIZING THE TOTAL ESTIMATED SOLUTION COST</a:t>
            </a:r>
            <a:endParaRPr lang="en-US" dirty="0"/>
          </a:p>
        </p:txBody>
      </p:sp>
      <p:sp>
        <p:nvSpPr>
          <p:cNvPr id="3" name="Rectangle 2">
            <a:extLst>
              <a:ext uri="{FF2B5EF4-FFF2-40B4-BE49-F238E27FC236}">
                <a16:creationId xmlns:a16="http://schemas.microsoft.com/office/drawing/2014/main" id="{5BD43F9B-087A-4583-8566-9287E4CA9F50}"/>
              </a:ext>
            </a:extLst>
          </p:cNvPr>
          <p:cNvSpPr/>
          <p:nvPr/>
        </p:nvSpPr>
        <p:spPr>
          <a:xfrm>
            <a:off x="189913" y="2008555"/>
            <a:ext cx="8813409" cy="400110"/>
          </a:xfrm>
          <a:prstGeom prst="rect">
            <a:avLst/>
          </a:prstGeom>
        </p:spPr>
        <p:txBody>
          <a:bodyPr wrap="square">
            <a:spAutoFit/>
          </a:bodyPr>
          <a:lstStyle/>
          <a:p>
            <a:r>
              <a:rPr lang="en-US" sz="2000" dirty="0"/>
              <a:t>The most widely known form of best-first search is called </a:t>
            </a:r>
            <a:r>
              <a:rPr lang="en-US" sz="2000" b="1" dirty="0"/>
              <a:t>A</a:t>
            </a:r>
            <a:r>
              <a:rPr lang="en-US" sz="2000" b="1" baseline="30000" dirty="0"/>
              <a:t>*</a:t>
            </a:r>
            <a:r>
              <a:rPr lang="en-US" sz="2000" b="1" dirty="0"/>
              <a:t>search</a:t>
            </a:r>
            <a:endParaRPr lang="en-US" sz="2000" dirty="0"/>
          </a:p>
        </p:txBody>
      </p:sp>
      <p:sp>
        <p:nvSpPr>
          <p:cNvPr id="4" name="Rectangle 3">
            <a:extLst>
              <a:ext uri="{FF2B5EF4-FFF2-40B4-BE49-F238E27FC236}">
                <a16:creationId xmlns:a16="http://schemas.microsoft.com/office/drawing/2014/main" id="{FCC634B2-C65C-4041-A403-3959BDA0DCC4}"/>
              </a:ext>
            </a:extLst>
          </p:cNvPr>
          <p:cNvSpPr/>
          <p:nvPr/>
        </p:nvSpPr>
        <p:spPr>
          <a:xfrm>
            <a:off x="189912" y="2387706"/>
            <a:ext cx="8672733" cy="1323439"/>
          </a:xfrm>
          <a:prstGeom prst="rect">
            <a:avLst/>
          </a:prstGeom>
        </p:spPr>
        <p:txBody>
          <a:bodyPr wrap="square">
            <a:spAutoFit/>
          </a:bodyPr>
          <a:lstStyle/>
          <a:p>
            <a:pPr algn="just"/>
            <a:r>
              <a:rPr lang="en-US" sz="2000" dirty="0"/>
              <a:t>It evaluates nodes by combining </a:t>
            </a:r>
          </a:p>
          <a:p>
            <a:pPr algn="just"/>
            <a:r>
              <a:rPr lang="en-US" sz="2000" b="1" dirty="0"/>
              <a:t>	g(n), the cost to reach the node</a:t>
            </a:r>
            <a:r>
              <a:rPr lang="en-US" sz="2000" dirty="0"/>
              <a:t>, and </a:t>
            </a:r>
          </a:p>
          <a:p>
            <a:pPr algn="just"/>
            <a:r>
              <a:rPr lang="en-US" sz="2000" b="1" dirty="0"/>
              <a:t>	h(n), the cost to get from the node to the goal</a:t>
            </a:r>
            <a:r>
              <a:rPr lang="en-US" sz="2000" dirty="0"/>
              <a:t>:</a:t>
            </a:r>
            <a:r>
              <a:rPr lang="en-US" sz="2000" b="1" i="1" dirty="0"/>
              <a:t> </a:t>
            </a:r>
          </a:p>
          <a:p>
            <a:pPr algn="just"/>
            <a:r>
              <a:rPr lang="en-US" sz="2000" b="1" i="1" dirty="0"/>
              <a:t>	</a:t>
            </a:r>
            <a:r>
              <a:rPr lang="pt-BR" sz="2000" b="1" i="1" dirty="0"/>
              <a:t>f(n) = g(n) + h(n) .</a:t>
            </a:r>
            <a:endParaRPr lang="en-US" sz="2000" b="1" i="1" dirty="0"/>
          </a:p>
        </p:txBody>
      </p:sp>
      <p:sp>
        <p:nvSpPr>
          <p:cNvPr id="5" name="Rectangle 4">
            <a:extLst>
              <a:ext uri="{FF2B5EF4-FFF2-40B4-BE49-F238E27FC236}">
                <a16:creationId xmlns:a16="http://schemas.microsoft.com/office/drawing/2014/main" id="{E2D68619-E8D8-4642-84E0-F66983D613CE}"/>
              </a:ext>
            </a:extLst>
          </p:cNvPr>
          <p:cNvSpPr/>
          <p:nvPr/>
        </p:nvSpPr>
        <p:spPr>
          <a:xfrm>
            <a:off x="189912" y="3612669"/>
            <a:ext cx="8954088" cy="1323439"/>
          </a:xfrm>
          <a:prstGeom prst="rect">
            <a:avLst/>
          </a:prstGeom>
        </p:spPr>
        <p:txBody>
          <a:bodyPr wrap="square">
            <a:spAutoFit/>
          </a:bodyPr>
          <a:lstStyle/>
          <a:p>
            <a:pPr algn="just"/>
            <a:r>
              <a:rPr lang="en-US" sz="2000" dirty="0"/>
              <a:t>Since </a:t>
            </a:r>
          </a:p>
          <a:p>
            <a:pPr algn="just"/>
            <a:r>
              <a:rPr lang="en-US" sz="2000" dirty="0"/>
              <a:t>	g(n) gives the path cost from the start node to node n, and </a:t>
            </a:r>
          </a:p>
          <a:p>
            <a:pPr algn="just"/>
            <a:r>
              <a:rPr lang="en-US" sz="2000" dirty="0"/>
              <a:t>	h(n) is the estimated cost of the cheapest path from n to the goal, </a:t>
            </a:r>
          </a:p>
          <a:p>
            <a:pPr algn="just"/>
            <a:r>
              <a:rPr lang="en-US" sz="2000" dirty="0"/>
              <a:t>we have f(n) = estimated cost of the cheapest solution through n .</a:t>
            </a:r>
          </a:p>
        </p:txBody>
      </p:sp>
      <p:sp>
        <p:nvSpPr>
          <p:cNvPr id="6" name="Rectangle 5">
            <a:extLst>
              <a:ext uri="{FF2B5EF4-FFF2-40B4-BE49-F238E27FC236}">
                <a16:creationId xmlns:a16="http://schemas.microsoft.com/office/drawing/2014/main" id="{51EB2000-6CE5-4DA5-975C-B180B7426674}"/>
              </a:ext>
            </a:extLst>
          </p:cNvPr>
          <p:cNvSpPr/>
          <p:nvPr/>
        </p:nvSpPr>
        <p:spPr>
          <a:xfrm>
            <a:off x="189913" y="4920324"/>
            <a:ext cx="8672732" cy="1323439"/>
          </a:xfrm>
          <a:prstGeom prst="rect">
            <a:avLst/>
          </a:prstGeom>
        </p:spPr>
        <p:txBody>
          <a:bodyPr wrap="square">
            <a:spAutoFit/>
          </a:bodyPr>
          <a:lstStyle/>
          <a:p>
            <a:pPr algn="just"/>
            <a:r>
              <a:rPr lang="en-US" sz="2000" dirty="0"/>
              <a:t>A∗ search is both complete and optimal. </a:t>
            </a:r>
          </a:p>
          <a:p>
            <a:pPr algn="just"/>
            <a:endParaRPr lang="en-US" sz="2000" dirty="0"/>
          </a:p>
          <a:p>
            <a:pPr algn="just"/>
            <a:r>
              <a:rPr lang="en-US" sz="2000" dirty="0"/>
              <a:t>The algorithm is identical to UNIFORM-COST-SEARCH except that </a:t>
            </a:r>
          </a:p>
          <a:p>
            <a:pPr algn="just"/>
            <a:r>
              <a:rPr lang="en-US" sz="2000" dirty="0"/>
              <a:t>	A∗ uses </a:t>
            </a:r>
            <a:r>
              <a:rPr lang="en-US" sz="2000" b="1" dirty="0"/>
              <a:t>g + h </a:t>
            </a:r>
            <a:r>
              <a:rPr lang="en-US" sz="2000" dirty="0"/>
              <a:t>instead of </a:t>
            </a:r>
            <a:r>
              <a:rPr lang="en-US" sz="2000" b="1" dirty="0"/>
              <a:t>g</a:t>
            </a:r>
            <a:r>
              <a:rPr lang="en-US" sz="2000" dirty="0"/>
              <a:t>.</a:t>
            </a:r>
          </a:p>
        </p:txBody>
      </p:sp>
    </p:spTree>
    <p:extLst>
      <p:ext uri="{BB962C8B-B14F-4D97-AF65-F5344CB8AC3E}">
        <p14:creationId xmlns:p14="http://schemas.microsoft.com/office/powerpoint/2010/main" val="312018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28601" y="970910"/>
            <a:ext cx="8686800" cy="715581"/>
          </a:xfrm>
          <a:prstGeom prst="rect">
            <a:avLst/>
          </a:prstGeom>
          <a:noFill/>
          <a:ln w="9525">
            <a:noFill/>
            <a:miter lim="800000"/>
            <a:headEnd/>
            <a:tailEnd/>
          </a:ln>
          <a:effectLst/>
        </p:spPr>
        <p:txBody>
          <a:bodyPr>
            <a:spAutoFit/>
          </a:bodyPr>
          <a:lstStyle/>
          <a:p>
            <a:r>
              <a:rPr lang="en-GB" sz="1350"/>
              <a:t>Press space to see an A* search of the Romanian map featured in the previous slide. </a:t>
            </a:r>
            <a:r>
              <a:rPr lang="en-GB" sz="1350" b="1"/>
              <a:t>Note:</a:t>
            </a:r>
            <a:r>
              <a:rPr lang="en-GB" sz="1350"/>
              <a:t> Throughout the animation all nodes are labelled with  </a:t>
            </a:r>
            <a:r>
              <a:rPr lang="en-GB" sz="1350" b="1" i="1">
                <a:solidFill>
                  <a:srgbClr val="009900"/>
                </a:solidFill>
              </a:rPr>
              <a:t>f(n)</a:t>
            </a:r>
            <a:r>
              <a:rPr lang="en-GB" sz="1350" b="1" i="1"/>
              <a:t> = </a:t>
            </a:r>
            <a:r>
              <a:rPr lang="en-GB" sz="1350" b="1" i="1">
                <a:solidFill>
                  <a:schemeClr val="accent2"/>
                </a:solidFill>
              </a:rPr>
              <a:t>g(n) </a:t>
            </a:r>
            <a:r>
              <a:rPr lang="en-GB" sz="1350" b="1" i="1"/>
              <a:t>+ </a:t>
            </a:r>
            <a:r>
              <a:rPr lang="en-GB" sz="1350" b="1" i="1">
                <a:solidFill>
                  <a:srgbClr val="FF3300"/>
                </a:solidFill>
              </a:rPr>
              <a:t>h(n)</a:t>
            </a:r>
            <a:r>
              <a:rPr lang="en-GB" sz="1350"/>
              <a:t>. However,we will be using the abbreviations </a:t>
            </a:r>
            <a:r>
              <a:rPr lang="en-GB" sz="1350" b="1" i="1">
                <a:solidFill>
                  <a:srgbClr val="009900"/>
                </a:solidFill>
              </a:rPr>
              <a:t>f</a:t>
            </a:r>
            <a:r>
              <a:rPr lang="en-GB" sz="1350"/>
              <a:t>, </a:t>
            </a:r>
            <a:r>
              <a:rPr lang="en-GB" sz="1350" b="1" i="1">
                <a:solidFill>
                  <a:schemeClr val="accent2"/>
                </a:solidFill>
              </a:rPr>
              <a:t>g</a:t>
            </a:r>
            <a:r>
              <a:rPr lang="en-GB" sz="1350"/>
              <a:t> and </a:t>
            </a:r>
            <a:r>
              <a:rPr lang="en-GB" sz="1350" b="1" i="1">
                <a:solidFill>
                  <a:srgbClr val="FF3300"/>
                </a:solidFill>
              </a:rPr>
              <a:t>h</a:t>
            </a:r>
            <a:r>
              <a:rPr lang="en-GB" sz="1350"/>
              <a:t> to make the notation simpler</a:t>
            </a:r>
            <a:endParaRPr lang="en-GB" sz="900" i="1"/>
          </a:p>
        </p:txBody>
      </p:sp>
      <p:cxnSp>
        <p:nvCxnSpPr>
          <p:cNvPr id="34822" name="AutoShape 6"/>
          <p:cNvCxnSpPr>
            <a:cxnSpLocks noChangeShapeType="1"/>
          </p:cNvCxnSpPr>
          <p:nvPr/>
        </p:nvCxnSpPr>
        <p:spPr bwMode="auto">
          <a:xfrm>
            <a:off x="6324601" y="1828383"/>
            <a:ext cx="1371600" cy="400154"/>
          </a:xfrm>
          <a:prstGeom prst="straightConnector1">
            <a:avLst/>
          </a:prstGeom>
          <a:noFill/>
          <a:ln w="9525">
            <a:noFill/>
            <a:round/>
            <a:headEnd/>
            <a:tailEnd/>
          </a:ln>
          <a:effectLst/>
        </p:spPr>
      </p:cxnSp>
      <p:sp>
        <p:nvSpPr>
          <p:cNvPr id="34826" name="Oval 10"/>
          <p:cNvSpPr>
            <a:spLocks noChangeArrowheads="1"/>
          </p:cNvSpPr>
          <p:nvPr/>
        </p:nvSpPr>
        <p:spPr bwMode="auto">
          <a:xfrm>
            <a:off x="7543801" y="4441789"/>
            <a:ext cx="259766" cy="421972"/>
          </a:xfrm>
          <a:prstGeom prst="ellipse">
            <a:avLst/>
          </a:prstGeom>
          <a:solidFill>
            <a:schemeClr val="tx1"/>
          </a:solidFill>
          <a:ln w="9525">
            <a:noFill/>
            <a:round/>
            <a:headEnd/>
            <a:tailEnd/>
          </a:ln>
          <a:effectLst/>
        </p:spPr>
        <p:txBody>
          <a:bodyPr wrap="none" anchor="ctr">
            <a:spAutoFit/>
          </a:bodyPr>
          <a:lstStyle/>
          <a:p>
            <a:endParaRPr lang="en-US" sz="1350"/>
          </a:p>
        </p:txBody>
      </p:sp>
      <p:sp>
        <p:nvSpPr>
          <p:cNvPr id="34828" name="Oval 12"/>
          <p:cNvSpPr>
            <a:spLocks noChangeArrowheads="1"/>
          </p:cNvSpPr>
          <p:nvPr/>
        </p:nvSpPr>
        <p:spPr bwMode="auto">
          <a:xfrm>
            <a:off x="6553201" y="3069832"/>
            <a:ext cx="259766" cy="421972"/>
          </a:xfrm>
          <a:prstGeom prst="ellipse">
            <a:avLst/>
          </a:prstGeom>
          <a:solidFill>
            <a:schemeClr val="tx1"/>
          </a:solidFill>
          <a:ln w="9525">
            <a:noFill/>
            <a:round/>
            <a:headEnd/>
            <a:tailEnd/>
          </a:ln>
          <a:effectLst/>
        </p:spPr>
        <p:txBody>
          <a:bodyPr wrap="none" anchor="ctr">
            <a:spAutoFit/>
          </a:bodyPr>
          <a:lstStyle/>
          <a:p>
            <a:endParaRPr lang="en-US" sz="1350"/>
          </a:p>
        </p:txBody>
      </p:sp>
      <p:sp>
        <p:nvSpPr>
          <p:cNvPr id="34829" name="Oval 13"/>
          <p:cNvSpPr>
            <a:spLocks noChangeArrowheads="1"/>
          </p:cNvSpPr>
          <p:nvPr/>
        </p:nvSpPr>
        <p:spPr bwMode="auto">
          <a:xfrm>
            <a:off x="4267200" y="4899109"/>
            <a:ext cx="259766" cy="421972"/>
          </a:xfrm>
          <a:prstGeom prst="ellipse">
            <a:avLst/>
          </a:prstGeom>
          <a:solidFill>
            <a:schemeClr val="tx1"/>
          </a:solidFill>
          <a:ln w="9525">
            <a:noFill/>
            <a:round/>
            <a:headEnd/>
            <a:tailEnd/>
          </a:ln>
          <a:effectLst/>
        </p:spPr>
        <p:txBody>
          <a:bodyPr wrap="none" anchor="ctr">
            <a:spAutoFit/>
          </a:bodyPr>
          <a:lstStyle/>
          <a:p>
            <a:endParaRPr lang="en-US" sz="1350"/>
          </a:p>
        </p:txBody>
      </p:sp>
      <p:sp>
        <p:nvSpPr>
          <p:cNvPr id="34830" name="Oval 14"/>
          <p:cNvSpPr>
            <a:spLocks noChangeArrowheads="1"/>
          </p:cNvSpPr>
          <p:nvPr/>
        </p:nvSpPr>
        <p:spPr bwMode="auto">
          <a:xfrm>
            <a:off x="3505201" y="3355657"/>
            <a:ext cx="152400" cy="421972"/>
          </a:xfrm>
          <a:prstGeom prst="ellipse">
            <a:avLst/>
          </a:prstGeom>
          <a:solidFill>
            <a:schemeClr val="tx1"/>
          </a:solidFill>
          <a:ln w="9525">
            <a:noFill/>
            <a:round/>
            <a:headEnd/>
            <a:tailEnd/>
          </a:ln>
          <a:effectLst/>
        </p:spPr>
        <p:txBody>
          <a:bodyPr anchor="ctr">
            <a:spAutoFit/>
          </a:bodyPr>
          <a:lstStyle/>
          <a:p>
            <a:endParaRPr lang="en-US" sz="1350"/>
          </a:p>
        </p:txBody>
      </p:sp>
      <p:sp>
        <p:nvSpPr>
          <p:cNvPr id="34831" name="Oval 15"/>
          <p:cNvSpPr>
            <a:spLocks noChangeArrowheads="1"/>
          </p:cNvSpPr>
          <p:nvPr/>
        </p:nvSpPr>
        <p:spPr bwMode="auto">
          <a:xfrm>
            <a:off x="2133600" y="4041635"/>
            <a:ext cx="259766" cy="421972"/>
          </a:xfrm>
          <a:prstGeom prst="ellipse">
            <a:avLst/>
          </a:prstGeom>
          <a:solidFill>
            <a:schemeClr val="tx1"/>
          </a:solidFill>
          <a:ln w="9525">
            <a:noFill/>
            <a:round/>
            <a:headEnd/>
            <a:tailEnd/>
          </a:ln>
          <a:effectLst/>
        </p:spPr>
        <p:txBody>
          <a:bodyPr wrap="none" anchor="ctr">
            <a:spAutoFit/>
          </a:bodyPr>
          <a:lstStyle/>
          <a:p>
            <a:endParaRPr lang="en-US" sz="1350"/>
          </a:p>
        </p:txBody>
      </p:sp>
      <p:sp>
        <p:nvSpPr>
          <p:cNvPr id="34832" name="Oval 16"/>
          <p:cNvSpPr>
            <a:spLocks noChangeArrowheads="1"/>
          </p:cNvSpPr>
          <p:nvPr/>
        </p:nvSpPr>
        <p:spPr bwMode="auto">
          <a:xfrm>
            <a:off x="2133600" y="2155194"/>
            <a:ext cx="259766" cy="421972"/>
          </a:xfrm>
          <a:prstGeom prst="ellipse">
            <a:avLst/>
          </a:prstGeom>
          <a:solidFill>
            <a:schemeClr val="tx1"/>
          </a:solidFill>
          <a:ln w="9525">
            <a:solidFill>
              <a:schemeClr val="tx1"/>
            </a:solidFill>
            <a:round/>
            <a:headEnd/>
            <a:tailEnd/>
          </a:ln>
          <a:effectLst/>
        </p:spPr>
        <p:txBody>
          <a:bodyPr wrap="none" anchor="ctr">
            <a:spAutoFit/>
          </a:bodyPr>
          <a:lstStyle/>
          <a:p>
            <a:endParaRPr lang="en-US" sz="1350"/>
          </a:p>
        </p:txBody>
      </p:sp>
      <p:sp>
        <p:nvSpPr>
          <p:cNvPr id="34833" name="Oval 17"/>
          <p:cNvSpPr>
            <a:spLocks noChangeArrowheads="1"/>
          </p:cNvSpPr>
          <p:nvPr/>
        </p:nvSpPr>
        <p:spPr bwMode="auto">
          <a:xfrm>
            <a:off x="990600" y="2898338"/>
            <a:ext cx="259766" cy="421972"/>
          </a:xfrm>
          <a:prstGeom prst="ellipse">
            <a:avLst/>
          </a:prstGeom>
          <a:solidFill>
            <a:schemeClr val="tx1"/>
          </a:solidFill>
          <a:ln w="9525">
            <a:noFill/>
            <a:round/>
            <a:headEnd/>
            <a:tailEnd/>
          </a:ln>
          <a:effectLst/>
        </p:spPr>
        <p:txBody>
          <a:bodyPr wrap="none" anchor="ctr">
            <a:spAutoFit/>
          </a:bodyPr>
          <a:lstStyle/>
          <a:p>
            <a:endParaRPr lang="en-US" sz="1350"/>
          </a:p>
        </p:txBody>
      </p:sp>
      <p:sp>
        <p:nvSpPr>
          <p:cNvPr id="34834" name="Oval 18"/>
          <p:cNvSpPr>
            <a:spLocks noChangeArrowheads="1"/>
          </p:cNvSpPr>
          <p:nvPr/>
        </p:nvSpPr>
        <p:spPr bwMode="auto">
          <a:xfrm>
            <a:off x="381001" y="3870141"/>
            <a:ext cx="259766" cy="421972"/>
          </a:xfrm>
          <a:prstGeom prst="ellipse">
            <a:avLst/>
          </a:prstGeom>
          <a:solidFill>
            <a:schemeClr val="tx1"/>
          </a:solidFill>
          <a:ln w="9525">
            <a:noFill/>
            <a:round/>
            <a:headEnd/>
            <a:tailEnd/>
          </a:ln>
          <a:effectLst/>
        </p:spPr>
        <p:txBody>
          <a:bodyPr wrap="none" anchor="ctr">
            <a:spAutoFit/>
          </a:bodyPr>
          <a:lstStyle/>
          <a:p>
            <a:endParaRPr lang="en-US" sz="1350"/>
          </a:p>
        </p:txBody>
      </p:sp>
      <p:sp>
        <p:nvSpPr>
          <p:cNvPr id="34835" name="Oval 19"/>
          <p:cNvSpPr>
            <a:spLocks noChangeArrowheads="1"/>
          </p:cNvSpPr>
          <p:nvPr/>
        </p:nvSpPr>
        <p:spPr bwMode="auto">
          <a:xfrm>
            <a:off x="1981200" y="5184933"/>
            <a:ext cx="259766" cy="421972"/>
          </a:xfrm>
          <a:prstGeom prst="ellipse">
            <a:avLst/>
          </a:prstGeom>
          <a:solidFill>
            <a:schemeClr val="tx1"/>
          </a:solidFill>
          <a:ln w="9525">
            <a:noFill/>
            <a:round/>
            <a:headEnd/>
            <a:tailEnd/>
          </a:ln>
          <a:effectLst/>
        </p:spPr>
        <p:txBody>
          <a:bodyPr wrap="none" anchor="ctr">
            <a:spAutoFit/>
          </a:bodyPr>
          <a:lstStyle/>
          <a:p>
            <a:endParaRPr lang="en-US" sz="1350"/>
          </a:p>
        </p:txBody>
      </p:sp>
      <p:cxnSp>
        <p:nvCxnSpPr>
          <p:cNvPr id="34847" name="AutoShape 31"/>
          <p:cNvCxnSpPr>
            <a:cxnSpLocks noChangeShapeType="1"/>
            <a:stCxn id="34829" idx="6"/>
            <a:endCxn id="34826" idx="2"/>
          </p:cNvCxnSpPr>
          <p:nvPr/>
        </p:nvCxnSpPr>
        <p:spPr bwMode="auto">
          <a:xfrm flipV="1">
            <a:off x="4526966" y="4652775"/>
            <a:ext cx="3016835" cy="457320"/>
          </a:xfrm>
          <a:prstGeom prst="straightConnector1">
            <a:avLst/>
          </a:prstGeom>
          <a:noFill/>
          <a:ln w="9525">
            <a:solidFill>
              <a:schemeClr val="tx1"/>
            </a:solidFill>
            <a:round/>
            <a:headEnd/>
            <a:tailEnd/>
          </a:ln>
          <a:effectLst/>
        </p:spPr>
      </p:cxnSp>
      <p:cxnSp>
        <p:nvCxnSpPr>
          <p:cNvPr id="34848" name="AutoShape 32"/>
          <p:cNvCxnSpPr>
            <a:cxnSpLocks noChangeShapeType="1"/>
          </p:cNvCxnSpPr>
          <p:nvPr/>
        </p:nvCxnSpPr>
        <p:spPr bwMode="auto">
          <a:xfrm flipV="1">
            <a:off x="3657601" y="3143176"/>
            <a:ext cx="2895600" cy="285824"/>
          </a:xfrm>
          <a:prstGeom prst="straightConnector1">
            <a:avLst/>
          </a:prstGeom>
          <a:noFill/>
          <a:ln w="9525">
            <a:solidFill>
              <a:schemeClr val="tx1"/>
            </a:solidFill>
            <a:round/>
            <a:headEnd/>
            <a:tailEnd/>
          </a:ln>
          <a:effectLst/>
        </p:spPr>
      </p:cxnSp>
      <p:cxnSp>
        <p:nvCxnSpPr>
          <p:cNvPr id="34849" name="AutoShape 33"/>
          <p:cNvCxnSpPr>
            <a:cxnSpLocks noChangeShapeType="1"/>
            <a:stCxn id="34831" idx="6"/>
            <a:endCxn id="34829" idx="2"/>
          </p:cNvCxnSpPr>
          <p:nvPr/>
        </p:nvCxnSpPr>
        <p:spPr bwMode="auto">
          <a:xfrm>
            <a:off x="2393366" y="4252621"/>
            <a:ext cx="1873834" cy="857474"/>
          </a:xfrm>
          <a:prstGeom prst="straightConnector1">
            <a:avLst/>
          </a:prstGeom>
          <a:noFill/>
          <a:ln w="9525">
            <a:solidFill>
              <a:schemeClr val="tx1"/>
            </a:solidFill>
            <a:round/>
            <a:headEnd/>
            <a:tailEnd/>
          </a:ln>
          <a:effectLst/>
        </p:spPr>
      </p:cxnSp>
      <p:cxnSp>
        <p:nvCxnSpPr>
          <p:cNvPr id="34850" name="AutoShape 34"/>
          <p:cNvCxnSpPr>
            <a:cxnSpLocks noChangeShapeType="1"/>
            <a:stCxn id="34831" idx="0"/>
            <a:endCxn id="34830" idx="3"/>
          </p:cNvCxnSpPr>
          <p:nvPr/>
        </p:nvCxnSpPr>
        <p:spPr bwMode="auto">
          <a:xfrm flipV="1">
            <a:off x="2263483" y="3715833"/>
            <a:ext cx="1264036" cy="325802"/>
          </a:xfrm>
          <a:prstGeom prst="straightConnector1">
            <a:avLst/>
          </a:prstGeom>
          <a:noFill/>
          <a:ln w="9525">
            <a:solidFill>
              <a:schemeClr val="tx1"/>
            </a:solidFill>
            <a:round/>
            <a:headEnd/>
            <a:tailEnd/>
          </a:ln>
          <a:effectLst/>
        </p:spPr>
      </p:cxnSp>
      <p:cxnSp>
        <p:nvCxnSpPr>
          <p:cNvPr id="34851" name="AutoShape 35"/>
          <p:cNvCxnSpPr>
            <a:cxnSpLocks noChangeShapeType="1"/>
            <a:stCxn id="34830" idx="0"/>
            <a:endCxn id="34832" idx="4"/>
          </p:cNvCxnSpPr>
          <p:nvPr/>
        </p:nvCxnSpPr>
        <p:spPr bwMode="auto">
          <a:xfrm flipH="1" flipV="1">
            <a:off x="2263483" y="2577166"/>
            <a:ext cx="1317918" cy="778491"/>
          </a:xfrm>
          <a:prstGeom prst="straightConnector1">
            <a:avLst/>
          </a:prstGeom>
          <a:noFill/>
          <a:ln w="9525">
            <a:solidFill>
              <a:schemeClr val="tx1"/>
            </a:solidFill>
            <a:round/>
            <a:headEnd/>
            <a:tailEnd/>
          </a:ln>
          <a:effectLst/>
        </p:spPr>
      </p:cxnSp>
      <p:cxnSp>
        <p:nvCxnSpPr>
          <p:cNvPr id="34852" name="AutoShape 36"/>
          <p:cNvCxnSpPr>
            <a:cxnSpLocks noChangeShapeType="1"/>
            <a:stCxn id="34927" idx="3"/>
            <a:endCxn id="34832" idx="2"/>
          </p:cNvCxnSpPr>
          <p:nvPr/>
        </p:nvCxnSpPr>
        <p:spPr bwMode="auto">
          <a:xfrm flipV="1">
            <a:off x="1066800" y="2366180"/>
            <a:ext cx="1066800" cy="584048"/>
          </a:xfrm>
          <a:prstGeom prst="straightConnector1">
            <a:avLst/>
          </a:prstGeom>
          <a:noFill/>
          <a:ln w="9525">
            <a:noFill/>
            <a:round/>
            <a:headEnd/>
            <a:tailEnd/>
          </a:ln>
          <a:effectLst/>
        </p:spPr>
      </p:cxnSp>
      <p:cxnSp>
        <p:nvCxnSpPr>
          <p:cNvPr id="34854" name="AutoShape 38"/>
          <p:cNvCxnSpPr>
            <a:cxnSpLocks noChangeShapeType="1"/>
            <a:stCxn id="34835" idx="1"/>
            <a:endCxn id="34831" idx="4"/>
          </p:cNvCxnSpPr>
          <p:nvPr/>
        </p:nvCxnSpPr>
        <p:spPr bwMode="auto">
          <a:xfrm flipV="1">
            <a:off x="2019242" y="4463607"/>
            <a:ext cx="244241" cy="783122"/>
          </a:xfrm>
          <a:prstGeom prst="straightConnector1">
            <a:avLst/>
          </a:prstGeom>
          <a:noFill/>
          <a:ln w="9525">
            <a:solidFill>
              <a:schemeClr val="tx1"/>
            </a:solidFill>
            <a:round/>
            <a:headEnd/>
            <a:tailEnd/>
          </a:ln>
          <a:effectLst/>
        </p:spPr>
      </p:cxnSp>
      <p:cxnSp>
        <p:nvCxnSpPr>
          <p:cNvPr id="34855" name="AutoShape 39"/>
          <p:cNvCxnSpPr>
            <a:cxnSpLocks noChangeShapeType="1"/>
            <a:stCxn id="34833" idx="5"/>
            <a:endCxn id="34830" idx="1"/>
          </p:cNvCxnSpPr>
          <p:nvPr/>
        </p:nvCxnSpPr>
        <p:spPr bwMode="auto">
          <a:xfrm>
            <a:off x="1212324" y="3258514"/>
            <a:ext cx="2315195" cy="158939"/>
          </a:xfrm>
          <a:prstGeom prst="straightConnector1">
            <a:avLst/>
          </a:prstGeom>
          <a:noFill/>
          <a:ln w="9525">
            <a:solidFill>
              <a:schemeClr val="tx1"/>
            </a:solidFill>
            <a:round/>
            <a:headEnd/>
            <a:tailEnd/>
          </a:ln>
          <a:effectLst/>
        </p:spPr>
      </p:cxnSp>
      <p:cxnSp>
        <p:nvCxnSpPr>
          <p:cNvPr id="34856" name="AutoShape 40"/>
          <p:cNvCxnSpPr>
            <a:cxnSpLocks noChangeShapeType="1"/>
          </p:cNvCxnSpPr>
          <p:nvPr/>
        </p:nvCxnSpPr>
        <p:spPr bwMode="auto">
          <a:xfrm flipH="1">
            <a:off x="457201" y="3028847"/>
            <a:ext cx="663575" cy="874146"/>
          </a:xfrm>
          <a:prstGeom prst="straightConnector1">
            <a:avLst/>
          </a:prstGeom>
          <a:noFill/>
          <a:ln w="9525">
            <a:solidFill>
              <a:schemeClr val="tx1"/>
            </a:solidFill>
            <a:round/>
            <a:headEnd/>
            <a:tailEnd/>
          </a:ln>
          <a:effectLst/>
        </p:spPr>
      </p:cxnSp>
      <p:sp>
        <p:nvSpPr>
          <p:cNvPr id="34863" name="Text Box 47"/>
          <p:cNvSpPr txBox="1">
            <a:spLocks noChangeArrowheads="1"/>
          </p:cNvSpPr>
          <p:nvPr/>
        </p:nvSpPr>
        <p:spPr bwMode="auto">
          <a:xfrm>
            <a:off x="2209801" y="1999879"/>
            <a:ext cx="1143000" cy="300082"/>
          </a:xfrm>
          <a:prstGeom prst="rect">
            <a:avLst/>
          </a:prstGeom>
          <a:noFill/>
          <a:ln w="9525">
            <a:noFill/>
            <a:miter lim="800000"/>
            <a:headEnd/>
            <a:tailEnd/>
          </a:ln>
          <a:effectLst/>
        </p:spPr>
        <p:txBody>
          <a:bodyPr>
            <a:spAutoFit/>
          </a:bodyPr>
          <a:lstStyle/>
          <a:p>
            <a:r>
              <a:rPr lang="en-GB" sz="1350"/>
              <a:t>Oradea</a:t>
            </a:r>
          </a:p>
        </p:txBody>
      </p:sp>
      <p:sp>
        <p:nvSpPr>
          <p:cNvPr id="34864" name="Oval 48"/>
          <p:cNvSpPr>
            <a:spLocks noChangeArrowheads="1"/>
          </p:cNvSpPr>
          <p:nvPr/>
        </p:nvSpPr>
        <p:spPr bwMode="auto">
          <a:xfrm>
            <a:off x="762000" y="2098029"/>
            <a:ext cx="152400" cy="421972"/>
          </a:xfrm>
          <a:prstGeom prst="ellipse">
            <a:avLst/>
          </a:prstGeom>
          <a:solidFill>
            <a:schemeClr val="tx1"/>
          </a:solidFill>
          <a:ln w="9525">
            <a:noFill/>
            <a:round/>
            <a:headEnd/>
            <a:tailEnd/>
          </a:ln>
          <a:effectLst/>
        </p:spPr>
        <p:txBody>
          <a:bodyPr anchor="ctr">
            <a:spAutoFit/>
          </a:bodyPr>
          <a:lstStyle/>
          <a:p>
            <a:endParaRPr lang="en-US" sz="1350"/>
          </a:p>
        </p:txBody>
      </p:sp>
      <p:cxnSp>
        <p:nvCxnSpPr>
          <p:cNvPr id="34866" name="AutoShape 50"/>
          <p:cNvCxnSpPr>
            <a:cxnSpLocks noChangeShapeType="1"/>
            <a:stCxn id="34864" idx="4"/>
            <a:endCxn id="34934" idx="1"/>
          </p:cNvCxnSpPr>
          <p:nvPr/>
        </p:nvCxnSpPr>
        <p:spPr bwMode="auto">
          <a:xfrm>
            <a:off x="838200" y="2520001"/>
            <a:ext cx="174719" cy="440133"/>
          </a:xfrm>
          <a:prstGeom prst="straightConnector1">
            <a:avLst/>
          </a:prstGeom>
          <a:noFill/>
          <a:ln w="9525">
            <a:solidFill>
              <a:schemeClr val="tx1"/>
            </a:solidFill>
            <a:round/>
            <a:headEnd/>
            <a:tailEnd/>
          </a:ln>
          <a:effectLst/>
        </p:spPr>
      </p:cxnSp>
      <p:sp>
        <p:nvSpPr>
          <p:cNvPr id="34867" name="Text Box 51"/>
          <p:cNvSpPr txBox="1">
            <a:spLocks noChangeArrowheads="1"/>
          </p:cNvSpPr>
          <p:nvPr/>
        </p:nvSpPr>
        <p:spPr bwMode="auto">
          <a:xfrm>
            <a:off x="1" y="1942714"/>
            <a:ext cx="914400" cy="300082"/>
          </a:xfrm>
          <a:prstGeom prst="rect">
            <a:avLst/>
          </a:prstGeom>
          <a:noFill/>
          <a:ln w="9525">
            <a:noFill/>
            <a:miter lim="800000"/>
            <a:headEnd/>
            <a:tailEnd/>
          </a:ln>
          <a:effectLst/>
        </p:spPr>
        <p:txBody>
          <a:bodyPr>
            <a:spAutoFit/>
          </a:bodyPr>
          <a:lstStyle/>
          <a:p>
            <a:r>
              <a:rPr lang="en-GB" sz="1350"/>
              <a:t>Zerind</a:t>
            </a:r>
          </a:p>
        </p:txBody>
      </p:sp>
      <p:sp>
        <p:nvSpPr>
          <p:cNvPr id="34868" name="Text Box 52"/>
          <p:cNvSpPr txBox="1">
            <a:spLocks noChangeArrowheads="1"/>
          </p:cNvSpPr>
          <p:nvPr/>
        </p:nvSpPr>
        <p:spPr bwMode="auto">
          <a:xfrm>
            <a:off x="6400801" y="2857352"/>
            <a:ext cx="990600" cy="300082"/>
          </a:xfrm>
          <a:prstGeom prst="rect">
            <a:avLst/>
          </a:prstGeom>
          <a:noFill/>
          <a:ln w="9525">
            <a:noFill/>
            <a:miter lim="800000"/>
            <a:headEnd/>
            <a:tailEnd/>
          </a:ln>
          <a:effectLst/>
        </p:spPr>
        <p:txBody>
          <a:bodyPr>
            <a:spAutoFit/>
          </a:bodyPr>
          <a:lstStyle/>
          <a:p>
            <a:r>
              <a:rPr lang="en-GB" sz="1350"/>
              <a:t>Fagaras</a:t>
            </a:r>
          </a:p>
        </p:txBody>
      </p:sp>
      <p:sp>
        <p:nvSpPr>
          <p:cNvPr id="34876" name="Text Box 60"/>
          <p:cNvSpPr txBox="1">
            <a:spLocks noChangeArrowheads="1"/>
          </p:cNvSpPr>
          <p:nvPr/>
        </p:nvSpPr>
        <p:spPr bwMode="auto">
          <a:xfrm>
            <a:off x="4191001" y="4686628"/>
            <a:ext cx="838200" cy="300082"/>
          </a:xfrm>
          <a:prstGeom prst="rect">
            <a:avLst/>
          </a:prstGeom>
          <a:noFill/>
          <a:ln w="9525">
            <a:noFill/>
            <a:miter lim="800000"/>
            <a:headEnd/>
            <a:tailEnd/>
          </a:ln>
          <a:effectLst/>
        </p:spPr>
        <p:txBody>
          <a:bodyPr>
            <a:spAutoFit/>
          </a:bodyPr>
          <a:lstStyle/>
          <a:p>
            <a:r>
              <a:rPr lang="en-GB" sz="1350"/>
              <a:t>Pitesti</a:t>
            </a:r>
          </a:p>
        </p:txBody>
      </p:sp>
      <p:sp>
        <p:nvSpPr>
          <p:cNvPr id="34877" name="Text Box 61"/>
          <p:cNvSpPr txBox="1">
            <a:spLocks noChangeArrowheads="1"/>
          </p:cNvSpPr>
          <p:nvPr/>
        </p:nvSpPr>
        <p:spPr bwMode="auto">
          <a:xfrm>
            <a:off x="3505201" y="3143176"/>
            <a:ext cx="838200" cy="300082"/>
          </a:xfrm>
          <a:prstGeom prst="rect">
            <a:avLst/>
          </a:prstGeom>
          <a:noFill/>
          <a:ln w="9525">
            <a:noFill/>
            <a:miter lim="800000"/>
            <a:headEnd/>
            <a:tailEnd/>
          </a:ln>
          <a:effectLst/>
        </p:spPr>
        <p:txBody>
          <a:bodyPr>
            <a:spAutoFit/>
          </a:bodyPr>
          <a:lstStyle/>
          <a:p>
            <a:r>
              <a:rPr lang="en-GB" sz="1350"/>
              <a:t>Sibiu</a:t>
            </a:r>
          </a:p>
        </p:txBody>
      </p:sp>
      <p:sp>
        <p:nvSpPr>
          <p:cNvPr id="34879" name="Text Box 63"/>
          <p:cNvSpPr txBox="1">
            <a:spLocks noChangeArrowheads="1"/>
          </p:cNvSpPr>
          <p:nvPr/>
        </p:nvSpPr>
        <p:spPr bwMode="auto">
          <a:xfrm>
            <a:off x="2057400" y="5086783"/>
            <a:ext cx="914400" cy="300082"/>
          </a:xfrm>
          <a:prstGeom prst="rect">
            <a:avLst/>
          </a:prstGeom>
          <a:noFill/>
          <a:ln w="9525">
            <a:noFill/>
            <a:miter lim="800000"/>
            <a:headEnd/>
            <a:tailEnd/>
          </a:ln>
          <a:effectLst/>
        </p:spPr>
        <p:txBody>
          <a:bodyPr>
            <a:spAutoFit/>
          </a:bodyPr>
          <a:lstStyle/>
          <a:p>
            <a:r>
              <a:rPr lang="en-GB" sz="1350"/>
              <a:t>Craiova</a:t>
            </a:r>
          </a:p>
        </p:txBody>
      </p:sp>
      <p:sp>
        <p:nvSpPr>
          <p:cNvPr id="34880" name="Text Box 64"/>
          <p:cNvSpPr txBox="1">
            <a:spLocks noChangeArrowheads="1"/>
          </p:cNvSpPr>
          <p:nvPr/>
        </p:nvSpPr>
        <p:spPr bwMode="auto">
          <a:xfrm>
            <a:off x="2286000" y="3943485"/>
            <a:ext cx="1066800" cy="300082"/>
          </a:xfrm>
          <a:prstGeom prst="rect">
            <a:avLst/>
          </a:prstGeom>
          <a:noFill/>
          <a:ln w="9525">
            <a:noFill/>
            <a:miter lim="800000"/>
            <a:headEnd/>
            <a:tailEnd/>
          </a:ln>
          <a:effectLst/>
        </p:spPr>
        <p:txBody>
          <a:bodyPr>
            <a:spAutoFit/>
          </a:bodyPr>
          <a:lstStyle/>
          <a:p>
            <a:r>
              <a:rPr lang="en-GB" sz="1350"/>
              <a:t>Rimnicu</a:t>
            </a:r>
          </a:p>
        </p:txBody>
      </p:sp>
      <p:sp>
        <p:nvSpPr>
          <p:cNvPr id="34882" name="Text Box 66"/>
          <p:cNvSpPr txBox="1">
            <a:spLocks noChangeArrowheads="1"/>
          </p:cNvSpPr>
          <p:nvPr/>
        </p:nvSpPr>
        <p:spPr bwMode="auto">
          <a:xfrm>
            <a:off x="152401" y="4057815"/>
            <a:ext cx="1143000" cy="300082"/>
          </a:xfrm>
          <a:prstGeom prst="rect">
            <a:avLst/>
          </a:prstGeom>
          <a:noFill/>
          <a:ln w="9525">
            <a:noFill/>
            <a:miter lim="800000"/>
            <a:headEnd/>
            <a:tailEnd/>
          </a:ln>
          <a:effectLst/>
        </p:spPr>
        <p:txBody>
          <a:bodyPr>
            <a:spAutoFit/>
          </a:bodyPr>
          <a:lstStyle/>
          <a:p>
            <a:r>
              <a:rPr lang="en-GB" sz="1350"/>
              <a:t>Timisoara</a:t>
            </a:r>
          </a:p>
        </p:txBody>
      </p:sp>
      <p:cxnSp>
        <p:nvCxnSpPr>
          <p:cNvPr id="34907" name="AutoShape 91"/>
          <p:cNvCxnSpPr>
            <a:cxnSpLocks noChangeShapeType="1"/>
            <a:stCxn id="34833" idx="5"/>
          </p:cNvCxnSpPr>
          <p:nvPr/>
        </p:nvCxnSpPr>
        <p:spPr bwMode="auto">
          <a:xfrm>
            <a:off x="1212324" y="3258514"/>
            <a:ext cx="540278" cy="170486"/>
          </a:xfrm>
          <a:prstGeom prst="straightConnector1">
            <a:avLst/>
          </a:prstGeom>
          <a:noFill/>
          <a:ln w="9525">
            <a:noFill/>
            <a:round/>
            <a:headEnd/>
            <a:tailEnd/>
          </a:ln>
          <a:effectLst/>
        </p:spPr>
      </p:cxnSp>
      <p:cxnSp>
        <p:nvCxnSpPr>
          <p:cNvPr id="34918" name="AutoShape 102"/>
          <p:cNvCxnSpPr>
            <a:cxnSpLocks noChangeShapeType="1"/>
          </p:cNvCxnSpPr>
          <p:nvPr/>
        </p:nvCxnSpPr>
        <p:spPr bwMode="auto">
          <a:xfrm>
            <a:off x="3657601" y="4572298"/>
            <a:ext cx="1524000" cy="320362"/>
          </a:xfrm>
          <a:prstGeom prst="straightConnector1">
            <a:avLst/>
          </a:prstGeom>
          <a:noFill/>
          <a:ln w="9525">
            <a:noFill/>
            <a:round/>
            <a:headEnd/>
            <a:tailEnd/>
          </a:ln>
          <a:effectLst/>
        </p:spPr>
      </p:cxnSp>
      <p:sp>
        <p:nvSpPr>
          <p:cNvPr id="34926" name="Text Box 110"/>
          <p:cNvSpPr txBox="1">
            <a:spLocks noChangeArrowheads="1"/>
          </p:cNvSpPr>
          <p:nvPr/>
        </p:nvSpPr>
        <p:spPr bwMode="auto">
          <a:xfrm>
            <a:off x="7620000" y="4286474"/>
            <a:ext cx="1295400" cy="300082"/>
          </a:xfrm>
          <a:prstGeom prst="rect">
            <a:avLst/>
          </a:prstGeom>
          <a:noFill/>
          <a:ln w="9525">
            <a:noFill/>
            <a:miter lim="800000"/>
            <a:headEnd/>
            <a:tailEnd/>
          </a:ln>
          <a:effectLst/>
        </p:spPr>
        <p:txBody>
          <a:bodyPr>
            <a:spAutoFit/>
          </a:bodyPr>
          <a:lstStyle/>
          <a:p>
            <a:r>
              <a:rPr lang="en-GB" sz="1350"/>
              <a:t>Bucharest</a:t>
            </a:r>
          </a:p>
        </p:txBody>
      </p:sp>
      <p:sp>
        <p:nvSpPr>
          <p:cNvPr id="34927" name="Text Box 111"/>
          <p:cNvSpPr txBox="1">
            <a:spLocks noChangeArrowheads="1"/>
          </p:cNvSpPr>
          <p:nvPr/>
        </p:nvSpPr>
        <p:spPr bwMode="auto">
          <a:xfrm>
            <a:off x="304800" y="2800187"/>
            <a:ext cx="762000" cy="300082"/>
          </a:xfrm>
          <a:prstGeom prst="rect">
            <a:avLst/>
          </a:prstGeom>
          <a:noFill/>
          <a:ln w="9525">
            <a:noFill/>
            <a:miter lim="800000"/>
            <a:headEnd/>
            <a:tailEnd/>
          </a:ln>
          <a:effectLst/>
        </p:spPr>
        <p:txBody>
          <a:bodyPr>
            <a:spAutoFit/>
          </a:bodyPr>
          <a:lstStyle/>
          <a:p>
            <a:r>
              <a:rPr lang="en-GB" sz="1350"/>
              <a:t>Arad</a:t>
            </a:r>
          </a:p>
        </p:txBody>
      </p:sp>
      <p:sp>
        <p:nvSpPr>
          <p:cNvPr id="34928" name="Text Box 112"/>
          <p:cNvSpPr txBox="1">
            <a:spLocks noChangeArrowheads="1"/>
          </p:cNvSpPr>
          <p:nvPr/>
        </p:nvSpPr>
        <p:spPr bwMode="auto">
          <a:xfrm>
            <a:off x="228601" y="970911"/>
            <a:ext cx="8686800" cy="715581"/>
          </a:xfrm>
          <a:prstGeom prst="rect">
            <a:avLst/>
          </a:prstGeom>
          <a:noFill/>
          <a:ln w="9525">
            <a:noFill/>
            <a:miter lim="800000"/>
            <a:headEnd/>
            <a:tailEnd/>
          </a:ln>
          <a:effectLst/>
        </p:spPr>
        <p:txBody>
          <a:bodyPr>
            <a:spAutoFit/>
          </a:bodyPr>
          <a:lstStyle/>
          <a:p>
            <a:r>
              <a:rPr lang="en-GB" sz="1350"/>
              <a:t>We begin with the initial state of Arad. The cost of reaching Arad </a:t>
            </a:r>
            <a:r>
              <a:rPr lang="en-GB" sz="1350" i="1"/>
              <a:t>from</a:t>
            </a:r>
            <a:r>
              <a:rPr lang="en-GB" sz="1350"/>
              <a:t> Arad (or </a:t>
            </a:r>
            <a:r>
              <a:rPr lang="en-GB" sz="1350" b="1" i="1">
                <a:solidFill>
                  <a:schemeClr val="accent2"/>
                </a:solidFill>
              </a:rPr>
              <a:t>g</a:t>
            </a:r>
            <a:r>
              <a:rPr lang="en-GB" sz="1350"/>
              <a:t> value) is </a:t>
            </a:r>
            <a:r>
              <a:rPr lang="en-GB" sz="1350">
                <a:solidFill>
                  <a:schemeClr val="accent2"/>
                </a:solidFill>
              </a:rPr>
              <a:t>0 </a:t>
            </a:r>
            <a:r>
              <a:rPr lang="en-GB" sz="1350"/>
              <a:t>miles. The straight line distance from Arad to Bucharest (or </a:t>
            </a:r>
            <a:r>
              <a:rPr lang="en-GB" sz="1350" b="1" i="1">
                <a:solidFill>
                  <a:srgbClr val="FF3300"/>
                </a:solidFill>
              </a:rPr>
              <a:t>h</a:t>
            </a:r>
            <a:r>
              <a:rPr lang="en-GB" sz="1350"/>
              <a:t> value) is </a:t>
            </a:r>
            <a:r>
              <a:rPr lang="en-GB" sz="1350">
                <a:solidFill>
                  <a:srgbClr val="FF3300"/>
                </a:solidFill>
              </a:rPr>
              <a:t>366 </a:t>
            </a:r>
            <a:r>
              <a:rPr lang="en-GB" sz="1350"/>
              <a:t>miles. This gives us a total value of ( </a:t>
            </a:r>
            <a:r>
              <a:rPr lang="en-GB" sz="1350" b="1" i="1">
                <a:solidFill>
                  <a:srgbClr val="009900"/>
                </a:solidFill>
              </a:rPr>
              <a:t>f</a:t>
            </a:r>
            <a:r>
              <a:rPr lang="en-GB" sz="1350" b="1" i="1"/>
              <a:t> = </a:t>
            </a:r>
            <a:r>
              <a:rPr lang="en-GB" sz="1350" b="1" i="1">
                <a:solidFill>
                  <a:schemeClr val="accent2"/>
                </a:solidFill>
              </a:rPr>
              <a:t>g </a:t>
            </a:r>
            <a:r>
              <a:rPr lang="en-GB" sz="1350" b="1" i="1"/>
              <a:t>+ </a:t>
            </a:r>
            <a:r>
              <a:rPr lang="en-GB" sz="1350" b="1" i="1">
                <a:solidFill>
                  <a:srgbClr val="FF3300"/>
                </a:solidFill>
              </a:rPr>
              <a:t>h </a:t>
            </a:r>
            <a:r>
              <a:rPr lang="en-GB" sz="1350" b="1" i="1">
                <a:solidFill>
                  <a:schemeClr val="tx2"/>
                </a:solidFill>
              </a:rPr>
              <a:t>)</a:t>
            </a:r>
            <a:r>
              <a:rPr lang="en-GB" sz="1350"/>
              <a:t> </a:t>
            </a:r>
            <a:r>
              <a:rPr lang="en-GB" sz="1350">
                <a:solidFill>
                  <a:srgbClr val="009900"/>
                </a:solidFill>
              </a:rPr>
              <a:t>366 miles. </a:t>
            </a:r>
            <a:r>
              <a:rPr lang="en-GB" sz="1350">
                <a:solidFill>
                  <a:schemeClr val="tx2"/>
                </a:solidFill>
              </a:rPr>
              <a:t>Press space to expand the initial state of Arad.</a:t>
            </a:r>
          </a:p>
        </p:txBody>
      </p:sp>
      <p:sp>
        <p:nvSpPr>
          <p:cNvPr id="34929" name="Text Box 113"/>
          <p:cNvSpPr txBox="1">
            <a:spLocks noChangeArrowheads="1"/>
          </p:cNvSpPr>
          <p:nvPr/>
        </p:nvSpPr>
        <p:spPr bwMode="auto">
          <a:xfrm>
            <a:off x="1066801" y="2685858"/>
            <a:ext cx="914400" cy="323165"/>
          </a:xfrm>
          <a:prstGeom prst="rect">
            <a:avLst/>
          </a:prstGeom>
          <a:noFill/>
          <a:ln w="9525">
            <a:noFill/>
            <a:miter lim="800000"/>
            <a:headEnd/>
            <a:tailEnd/>
          </a:ln>
          <a:effectLst/>
        </p:spPr>
        <p:txBody>
          <a:bodyPr>
            <a:spAutoFit/>
          </a:bodyPr>
          <a:lstStyle/>
          <a:p>
            <a:r>
              <a:rPr lang="en-US" sz="750"/>
              <a:t>F= </a:t>
            </a:r>
            <a:r>
              <a:rPr lang="en-US" sz="750">
                <a:solidFill>
                  <a:schemeClr val="accent2"/>
                </a:solidFill>
              </a:rPr>
              <a:t>0 </a:t>
            </a:r>
            <a:r>
              <a:rPr lang="en-US" sz="750"/>
              <a:t>+ </a:t>
            </a:r>
            <a:r>
              <a:rPr lang="en-US" sz="750">
                <a:solidFill>
                  <a:srgbClr val="FF3300"/>
                </a:solidFill>
              </a:rPr>
              <a:t>366</a:t>
            </a:r>
          </a:p>
          <a:p>
            <a:r>
              <a:rPr lang="en-US" sz="750"/>
              <a:t>F= </a:t>
            </a:r>
            <a:r>
              <a:rPr lang="en-US" sz="750">
                <a:solidFill>
                  <a:srgbClr val="009900"/>
                </a:solidFill>
              </a:rPr>
              <a:t>366</a:t>
            </a:r>
          </a:p>
        </p:txBody>
      </p:sp>
      <p:sp>
        <p:nvSpPr>
          <p:cNvPr id="34930" name="Text Box 114"/>
          <p:cNvSpPr txBox="1">
            <a:spLocks noChangeArrowheads="1"/>
          </p:cNvSpPr>
          <p:nvPr/>
        </p:nvSpPr>
        <p:spPr bwMode="auto">
          <a:xfrm>
            <a:off x="914401" y="2057044"/>
            <a:ext cx="990600" cy="323165"/>
          </a:xfrm>
          <a:prstGeom prst="rect">
            <a:avLst/>
          </a:prstGeom>
          <a:noFill/>
          <a:ln w="9525">
            <a:noFill/>
            <a:miter lim="800000"/>
            <a:headEnd/>
            <a:tailEnd/>
          </a:ln>
          <a:effectLst/>
        </p:spPr>
        <p:txBody>
          <a:bodyPr>
            <a:spAutoFit/>
          </a:bodyPr>
          <a:lstStyle/>
          <a:p>
            <a:r>
              <a:rPr lang="en-US" sz="750"/>
              <a:t>F= </a:t>
            </a:r>
            <a:r>
              <a:rPr lang="en-US" sz="750">
                <a:solidFill>
                  <a:schemeClr val="accent2"/>
                </a:solidFill>
              </a:rPr>
              <a:t>75 </a:t>
            </a:r>
            <a:r>
              <a:rPr lang="en-US" sz="750"/>
              <a:t>+ </a:t>
            </a:r>
            <a:r>
              <a:rPr lang="en-US" sz="750">
                <a:solidFill>
                  <a:srgbClr val="FF3300"/>
                </a:solidFill>
              </a:rPr>
              <a:t>374</a:t>
            </a:r>
          </a:p>
          <a:p>
            <a:r>
              <a:rPr lang="en-US" sz="750"/>
              <a:t>F= </a:t>
            </a:r>
            <a:r>
              <a:rPr lang="en-US" sz="750">
                <a:solidFill>
                  <a:srgbClr val="009900"/>
                </a:solidFill>
              </a:rPr>
              <a:t>449</a:t>
            </a:r>
          </a:p>
        </p:txBody>
      </p:sp>
      <p:sp>
        <p:nvSpPr>
          <p:cNvPr id="34931" name="Text Box 115"/>
          <p:cNvSpPr txBox="1">
            <a:spLocks noChangeArrowheads="1"/>
          </p:cNvSpPr>
          <p:nvPr/>
        </p:nvSpPr>
        <p:spPr bwMode="auto">
          <a:xfrm>
            <a:off x="3581401" y="3486166"/>
            <a:ext cx="914400" cy="323165"/>
          </a:xfrm>
          <a:prstGeom prst="rect">
            <a:avLst/>
          </a:prstGeom>
          <a:noFill/>
          <a:ln w="9525">
            <a:noFill/>
            <a:miter lim="800000"/>
            <a:headEnd/>
            <a:tailEnd/>
          </a:ln>
          <a:effectLst/>
        </p:spPr>
        <p:txBody>
          <a:bodyPr>
            <a:spAutoFit/>
          </a:bodyPr>
          <a:lstStyle/>
          <a:p>
            <a:r>
              <a:rPr lang="en-US" sz="750"/>
              <a:t>F= </a:t>
            </a:r>
            <a:r>
              <a:rPr lang="en-US" sz="750">
                <a:solidFill>
                  <a:schemeClr val="accent2"/>
                </a:solidFill>
              </a:rPr>
              <a:t>140 </a:t>
            </a:r>
            <a:r>
              <a:rPr lang="en-US" sz="750"/>
              <a:t>+ </a:t>
            </a:r>
            <a:r>
              <a:rPr lang="en-US" sz="750">
                <a:solidFill>
                  <a:srgbClr val="FF3300"/>
                </a:solidFill>
              </a:rPr>
              <a:t>253</a:t>
            </a:r>
          </a:p>
          <a:p>
            <a:r>
              <a:rPr lang="en-US" sz="750"/>
              <a:t>F= </a:t>
            </a:r>
            <a:r>
              <a:rPr lang="en-US" sz="750">
                <a:solidFill>
                  <a:srgbClr val="009900"/>
                </a:solidFill>
              </a:rPr>
              <a:t>393</a:t>
            </a:r>
          </a:p>
        </p:txBody>
      </p:sp>
      <p:sp>
        <p:nvSpPr>
          <p:cNvPr id="34932" name="Text Box 116"/>
          <p:cNvSpPr txBox="1">
            <a:spLocks noChangeArrowheads="1"/>
          </p:cNvSpPr>
          <p:nvPr/>
        </p:nvSpPr>
        <p:spPr bwMode="auto">
          <a:xfrm>
            <a:off x="533401" y="3771990"/>
            <a:ext cx="990600" cy="323165"/>
          </a:xfrm>
          <a:prstGeom prst="rect">
            <a:avLst/>
          </a:prstGeom>
          <a:noFill/>
          <a:ln w="9525">
            <a:noFill/>
            <a:miter lim="800000"/>
            <a:headEnd/>
            <a:tailEnd/>
          </a:ln>
          <a:effectLst/>
        </p:spPr>
        <p:txBody>
          <a:bodyPr>
            <a:spAutoFit/>
          </a:bodyPr>
          <a:lstStyle/>
          <a:p>
            <a:r>
              <a:rPr lang="en-US" sz="750"/>
              <a:t>F= </a:t>
            </a:r>
            <a:r>
              <a:rPr lang="en-US" sz="750">
                <a:solidFill>
                  <a:schemeClr val="accent2"/>
                </a:solidFill>
              </a:rPr>
              <a:t>118 </a:t>
            </a:r>
            <a:r>
              <a:rPr lang="en-US" sz="750"/>
              <a:t>+ </a:t>
            </a:r>
            <a:r>
              <a:rPr lang="en-US" sz="750">
                <a:solidFill>
                  <a:srgbClr val="FF3300"/>
                </a:solidFill>
              </a:rPr>
              <a:t>329</a:t>
            </a:r>
          </a:p>
          <a:p>
            <a:r>
              <a:rPr lang="en-US" sz="750"/>
              <a:t>F= </a:t>
            </a:r>
            <a:r>
              <a:rPr lang="en-US" sz="750">
                <a:solidFill>
                  <a:srgbClr val="009900"/>
                </a:solidFill>
              </a:rPr>
              <a:t>447</a:t>
            </a:r>
          </a:p>
        </p:txBody>
      </p:sp>
      <p:sp>
        <p:nvSpPr>
          <p:cNvPr id="34933" name="Text Box 117"/>
          <p:cNvSpPr txBox="1">
            <a:spLocks noChangeArrowheads="1"/>
          </p:cNvSpPr>
          <p:nvPr/>
        </p:nvSpPr>
        <p:spPr bwMode="auto">
          <a:xfrm>
            <a:off x="152400" y="970911"/>
            <a:ext cx="8686800" cy="715581"/>
          </a:xfrm>
          <a:prstGeom prst="rect">
            <a:avLst/>
          </a:prstGeom>
          <a:noFill/>
          <a:ln w="9525">
            <a:noFill/>
            <a:miter lim="800000"/>
            <a:headEnd/>
            <a:tailEnd/>
          </a:ln>
          <a:effectLst/>
        </p:spPr>
        <p:txBody>
          <a:bodyPr>
            <a:spAutoFit/>
          </a:bodyPr>
          <a:lstStyle/>
          <a:p>
            <a:r>
              <a:rPr lang="en-GB" sz="1350">
                <a:solidFill>
                  <a:schemeClr val="tx2"/>
                </a:solidFill>
              </a:rPr>
              <a:t>Once Arad is expanded we look for the node with the lowest cost. Sibiu has the lowest value for </a:t>
            </a:r>
            <a:r>
              <a:rPr lang="en-GB" sz="1350">
                <a:solidFill>
                  <a:srgbClr val="009900"/>
                </a:solidFill>
              </a:rPr>
              <a:t>f</a:t>
            </a:r>
            <a:r>
              <a:rPr lang="en-GB" sz="1350">
                <a:solidFill>
                  <a:schemeClr val="tx2"/>
                </a:solidFill>
              </a:rPr>
              <a:t>. (The cost to reach Sibiu from Arad is </a:t>
            </a:r>
            <a:r>
              <a:rPr lang="en-GB" sz="1350">
                <a:solidFill>
                  <a:schemeClr val="accent2"/>
                </a:solidFill>
              </a:rPr>
              <a:t>140 </a:t>
            </a:r>
            <a:r>
              <a:rPr lang="en-GB" sz="1350">
                <a:solidFill>
                  <a:schemeClr val="tx2"/>
                </a:solidFill>
              </a:rPr>
              <a:t>miles, and the straight line distance from Sibiu to the goal state is </a:t>
            </a:r>
            <a:r>
              <a:rPr lang="en-GB" sz="1350">
                <a:solidFill>
                  <a:srgbClr val="FF3300"/>
                </a:solidFill>
              </a:rPr>
              <a:t>253</a:t>
            </a:r>
            <a:r>
              <a:rPr lang="en-GB" sz="1350">
                <a:solidFill>
                  <a:schemeClr val="tx2"/>
                </a:solidFill>
              </a:rPr>
              <a:t> miles. This gives a total of </a:t>
            </a:r>
            <a:r>
              <a:rPr lang="en-GB" sz="1350">
                <a:solidFill>
                  <a:srgbClr val="009900"/>
                </a:solidFill>
              </a:rPr>
              <a:t>393 miles</a:t>
            </a:r>
            <a:r>
              <a:rPr lang="en-GB" sz="1350">
                <a:solidFill>
                  <a:schemeClr val="tx2"/>
                </a:solidFill>
              </a:rPr>
              <a:t>). Press space to move to this node and expand it.</a:t>
            </a:r>
          </a:p>
        </p:txBody>
      </p:sp>
      <p:sp>
        <p:nvSpPr>
          <p:cNvPr id="34934" name="Oval 118"/>
          <p:cNvSpPr>
            <a:spLocks noChangeArrowheads="1"/>
          </p:cNvSpPr>
          <p:nvPr/>
        </p:nvSpPr>
        <p:spPr bwMode="auto">
          <a:xfrm>
            <a:off x="990601" y="2898338"/>
            <a:ext cx="152400" cy="421972"/>
          </a:xfrm>
          <a:prstGeom prst="ellipse">
            <a:avLst/>
          </a:prstGeom>
          <a:solidFill>
            <a:srgbClr val="FF0000"/>
          </a:solidFill>
          <a:ln w="9525">
            <a:solidFill>
              <a:schemeClr val="tx1"/>
            </a:solidFill>
            <a:round/>
            <a:headEnd/>
            <a:tailEnd/>
          </a:ln>
          <a:effectLst/>
        </p:spPr>
        <p:txBody>
          <a:bodyPr anchor="ctr">
            <a:spAutoFit/>
          </a:bodyPr>
          <a:lstStyle/>
          <a:p>
            <a:endParaRPr lang="en-US" sz="1350"/>
          </a:p>
        </p:txBody>
      </p:sp>
      <p:sp>
        <p:nvSpPr>
          <p:cNvPr id="34936" name="Oval 120"/>
          <p:cNvSpPr>
            <a:spLocks noChangeArrowheads="1"/>
          </p:cNvSpPr>
          <p:nvPr/>
        </p:nvSpPr>
        <p:spPr bwMode="auto">
          <a:xfrm>
            <a:off x="3505201" y="3355657"/>
            <a:ext cx="152400" cy="421972"/>
          </a:xfrm>
          <a:prstGeom prst="ellipse">
            <a:avLst/>
          </a:prstGeom>
          <a:solidFill>
            <a:srgbClr val="FF0000"/>
          </a:solidFill>
          <a:ln w="9525">
            <a:solidFill>
              <a:schemeClr val="tx1"/>
            </a:solidFill>
            <a:round/>
            <a:headEnd/>
            <a:tailEnd/>
          </a:ln>
          <a:effectLst/>
        </p:spPr>
        <p:txBody>
          <a:bodyPr anchor="ctr">
            <a:spAutoFit/>
          </a:bodyPr>
          <a:lstStyle/>
          <a:p>
            <a:endParaRPr lang="en-US" sz="1350"/>
          </a:p>
        </p:txBody>
      </p:sp>
      <p:sp>
        <p:nvSpPr>
          <p:cNvPr id="34937" name="Text Box 121"/>
          <p:cNvSpPr txBox="1">
            <a:spLocks noChangeArrowheads="1"/>
          </p:cNvSpPr>
          <p:nvPr/>
        </p:nvSpPr>
        <p:spPr bwMode="auto">
          <a:xfrm>
            <a:off x="228601" y="970910"/>
            <a:ext cx="8686800" cy="300082"/>
          </a:xfrm>
          <a:prstGeom prst="rect">
            <a:avLst/>
          </a:prstGeom>
          <a:noFill/>
          <a:ln w="9525">
            <a:noFill/>
            <a:miter lim="800000"/>
            <a:headEnd/>
            <a:tailEnd/>
          </a:ln>
          <a:effectLst/>
        </p:spPr>
        <p:txBody>
          <a:bodyPr>
            <a:spAutoFit/>
          </a:bodyPr>
          <a:lstStyle/>
          <a:p>
            <a:r>
              <a:rPr lang="en-GB" sz="1350">
                <a:solidFill>
                  <a:schemeClr val="tx2"/>
                </a:solidFill>
              </a:rPr>
              <a:t>We now expand Sibiu (that is, we expand the node with the lowest value of </a:t>
            </a:r>
            <a:r>
              <a:rPr lang="en-GB" sz="1350" b="1" i="1">
                <a:solidFill>
                  <a:srgbClr val="009900"/>
                </a:solidFill>
              </a:rPr>
              <a:t>f </a:t>
            </a:r>
            <a:r>
              <a:rPr lang="en-GB" sz="1350">
                <a:solidFill>
                  <a:schemeClr val="tx2"/>
                </a:solidFill>
              </a:rPr>
              <a:t>). Press space to continue the search.</a:t>
            </a:r>
          </a:p>
        </p:txBody>
      </p:sp>
      <p:sp>
        <p:nvSpPr>
          <p:cNvPr id="34938" name="Text Box 122"/>
          <p:cNvSpPr txBox="1">
            <a:spLocks noChangeArrowheads="1"/>
          </p:cNvSpPr>
          <p:nvPr/>
        </p:nvSpPr>
        <p:spPr bwMode="auto">
          <a:xfrm>
            <a:off x="5943600" y="3200342"/>
            <a:ext cx="990600" cy="323165"/>
          </a:xfrm>
          <a:prstGeom prst="rect">
            <a:avLst/>
          </a:prstGeom>
          <a:noFill/>
          <a:ln w="9525">
            <a:noFill/>
            <a:miter lim="800000"/>
            <a:headEnd/>
            <a:tailEnd/>
          </a:ln>
          <a:effectLst/>
        </p:spPr>
        <p:txBody>
          <a:bodyPr>
            <a:spAutoFit/>
          </a:bodyPr>
          <a:lstStyle/>
          <a:p>
            <a:r>
              <a:rPr lang="en-US" sz="750"/>
              <a:t>F= </a:t>
            </a:r>
            <a:r>
              <a:rPr lang="en-US" sz="750">
                <a:solidFill>
                  <a:schemeClr val="accent2"/>
                </a:solidFill>
              </a:rPr>
              <a:t>239 </a:t>
            </a:r>
            <a:r>
              <a:rPr lang="en-US" sz="750"/>
              <a:t>+ </a:t>
            </a:r>
            <a:r>
              <a:rPr lang="en-US" sz="750">
                <a:solidFill>
                  <a:srgbClr val="FF3300"/>
                </a:solidFill>
              </a:rPr>
              <a:t>178</a:t>
            </a:r>
          </a:p>
          <a:p>
            <a:r>
              <a:rPr lang="en-US" sz="750"/>
              <a:t>F= </a:t>
            </a:r>
            <a:r>
              <a:rPr lang="en-US" sz="750">
                <a:solidFill>
                  <a:srgbClr val="009900"/>
                </a:solidFill>
              </a:rPr>
              <a:t>417</a:t>
            </a:r>
          </a:p>
        </p:txBody>
      </p:sp>
      <p:sp>
        <p:nvSpPr>
          <p:cNvPr id="34939" name="Text Box 123"/>
          <p:cNvSpPr txBox="1">
            <a:spLocks noChangeArrowheads="1"/>
          </p:cNvSpPr>
          <p:nvPr/>
        </p:nvSpPr>
        <p:spPr bwMode="auto">
          <a:xfrm>
            <a:off x="2514601" y="2228538"/>
            <a:ext cx="1066800" cy="323165"/>
          </a:xfrm>
          <a:prstGeom prst="rect">
            <a:avLst/>
          </a:prstGeom>
          <a:noFill/>
          <a:ln w="9525">
            <a:noFill/>
            <a:miter lim="800000"/>
            <a:headEnd/>
            <a:tailEnd/>
          </a:ln>
          <a:effectLst/>
        </p:spPr>
        <p:txBody>
          <a:bodyPr>
            <a:spAutoFit/>
          </a:bodyPr>
          <a:lstStyle/>
          <a:p>
            <a:r>
              <a:rPr lang="en-US" sz="750"/>
              <a:t>F= </a:t>
            </a:r>
            <a:r>
              <a:rPr lang="en-US" sz="750">
                <a:solidFill>
                  <a:schemeClr val="accent2"/>
                </a:solidFill>
              </a:rPr>
              <a:t>291 </a:t>
            </a:r>
            <a:r>
              <a:rPr lang="en-US" sz="750"/>
              <a:t>+ </a:t>
            </a:r>
            <a:r>
              <a:rPr lang="en-US" sz="750">
                <a:solidFill>
                  <a:srgbClr val="FF3300"/>
                </a:solidFill>
              </a:rPr>
              <a:t>380</a:t>
            </a:r>
          </a:p>
          <a:p>
            <a:r>
              <a:rPr lang="en-US" sz="750"/>
              <a:t>F= </a:t>
            </a:r>
            <a:r>
              <a:rPr lang="en-US" sz="750">
                <a:solidFill>
                  <a:srgbClr val="009900"/>
                </a:solidFill>
              </a:rPr>
              <a:t>671</a:t>
            </a:r>
          </a:p>
        </p:txBody>
      </p:sp>
      <p:sp>
        <p:nvSpPr>
          <p:cNvPr id="34940" name="Text Box 124"/>
          <p:cNvSpPr txBox="1">
            <a:spLocks noChangeArrowheads="1"/>
          </p:cNvSpPr>
          <p:nvPr/>
        </p:nvSpPr>
        <p:spPr bwMode="auto">
          <a:xfrm>
            <a:off x="1676400" y="3714826"/>
            <a:ext cx="990600" cy="323165"/>
          </a:xfrm>
          <a:prstGeom prst="rect">
            <a:avLst/>
          </a:prstGeom>
          <a:noFill/>
          <a:ln w="9525">
            <a:noFill/>
            <a:miter lim="800000"/>
            <a:headEnd/>
            <a:tailEnd/>
          </a:ln>
          <a:effectLst/>
        </p:spPr>
        <p:txBody>
          <a:bodyPr>
            <a:spAutoFit/>
          </a:bodyPr>
          <a:lstStyle/>
          <a:p>
            <a:r>
              <a:rPr lang="en-US" sz="750"/>
              <a:t>F= </a:t>
            </a:r>
            <a:r>
              <a:rPr lang="en-US" sz="750">
                <a:solidFill>
                  <a:schemeClr val="accent2"/>
                </a:solidFill>
              </a:rPr>
              <a:t>220 </a:t>
            </a:r>
            <a:r>
              <a:rPr lang="en-US" sz="750"/>
              <a:t>+ </a:t>
            </a:r>
            <a:r>
              <a:rPr lang="en-US" sz="750">
                <a:solidFill>
                  <a:srgbClr val="FF3300"/>
                </a:solidFill>
              </a:rPr>
              <a:t>193</a:t>
            </a:r>
          </a:p>
          <a:p>
            <a:r>
              <a:rPr lang="en-US" sz="750"/>
              <a:t>F= </a:t>
            </a:r>
            <a:r>
              <a:rPr lang="en-US" sz="750">
                <a:solidFill>
                  <a:srgbClr val="009900"/>
                </a:solidFill>
              </a:rPr>
              <a:t>413</a:t>
            </a:r>
          </a:p>
        </p:txBody>
      </p:sp>
      <p:sp>
        <p:nvSpPr>
          <p:cNvPr id="34943" name="Oval 127"/>
          <p:cNvSpPr>
            <a:spLocks noChangeArrowheads="1"/>
          </p:cNvSpPr>
          <p:nvPr/>
        </p:nvSpPr>
        <p:spPr bwMode="auto">
          <a:xfrm>
            <a:off x="2133601" y="4041635"/>
            <a:ext cx="152400" cy="421972"/>
          </a:xfrm>
          <a:prstGeom prst="ellipse">
            <a:avLst/>
          </a:prstGeom>
          <a:solidFill>
            <a:srgbClr val="FF0000"/>
          </a:solidFill>
          <a:ln w="9525">
            <a:solidFill>
              <a:schemeClr val="tx1"/>
            </a:solidFill>
            <a:round/>
            <a:headEnd/>
            <a:tailEnd/>
          </a:ln>
          <a:effectLst/>
        </p:spPr>
        <p:txBody>
          <a:bodyPr anchor="ctr">
            <a:spAutoFit/>
          </a:bodyPr>
          <a:lstStyle/>
          <a:p>
            <a:endParaRPr lang="en-US" sz="1350"/>
          </a:p>
        </p:txBody>
      </p:sp>
      <p:sp>
        <p:nvSpPr>
          <p:cNvPr id="34944" name="Text Box 128"/>
          <p:cNvSpPr txBox="1">
            <a:spLocks noChangeArrowheads="1"/>
          </p:cNvSpPr>
          <p:nvPr/>
        </p:nvSpPr>
        <p:spPr bwMode="auto">
          <a:xfrm>
            <a:off x="228601" y="970910"/>
            <a:ext cx="8686800" cy="300082"/>
          </a:xfrm>
          <a:prstGeom prst="rect">
            <a:avLst/>
          </a:prstGeom>
          <a:noFill/>
          <a:ln w="9525">
            <a:noFill/>
            <a:miter lim="800000"/>
            <a:headEnd/>
            <a:tailEnd/>
          </a:ln>
          <a:effectLst/>
        </p:spPr>
        <p:txBody>
          <a:bodyPr>
            <a:spAutoFit/>
          </a:bodyPr>
          <a:lstStyle/>
          <a:p>
            <a:r>
              <a:rPr lang="en-GB" sz="1350">
                <a:solidFill>
                  <a:schemeClr val="tx2"/>
                </a:solidFill>
              </a:rPr>
              <a:t>We now expand Rimnicu (that is, we expand the node with the lowest value of </a:t>
            </a:r>
            <a:r>
              <a:rPr lang="en-GB" sz="1350" b="1" i="1">
                <a:solidFill>
                  <a:srgbClr val="009900"/>
                </a:solidFill>
              </a:rPr>
              <a:t>f </a:t>
            </a:r>
            <a:r>
              <a:rPr lang="en-GB" sz="1350">
                <a:solidFill>
                  <a:schemeClr val="tx2"/>
                </a:solidFill>
              </a:rPr>
              <a:t>). Press space to continue the search.</a:t>
            </a:r>
          </a:p>
        </p:txBody>
      </p:sp>
      <p:sp>
        <p:nvSpPr>
          <p:cNvPr id="34945" name="Text Box 129"/>
          <p:cNvSpPr txBox="1">
            <a:spLocks noChangeArrowheads="1"/>
          </p:cNvSpPr>
          <p:nvPr/>
        </p:nvSpPr>
        <p:spPr bwMode="auto">
          <a:xfrm>
            <a:off x="4191001" y="5029618"/>
            <a:ext cx="914400" cy="323165"/>
          </a:xfrm>
          <a:prstGeom prst="rect">
            <a:avLst/>
          </a:prstGeom>
          <a:noFill/>
          <a:ln w="9525">
            <a:noFill/>
            <a:miter lim="800000"/>
            <a:headEnd/>
            <a:tailEnd/>
          </a:ln>
          <a:effectLst/>
        </p:spPr>
        <p:txBody>
          <a:bodyPr>
            <a:spAutoFit/>
          </a:bodyPr>
          <a:lstStyle/>
          <a:p>
            <a:r>
              <a:rPr lang="en-US" sz="750"/>
              <a:t>F= </a:t>
            </a:r>
            <a:r>
              <a:rPr lang="en-US" sz="750">
                <a:solidFill>
                  <a:schemeClr val="accent2"/>
                </a:solidFill>
              </a:rPr>
              <a:t>317 </a:t>
            </a:r>
            <a:r>
              <a:rPr lang="en-US" sz="750"/>
              <a:t>+ </a:t>
            </a:r>
            <a:r>
              <a:rPr lang="en-US" sz="750">
                <a:solidFill>
                  <a:srgbClr val="FF3300"/>
                </a:solidFill>
              </a:rPr>
              <a:t>98</a:t>
            </a:r>
          </a:p>
          <a:p>
            <a:r>
              <a:rPr lang="en-US" sz="750"/>
              <a:t>F= </a:t>
            </a:r>
            <a:r>
              <a:rPr lang="en-US" sz="750">
                <a:solidFill>
                  <a:srgbClr val="009900"/>
                </a:solidFill>
              </a:rPr>
              <a:t>415</a:t>
            </a:r>
          </a:p>
        </p:txBody>
      </p:sp>
      <p:sp>
        <p:nvSpPr>
          <p:cNvPr id="34946" name="Text Box 130"/>
          <p:cNvSpPr txBox="1">
            <a:spLocks noChangeArrowheads="1"/>
          </p:cNvSpPr>
          <p:nvPr/>
        </p:nvSpPr>
        <p:spPr bwMode="auto">
          <a:xfrm>
            <a:off x="2057400" y="5315442"/>
            <a:ext cx="914400" cy="323165"/>
          </a:xfrm>
          <a:prstGeom prst="rect">
            <a:avLst/>
          </a:prstGeom>
          <a:noFill/>
          <a:ln w="9525">
            <a:noFill/>
            <a:miter lim="800000"/>
            <a:headEnd/>
            <a:tailEnd/>
          </a:ln>
          <a:effectLst/>
        </p:spPr>
        <p:txBody>
          <a:bodyPr>
            <a:spAutoFit/>
          </a:bodyPr>
          <a:lstStyle/>
          <a:p>
            <a:r>
              <a:rPr lang="en-US" sz="750"/>
              <a:t>F= </a:t>
            </a:r>
            <a:r>
              <a:rPr lang="en-US" sz="750">
                <a:solidFill>
                  <a:schemeClr val="accent2"/>
                </a:solidFill>
              </a:rPr>
              <a:t>366 </a:t>
            </a:r>
            <a:r>
              <a:rPr lang="en-US" sz="750"/>
              <a:t>+ </a:t>
            </a:r>
            <a:r>
              <a:rPr lang="en-US" sz="750">
                <a:solidFill>
                  <a:srgbClr val="FF3300"/>
                </a:solidFill>
              </a:rPr>
              <a:t>160</a:t>
            </a:r>
          </a:p>
          <a:p>
            <a:r>
              <a:rPr lang="en-US" sz="750"/>
              <a:t>F= </a:t>
            </a:r>
            <a:r>
              <a:rPr lang="en-US" sz="750">
                <a:solidFill>
                  <a:srgbClr val="009900"/>
                </a:solidFill>
              </a:rPr>
              <a:t>526</a:t>
            </a:r>
          </a:p>
        </p:txBody>
      </p:sp>
      <p:sp>
        <p:nvSpPr>
          <p:cNvPr id="34947" name="Text Box 131"/>
          <p:cNvSpPr txBox="1">
            <a:spLocks noChangeArrowheads="1"/>
          </p:cNvSpPr>
          <p:nvPr/>
        </p:nvSpPr>
        <p:spPr bwMode="auto">
          <a:xfrm>
            <a:off x="152400" y="970911"/>
            <a:ext cx="8686800" cy="715581"/>
          </a:xfrm>
          <a:prstGeom prst="rect">
            <a:avLst/>
          </a:prstGeom>
          <a:noFill/>
          <a:ln w="9525">
            <a:noFill/>
            <a:miter lim="800000"/>
            <a:headEnd/>
            <a:tailEnd/>
          </a:ln>
          <a:effectLst/>
        </p:spPr>
        <p:txBody>
          <a:bodyPr>
            <a:spAutoFit/>
          </a:bodyPr>
          <a:lstStyle/>
          <a:p>
            <a:r>
              <a:rPr lang="en-GB" sz="1350">
                <a:solidFill>
                  <a:schemeClr val="tx2"/>
                </a:solidFill>
              </a:rPr>
              <a:t>Once Rimnicu is expanded we look for the node with the lowest cost. As you can see, Pitesti has the lowest value for </a:t>
            </a:r>
            <a:r>
              <a:rPr lang="en-GB" sz="1350">
                <a:solidFill>
                  <a:srgbClr val="009900"/>
                </a:solidFill>
              </a:rPr>
              <a:t>f</a:t>
            </a:r>
            <a:r>
              <a:rPr lang="en-GB" sz="1350">
                <a:solidFill>
                  <a:schemeClr val="tx2"/>
                </a:solidFill>
              </a:rPr>
              <a:t>. (The cost to reach Pitesti from Arad is </a:t>
            </a:r>
            <a:r>
              <a:rPr lang="en-GB" sz="1350">
                <a:solidFill>
                  <a:schemeClr val="accent2"/>
                </a:solidFill>
              </a:rPr>
              <a:t>317 </a:t>
            </a:r>
            <a:r>
              <a:rPr lang="en-GB" sz="1350">
                <a:solidFill>
                  <a:schemeClr val="tx2"/>
                </a:solidFill>
              </a:rPr>
              <a:t>miles, and the straight line distance from Pitesti to the goal state is </a:t>
            </a:r>
            <a:r>
              <a:rPr lang="en-GB" sz="1350">
                <a:solidFill>
                  <a:srgbClr val="FF3300"/>
                </a:solidFill>
              </a:rPr>
              <a:t>98</a:t>
            </a:r>
            <a:r>
              <a:rPr lang="en-GB" sz="1350">
                <a:solidFill>
                  <a:schemeClr val="tx2"/>
                </a:solidFill>
              </a:rPr>
              <a:t> miles. This gives a total of </a:t>
            </a:r>
            <a:r>
              <a:rPr lang="en-GB" sz="1350">
                <a:solidFill>
                  <a:srgbClr val="009900"/>
                </a:solidFill>
              </a:rPr>
              <a:t>415 miles</a:t>
            </a:r>
            <a:r>
              <a:rPr lang="en-GB" sz="1350">
                <a:solidFill>
                  <a:schemeClr val="tx2"/>
                </a:solidFill>
              </a:rPr>
              <a:t>). Press space to move to this node and expand it.</a:t>
            </a:r>
          </a:p>
        </p:txBody>
      </p:sp>
      <p:sp>
        <p:nvSpPr>
          <p:cNvPr id="34949" name="Oval 133"/>
          <p:cNvSpPr>
            <a:spLocks noChangeArrowheads="1"/>
          </p:cNvSpPr>
          <p:nvPr/>
        </p:nvSpPr>
        <p:spPr bwMode="auto">
          <a:xfrm>
            <a:off x="4267200" y="4899109"/>
            <a:ext cx="259766" cy="421972"/>
          </a:xfrm>
          <a:prstGeom prst="ellipse">
            <a:avLst/>
          </a:prstGeom>
          <a:solidFill>
            <a:srgbClr val="FF0000"/>
          </a:solidFill>
          <a:ln w="9525">
            <a:noFill/>
            <a:round/>
            <a:headEnd/>
            <a:tailEnd/>
          </a:ln>
          <a:effectLst/>
        </p:spPr>
        <p:txBody>
          <a:bodyPr wrap="none" anchor="ctr">
            <a:spAutoFit/>
          </a:bodyPr>
          <a:lstStyle/>
          <a:p>
            <a:endParaRPr lang="en-US" sz="1350"/>
          </a:p>
        </p:txBody>
      </p:sp>
      <p:sp>
        <p:nvSpPr>
          <p:cNvPr id="34950" name="Text Box 134"/>
          <p:cNvSpPr txBox="1">
            <a:spLocks noChangeArrowheads="1"/>
          </p:cNvSpPr>
          <p:nvPr/>
        </p:nvSpPr>
        <p:spPr bwMode="auto">
          <a:xfrm>
            <a:off x="228601" y="970910"/>
            <a:ext cx="8686800" cy="300082"/>
          </a:xfrm>
          <a:prstGeom prst="rect">
            <a:avLst/>
          </a:prstGeom>
          <a:noFill/>
          <a:ln w="9525">
            <a:noFill/>
            <a:miter lim="800000"/>
            <a:headEnd/>
            <a:tailEnd/>
          </a:ln>
          <a:effectLst/>
        </p:spPr>
        <p:txBody>
          <a:bodyPr>
            <a:spAutoFit/>
          </a:bodyPr>
          <a:lstStyle/>
          <a:p>
            <a:r>
              <a:rPr lang="en-GB" sz="1350">
                <a:solidFill>
                  <a:schemeClr val="tx2"/>
                </a:solidFill>
              </a:rPr>
              <a:t>We now expand Pitesti (that is, we expand the node with the lowest value of </a:t>
            </a:r>
            <a:r>
              <a:rPr lang="en-GB" sz="1350" b="1" i="1">
                <a:solidFill>
                  <a:srgbClr val="009900"/>
                </a:solidFill>
              </a:rPr>
              <a:t>f </a:t>
            </a:r>
            <a:r>
              <a:rPr lang="en-GB" sz="1350">
                <a:solidFill>
                  <a:schemeClr val="tx2"/>
                </a:solidFill>
              </a:rPr>
              <a:t>). Press space to continue the search.</a:t>
            </a:r>
          </a:p>
        </p:txBody>
      </p:sp>
      <p:sp>
        <p:nvSpPr>
          <p:cNvPr id="34955" name="Text Box 139"/>
          <p:cNvSpPr txBox="1">
            <a:spLocks noChangeArrowheads="1"/>
          </p:cNvSpPr>
          <p:nvPr/>
        </p:nvSpPr>
        <p:spPr bwMode="auto">
          <a:xfrm>
            <a:off x="152400" y="970911"/>
            <a:ext cx="8686800" cy="715581"/>
          </a:xfrm>
          <a:prstGeom prst="rect">
            <a:avLst/>
          </a:prstGeom>
          <a:noFill/>
          <a:ln w="9525">
            <a:noFill/>
            <a:miter lim="800000"/>
            <a:headEnd/>
            <a:tailEnd/>
          </a:ln>
          <a:effectLst/>
        </p:spPr>
        <p:txBody>
          <a:bodyPr>
            <a:spAutoFit/>
          </a:bodyPr>
          <a:lstStyle/>
          <a:p>
            <a:r>
              <a:rPr lang="en-GB" sz="1350" dirty="0">
                <a:solidFill>
                  <a:schemeClr val="tx2"/>
                </a:solidFill>
              </a:rPr>
              <a:t>We have just expanded a node (Pitesti) that revealed Bucharest, but it has a cost of </a:t>
            </a:r>
            <a:r>
              <a:rPr lang="en-GB" sz="1350" dirty="0">
                <a:solidFill>
                  <a:srgbClr val="009900"/>
                </a:solidFill>
              </a:rPr>
              <a:t>418</a:t>
            </a:r>
            <a:r>
              <a:rPr lang="en-GB" sz="1350" dirty="0">
                <a:solidFill>
                  <a:schemeClr val="tx2"/>
                </a:solidFill>
              </a:rPr>
              <a:t>. If there is any other lower cost node (and in this case there is one cheaper node, </a:t>
            </a:r>
            <a:r>
              <a:rPr lang="en-GB" sz="1350" dirty="0" err="1">
                <a:solidFill>
                  <a:schemeClr val="tx2"/>
                </a:solidFill>
              </a:rPr>
              <a:t>Fagaras</a:t>
            </a:r>
            <a:r>
              <a:rPr lang="en-GB" sz="1350" dirty="0">
                <a:solidFill>
                  <a:schemeClr val="tx2"/>
                </a:solidFill>
              </a:rPr>
              <a:t>, with a cost of </a:t>
            </a:r>
            <a:r>
              <a:rPr lang="en-GB" sz="1350" dirty="0">
                <a:solidFill>
                  <a:srgbClr val="009900"/>
                </a:solidFill>
              </a:rPr>
              <a:t>417</a:t>
            </a:r>
            <a:r>
              <a:rPr lang="en-GB" sz="1350" dirty="0">
                <a:solidFill>
                  <a:schemeClr val="tx2"/>
                </a:solidFill>
              </a:rPr>
              <a:t>) then we need to expand it in case it leads to a better solution to Bucharest than the </a:t>
            </a:r>
            <a:r>
              <a:rPr lang="en-GB" sz="1350" dirty="0">
                <a:solidFill>
                  <a:srgbClr val="009900"/>
                </a:solidFill>
              </a:rPr>
              <a:t>418</a:t>
            </a:r>
            <a:r>
              <a:rPr lang="en-GB" sz="1350" dirty="0">
                <a:solidFill>
                  <a:schemeClr val="tx2"/>
                </a:solidFill>
              </a:rPr>
              <a:t> solution we have already found. Press space to continue.</a:t>
            </a:r>
          </a:p>
        </p:txBody>
      </p:sp>
      <p:sp>
        <p:nvSpPr>
          <p:cNvPr id="34964" name="Text Box 148"/>
          <p:cNvSpPr txBox="1">
            <a:spLocks noChangeArrowheads="1"/>
          </p:cNvSpPr>
          <p:nvPr/>
        </p:nvSpPr>
        <p:spPr bwMode="auto">
          <a:xfrm>
            <a:off x="7315201" y="4572299"/>
            <a:ext cx="914400" cy="323165"/>
          </a:xfrm>
          <a:prstGeom prst="rect">
            <a:avLst/>
          </a:prstGeom>
          <a:noFill/>
          <a:ln w="9525">
            <a:noFill/>
            <a:miter lim="800000"/>
            <a:headEnd/>
            <a:tailEnd/>
          </a:ln>
          <a:effectLst/>
        </p:spPr>
        <p:txBody>
          <a:bodyPr>
            <a:spAutoFit/>
          </a:bodyPr>
          <a:lstStyle/>
          <a:p>
            <a:r>
              <a:rPr lang="en-US" sz="750"/>
              <a:t>F= </a:t>
            </a:r>
            <a:r>
              <a:rPr lang="en-US" sz="750">
                <a:solidFill>
                  <a:schemeClr val="accent2"/>
                </a:solidFill>
              </a:rPr>
              <a:t>418 </a:t>
            </a:r>
            <a:r>
              <a:rPr lang="en-US" sz="750"/>
              <a:t>+ </a:t>
            </a:r>
            <a:r>
              <a:rPr lang="en-US" sz="750">
                <a:solidFill>
                  <a:srgbClr val="FF3300"/>
                </a:solidFill>
              </a:rPr>
              <a:t>0</a:t>
            </a:r>
          </a:p>
          <a:p>
            <a:r>
              <a:rPr lang="en-US" sz="750"/>
              <a:t>F= </a:t>
            </a:r>
            <a:r>
              <a:rPr lang="en-US" sz="750">
                <a:solidFill>
                  <a:srgbClr val="009900"/>
                </a:solidFill>
              </a:rPr>
              <a:t>418</a:t>
            </a:r>
          </a:p>
        </p:txBody>
      </p:sp>
      <p:sp>
        <p:nvSpPr>
          <p:cNvPr id="34982" name="Text Box 166"/>
          <p:cNvSpPr txBox="1">
            <a:spLocks noChangeArrowheads="1"/>
          </p:cNvSpPr>
          <p:nvPr/>
        </p:nvSpPr>
        <p:spPr bwMode="auto">
          <a:xfrm>
            <a:off x="152400" y="970910"/>
            <a:ext cx="8686800" cy="715581"/>
          </a:xfrm>
          <a:prstGeom prst="rect">
            <a:avLst/>
          </a:prstGeom>
          <a:noFill/>
          <a:ln w="9525">
            <a:noFill/>
            <a:miter lim="800000"/>
            <a:headEnd/>
            <a:tailEnd/>
          </a:ln>
          <a:effectLst/>
        </p:spPr>
        <p:txBody>
          <a:bodyPr>
            <a:spAutoFit/>
          </a:bodyPr>
          <a:lstStyle/>
          <a:p>
            <a:r>
              <a:rPr lang="en-GB" sz="1350" dirty="0">
                <a:solidFill>
                  <a:schemeClr val="tx2"/>
                </a:solidFill>
              </a:rPr>
              <a:t>In actual fact, the algorithm will not really recognise that we have found Bucharest. It just keeps expanding the lowest cost nodes (based on </a:t>
            </a:r>
            <a:r>
              <a:rPr lang="en-GB" sz="1350" b="1" i="1" dirty="0">
                <a:solidFill>
                  <a:srgbClr val="009900"/>
                </a:solidFill>
              </a:rPr>
              <a:t>f</a:t>
            </a:r>
            <a:r>
              <a:rPr lang="en-GB" sz="1350" dirty="0">
                <a:solidFill>
                  <a:schemeClr val="tx2"/>
                </a:solidFill>
              </a:rPr>
              <a:t> ) until it finds a goal state AND it has the lowest value of </a:t>
            </a:r>
            <a:r>
              <a:rPr lang="en-GB" sz="1350" b="1" i="1" dirty="0">
                <a:solidFill>
                  <a:srgbClr val="009900"/>
                </a:solidFill>
              </a:rPr>
              <a:t>f</a:t>
            </a:r>
            <a:r>
              <a:rPr lang="en-GB" sz="1350" dirty="0">
                <a:solidFill>
                  <a:schemeClr val="tx2"/>
                </a:solidFill>
              </a:rPr>
              <a:t>. So, we must now move to </a:t>
            </a:r>
            <a:r>
              <a:rPr lang="en-GB" sz="1350" dirty="0" err="1">
                <a:solidFill>
                  <a:schemeClr val="tx2"/>
                </a:solidFill>
              </a:rPr>
              <a:t>Fagaras</a:t>
            </a:r>
            <a:r>
              <a:rPr lang="en-GB" sz="1350" dirty="0">
                <a:solidFill>
                  <a:schemeClr val="tx2"/>
                </a:solidFill>
              </a:rPr>
              <a:t> and expand it. Press space to continue.</a:t>
            </a:r>
          </a:p>
        </p:txBody>
      </p:sp>
      <p:sp>
        <p:nvSpPr>
          <p:cNvPr id="34983" name="Text Box 167"/>
          <p:cNvSpPr txBox="1">
            <a:spLocks noChangeArrowheads="1"/>
          </p:cNvSpPr>
          <p:nvPr/>
        </p:nvSpPr>
        <p:spPr bwMode="auto">
          <a:xfrm>
            <a:off x="190501" y="1689969"/>
            <a:ext cx="8686800" cy="300082"/>
          </a:xfrm>
          <a:prstGeom prst="rect">
            <a:avLst/>
          </a:prstGeom>
          <a:noFill/>
          <a:ln w="9525">
            <a:noFill/>
            <a:miter lim="800000"/>
            <a:headEnd/>
            <a:tailEnd/>
          </a:ln>
          <a:effectLst/>
        </p:spPr>
        <p:txBody>
          <a:bodyPr>
            <a:spAutoFit/>
          </a:bodyPr>
          <a:lstStyle/>
          <a:p>
            <a:r>
              <a:rPr lang="en-GB" sz="1350" dirty="0">
                <a:solidFill>
                  <a:schemeClr val="tx2"/>
                </a:solidFill>
              </a:rPr>
              <a:t>We now expand </a:t>
            </a:r>
            <a:r>
              <a:rPr lang="en-GB" sz="1350" dirty="0" err="1">
                <a:solidFill>
                  <a:schemeClr val="tx2"/>
                </a:solidFill>
              </a:rPr>
              <a:t>Fagaras</a:t>
            </a:r>
            <a:r>
              <a:rPr lang="en-GB" sz="1350" dirty="0">
                <a:solidFill>
                  <a:schemeClr val="tx2"/>
                </a:solidFill>
              </a:rPr>
              <a:t> (that is, we expand the node with the lowest value of </a:t>
            </a:r>
            <a:r>
              <a:rPr lang="en-GB" sz="1350" b="1" i="1" dirty="0">
                <a:solidFill>
                  <a:srgbClr val="009900"/>
                </a:solidFill>
              </a:rPr>
              <a:t>f </a:t>
            </a:r>
            <a:r>
              <a:rPr lang="en-GB" sz="1350" dirty="0">
                <a:solidFill>
                  <a:schemeClr val="tx2"/>
                </a:solidFill>
              </a:rPr>
              <a:t>). Press space to continue the search.</a:t>
            </a:r>
          </a:p>
        </p:txBody>
      </p:sp>
      <p:sp>
        <p:nvSpPr>
          <p:cNvPr id="34984" name="Oval 168"/>
          <p:cNvSpPr>
            <a:spLocks noChangeArrowheads="1"/>
          </p:cNvSpPr>
          <p:nvPr/>
        </p:nvSpPr>
        <p:spPr bwMode="auto">
          <a:xfrm>
            <a:off x="6553201" y="3069832"/>
            <a:ext cx="152400" cy="421972"/>
          </a:xfrm>
          <a:prstGeom prst="ellipse">
            <a:avLst/>
          </a:prstGeom>
          <a:solidFill>
            <a:srgbClr val="FF0000"/>
          </a:solidFill>
          <a:ln w="9525">
            <a:solidFill>
              <a:schemeClr val="tx1"/>
            </a:solidFill>
            <a:round/>
            <a:headEnd/>
            <a:tailEnd/>
          </a:ln>
          <a:effectLst/>
        </p:spPr>
        <p:txBody>
          <a:bodyPr anchor="ctr">
            <a:spAutoFit/>
          </a:bodyPr>
          <a:lstStyle/>
          <a:p>
            <a:endParaRPr lang="en-US" sz="1350"/>
          </a:p>
        </p:txBody>
      </p:sp>
      <p:sp>
        <p:nvSpPr>
          <p:cNvPr id="34985" name="Oval 169"/>
          <p:cNvSpPr>
            <a:spLocks noChangeArrowheads="1"/>
          </p:cNvSpPr>
          <p:nvPr/>
        </p:nvSpPr>
        <p:spPr bwMode="auto">
          <a:xfrm>
            <a:off x="7543801" y="3812976"/>
            <a:ext cx="259766" cy="421972"/>
          </a:xfrm>
          <a:prstGeom prst="ellipse">
            <a:avLst/>
          </a:prstGeom>
          <a:solidFill>
            <a:schemeClr val="tx1"/>
          </a:solidFill>
          <a:ln w="9525">
            <a:noFill/>
            <a:round/>
            <a:headEnd/>
            <a:tailEnd/>
          </a:ln>
          <a:effectLst/>
        </p:spPr>
        <p:txBody>
          <a:bodyPr wrap="none" anchor="ctr">
            <a:spAutoFit/>
          </a:bodyPr>
          <a:lstStyle/>
          <a:p>
            <a:endParaRPr lang="en-US" sz="1350"/>
          </a:p>
        </p:txBody>
      </p:sp>
      <p:cxnSp>
        <p:nvCxnSpPr>
          <p:cNvPr id="34986" name="AutoShape 170"/>
          <p:cNvCxnSpPr>
            <a:cxnSpLocks noChangeShapeType="1"/>
            <a:stCxn id="34984" idx="5"/>
            <a:endCxn id="34985" idx="0"/>
          </p:cNvCxnSpPr>
          <p:nvPr/>
        </p:nvCxnSpPr>
        <p:spPr bwMode="auto">
          <a:xfrm>
            <a:off x="6683283" y="3430008"/>
            <a:ext cx="990401" cy="382968"/>
          </a:xfrm>
          <a:prstGeom prst="straightConnector1">
            <a:avLst/>
          </a:prstGeom>
          <a:noFill/>
          <a:ln w="9525">
            <a:solidFill>
              <a:schemeClr val="tx1"/>
            </a:solidFill>
            <a:round/>
            <a:headEnd/>
            <a:tailEnd/>
          </a:ln>
          <a:effectLst/>
        </p:spPr>
      </p:cxnSp>
      <p:sp>
        <p:nvSpPr>
          <p:cNvPr id="34987" name="Text Box 171"/>
          <p:cNvSpPr txBox="1">
            <a:spLocks noChangeArrowheads="1"/>
          </p:cNvSpPr>
          <p:nvPr/>
        </p:nvSpPr>
        <p:spPr bwMode="auto">
          <a:xfrm>
            <a:off x="7543801" y="3600495"/>
            <a:ext cx="1447800" cy="300082"/>
          </a:xfrm>
          <a:prstGeom prst="rect">
            <a:avLst/>
          </a:prstGeom>
          <a:noFill/>
          <a:ln w="9525">
            <a:noFill/>
            <a:miter lim="800000"/>
            <a:headEnd/>
            <a:tailEnd/>
          </a:ln>
          <a:effectLst/>
        </p:spPr>
        <p:txBody>
          <a:bodyPr>
            <a:spAutoFit/>
          </a:bodyPr>
          <a:lstStyle/>
          <a:p>
            <a:r>
              <a:rPr lang="en-GB" sz="1350"/>
              <a:t>Bucharest</a:t>
            </a:r>
            <a:r>
              <a:rPr lang="en-GB" sz="1200"/>
              <a:t>(2)</a:t>
            </a:r>
          </a:p>
        </p:txBody>
      </p:sp>
      <p:sp>
        <p:nvSpPr>
          <p:cNvPr id="34988" name="Text Box 172"/>
          <p:cNvSpPr txBox="1">
            <a:spLocks noChangeArrowheads="1"/>
          </p:cNvSpPr>
          <p:nvPr/>
        </p:nvSpPr>
        <p:spPr bwMode="auto">
          <a:xfrm>
            <a:off x="7696200" y="3886320"/>
            <a:ext cx="914400" cy="323165"/>
          </a:xfrm>
          <a:prstGeom prst="rect">
            <a:avLst/>
          </a:prstGeom>
          <a:noFill/>
          <a:ln w="9525">
            <a:noFill/>
            <a:miter lim="800000"/>
            <a:headEnd/>
            <a:tailEnd/>
          </a:ln>
          <a:effectLst/>
        </p:spPr>
        <p:txBody>
          <a:bodyPr>
            <a:spAutoFit/>
          </a:bodyPr>
          <a:lstStyle/>
          <a:p>
            <a:r>
              <a:rPr lang="en-US" sz="750"/>
              <a:t>F= </a:t>
            </a:r>
            <a:r>
              <a:rPr lang="en-US" sz="750">
                <a:solidFill>
                  <a:schemeClr val="accent2"/>
                </a:solidFill>
              </a:rPr>
              <a:t>450 </a:t>
            </a:r>
            <a:r>
              <a:rPr lang="en-US" sz="750"/>
              <a:t>+ </a:t>
            </a:r>
            <a:r>
              <a:rPr lang="en-US" sz="750">
                <a:solidFill>
                  <a:srgbClr val="FF3300"/>
                </a:solidFill>
              </a:rPr>
              <a:t>0</a:t>
            </a:r>
          </a:p>
          <a:p>
            <a:r>
              <a:rPr lang="en-US" sz="750"/>
              <a:t>F= </a:t>
            </a:r>
            <a:r>
              <a:rPr lang="en-US" sz="750">
                <a:solidFill>
                  <a:srgbClr val="009900"/>
                </a:solidFill>
              </a:rPr>
              <a:t>450</a:t>
            </a:r>
          </a:p>
        </p:txBody>
      </p:sp>
      <p:sp>
        <p:nvSpPr>
          <p:cNvPr id="34989" name="Text Box 173"/>
          <p:cNvSpPr txBox="1">
            <a:spLocks noChangeArrowheads="1"/>
          </p:cNvSpPr>
          <p:nvPr/>
        </p:nvSpPr>
        <p:spPr bwMode="auto">
          <a:xfrm>
            <a:off x="381001" y="6115373"/>
            <a:ext cx="8686800" cy="715581"/>
          </a:xfrm>
          <a:prstGeom prst="rect">
            <a:avLst/>
          </a:prstGeom>
          <a:noFill/>
          <a:ln w="9525">
            <a:noFill/>
            <a:miter lim="800000"/>
            <a:headEnd/>
            <a:tailEnd/>
          </a:ln>
          <a:effectLst/>
        </p:spPr>
        <p:txBody>
          <a:bodyPr>
            <a:spAutoFit/>
          </a:bodyPr>
          <a:lstStyle/>
          <a:p>
            <a:r>
              <a:rPr lang="en-GB" sz="1350" dirty="0">
                <a:solidFill>
                  <a:schemeClr val="tx2"/>
                </a:solidFill>
              </a:rPr>
              <a:t>Once </a:t>
            </a:r>
            <a:r>
              <a:rPr lang="en-GB" sz="1350" dirty="0" err="1">
                <a:solidFill>
                  <a:schemeClr val="tx2"/>
                </a:solidFill>
              </a:rPr>
              <a:t>Fagaras</a:t>
            </a:r>
            <a:r>
              <a:rPr lang="en-GB" sz="1350" dirty="0">
                <a:solidFill>
                  <a:schemeClr val="tx2"/>
                </a:solidFill>
              </a:rPr>
              <a:t> is expanded we look for the lowest cost node. As you can see, we now have </a:t>
            </a:r>
            <a:r>
              <a:rPr lang="en-GB" sz="1350" b="1" dirty="0">
                <a:solidFill>
                  <a:schemeClr val="tx2"/>
                </a:solidFill>
              </a:rPr>
              <a:t>two</a:t>
            </a:r>
            <a:r>
              <a:rPr lang="en-GB" sz="1350" dirty="0">
                <a:solidFill>
                  <a:schemeClr val="tx2"/>
                </a:solidFill>
              </a:rPr>
              <a:t> Bucharest nodes. One of these nodes ( Arad – Sibiu – </a:t>
            </a:r>
            <a:r>
              <a:rPr lang="en-GB" sz="1350" dirty="0" err="1">
                <a:solidFill>
                  <a:schemeClr val="tx2"/>
                </a:solidFill>
              </a:rPr>
              <a:t>Rimnicu</a:t>
            </a:r>
            <a:r>
              <a:rPr lang="en-GB" sz="1350" dirty="0">
                <a:solidFill>
                  <a:schemeClr val="tx2"/>
                </a:solidFill>
              </a:rPr>
              <a:t> – Pitesti – Bucharest ) has an </a:t>
            </a:r>
            <a:r>
              <a:rPr lang="en-GB" sz="1350" b="1" i="1" dirty="0">
                <a:solidFill>
                  <a:srgbClr val="009900"/>
                </a:solidFill>
              </a:rPr>
              <a:t>f</a:t>
            </a:r>
            <a:r>
              <a:rPr lang="en-GB" sz="1350" dirty="0">
                <a:solidFill>
                  <a:schemeClr val="tx2"/>
                </a:solidFill>
              </a:rPr>
              <a:t> value of </a:t>
            </a:r>
            <a:r>
              <a:rPr lang="en-GB" sz="1350" dirty="0">
                <a:solidFill>
                  <a:srgbClr val="009900"/>
                </a:solidFill>
              </a:rPr>
              <a:t>418</a:t>
            </a:r>
            <a:r>
              <a:rPr lang="en-GB" sz="1350" dirty="0">
                <a:solidFill>
                  <a:schemeClr val="tx2"/>
                </a:solidFill>
              </a:rPr>
              <a:t>. The other node (Arad – Sibiu – </a:t>
            </a:r>
            <a:r>
              <a:rPr lang="en-GB" sz="1350" dirty="0" err="1">
                <a:solidFill>
                  <a:schemeClr val="tx2"/>
                </a:solidFill>
              </a:rPr>
              <a:t>Fagaras</a:t>
            </a:r>
            <a:r>
              <a:rPr lang="en-GB" sz="1350" dirty="0">
                <a:solidFill>
                  <a:schemeClr val="tx2"/>
                </a:solidFill>
              </a:rPr>
              <a:t> – Bucharest</a:t>
            </a:r>
            <a:r>
              <a:rPr lang="en-GB" sz="1050" dirty="0">
                <a:solidFill>
                  <a:schemeClr val="tx2"/>
                </a:solidFill>
              </a:rPr>
              <a:t>(2) </a:t>
            </a:r>
            <a:r>
              <a:rPr lang="en-GB" sz="1350" dirty="0">
                <a:solidFill>
                  <a:schemeClr val="tx2"/>
                </a:solidFill>
              </a:rPr>
              <a:t>) has an </a:t>
            </a:r>
            <a:r>
              <a:rPr lang="en-GB" sz="1350" b="1" i="1" dirty="0">
                <a:solidFill>
                  <a:srgbClr val="009900"/>
                </a:solidFill>
              </a:rPr>
              <a:t>f</a:t>
            </a:r>
            <a:r>
              <a:rPr lang="en-GB" sz="1350" dirty="0">
                <a:solidFill>
                  <a:schemeClr val="tx2"/>
                </a:solidFill>
              </a:rPr>
              <a:t> value of </a:t>
            </a:r>
            <a:r>
              <a:rPr lang="en-GB" sz="1350" dirty="0">
                <a:solidFill>
                  <a:srgbClr val="009900"/>
                </a:solidFill>
              </a:rPr>
              <a:t>450</a:t>
            </a:r>
            <a:r>
              <a:rPr lang="en-GB" sz="1350" dirty="0">
                <a:solidFill>
                  <a:schemeClr val="tx2"/>
                </a:solidFill>
              </a:rPr>
              <a:t>. We therefore move to the first Bucharest node and expand it. Press space to continue</a:t>
            </a:r>
          </a:p>
        </p:txBody>
      </p:sp>
      <p:sp>
        <p:nvSpPr>
          <p:cNvPr id="34990" name="Oval 174"/>
          <p:cNvSpPr>
            <a:spLocks noChangeArrowheads="1"/>
          </p:cNvSpPr>
          <p:nvPr/>
        </p:nvSpPr>
        <p:spPr bwMode="auto">
          <a:xfrm>
            <a:off x="7543801" y="4441789"/>
            <a:ext cx="152400" cy="421972"/>
          </a:xfrm>
          <a:prstGeom prst="ellipse">
            <a:avLst/>
          </a:prstGeom>
          <a:solidFill>
            <a:srgbClr val="FF0000"/>
          </a:solidFill>
          <a:ln w="9525">
            <a:solidFill>
              <a:schemeClr val="tx1"/>
            </a:solidFill>
            <a:round/>
            <a:headEnd/>
            <a:tailEnd/>
          </a:ln>
          <a:effectLst/>
        </p:spPr>
        <p:txBody>
          <a:bodyPr anchor="ctr">
            <a:spAutoFit/>
          </a:bodyPr>
          <a:lstStyle/>
          <a:p>
            <a:endParaRPr lang="en-US" sz="1350"/>
          </a:p>
        </p:txBody>
      </p:sp>
      <p:sp>
        <p:nvSpPr>
          <p:cNvPr id="34991" name="Text Box 175"/>
          <p:cNvSpPr txBox="1">
            <a:spLocks noChangeArrowheads="1"/>
          </p:cNvSpPr>
          <p:nvPr/>
        </p:nvSpPr>
        <p:spPr bwMode="auto">
          <a:xfrm>
            <a:off x="7620000" y="4286474"/>
            <a:ext cx="1295400" cy="300082"/>
          </a:xfrm>
          <a:prstGeom prst="rect">
            <a:avLst/>
          </a:prstGeom>
          <a:noFill/>
          <a:ln w="9525">
            <a:noFill/>
            <a:miter lim="800000"/>
            <a:headEnd/>
            <a:tailEnd/>
          </a:ln>
          <a:effectLst/>
        </p:spPr>
        <p:txBody>
          <a:bodyPr>
            <a:spAutoFit/>
          </a:bodyPr>
          <a:lstStyle/>
          <a:p>
            <a:r>
              <a:rPr lang="en-GB" sz="1350">
                <a:solidFill>
                  <a:srgbClr val="FF3300"/>
                </a:solidFill>
              </a:rPr>
              <a:t>Bucharest</a:t>
            </a:r>
          </a:p>
        </p:txBody>
      </p:sp>
      <p:sp>
        <p:nvSpPr>
          <p:cNvPr id="34992" name="Text Box 176"/>
          <p:cNvSpPr txBox="1">
            <a:spLocks noChangeArrowheads="1"/>
          </p:cNvSpPr>
          <p:nvPr/>
        </p:nvSpPr>
        <p:spPr bwMode="auto">
          <a:xfrm>
            <a:off x="7620000" y="4286474"/>
            <a:ext cx="1295400" cy="300082"/>
          </a:xfrm>
          <a:prstGeom prst="rect">
            <a:avLst/>
          </a:prstGeom>
          <a:noFill/>
          <a:ln w="9525">
            <a:noFill/>
            <a:miter lim="800000"/>
            <a:headEnd/>
            <a:tailEnd/>
          </a:ln>
          <a:effectLst/>
        </p:spPr>
        <p:txBody>
          <a:bodyPr>
            <a:spAutoFit/>
          </a:bodyPr>
          <a:lstStyle/>
          <a:p>
            <a:r>
              <a:rPr lang="en-GB" sz="1350"/>
              <a:t>Bucharest</a:t>
            </a:r>
          </a:p>
        </p:txBody>
      </p:sp>
      <p:sp>
        <p:nvSpPr>
          <p:cNvPr id="34993" name="Text Box 177"/>
          <p:cNvSpPr txBox="1">
            <a:spLocks noChangeArrowheads="1"/>
          </p:cNvSpPr>
          <p:nvPr/>
        </p:nvSpPr>
        <p:spPr bwMode="auto">
          <a:xfrm>
            <a:off x="7620000" y="4286474"/>
            <a:ext cx="1295400" cy="300082"/>
          </a:xfrm>
          <a:prstGeom prst="rect">
            <a:avLst/>
          </a:prstGeom>
          <a:noFill/>
          <a:ln w="9525">
            <a:noFill/>
            <a:miter lim="800000"/>
            <a:headEnd/>
            <a:tailEnd/>
          </a:ln>
          <a:effectLst/>
        </p:spPr>
        <p:txBody>
          <a:bodyPr>
            <a:spAutoFit/>
          </a:bodyPr>
          <a:lstStyle/>
          <a:p>
            <a:r>
              <a:rPr lang="en-GB" sz="1350">
                <a:solidFill>
                  <a:srgbClr val="FF3300"/>
                </a:solidFill>
              </a:rPr>
              <a:t>Bucharest</a:t>
            </a:r>
          </a:p>
        </p:txBody>
      </p:sp>
      <p:sp>
        <p:nvSpPr>
          <p:cNvPr id="34994" name="Text Box 178"/>
          <p:cNvSpPr txBox="1">
            <a:spLocks noChangeArrowheads="1"/>
          </p:cNvSpPr>
          <p:nvPr/>
        </p:nvSpPr>
        <p:spPr bwMode="auto">
          <a:xfrm>
            <a:off x="1" y="184383"/>
            <a:ext cx="8686800" cy="715581"/>
          </a:xfrm>
          <a:prstGeom prst="rect">
            <a:avLst/>
          </a:prstGeom>
          <a:noFill/>
          <a:ln w="9525">
            <a:noFill/>
            <a:miter lim="800000"/>
            <a:headEnd/>
            <a:tailEnd/>
          </a:ln>
          <a:effectLst/>
        </p:spPr>
        <p:txBody>
          <a:bodyPr>
            <a:spAutoFit/>
          </a:bodyPr>
          <a:lstStyle/>
          <a:p>
            <a:r>
              <a:rPr lang="en-GB" sz="1350" dirty="0">
                <a:solidFill>
                  <a:schemeClr val="tx2"/>
                </a:solidFill>
              </a:rPr>
              <a:t>We have now arrived at Bucharest. As this is the lowest cost node AND the goal state we can terminate the search. If you look back over the slides you will see that the solution returned by the A* search pattern ( Arad – Sibiu – </a:t>
            </a:r>
            <a:r>
              <a:rPr lang="en-GB" sz="1350" dirty="0" err="1">
                <a:solidFill>
                  <a:schemeClr val="tx2"/>
                </a:solidFill>
              </a:rPr>
              <a:t>Rimnicu</a:t>
            </a:r>
            <a:r>
              <a:rPr lang="en-GB" sz="1350" dirty="0">
                <a:solidFill>
                  <a:schemeClr val="tx2"/>
                </a:solidFill>
              </a:rPr>
              <a:t> – Pitesti – Bucharest ), is in fact the optimal solution. Press space to continue with the slideshow.</a:t>
            </a:r>
          </a:p>
        </p:txBody>
      </p:sp>
      <p:cxnSp>
        <p:nvCxnSpPr>
          <p:cNvPr id="34995" name="AutoShape 179"/>
          <p:cNvCxnSpPr>
            <a:cxnSpLocks noChangeShapeType="1"/>
            <a:stCxn id="34934" idx="5"/>
            <a:endCxn id="34936" idx="1"/>
          </p:cNvCxnSpPr>
          <p:nvPr/>
        </p:nvCxnSpPr>
        <p:spPr bwMode="auto">
          <a:xfrm>
            <a:off x="1120683" y="3258514"/>
            <a:ext cx="2406836" cy="158939"/>
          </a:xfrm>
          <a:prstGeom prst="straightConnector1">
            <a:avLst/>
          </a:prstGeom>
          <a:noFill/>
          <a:ln w="9525">
            <a:solidFill>
              <a:srgbClr val="FF3300"/>
            </a:solidFill>
            <a:round/>
            <a:headEnd/>
            <a:tailEnd/>
          </a:ln>
          <a:effectLst/>
        </p:spPr>
      </p:cxnSp>
      <p:cxnSp>
        <p:nvCxnSpPr>
          <p:cNvPr id="34996" name="AutoShape 180"/>
          <p:cNvCxnSpPr>
            <a:cxnSpLocks noChangeShapeType="1"/>
            <a:stCxn id="34936" idx="3"/>
            <a:endCxn id="34943" idx="0"/>
          </p:cNvCxnSpPr>
          <p:nvPr/>
        </p:nvCxnSpPr>
        <p:spPr bwMode="auto">
          <a:xfrm flipH="1">
            <a:off x="2209801" y="3715833"/>
            <a:ext cx="1317718" cy="325802"/>
          </a:xfrm>
          <a:prstGeom prst="straightConnector1">
            <a:avLst/>
          </a:prstGeom>
          <a:noFill/>
          <a:ln w="9525">
            <a:solidFill>
              <a:srgbClr val="FF3300"/>
            </a:solidFill>
            <a:round/>
            <a:headEnd/>
            <a:tailEnd/>
          </a:ln>
          <a:effectLst/>
        </p:spPr>
      </p:cxnSp>
      <p:cxnSp>
        <p:nvCxnSpPr>
          <p:cNvPr id="34997" name="AutoShape 181"/>
          <p:cNvCxnSpPr>
            <a:cxnSpLocks noChangeShapeType="1"/>
            <a:stCxn id="34943" idx="6"/>
            <a:endCxn id="34949" idx="2"/>
          </p:cNvCxnSpPr>
          <p:nvPr/>
        </p:nvCxnSpPr>
        <p:spPr bwMode="auto">
          <a:xfrm>
            <a:off x="2286001" y="4252621"/>
            <a:ext cx="1981199" cy="857474"/>
          </a:xfrm>
          <a:prstGeom prst="straightConnector1">
            <a:avLst/>
          </a:prstGeom>
          <a:noFill/>
          <a:ln w="9525">
            <a:solidFill>
              <a:srgbClr val="FF3300"/>
            </a:solidFill>
            <a:round/>
            <a:headEnd/>
            <a:tailEnd/>
          </a:ln>
          <a:effectLst/>
        </p:spPr>
      </p:cxnSp>
      <p:cxnSp>
        <p:nvCxnSpPr>
          <p:cNvPr id="34998" name="AutoShape 182"/>
          <p:cNvCxnSpPr>
            <a:cxnSpLocks noChangeShapeType="1"/>
            <a:stCxn id="34949" idx="6"/>
            <a:endCxn id="34990" idx="2"/>
          </p:cNvCxnSpPr>
          <p:nvPr/>
        </p:nvCxnSpPr>
        <p:spPr bwMode="auto">
          <a:xfrm flipV="1">
            <a:off x="4526966" y="4652775"/>
            <a:ext cx="3016835" cy="457320"/>
          </a:xfrm>
          <a:prstGeom prst="straightConnector1">
            <a:avLst/>
          </a:prstGeom>
          <a:noFill/>
          <a:ln w="9525">
            <a:solidFill>
              <a:srgbClr val="FF3300"/>
            </a:solidFill>
            <a:round/>
            <a:headEnd/>
            <a:tailEnd/>
          </a:ln>
          <a:effectLst/>
        </p:spPr>
      </p:cxnSp>
    </p:spTree>
    <p:extLst>
      <p:ext uri="{BB962C8B-B14F-4D97-AF65-F5344CB8AC3E}">
        <p14:creationId xmlns:p14="http://schemas.microsoft.com/office/powerpoint/2010/main" val="408050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4818"/>
                                        </p:tgtEl>
                                        <p:attrNameLst>
                                          <p:attrName>style.visibility</p:attrName>
                                        </p:attrNameLst>
                                      </p:cBhvr>
                                      <p:to>
                                        <p:strVal val="visible"/>
                                      </p:to>
                                    </p:set>
                                  </p:childTnLst>
                                  <p:subTnLst>
                                    <p:set>
                                      <p:cBhvr override="childStyle">
                                        <p:cTn dur="1" fill="hold" display="0" masterRel="nextClick" afterEffect="1"/>
                                        <p:tgtEl>
                                          <p:spTgt spid="3481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3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34927"/>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34929"/>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34928"/>
                                        </p:tgtEl>
                                        <p:attrNameLst>
                                          <p:attrName>style.visibility</p:attrName>
                                        </p:attrNameLst>
                                      </p:cBhvr>
                                      <p:to>
                                        <p:strVal val="visible"/>
                                      </p:to>
                                    </p:set>
                                  </p:childTnLst>
                                  <p:subTnLst>
                                    <p:set>
                                      <p:cBhvr override="childStyle">
                                        <p:cTn dur="1" fill="hold" display="0" masterRel="nextClick" afterEffect="1"/>
                                        <p:tgtEl>
                                          <p:spTgt spid="34928"/>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4934"/>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34866"/>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34864"/>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34867"/>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grpId="0" nodeType="afterEffect">
                                  <p:stCondLst>
                                    <p:cond delay="0"/>
                                  </p:stCondLst>
                                  <p:childTnLst>
                                    <p:set>
                                      <p:cBhvr>
                                        <p:cTn id="35" dur="1" fill="hold">
                                          <p:stCondLst>
                                            <p:cond delay="499"/>
                                          </p:stCondLst>
                                        </p:cTn>
                                        <p:tgtEl>
                                          <p:spTgt spid="34930"/>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nodeType="afterEffect">
                                  <p:stCondLst>
                                    <p:cond delay="0"/>
                                  </p:stCondLst>
                                  <p:childTnLst>
                                    <p:set>
                                      <p:cBhvr>
                                        <p:cTn id="38" dur="1" fill="hold">
                                          <p:stCondLst>
                                            <p:cond delay="499"/>
                                          </p:stCondLst>
                                        </p:cTn>
                                        <p:tgtEl>
                                          <p:spTgt spid="34855"/>
                                        </p:tgtEl>
                                        <p:attrNameLst>
                                          <p:attrName>style.visibility</p:attrName>
                                        </p:attrNameLst>
                                      </p:cBhvr>
                                      <p:to>
                                        <p:strVal val="visible"/>
                                      </p:to>
                                    </p:set>
                                  </p:childTnLst>
                                </p:cTn>
                              </p:par>
                            </p:childTnLst>
                          </p:cTn>
                        </p:par>
                        <p:par>
                          <p:cTn id="39" fill="hold">
                            <p:stCondLst>
                              <p:cond delay="3000"/>
                            </p:stCondLst>
                            <p:childTnLst>
                              <p:par>
                                <p:cTn id="40" presetID="1" presetClass="entr" presetSubtype="0" fill="hold" grpId="0" nodeType="afterEffect">
                                  <p:stCondLst>
                                    <p:cond delay="0"/>
                                  </p:stCondLst>
                                  <p:childTnLst>
                                    <p:set>
                                      <p:cBhvr>
                                        <p:cTn id="41" dur="1" fill="hold">
                                          <p:stCondLst>
                                            <p:cond delay="499"/>
                                          </p:stCondLst>
                                        </p:cTn>
                                        <p:tgtEl>
                                          <p:spTgt spid="34830"/>
                                        </p:tgtEl>
                                        <p:attrNameLst>
                                          <p:attrName>style.visibility</p:attrName>
                                        </p:attrNameLst>
                                      </p:cBhvr>
                                      <p:to>
                                        <p:strVal val="visible"/>
                                      </p:to>
                                    </p:set>
                                  </p:childTnLst>
                                </p:cTn>
                              </p:par>
                            </p:childTnLst>
                          </p:cTn>
                        </p:par>
                        <p:par>
                          <p:cTn id="42" fill="hold">
                            <p:stCondLst>
                              <p:cond delay="3500"/>
                            </p:stCondLst>
                            <p:childTnLst>
                              <p:par>
                                <p:cTn id="43" presetID="1" presetClass="entr" presetSubtype="0" fill="hold" grpId="0" nodeType="afterEffect">
                                  <p:stCondLst>
                                    <p:cond delay="0"/>
                                  </p:stCondLst>
                                  <p:childTnLst>
                                    <p:set>
                                      <p:cBhvr>
                                        <p:cTn id="44" dur="1" fill="hold">
                                          <p:stCondLst>
                                            <p:cond delay="499"/>
                                          </p:stCondLst>
                                        </p:cTn>
                                        <p:tgtEl>
                                          <p:spTgt spid="34877"/>
                                        </p:tgtEl>
                                        <p:attrNameLst>
                                          <p:attrName>style.visibility</p:attrName>
                                        </p:attrNameLst>
                                      </p:cBhvr>
                                      <p:to>
                                        <p:strVal val="visible"/>
                                      </p:to>
                                    </p:set>
                                  </p:childTnLst>
                                </p:cTn>
                              </p:par>
                            </p:childTnLst>
                          </p:cTn>
                        </p:par>
                        <p:par>
                          <p:cTn id="45" fill="hold">
                            <p:stCondLst>
                              <p:cond delay="4000"/>
                            </p:stCondLst>
                            <p:childTnLst>
                              <p:par>
                                <p:cTn id="46" presetID="1" presetClass="entr" presetSubtype="0" fill="hold" grpId="0" nodeType="afterEffect">
                                  <p:stCondLst>
                                    <p:cond delay="0"/>
                                  </p:stCondLst>
                                  <p:childTnLst>
                                    <p:set>
                                      <p:cBhvr>
                                        <p:cTn id="47" dur="1" fill="hold">
                                          <p:stCondLst>
                                            <p:cond delay="499"/>
                                          </p:stCondLst>
                                        </p:cTn>
                                        <p:tgtEl>
                                          <p:spTgt spid="34931"/>
                                        </p:tgtEl>
                                        <p:attrNameLst>
                                          <p:attrName>style.visibility</p:attrName>
                                        </p:attrNameLst>
                                      </p:cBhvr>
                                      <p:to>
                                        <p:strVal val="visible"/>
                                      </p:to>
                                    </p:set>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499"/>
                                          </p:stCondLst>
                                        </p:cTn>
                                        <p:tgtEl>
                                          <p:spTgt spid="34856"/>
                                        </p:tgtEl>
                                        <p:attrNameLst>
                                          <p:attrName>style.visibility</p:attrName>
                                        </p:attrNameLst>
                                      </p:cBhvr>
                                      <p:to>
                                        <p:strVal val="visible"/>
                                      </p:to>
                                    </p:set>
                                  </p:childTnLst>
                                </p:cTn>
                              </p:par>
                            </p:childTnLst>
                          </p:cTn>
                        </p:par>
                        <p:par>
                          <p:cTn id="51" fill="hold">
                            <p:stCondLst>
                              <p:cond delay="5000"/>
                            </p:stCondLst>
                            <p:childTnLst>
                              <p:par>
                                <p:cTn id="52" presetID="1" presetClass="entr" presetSubtype="0" fill="hold" grpId="0" nodeType="afterEffect">
                                  <p:stCondLst>
                                    <p:cond delay="0"/>
                                  </p:stCondLst>
                                  <p:childTnLst>
                                    <p:set>
                                      <p:cBhvr>
                                        <p:cTn id="53" dur="1" fill="hold">
                                          <p:stCondLst>
                                            <p:cond delay="499"/>
                                          </p:stCondLst>
                                        </p:cTn>
                                        <p:tgtEl>
                                          <p:spTgt spid="34834"/>
                                        </p:tgtEl>
                                        <p:attrNameLst>
                                          <p:attrName>style.visibility</p:attrName>
                                        </p:attrNameLst>
                                      </p:cBhvr>
                                      <p:to>
                                        <p:strVal val="visible"/>
                                      </p:to>
                                    </p:set>
                                  </p:childTnLst>
                                </p:cTn>
                              </p:par>
                            </p:childTnLst>
                          </p:cTn>
                        </p:par>
                        <p:par>
                          <p:cTn id="54" fill="hold">
                            <p:stCondLst>
                              <p:cond delay="5500"/>
                            </p:stCondLst>
                            <p:childTnLst>
                              <p:par>
                                <p:cTn id="55" presetID="1" presetClass="entr" presetSubtype="0" fill="hold" grpId="0" nodeType="afterEffect">
                                  <p:stCondLst>
                                    <p:cond delay="0"/>
                                  </p:stCondLst>
                                  <p:childTnLst>
                                    <p:set>
                                      <p:cBhvr>
                                        <p:cTn id="56" dur="1" fill="hold">
                                          <p:stCondLst>
                                            <p:cond delay="499"/>
                                          </p:stCondLst>
                                        </p:cTn>
                                        <p:tgtEl>
                                          <p:spTgt spid="34882"/>
                                        </p:tgtEl>
                                        <p:attrNameLst>
                                          <p:attrName>style.visibility</p:attrName>
                                        </p:attrNameLst>
                                      </p:cBhvr>
                                      <p:to>
                                        <p:strVal val="visible"/>
                                      </p:to>
                                    </p:set>
                                  </p:childTnLst>
                                </p:cTn>
                              </p:par>
                            </p:childTnLst>
                          </p:cTn>
                        </p:par>
                        <p:par>
                          <p:cTn id="57" fill="hold">
                            <p:stCondLst>
                              <p:cond delay="6000"/>
                            </p:stCondLst>
                            <p:childTnLst>
                              <p:par>
                                <p:cTn id="58" presetID="1" presetClass="entr" presetSubtype="0" fill="hold" grpId="0" nodeType="afterEffect">
                                  <p:stCondLst>
                                    <p:cond delay="0"/>
                                  </p:stCondLst>
                                  <p:childTnLst>
                                    <p:set>
                                      <p:cBhvr>
                                        <p:cTn id="59" dur="1" fill="hold">
                                          <p:stCondLst>
                                            <p:cond delay="499"/>
                                          </p:stCondLst>
                                        </p:cTn>
                                        <p:tgtEl>
                                          <p:spTgt spid="34932"/>
                                        </p:tgtEl>
                                        <p:attrNameLst>
                                          <p:attrName>style.visibility</p:attrName>
                                        </p:attrNameLst>
                                      </p:cBhvr>
                                      <p:to>
                                        <p:strVal val="visible"/>
                                      </p:to>
                                    </p:set>
                                  </p:childTnLst>
                                </p:cTn>
                              </p:par>
                            </p:childTnLst>
                          </p:cTn>
                        </p:par>
                        <p:par>
                          <p:cTn id="60" fill="hold">
                            <p:stCondLst>
                              <p:cond delay="6500"/>
                            </p:stCondLst>
                            <p:childTnLst>
                              <p:par>
                                <p:cTn id="61" presetID="1" presetClass="entr" presetSubtype="0" fill="hold" grpId="0" nodeType="afterEffect">
                                  <p:stCondLst>
                                    <p:cond delay="0"/>
                                  </p:stCondLst>
                                  <p:childTnLst>
                                    <p:set>
                                      <p:cBhvr>
                                        <p:cTn id="62" dur="1" fill="hold">
                                          <p:stCondLst>
                                            <p:cond delay="499"/>
                                          </p:stCondLst>
                                        </p:cTn>
                                        <p:tgtEl>
                                          <p:spTgt spid="34933"/>
                                        </p:tgtEl>
                                        <p:attrNameLst>
                                          <p:attrName>style.visibility</p:attrName>
                                        </p:attrNameLst>
                                      </p:cBhvr>
                                      <p:to>
                                        <p:strVal val="visible"/>
                                      </p:to>
                                    </p:set>
                                  </p:childTnLst>
                                  <p:subTnLst>
                                    <p:set>
                                      <p:cBhvr override="childStyle">
                                        <p:cTn dur="1" fill="hold" display="0" masterRel="nextClick" afterEffect="1"/>
                                        <p:tgtEl>
                                          <p:spTgt spid="34933"/>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4936"/>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34937"/>
                                        </p:tgtEl>
                                        <p:attrNameLst>
                                          <p:attrName>style.visibility</p:attrName>
                                        </p:attrNameLst>
                                      </p:cBhvr>
                                      <p:to>
                                        <p:strVal val="visible"/>
                                      </p:to>
                                    </p:set>
                                  </p:childTnLst>
                                  <p:subTnLst>
                                    <p:set>
                                      <p:cBhvr override="childStyle">
                                        <p:cTn dur="1" fill="hold" display="0" masterRel="nextClick" afterEffect="1"/>
                                        <p:tgtEl>
                                          <p:spTgt spid="34937"/>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499"/>
                                          </p:stCondLst>
                                        </p:cTn>
                                        <p:tgtEl>
                                          <p:spTgt spid="34851"/>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34832"/>
                                        </p:tgtEl>
                                        <p:attrNameLst>
                                          <p:attrName>style.visibility</p:attrName>
                                        </p:attrNameLst>
                                      </p:cBhvr>
                                      <p:to>
                                        <p:strVal val="visible"/>
                                      </p:to>
                                    </p:se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499"/>
                                          </p:stCondLst>
                                        </p:cTn>
                                        <p:tgtEl>
                                          <p:spTgt spid="34863"/>
                                        </p:tgtEl>
                                        <p:attrNameLst>
                                          <p:attrName>style.visibility</p:attrName>
                                        </p:attrNameLst>
                                      </p:cBhvr>
                                      <p:to>
                                        <p:strVal val="visible"/>
                                      </p:to>
                                    </p:se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499"/>
                                          </p:stCondLst>
                                        </p:cTn>
                                        <p:tgtEl>
                                          <p:spTgt spid="34939"/>
                                        </p:tgtEl>
                                        <p:attrNameLst>
                                          <p:attrName>style.visibility</p:attrName>
                                        </p:attrNameLst>
                                      </p:cBhvr>
                                      <p:to>
                                        <p:strVal val="visible"/>
                                      </p:to>
                                    </p:set>
                                  </p:child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499"/>
                                          </p:stCondLst>
                                        </p:cTn>
                                        <p:tgtEl>
                                          <p:spTgt spid="34848"/>
                                        </p:tgtEl>
                                        <p:attrNameLst>
                                          <p:attrName>style.visibility</p:attrName>
                                        </p:attrNameLst>
                                      </p:cBhvr>
                                      <p:to>
                                        <p:strVal val="visible"/>
                                      </p:to>
                                    </p:set>
                                  </p:childTnLst>
                                </p:cTn>
                              </p:par>
                            </p:childTnLst>
                          </p:cTn>
                        </p:par>
                        <p:par>
                          <p:cTn id="86" fill="hold">
                            <p:stCondLst>
                              <p:cond delay="2500"/>
                            </p:stCondLst>
                            <p:childTnLst>
                              <p:par>
                                <p:cTn id="87" presetID="1" presetClass="entr" presetSubtype="0" fill="hold" grpId="0" nodeType="afterEffect">
                                  <p:stCondLst>
                                    <p:cond delay="0"/>
                                  </p:stCondLst>
                                  <p:childTnLst>
                                    <p:set>
                                      <p:cBhvr>
                                        <p:cTn id="88" dur="1" fill="hold">
                                          <p:stCondLst>
                                            <p:cond delay="499"/>
                                          </p:stCondLst>
                                        </p:cTn>
                                        <p:tgtEl>
                                          <p:spTgt spid="34828"/>
                                        </p:tgtEl>
                                        <p:attrNameLst>
                                          <p:attrName>style.visibility</p:attrName>
                                        </p:attrNameLst>
                                      </p:cBhvr>
                                      <p:to>
                                        <p:strVal val="visible"/>
                                      </p:to>
                                    </p:set>
                                  </p:childTnLst>
                                </p:cTn>
                              </p:par>
                            </p:childTnLst>
                          </p:cTn>
                        </p:par>
                        <p:par>
                          <p:cTn id="89" fill="hold">
                            <p:stCondLst>
                              <p:cond delay="3000"/>
                            </p:stCondLst>
                            <p:childTnLst>
                              <p:par>
                                <p:cTn id="90" presetID="1" presetClass="entr" presetSubtype="0" fill="hold" grpId="0" nodeType="afterEffect">
                                  <p:stCondLst>
                                    <p:cond delay="0"/>
                                  </p:stCondLst>
                                  <p:childTnLst>
                                    <p:set>
                                      <p:cBhvr>
                                        <p:cTn id="91" dur="1" fill="hold">
                                          <p:stCondLst>
                                            <p:cond delay="499"/>
                                          </p:stCondLst>
                                        </p:cTn>
                                        <p:tgtEl>
                                          <p:spTgt spid="34868"/>
                                        </p:tgtEl>
                                        <p:attrNameLst>
                                          <p:attrName>style.visibility</p:attrName>
                                        </p:attrNameLst>
                                      </p:cBhvr>
                                      <p:to>
                                        <p:strVal val="visible"/>
                                      </p:to>
                                    </p:set>
                                  </p:childTnLst>
                                </p:cTn>
                              </p:par>
                            </p:childTnLst>
                          </p:cTn>
                        </p:par>
                        <p:par>
                          <p:cTn id="92" fill="hold">
                            <p:stCondLst>
                              <p:cond delay="3500"/>
                            </p:stCondLst>
                            <p:childTnLst>
                              <p:par>
                                <p:cTn id="93" presetID="1" presetClass="entr" presetSubtype="0" fill="hold" grpId="0" nodeType="afterEffect">
                                  <p:stCondLst>
                                    <p:cond delay="0"/>
                                  </p:stCondLst>
                                  <p:childTnLst>
                                    <p:set>
                                      <p:cBhvr>
                                        <p:cTn id="94" dur="1" fill="hold">
                                          <p:stCondLst>
                                            <p:cond delay="499"/>
                                          </p:stCondLst>
                                        </p:cTn>
                                        <p:tgtEl>
                                          <p:spTgt spid="34938"/>
                                        </p:tgtEl>
                                        <p:attrNameLst>
                                          <p:attrName>style.visibility</p:attrName>
                                        </p:attrNameLst>
                                      </p:cBhvr>
                                      <p:to>
                                        <p:strVal val="visible"/>
                                      </p:to>
                                    </p:set>
                                  </p:childTnLst>
                                </p:cTn>
                              </p:par>
                            </p:childTnLst>
                          </p:cTn>
                        </p:par>
                        <p:par>
                          <p:cTn id="95" fill="hold">
                            <p:stCondLst>
                              <p:cond delay="4000"/>
                            </p:stCondLst>
                            <p:childTnLst>
                              <p:par>
                                <p:cTn id="96" presetID="1" presetClass="entr" presetSubtype="0" fill="hold" nodeType="afterEffect">
                                  <p:stCondLst>
                                    <p:cond delay="0"/>
                                  </p:stCondLst>
                                  <p:childTnLst>
                                    <p:set>
                                      <p:cBhvr>
                                        <p:cTn id="97" dur="1" fill="hold">
                                          <p:stCondLst>
                                            <p:cond delay="499"/>
                                          </p:stCondLst>
                                        </p:cTn>
                                        <p:tgtEl>
                                          <p:spTgt spid="34850"/>
                                        </p:tgtEl>
                                        <p:attrNameLst>
                                          <p:attrName>style.visibility</p:attrName>
                                        </p:attrNameLst>
                                      </p:cBhvr>
                                      <p:to>
                                        <p:strVal val="visible"/>
                                      </p:to>
                                    </p:set>
                                  </p:childTnLst>
                                </p:cTn>
                              </p:par>
                            </p:childTnLst>
                          </p:cTn>
                        </p:par>
                        <p:par>
                          <p:cTn id="98" fill="hold">
                            <p:stCondLst>
                              <p:cond delay="4500"/>
                            </p:stCondLst>
                            <p:childTnLst>
                              <p:par>
                                <p:cTn id="99" presetID="1" presetClass="entr" presetSubtype="0" fill="hold" grpId="0" nodeType="afterEffect">
                                  <p:stCondLst>
                                    <p:cond delay="0"/>
                                  </p:stCondLst>
                                  <p:childTnLst>
                                    <p:set>
                                      <p:cBhvr>
                                        <p:cTn id="100" dur="1" fill="hold">
                                          <p:stCondLst>
                                            <p:cond delay="499"/>
                                          </p:stCondLst>
                                        </p:cTn>
                                        <p:tgtEl>
                                          <p:spTgt spid="34831"/>
                                        </p:tgtEl>
                                        <p:attrNameLst>
                                          <p:attrName>style.visibility</p:attrName>
                                        </p:attrNameLst>
                                      </p:cBhvr>
                                      <p:to>
                                        <p:strVal val="visible"/>
                                      </p:to>
                                    </p:set>
                                  </p:childTnLst>
                                </p:cTn>
                              </p:par>
                            </p:childTnLst>
                          </p:cTn>
                        </p:par>
                        <p:par>
                          <p:cTn id="101" fill="hold">
                            <p:stCondLst>
                              <p:cond delay="5000"/>
                            </p:stCondLst>
                            <p:childTnLst>
                              <p:par>
                                <p:cTn id="102" presetID="1" presetClass="entr" presetSubtype="0" fill="hold" grpId="0" nodeType="afterEffect">
                                  <p:stCondLst>
                                    <p:cond delay="0"/>
                                  </p:stCondLst>
                                  <p:childTnLst>
                                    <p:set>
                                      <p:cBhvr>
                                        <p:cTn id="103" dur="1" fill="hold">
                                          <p:stCondLst>
                                            <p:cond delay="499"/>
                                          </p:stCondLst>
                                        </p:cTn>
                                        <p:tgtEl>
                                          <p:spTgt spid="34880"/>
                                        </p:tgtEl>
                                        <p:attrNameLst>
                                          <p:attrName>style.visibility</p:attrName>
                                        </p:attrNameLst>
                                      </p:cBhvr>
                                      <p:to>
                                        <p:strVal val="visible"/>
                                      </p:to>
                                    </p:set>
                                  </p:childTnLst>
                                </p:cTn>
                              </p:par>
                            </p:childTnLst>
                          </p:cTn>
                        </p:par>
                        <p:par>
                          <p:cTn id="104" fill="hold">
                            <p:stCondLst>
                              <p:cond delay="5500"/>
                            </p:stCondLst>
                            <p:childTnLst>
                              <p:par>
                                <p:cTn id="105" presetID="1" presetClass="entr" presetSubtype="0" fill="hold" grpId="0" nodeType="afterEffect">
                                  <p:stCondLst>
                                    <p:cond delay="0"/>
                                  </p:stCondLst>
                                  <p:childTnLst>
                                    <p:set>
                                      <p:cBhvr>
                                        <p:cTn id="106" dur="1" fill="hold">
                                          <p:stCondLst>
                                            <p:cond delay="499"/>
                                          </p:stCondLst>
                                        </p:cTn>
                                        <p:tgtEl>
                                          <p:spTgt spid="34940"/>
                                        </p:tgtEl>
                                        <p:attrNameLst>
                                          <p:attrName>style.visibility</p:attrName>
                                        </p:attrNameLst>
                                      </p:cBhvr>
                                      <p:to>
                                        <p:strVal val="visible"/>
                                      </p:to>
                                    </p:set>
                                  </p:childTnLst>
                                </p:cTn>
                              </p:par>
                            </p:childTnLst>
                          </p:cTn>
                        </p:par>
                        <p:par>
                          <p:cTn id="107" fill="hold">
                            <p:stCondLst>
                              <p:cond delay="6000"/>
                            </p:stCondLst>
                            <p:childTnLst>
                              <p:par>
                                <p:cTn id="108" presetID="1" presetClass="entr" presetSubtype="0" fill="hold" grpId="0" nodeType="afterEffect">
                                  <p:stCondLst>
                                    <p:cond delay="0"/>
                                  </p:stCondLst>
                                  <p:childTnLst>
                                    <p:set>
                                      <p:cBhvr>
                                        <p:cTn id="109" dur="1" fill="hold">
                                          <p:stCondLst>
                                            <p:cond delay="499"/>
                                          </p:stCondLst>
                                        </p:cTn>
                                        <p:tgtEl>
                                          <p:spTgt spid="34944"/>
                                        </p:tgtEl>
                                        <p:attrNameLst>
                                          <p:attrName>style.visibility</p:attrName>
                                        </p:attrNameLst>
                                      </p:cBhvr>
                                      <p:to>
                                        <p:strVal val="visible"/>
                                      </p:to>
                                    </p:set>
                                  </p:childTnLst>
                                  <p:subTnLst>
                                    <p:set>
                                      <p:cBhvr override="childStyle">
                                        <p:cTn dur="1" fill="hold" display="0" masterRel="nextClick" afterEffect="1"/>
                                        <p:tgtEl>
                                          <p:spTgt spid="34944"/>
                                        </p:tgtEl>
                                        <p:attrNameLst>
                                          <p:attrName>style.visibility</p:attrName>
                                        </p:attrNameLst>
                                      </p:cBhvr>
                                      <p:to>
                                        <p:strVal val="hidden"/>
                                      </p:to>
                                    </p:set>
                                  </p:sub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34943"/>
                                        </p:tgtEl>
                                        <p:attrNameLst>
                                          <p:attrName>style.visibility</p:attrName>
                                        </p:attrNameLst>
                                      </p:cBhvr>
                                      <p:to>
                                        <p:strVal val="visible"/>
                                      </p:to>
                                    </p:set>
                                  </p:childTnLst>
                                </p:cTn>
                              </p:par>
                            </p:childTnLst>
                          </p:cTn>
                        </p:par>
                        <p:par>
                          <p:cTn id="114" fill="hold">
                            <p:stCondLst>
                              <p:cond delay="500"/>
                            </p:stCondLst>
                            <p:childTnLst>
                              <p:par>
                                <p:cTn id="115" presetID="1" presetClass="entr" presetSubtype="0" fill="hold" nodeType="afterEffect">
                                  <p:stCondLst>
                                    <p:cond delay="0"/>
                                  </p:stCondLst>
                                  <p:childTnLst>
                                    <p:set>
                                      <p:cBhvr>
                                        <p:cTn id="116" dur="1" fill="hold">
                                          <p:stCondLst>
                                            <p:cond delay="499"/>
                                          </p:stCondLst>
                                        </p:cTn>
                                        <p:tgtEl>
                                          <p:spTgt spid="34849"/>
                                        </p:tgtEl>
                                        <p:attrNameLst>
                                          <p:attrName>style.visibility</p:attrName>
                                        </p:attrNameLst>
                                      </p:cBhvr>
                                      <p:to>
                                        <p:strVal val="visible"/>
                                      </p:to>
                                    </p:set>
                                  </p:childTnLst>
                                </p:cTn>
                              </p:par>
                            </p:childTnLst>
                          </p:cTn>
                        </p:par>
                        <p:par>
                          <p:cTn id="117" fill="hold">
                            <p:stCondLst>
                              <p:cond delay="1000"/>
                            </p:stCondLst>
                            <p:childTnLst>
                              <p:par>
                                <p:cTn id="118" presetID="1" presetClass="entr" presetSubtype="0" fill="hold" grpId="0" nodeType="afterEffect">
                                  <p:stCondLst>
                                    <p:cond delay="0"/>
                                  </p:stCondLst>
                                  <p:childTnLst>
                                    <p:set>
                                      <p:cBhvr>
                                        <p:cTn id="119" dur="1" fill="hold">
                                          <p:stCondLst>
                                            <p:cond delay="499"/>
                                          </p:stCondLst>
                                        </p:cTn>
                                        <p:tgtEl>
                                          <p:spTgt spid="34829"/>
                                        </p:tgtEl>
                                        <p:attrNameLst>
                                          <p:attrName>style.visibility</p:attrName>
                                        </p:attrNameLst>
                                      </p:cBhvr>
                                      <p:to>
                                        <p:strVal val="visible"/>
                                      </p:to>
                                    </p:set>
                                  </p:childTnLst>
                                </p:cTn>
                              </p:par>
                            </p:childTnLst>
                          </p:cTn>
                        </p:par>
                        <p:par>
                          <p:cTn id="120" fill="hold">
                            <p:stCondLst>
                              <p:cond delay="1500"/>
                            </p:stCondLst>
                            <p:childTnLst>
                              <p:par>
                                <p:cTn id="121" presetID="1" presetClass="entr" presetSubtype="0" fill="hold" grpId="0" nodeType="afterEffect">
                                  <p:stCondLst>
                                    <p:cond delay="0"/>
                                  </p:stCondLst>
                                  <p:childTnLst>
                                    <p:set>
                                      <p:cBhvr>
                                        <p:cTn id="122" dur="1" fill="hold">
                                          <p:stCondLst>
                                            <p:cond delay="499"/>
                                          </p:stCondLst>
                                        </p:cTn>
                                        <p:tgtEl>
                                          <p:spTgt spid="34876"/>
                                        </p:tgtEl>
                                        <p:attrNameLst>
                                          <p:attrName>style.visibility</p:attrName>
                                        </p:attrNameLst>
                                      </p:cBhvr>
                                      <p:to>
                                        <p:strVal val="visible"/>
                                      </p:to>
                                    </p:set>
                                  </p:childTnLst>
                                </p:cTn>
                              </p:par>
                            </p:childTnLst>
                          </p:cTn>
                        </p:par>
                        <p:par>
                          <p:cTn id="123" fill="hold">
                            <p:stCondLst>
                              <p:cond delay="2000"/>
                            </p:stCondLst>
                            <p:childTnLst>
                              <p:par>
                                <p:cTn id="124" presetID="1" presetClass="entr" presetSubtype="0" fill="hold" grpId="0" nodeType="afterEffect">
                                  <p:stCondLst>
                                    <p:cond delay="0"/>
                                  </p:stCondLst>
                                  <p:childTnLst>
                                    <p:set>
                                      <p:cBhvr>
                                        <p:cTn id="125" dur="1" fill="hold">
                                          <p:stCondLst>
                                            <p:cond delay="499"/>
                                          </p:stCondLst>
                                        </p:cTn>
                                        <p:tgtEl>
                                          <p:spTgt spid="34945"/>
                                        </p:tgtEl>
                                        <p:attrNameLst>
                                          <p:attrName>style.visibility</p:attrName>
                                        </p:attrNameLst>
                                      </p:cBhvr>
                                      <p:to>
                                        <p:strVal val="visible"/>
                                      </p:to>
                                    </p:set>
                                  </p:childTnLst>
                                </p:cTn>
                              </p:par>
                            </p:childTnLst>
                          </p:cTn>
                        </p:par>
                        <p:par>
                          <p:cTn id="126" fill="hold">
                            <p:stCondLst>
                              <p:cond delay="2500"/>
                            </p:stCondLst>
                            <p:childTnLst>
                              <p:par>
                                <p:cTn id="127" presetID="1" presetClass="entr" presetSubtype="0" fill="hold" nodeType="afterEffect">
                                  <p:stCondLst>
                                    <p:cond delay="0"/>
                                  </p:stCondLst>
                                  <p:childTnLst>
                                    <p:set>
                                      <p:cBhvr>
                                        <p:cTn id="128" dur="1" fill="hold">
                                          <p:stCondLst>
                                            <p:cond delay="499"/>
                                          </p:stCondLst>
                                        </p:cTn>
                                        <p:tgtEl>
                                          <p:spTgt spid="34854"/>
                                        </p:tgtEl>
                                        <p:attrNameLst>
                                          <p:attrName>style.visibility</p:attrName>
                                        </p:attrNameLst>
                                      </p:cBhvr>
                                      <p:to>
                                        <p:strVal val="visible"/>
                                      </p:to>
                                    </p:set>
                                  </p:childTnLst>
                                </p:cTn>
                              </p:par>
                            </p:childTnLst>
                          </p:cTn>
                        </p:par>
                        <p:par>
                          <p:cTn id="129" fill="hold">
                            <p:stCondLst>
                              <p:cond delay="3000"/>
                            </p:stCondLst>
                            <p:childTnLst>
                              <p:par>
                                <p:cTn id="130" presetID="1" presetClass="entr" presetSubtype="0" fill="hold" grpId="0" nodeType="afterEffect">
                                  <p:stCondLst>
                                    <p:cond delay="0"/>
                                  </p:stCondLst>
                                  <p:childTnLst>
                                    <p:set>
                                      <p:cBhvr>
                                        <p:cTn id="131" dur="1" fill="hold">
                                          <p:stCondLst>
                                            <p:cond delay="499"/>
                                          </p:stCondLst>
                                        </p:cTn>
                                        <p:tgtEl>
                                          <p:spTgt spid="34835"/>
                                        </p:tgtEl>
                                        <p:attrNameLst>
                                          <p:attrName>style.visibility</p:attrName>
                                        </p:attrNameLst>
                                      </p:cBhvr>
                                      <p:to>
                                        <p:strVal val="visible"/>
                                      </p:to>
                                    </p:set>
                                  </p:childTnLst>
                                </p:cTn>
                              </p:par>
                            </p:childTnLst>
                          </p:cTn>
                        </p:par>
                        <p:par>
                          <p:cTn id="132" fill="hold">
                            <p:stCondLst>
                              <p:cond delay="3500"/>
                            </p:stCondLst>
                            <p:childTnLst>
                              <p:par>
                                <p:cTn id="133" presetID="1" presetClass="entr" presetSubtype="0" fill="hold" grpId="0" nodeType="afterEffect">
                                  <p:stCondLst>
                                    <p:cond delay="0"/>
                                  </p:stCondLst>
                                  <p:childTnLst>
                                    <p:set>
                                      <p:cBhvr>
                                        <p:cTn id="134" dur="1" fill="hold">
                                          <p:stCondLst>
                                            <p:cond delay="499"/>
                                          </p:stCondLst>
                                        </p:cTn>
                                        <p:tgtEl>
                                          <p:spTgt spid="34879"/>
                                        </p:tgtEl>
                                        <p:attrNameLst>
                                          <p:attrName>style.visibility</p:attrName>
                                        </p:attrNameLst>
                                      </p:cBhvr>
                                      <p:to>
                                        <p:strVal val="visible"/>
                                      </p:to>
                                    </p:set>
                                  </p:childTnLst>
                                </p:cTn>
                              </p:par>
                            </p:childTnLst>
                          </p:cTn>
                        </p:par>
                        <p:par>
                          <p:cTn id="135" fill="hold">
                            <p:stCondLst>
                              <p:cond delay="4000"/>
                            </p:stCondLst>
                            <p:childTnLst>
                              <p:par>
                                <p:cTn id="136" presetID="1" presetClass="entr" presetSubtype="0" fill="hold" grpId="0" nodeType="afterEffect">
                                  <p:stCondLst>
                                    <p:cond delay="0"/>
                                  </p:stCondLst>
                                  <p:childTnLst>
                                    <p:set>
                                      <p:cBhvr>
                                        <p:cTn id="137" dur="1" fill="hold">
                                          <p:stCondLst>
                                            <p:cond delay="499"/>
                                          </p:stCondLst>
                                        </p:cTn>
                                        <p:tgtEl>
                                          <p:spTgt spid="34946"/>
                                        </p:tgtEl>
                                        <p:attrNameLst>
                                          <p:attrName>style.visibility</p:attrName>
                                        </p:attrNameLst>
                                      </p:cBhvr>
                                      <p:to>
                                        <p:strVal val="visible"/>
                                      </p:to>
                                    </p:set>
                                  </p:childTnLst>
                                </p:cTn>
                              </p:par>
                            </p:childTnLst>
                          </p:cTn>
                        </p:par>
                        <p:par>
                          <p:cTn id="138" fill="hold">
                            <p:stCondLst>
                              <p:cond delay="4500"/>
                            </p:stCondLst>
                            <p:childTnLst>
                              <p:par>
                                <p:cTn id="139" presetID="1" presetClass="entr" presetSubtype="0" fill="hold" grpId="0" nodeType="afterEffect">
                                  <p:stCondLst>
                                    <p:cond delay="0"/>
                                  </p:stCondLst>
                                  <p:childTnLst>
                                    <p:set>
                                      <p:cBhvr>
                                        <p:cTn id="140" dur="1" fill="hold">
                                          <p:stCondLst>
                                            <p:cond delay="499"/>
                                          </p:stCondLst>
                                        </p:cTn>
                                        <p:tgtEl>
                                          <p:spTgt spid="34947"/>
                                        </p:tgtEl>
                                        <p:attrNameLst>
                                          <p:attrName>style.visibility</p:attrName>
                                        </p:attrNameLst>
                                      </p:cBhvr>
                                      <p:to>
                                        <p:strVal val="visible"/>
                                      </p:to>
                                    </p:set>
                                  </p:childTnLst>
                                  <p:subTnLst>
                                    <p:set>
                                      <p:cBhvr override="childStyle">
                                        <p:cTn dur="1" fill="hold" display="0" masterRel="nextClick" afterEffect="1"/>
                                        <p:tgtEl>
                                          <p:spTgt spid="34947"/>
                                        </p:tgtEl>
                                        <p:attrNameLst>
                                          <p:attrName>style.visibility</p:attrName>
                                        </p:attrNameLst>
                                      </p:cBhvr>
                                      <p:to>
                                        <p:strVal val="hidden"/>
                                      </p:to>
                                    </p:set>
                                  </p:sub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499"/>
                                          </p:stCondLst>
                                        </p:cTn>
                                        <p:tgtEl>
                                          <p:spTgt spid="34949"/>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499"/>
                                          </p:stCondLst>
                                        </p:cTn>
                                        <p:tgtEl>
                                          <p:spTgt spid="34950"/>
                                        </p:tgtEl>
                                        <p:attrNameLst>
                                          <p:attrName>style.visibility</p:attrName>
                                        </p:attrNameLst>
                                      </p:cBhvr>
                                      <p:to>
                                        <p:strVal val="visible"/>
                                      </p:to>
                                    </p:set>
                                  </p:childTnLst>
                                  <p:subTnLst>
                                    <p:set>
                                      <p:cBhvr override="childStyle">
                                        <p:cTn dur="1" fill="hold" display="0" masterRel="nextClick" afterEffect="1"/>
                                        <p:tgtEl>
                                          <p:spTgt spid="3495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499"/>
                                          </p:stCondLst>
                                        </p:cTn>
                                        <p:tgtEl>
                                          <p:spTgt spid="34847"/>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499"/>
                                          </p:stCondLst>
                                        </p:cTn>
                                        <p:tgtEl>
                                          <p:spTgt spid="34826"/>
                                        </p:tgtEl>
                                        <p:attrNameLst>
                                          <p:attrName>style.visibility</p:attrName>
                                        </p:attrNameLst>
                                      </p:cBhvr>
                                      <p:to>
                                        <p:strVal val="visible"/>
                                      </p:to>
                                    </p:set>
                                  </p:childTnLst>
                                </p:cTn>
                              </p:par>
                            </p:childTnLst>
                          </p:cTn>
                        </p:par>
                        <p:par>
                          <p:cTn id="155" fill="hold">
                            <p:stCondLst>
                              <p:cond delay="1000"/>
                            </p:stCondLst>
                            <p:childTnLst>
                              <p:par>
                                <p:cTn id="156" presetID="1" presetClass="entr" presetSubtype="0" fill="hold" grpId="0" nodeType="afterEffect">
                                  <p:stCondLst>
                                    <p:cond delay="0"/>
                                  </p:stCondLst>
                                  <p:childTnLst>
                                    <p:set>
                                      <p:cBhvr>
                                        <p:cTn id="157" dur="1" fill="hold">
                                          <p:stCondLst>
                                            <p:cond delay="499"/>
                                          </p:stCondLst>
                                        </p:cTn>
                                        <p:tgtEl>
                                          <p:spTgt spid="34926"/>
                                        </p:tgtEl>
                                        <p:attrNameLst>
                                          <p:attrName>style.visibility</p:attrName>
                                        </p:attrNameLst>
                                      </p:cBhvr>
                                      <p:to>
                                        <p:strVal val="visible"/>
                                      </p:to>
                                    </p:set>
                                  </p:childTnLst>
                                </p:cTn>
                              </p:par>
                            </p:childTnLst>
                          </p:cTn>
                        </p:par>
                        <p:par>
                          <p:cTn id="158" fill="hold">
                            <p:stCondLst>
                              <p:cond delay="1500"/>
                            </p:stCondLst>
                            <p:childTnLst>
                              <p:par>
                                <p:cTn id="159" presetID="1" presetClass="entr" presetSubtype="0" fill="hold" grpId="0" nodeType="afterEffect">
                                  <p:stCondLst>
                                    <p:cond delay="0"/>
                                  </p:stCondLst>
                                  <p:childTnLst>
                                    <p:set>
                                      <p:cBhvr>
                                        <p:cTn id="160" dur="1" fill="hold">
                                          <p:stCondLst>
                                            <p:cond delay="499"/>
                                          </p:stCondLst>
                                        </p:cTn>
                                        <p:tgtEl>
                                          <p:spTgt spid="34964"/>
                                        </p:tgtEl>
                                        <p:attrNameLst>
                                          <p:attrName>style.visibility</p:attrName>
                                        </p:attrNameLst>
                                      </p:cBhvr>
                                      <p:to>
                                        <p:strVal val="visible"/>
                                      </p:to>
                                    </p:set>
                                  </p:childTnLst>
                                </p:cTn>
                              </p:par>
                            </p:childTnLst>
                          </p:cTn>
                        </p:par>
                        <p:par>
                          <p:cTn id="161" fill="hold">
                            <p:stCondLst>
                              <p:cond delay="2000"/>
                            </p:stCondLst>
                            <p:childTnLst>
                              <p:par>
                                <p:cTn id="162" presetID="1" presetClass="entr" presetSubtype="0" fill="hold" grpId="0" nodeType="afterEffect">
                                  <p:stCondLst>
                                    <p:cond delay="0"/>
                                  </p:stCondLst>
                                  <p:childTnLst>
                                    <p:set>
                                      <p:cBhvr>
                                        <p:cTn id="163" dur="1" fill="hold">
                                          <p:stCondLst>
                                            <p:cond delay="499"/>
                                          </p:stCondLst>
                                        </p:cTn>
                                        <p:tgtEl>
                                          <p:spTgt spid="34955"/>
                                        </p:tgtEl>
                                        <p:attrNameLst>
                                          <p:attrName>style.visibility</p:attrName>
                                        </p:attrNameLst>
                                      </p:cBhvr>
                                      <p:to>
                                        <p:strVal val="visible"/>
                                      </p:to>
                                    </p:set>
                                  </p:childTnLst>
                                  <p:subTnLst>
                                    <p:set>
                                      <p:cBhvr override="childStyle">
                                        <p:cTn dur="1" fill="hold" display="0" masterRel="nextClick" afterEffect="1"/>
                                        <p:tgtEl>
                                          <p:spTgt spid="34955"/>
                                        </p:tgtEl>
                                        <p:attrNameLst>
                                          <p:attrName>style.visibility</p:attrName>
                                        </p:attrNameLst>
                                      </p:cBhvr>
                                      <p:to>
                                        <p:strVal val="hidden"/>
                                      </p:to>
                                    </p:set>
                                  </p:sub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499"/>
                                          </p:stCondLst>
                                        </p:cTn>
                                        <p:tgtEl>
                                          <p:spTgt spid="34982"/>
                                        </p:tgtEl>
                                        <p:attrNameLst>
                                          <p:attrName>style.visibility</p:attrName>
                                        </p:attrNameLst>
                                      </p:cBhvr>
                                      <p:to>
                                        <p:strVal val="visible"/>
                                      </p:to>
                                    </p:set>
                                  </p:childTnLst>
                                  <p:subTnLst>
                                    <p:set>
                                      <p:cBhvr override="childStyle">
                                        <p:cTn dur="1" fill="hold" display="0" masterRel="nextClick" afterEffect="1"/>
                                        <p:tgtEl>
                                          <p:spTgt spid="34982"/>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34984"/>
                                        </p:tgtEl>
                                        <p:attrNameLst>
                                          <p:attrName>style.visibility</p:attrName>
                                        </p:attrNameLst>
                                      </p:cBhvr>
                                      <p:to>
                                        <p:strVal val="visible"/>
                                      </p:to>
                                    </p:set>
                                  </p:childTnLst>
                                </p:cTn>
                              </p:par>
                            </p:childTnLst>
                          </p:cTn>
                        </p:par>
                        <p:par>
                          <p:cTn id="172" fill="hold">
                            <p:stCondLst>
                              <p:cond delay="500"/>
                            </p:stCondLst>
                            <p:childTnLst>
                              <p:par>
                                <p:cTn id="173" presetID="1" presetClass="entr" presetSubtype="0" fill="hold" grpId="0" nodeType="afterEffect">
                                  <p:stCondLst>
                                    <p:cond delay="0"/>
                                  </p:stCondLst>
                                  <p:childTnLst>
                                    <p:set>
                                      <p:cBhvr>
                                        <p:cTn id="174" dur="1" fill="hold">
                                          <p:stCondLst>
                                            <p:cond delay="499"/>
                                          </p:stCondLst>
                                        </p:cTn>
                                        <p:tgtEl>
                                          <p:spTgt spid="34983"/>
                                        </p:tgtEl>
                                        <p:attrNameLst>
                                          <p:attrName>style.visibility</p:attrName>
                                        </p:attrNameLst>
                                      </p:cBhvr>
                                      <p:to>
                                        <p:strVal val="visible"/>
                                      </p:to>
                                    </p:set>
                                  </p:childTnLst>
                                  <p:subTnLst>
                                    <p:set>
                                      <p:cBhvr override="childStyle">
                                        <p:cTn dur="1" fill="hold" display="0" masterRel="nextClick" afterEffect="1"/>
                                        <p:tgtEl>
                                          <p:spTgt spid="34983"/>
                                        </p:tgtEl>
                                        <p:attrNameLst>
                                          <p:attrName>style.visibility</p:attrName>
                                        </p:attrNameLst>
                                      </p:cBhvr>
                                      <p:to>
                                        <p:strVal val="hidden"/>
                                      </p:to>
                                    </p:set>
                                  </p:sub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499"/>
                                          </p:stCondLst>
                                        </p:cTn>
                                        <p:tgtEl>
                                          <p:spTgt spid="34986"/>
                                        </p:tgtEl>
                                        <p:attrNameLst>
                                          <p:attrName>style.visibility</p:attrName>
                                        </p:attrNameLst>
                                      </p:cBhvr>
                                      <p:to>
                                        <p:strVal val="visible"/>
                                      </p:to>
                                    </p:set>
                                  </p:childTnLst>
                                </p:cTn>
                              </p:par>
                            </p:childTnLst>
                          </p:cTn>
                        </p:par>
                        <p:par>
                          <p:cTn id="179" fill="hold">
                            <p:stCondLst>
                              <p:cond delay="500"/>
                            </p:stCondLst>
                            <p:childTnLst>
                              <p:par>
                                <p:cTn id="180" presetID="1" presetClass="entr" presetSubtype="0" fill="hold" grpId="0" nodeType="afterEffect">
                                  <p:stCondLst>
                                    <p:cond delay="0"/>
                                  </p:stCondLst>
                                  <p:childTnLst>
                                    <p:set>
                                      <p:cBhvr>
                                        <p:cTn id="181" dur="1" fill="hold">
                                          <p:stCondLst>
                                            <p:cond delay="499"/>
                                          </p:stCondLst>
                                        </p:cTn>
                                        <p:tgtEl>
                                          <p:spTgt spid="34985"/>
                                        </p:tgtEl>
                                        <p:attrNameLst>
                                          <p:attrName>style.visibility</p:attrName>
                                        </p:attrNameLst>
                                      </p:cBhvr>
                                      <p:to>
                                        <p:strVal val="visible"/>
                                      </p:to>
                                    </p:set>
                                  </p:childTnLst>
                                </p:cTn>
                              </p:par>
                            </p:childTnLst>
                          </p:cTn>
                        </p:par>
                        <p:par>
                          <p:cTn id="182" fill="hold">
                            <p:stCondLst>
                              <p:cond delay="1000"/>
                            </p:stCondLst>
                            <p:childTnLst>
                              <p:par>
                                <p:cTn id="183" presetID="1" presetClass="entr" presetSubtype="0" fill="hold" grpId="0" nodeType="afterEffect">
                                  <p:stCondLst>
                                    <p:cond delay="0"/>
                                  </p:stCondLst>
                                  <p:childTnLst>
                                    <p:set>
                                      <p:cBhvr>
                                        <p:cTn id="184" dur="1" fill="hold">
                                          <p:stCondLst>
                                            <p:cond delay="499"/>
                                          </p:stCondLst>
                                        </p:cTn>
                                        <p:tgtEl>
                                          <p:spTgt spid="34987"/>
                                        </p:tgtEl>
                                        <p:attrNameLst>
                                          <p:attrName>style.visibility</p:attrName>
                                        </p:attrNameLst>
                                      </p:cBhvr>
                                      <p:to>
                                        <p:strVal val="visible"/>
                                      </p:to>
                                    </p:set>
                                  </p:childTnLst>
                                </p:cTn>
                              </p:par>
                            </p:childTnLst>
                          </p:cTn>
                        </p:par>
                        <p:par>
                          <p:cTn id="185" fill="hold">
                            <p:stCondLst>
                              <p:cond delay="1500"/>
                            </p:stCondLst>
                            <p:childTnLst>
                              <p:par>
                                <p:cTn id="186" presetID="1" presetClass="entr" presetSubtype="0" fill="hold" grpId="0" nodeType="afterEffect">
                                  <p:stCondLst>
                                    <p:cond delay="0"/>
                                  </p:stCondLst>
                                  <p:childTnLst>
                                    <p:set>
                                      <p:cBhvr>
                                        <p:cTn id="187" dur="1" fill="hold">
                                          <p:stCondLst>
                                            <p:cond delay="499"/>
                                          </p:stCondLst>
                                        </p:cTn>
                                        <p:tgtEl>
                                          <p:spTgt spid="34988"/>
                                        </p:tgtEl>
                                        <p:attrNameLst>
                                          <p:attrName>style.visibility</p:attrName>
                                        </p:attrNameLst>
                                      </p:cBhvr>
                                      <p:to>
                                        <p:strVal val="visible"/>
                                      </p:to>
                                    </p:set>
                                  </p:childTnLst>
                                </p:cTn>
                              </p:par>
                            </p:childTnLst>
                          </p:cTn>
                        </p:par>
                        <p:par>
                          <p:cTn id="188" fill="hold">
                            <p:stCondLst>
                              <p:cond delay="2000"/>
                            </p:stCondLst>
                            <p:childTnLst>
                              <p:par>
                                <p:cTn id="189" presetID="1" presetClass="entr" presetSubtype="0" fill="hold" grpId="0" nodeType="afterEffect">
                                  <p:stCondLst>
                                    <p:cond delay="0"/>
                                  </p:stCondLst>
                                  <p:childTnLst>
                                    <p:set>
                                      <p:cBhvr>
                                        <p:cTn id="190" dur="1" fill="hold">
                                          <p:stCondLst>
                                            <p:cond delay="499"/>
                                          </p:stCondLst>
                                        </p:cTn>
                                        <p:tgtEl>
                                          <p:spTgt spid="34989"/>
                                        </p:tgtEl>
                                        <p:attrNameLst>
                                          <p:attrName>style.visibility</p:attrName>
                                        </p:attrNameLst>
                                      </p:cBhvr>
                                      <p:to>
                                        <p:strVal val="visible"/>
                                      </p:to>
                                    </p:set>
                                  </p:childTnLst>
                                  <p:subTnLst>
                                    <p:set>
                                      <p:cBhvr override="childStyle">
                                        <p:cTn dur="1" fill="hold" display="0" masterRel="nextClick" afterEffect="1"/>
                                        <p:tgtEl>
                                          <p:spTgt spid="34989"/>
                                        </p:tgtEl>
                                        <p:attrNameLst>
                                          <p:attrName>style.visibility</p:attrName>
                                        </p:attrNameLst>
                                      </p:cBhvr>
                                      <p:to>
                                        <p:strVal val="hidden"/>
                                      </p:to>
                                    </p:set>
                                  </p:sub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499"/>
                                          </p:stCondLst>
                                        </p:cTn>
                                        <p:tgtEl>
                                          <p:spTgt spid="34990"/>
                                        </p:tgtEl>
                                        <p:attrNameLst>
                                          <p:attrName>style.visibility</p:attrName>
                                        </p:attrNameLst>
                                      </p:cBhvr>
                                      <p:to>
                                        <p:strVal val="visible"/>
                                      </p:to>
                                    </p:set>
                                  </p:childTnLst>
                                </p:cTn>
                              </p:par>
                            </p:childTnLst>
                          </p:cTn>
                        </p:par>
                        <p:par>
                          <p:cTn id="195" fill="hold">
                            <p:stCondLst>
                              <p:cond delay="500"/>
                            </p:stCondLst>
                            <p:childTnLst>
                              <p:par>
                                <p:cTn id="196" presetID="1" presetClass="entr" presetSubtype="0" fill="hold" grpId="0" nodeType="afterEffect">
                                  <p:stCondLst>
                                    <p:cond delay="0"/>
                                  </p:stCondLst>
                                  <p:childTnLst>
                                    <p:set>
                                      <p:cBhvr>
                                        <p:cTn id="197" dur="1" fill="hold">
                                          <p:stCondLst>
                                            <p:cond delay="499"/>
                                          </p:stCondLst>
                                        </p:cTn>
                                        <p:tgtEl>
                                          <p:spTgt spid="34991"/>
                                        </p:tgtEl>
                                        <p:attrNameLst>
                                          <p:attrName>style.visibility</p:attrName>
                                        </p:attrNameLst>
                                      </p:cBhvr>
                                      <p:to>
                                        <p:strVal val="visible"/>
                                      </p:to>
                                    </p:set>
                                  </p:childTnLst>
                                </p:cTn>
                              </p:par>
                            </p:childTnLst>
                          </p:cTn>
                        </p:par>
                        <p:par>
                          <p:cTn id="198" fill="hold">
                            <p:stCondLst>
                              <p:cond delay="1000"/>
                            </p:stCondLst>
                            <p:childTnLst>
                              <p:par>
                                <p:cTn id="199" presetID="1" presetClass="entr" presetSubtype="0" fill="hold" grpId="0" nodeType="afterEffect">
                                  <p:stCondLst>
                                    <p:cond delay="0"/>
                                  </p:stCondLst>
                                  <p:childTnLst>
                                    <p:set>
                                      <p:cBhvr>
                                        <p:cTn id="200" dur="1" fill="hold">
                                          <p:stCondLst>
                                            <p:cond delay="499"/>
                                          </p:stCondLst>
                                        </p:cTn>
                                        <p:tgtEl>
                                          <p:spTgt spid="34992"/>
                                        </p:tgtEl>
                                        <p:attrNameLst>
                                          <p:attrName>style.visibility</p:attrName>
                                        </p:attrNameLst>
                                      </p:cBhvr>
                                      <p:to>
                                        <p:strVal val="visible"/>
                                      </p:to>
                                    </p:set>
                                  </p:childTnLst>
                                </p:cTn>
                              </p:par>
                            </p:childTnLst>
                          </p:cTn>
                        </p:par>
                        <p:par>
                          <p:cTn id="201" fill="hold">
                            <p:stCondLst>
                              <p:cond delay="1500"/>
                            </p:stCondLst>
                            <p:childTnLst>
                              <p:par>
                                <p:cTn id="202" presetID="1" presetClass="entr" presetSubtype="0" fill="hold" grpId="0" nodeType="afterEffect">
                                  <p:stCondLst>
                                    <p:cond delay="0"/>
                                  </p:stCondLst>
                                  <p:childTnLst>
                                    <p:set>
                                      <p:cBhvr>
                                        <p:cTn id="203" dur="1" fill="hold">
                                          <p:stCondLst>
                                            <p:cond delay="499"/>
                                          </p:stCondLst>
                                        </p:cTn>
                                        <p:tgtEl>
                                          <p:spTgt spid="34993"/>
                                        </p:tgtEl>
                                        <p:attrNameLst>
                                          <p:attrName>style.visibility</p:attrName>
                                        </p:attrNameLst>
                                      </p:cBhvr>
                                      <p:to>
                                        <p:strVal val="visible"/>
                                      </p:to>
                                    </p:set>
                                  </p:childTnLst>
                                </p:cTn>
                              </p:par>
                            </p:childTnLst>
                          </p:cTn>
                        </p:par>
                        <p:par>
                          <p:cTn id="204" fill="hold">
                            <p:stCondLst>
                              <p:cond delay="2000"/>
                            </p:stCondLst>
                            <p:childTnLst>
                              <p:par>
                                <p:cTn id="205" presetID="1" presetClass="entr" presetSubtype="0" fill="hold" nodeType="afterEffect">
                                  <p:stCondLst>
                                    <p:cond delay="0"/>
                                  </p:stCondLst>
                                  <p:childTnLst>
                                    <p:set>
                                      <p:cBhvr>
                                        <p:cTn id="206" dur="1" fill="hold">
                                          <p:stCondLst>
                                            <p:cond delay="499"/>
                                          </p:stCondLst>
                                        </p:cTn>
                                        <p:tgtEl>
                                          <p:spTgt spid="34995"/>
                                        </p:tgtEl>
                                        <p:attrNameLst>
                                          <p:attrName>style.visibility</p:attrName>
                                        </p:attrNameLst>
                                      </p:cBhvr>
                                      <p:to>
                                        <p:strVal val="visible"/>
                                      </p:to>
                                    </p:set>
                                  </p:childTnLst>
                                </p:cTn>
                              </p:par>
                            </p:childTnLst>
                          </p:cTn>
                        </p:par>
                        <p:par>
                          <p:cTn id="207" fill="hold">
                            <p:stCondLst>
                              <p:cond delay="2500"/>
                            </p:stCondLst>
                            <p:childTnLst>
                              <p:par>
                                <p:cTn id="208" presetID="1" presetClass="entr" presetSubtype="0" fill="hold" nodeType="afterEffect">
                                  <p:stCondLst>
                                    <p:cond delay="0"/>
                                  </p:stCondLst>
                                  <p:childTnLst>
                                    <p:set>
                                      <p:cBhvr>
                                        <p:cTn id="209" dur="1" fill="hold">
                                          <p:stCondLst>
                                            <p:cond delay="499"/>
                                          </p:stCondLst>
                                        </p:cTn>
                                        <p:tgtEl>
                                          <p:spTgt spid="34996"/>
                                        </p:tgtEl>
                                        <p:attrNameLst>
                                          <p:attrName>style.visibility</p:attrName>
                                        </p:attrNameLst>
                                      </p:cBhvr>
                                      <p:to>
                                        <p:strVal val="visible"/>
                                      </p:to>
                                    </p:set>
                                  </p:childTnLst>
                                </p:cTn>
                              </p:par>
                            </p:childTnLst>
                          </p:cTn>
                        </p:par>
                        <p:par>
                          <p:cTn id="210" fill="hold">
                            <p:stCondLst>
                              <p:cond delay="3000"/>
                            </p:stCondLst>
                            <p:childTnLst>
                              <p:par>
                                <p:cTn id="211" presetID="1" presetClass="entr" presetSubtype="0" fill="hold" nodeType="afterEffect">
                                  <p:stCondLst>
                                    <p:cond delay="0"/>
                                  </p:stCondLst>
                                  <p:childTnLst>
                                    <p:set>
                                      <p:cBhvr>
                                        <p:cTn id="212" dur="1" fill="hold">
                                          <p:stCondLst>
                                            <p:cond delay="499"/>
                                          </p:stCondLst>
                                        </p:cTn>
                                        <p:tgtEl>
                                          <p:spTgt spid="34997"/>
                                        </p:tgtEl>
                                        <p:attrNameLst>
                                          <p:attrName>style.visibility</p:attrName>
                                        </p:attrNameLst>
                                      </p:cBhvr>
                                      <p:to>
                                        <p:strVal val="visible"/>
                                      </p:to>
                                    </p:set>
                                  </p:childTnLst>
                                </p:cTn>
                              </p:par>
                            </p:childTnLst>
                          </p:cTn>
                        </p:par>
                        <p:par>
                          <p:cTn id="213" fill="hold">
                            <p:stCondLst>
                              <p:cond delay="3500"/>
                            </p:stCondLst>
                            <p:childTnLst>
                              <p:par>
                                <p:cTn id="214" presetID="1" presetClass="entr" presetSubtype="0" fill="hold" nodeType="afterEffect">
                                  <p:stCondLst>
                                    <p:cond delay="0"/>
                                  </p:stCondLst>
                                  <p:childTnLst>
                                    <p:set>
                                      <p:cBhvr>
                                        <p:cTn id="215" dur="1" fill="hold">
                                          <p:stCondLst>
                                            <p:cond delay="499"/>
                                          </p:stCondLst>
                                        </p:cTn>
                                        <p:tgtEl>
                                          <p:spTgt spid="34998"/>
                                        </p:tgtEl>
                                        <p:attrNameLst>
                                          <p:attrName>style.visibility</p:attrName>
                                        </p:attrNameLst>
                                      </p:cBhvr>
                                      <p:to>
                                        <p:strVal val="visible"/>
                                      </p:to>
                                    </p:set>
                                  </p:childTnLst>
                                </p:cTn>
                              </p:par>
                            </p:childTnLst>
                          </p:cTn>
                        </p:par>
                        <p:par>
                          <p:cTn id="216" fill="hold">
                            <p:stCondLst>
                              <p:cond delay="4000"/>
                            </p:stCondLst>
                            <p:childTnLst>
                              <p:par>
                                <p:cTn id="217" presetID="1" presetClass="entr" presetSubtype="0" fill="hold" grpId="0" nodeType="afterEffect">
                                  <p:stCondLst>
                                    <p:cond delay="0"/>
                                  </p:stCondLst>
                                  <p:childTnLst>
                                    <p:set>
                                      <p:cBhvr>
                                        <p:cTn id="218" dur="1" fill="hold">
                                          <p:stCondLst>
                                            <p:cond delay="499"/>
                                          </p:stCondLst>
                                        </p:cTn>
                                        <p:tgtEl>
                                          <p:spTgt spid="34994"/>
                                        </p:tgtEl>
                                        <p:attrNameLst>
                                          <p:attrName>style.visibility</p:attrName>
                                        </p:attrNameLst>
                                      </p:cBhvr>
                                      <p:to>
                                        <p:strVal val="visible"/>
                                      </p:to>
                                    </p:set>
                                  </p:childTnLst>
                                  <p:subTnLst>
                                    <p:set>
                                      <p:cBhvr override="childStyle">
                                        <p:cTn dur="1" fill="hold" display="0" masterRel="nextClick" afterEffect="1"/>
                                        <p:tgtEl>
                                          <p:spTgt spid="349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26" grpId="0" animBg="1"/>
      <p:bldP spid="34828" grpId="0" animBg="1"/>
      <p:bldP spid="34829" grpId="0" animBg="1"/>
      <p:bldP spid="34830" grpId="0" animBg="1"/>
      <p:bldP spid="34831" grpId="0" animBg="1"/>
      <p:bldP spid="34832" grpId="0" animBg="1"/>
      <p:bldP spid="34833" grpId="0" animBg="1"/>
      <p:bldP spid="34834" grpId="0" animBg="1"/>
      <p:bldP spid="34835" grpId="0" animBg="1"/>
      <p:bldP spid="34863" grpId="0" autoUpdateAnimBg="0"/>
      <p:bldP spid="34864" grpId="0" animBg="1"/>
      <p:bldP spid="34867" grpId="0" autoUpdateAnimBg="0"/>
      <p:bldP spid="34868" grpId="0" autoUpdateAnimBg="0"/>
      <p:bldP spid="34876" grpId="0" autoUpdateAnimBg="0"/>
      <p:bldP spid="34877" grpId="0" autoUpdateAnimBg="0"/>
      <p:bldP spid="34879" grpId="0" autoUpdateAnimBg="0"/>
      <p:bldP spid="34880" grpId="0" autoUpdateAnimBg="0"/>
      <p:bldP spid="34882" grpId="0" autoUpdateAnimBg="0"/>
      <p:bldP spid="34926" grpId="0" autoUpdateAnimBg="0"/>
      <p:bldP spid="34927" grpId="0" autoUpdateAnimBg="0"/>
      <p:bldP spid="34928" grpId="0" autoUpdateAnimBg="0"/>
      <p:bldP spid="34929" grpId="0" autoUpdateAnimBg="0"/>
      <p:bldP spid="34930" grpId="0" autoUpdateAnimBg="0"/>
      <p:bldP spid="34931" grpId="0" autoUpdateAnimBg="0"/>
      <p:bldP spid="34932" grpId="0" autoUpdateAnimBg="0"/>
      <p:bldP spid="34933" grpId="0" autoUpdateAnimBg="0"/>
      <p:bldP spid="34934" grpId="0" animBg="1"/>
      <p:bldP spid="34936" grpId="0" animBg="1"/>
      <p:bldP spid="34937" grpId="0" autoUpdateAnimBg="0"/>
      <p:bldP spid="34938" grpId="0" autoUpdateAnimBg="0"/>
      <p:bldP spid="34939" grpId="0" autoUpdateAnimBg="0"/>
      <p:bldP spid="34940" grpId="0" autoUpdateAnimBg="0"/>
      <p:bldP spid="34943" grpId="0" animBg="1"/>
      <p:bldP spid="34944" grpId="0" autoUpdateAnimBg="0"/>
      <p:bldP spid="34945" grpId="0" autoUpdateAnimBg="0"/>
      <p:bldP spid="34946" grpId="0" autoUpdateAnimBg="0"/>
      <p:bldP spid="34947" grpId="0" autoUpdateAnimBg="0"/>
      <p:bldP spid="34949" grpId="0" animBg="1"/>
      <p:bldP spid="34950" grpId="0" autoUpdateAnimBg="0"/>
      <p:bldP spid="34955" grpId="0" autoUpdateAnimBg="0"/>
      <p:bldP spid="34964" grpId="0" autoUpdateAnimBg="0"/>
      <p:bldP spid="34982" grpId="0" autoUpdateAnimBg="0"/>
      <p:bldP spid="34983" grpId="0" autoUpdateAnimBg="0"/>
      <p:bldP spid="34984" grpId="0" animBg="1"/>
      <p:bldP spid="34985" grpId="0" animBg="1"/>
      <p:bldP spid="34987" grpId="0" autoUpdateAnimBg="0"/>
      <p:bldP spid="34988" grpId="0" autoUpdateAnimBg="0"/>
      <p:bldP spid="34989" grpId="0" autoUpdateAnimBg="0"/>
      <p:bldP spid="34990" grpId="0" animBg="1"/>
      <p:bldP spid="34991" grpId="0" autoUpdateAnimBg="0"/>
      <p:bldP spid="34992" grpId="0" autoUpdateAnimBg="0"/>
      <p:bldP spid="34993" grpId="0" autoUpdateAnimBg="0"/>
      <p:bldP spid="3499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SEARCH FOR BUCHAREST</a:t>
            </a:r>
          </a:p>
        </p:txBody>
      </p:sp>
      <p:pic>
        <p:nvPicPr>
          <p:cNvPr id="3" name="Picture 2">
            <a:extLst>
              <a:ext uri="{FF2B5EF4-FFF2-40B4-BE49-F238E27FC236}">
                <a16:creationId xmlns:a16="http://schemas.microsoft.com/office/drawing/2014/main" id="{DA8FAA1A-08C3-4380-834F-9D526A8BF960}"/>
              </a:ext>
            </a:extLst>
          </p:cNvPr>
          <p:cNvPicPr>
            <a:picLocks noChangeAspect="1"/>
          </p:cNvPicPr>
          <p:nvPr/>
        </p:nvPicPr>
        <p:blipFill>
          <a:blip r:embed="rId2"/>
          <a:stretch>
            <a:fillRect/>
          </a:stretch>
        </p:blipFill>
        <p:spPr>
          <a:xfrm>
            <a:off x="112542" y="2053882"/>
            <a:ext cx="9031457" cy="4804118"/>
          </a:xfrm>
          <a:prstGeom prst="rect">
            <a:avLst/>
          </a:prstGeom>
        </p:spPr>
      </p:pic>
    </p:spTree>
    <p:extLst>
      <p:ext uri="{BB962C8B-B14F-4D97-AF65-F5344CB8AC3E}">
        <p14:creationId xmlns:p14="http://schemas.microsoft.com/office/powerpoint/2010/main" val="380145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SEARCH FOR BUCHAREST</a:t>
            </a:r>
          </a:p>
        </p:txBody>
      </p:sp>
      <p:pic>
        <p:nvPicPr>
          <p:cNvPr id="4" name="Picture 3">
            <a:extLst>
              <a:ext uri="{FF2B5EF4-FFF2-40B4-BE49-F238E27FC236}">
                <a16:creationId xmlns:a16="http://schemas.microsoft.com/office/drawing/2014/main" id="{F74A34AE-D53B-4A00-ADA5-A3E13BC3ED77}"/>
              </a:ext>
            </a:extLst>
          </p:cNvPr>
          <p:cNvPicPr>
            <a:picLocks noChangeAspect="1"/>
          </p:cNvPicPr>
          <p:nvPr/>
        </p:nvPicPr>
        <p:blipFill>
          <a:blip r:embed="rId2"/>
          <a:stretch>
            <a:fillRect/>
          </a:stretch>
        </p:blipFill>
        <p:spPr>
          <a:xfrm>
            <a:off x="0" y="1983544"/>
            <a:ext cx="9144000" cy="4874456"/>
          </a:xfrm>
          <a:prstGeom prst="rect">
            <a:avLst/>
          </a:prstGeom>
        </p:spPr>
      </p:pic>
    </p:spTree>
    <p:extLst>
      <p:ext uri="{BB962C8B-B14F-4D97-AF65-F5344CB8AC3E}">
        <p14:creationId xmlns:p14="http://schemas.microsoft.com/office/powerpoint/2010/main" val="1320487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055" y="743266"/>
            <a:ext cx="7808976" cy="1088136"/>
          </a:xfrm>
        </p:spPr>
        <p:txBody>
          <a:bodyPr>
            <a:normAutofit fontScale="90000"/>
          </a:bodyPr>
          <a:lstStyle/>
          <a:p>
            <a:r>
              <a:rPr lang="en-US" b="1" dirty="0"/>
              <a:t>CONDITIONS FOR OPTIMALITY: </a:t>
            </a:r>
            <a:r>
              <a:rPr lang="en-US" sz="4000" b="1" dirty="0"/>
              <a:t>ADMISSIBILITY AND CONSISTENCY</a:t>
            </a:r>
            <a:endParaRPr lang="en-US" dirty="0"/>
          </a:p>
        </p:txBody>
      </p:sp>
      <p:sp>
        <p:nvSpPr>
          <p:cNvPr id="3" name="Rectangle 2">
            <a:extLst>
              <a:ext uri="{FF2B5EF4-FFF2-40B4-BE49-F238E27FC236}">
                <a16:creationId xmlns:a16="http://schemas.microsoft.com/office/drawing/2014/main" id="{524EC9BD-8FB1-4F10-8408-3766633FBD2D}"/>
              </a:ext>
            </a:extLst>
          </p:cNvPr>
          <p:cNvSpPr/>
          <p:nvPr/>
        </p:nvSpPr>
        <p:spPr>
          <a:xfrm>
            <a:off x="154054" y="2064826"/>
            <a:ext cx="8694523" cy="830997"/>
          </a:xfrm>
          <a:prstGeom prst="rect">
            <a:avLst/>
          </a:prstGeom>
        </p:spPr>
        <p:txBody>
          <a:bodyPr wrap="square">
            <a:spAutoFit/>
          </a:bodyPr>
          <a:lstStyle/>
          <a:p>
            <a:pPr marL="342900" indent="-342900" algn="just">
              <a:buFont typeface="Arial" panose="020B0604020202020204" pitchFamily="34" charset="0"/>
              <a:buChar char="•"/>
            </a:pPr>
            <a:r>
              <a:rPr lang="en-US" sz="2400" dirty="0"/>
              <a:t>The first condition we require for optimality is that h(n) be an </a:t>
            </a:r>
            <a:r>
              <a:rPr lang="en-US" sz="2400" b="1" dirty="0"/>
              <a:t>admissible heuristic</a:t>
            </a:r>
            <a:endParaRPr lang="en-US" sz="2400" dirty="0"/>
          </a:p>
        </p:txBody>
      </p:sp>
      <p:sp>
        <p:nvSpPr>
          <p:cNvPr id="4" name="Rectangle 3">
            <a:extLst>
              <a:ext uri="{FF2B5EF4-FFF2-40B4-BE49-F238E27FC236}">
                <a16:creationId xmlns:a16="http://schemas.microsoft.com/office/drawing/2014/main" id="{D6A34A38-CC11-4077-B304-F076B8B994E9}"/>
              </a:ext>
            </a:extLst>
          </p:cNvPr>
          <p:cNvSpPr/>
          <p:nvPr/>
        </p:nvSpPr>
        <p:spPr>
          <a:xfrm>
            <a:off x="175501" y="2819946"/>
            <a:ext cx="8694522" cy="830997"/>
          </a:xfrm>
          <a:prstGeom prst="rect">
            <a:avLst/>
          </a:prstGeom>
        </p:spPr>
        <p:txBody>
          <a:bodyPr wrap="square">
            <a:spAutoFit/>
          </a:bodyPr>
          <a:lstStyle/>
          <a:p>
            <a:pPr marL="342900" indent="-342900" algn="just">
              <a:buFont typeface="Arial" panose="020B0604020202020204" pitchFamily="34" charset="0"/>
              <a:buChar char="•"/>
            </a:pPr>
            <a:r>
              <a:rPr lang="en-US" sz="2400" dirty="0"/>
              <a:t>An admissible heuristic is one that </a:t>
            </a:r>
            <a:r>
              <a:rPr lang="en-US" sz="2400" i="1" dirty="0"/>
              <a:t>never overestimates </a:t>
            </a:r>
            <a:r>
              <a:rPr lang="en-US" sz="2400" dirty="0"/>
              <a:t>the cost to reach the goal</a:t>
            </a:r>
          </a:p>
        </p:txBody>
      </p:sp>
      <p:sp>
        <p:nvSpPr>
          <p:cNvPr id="5" name="Rectangle 4">
            <a:extLst>
              <a:ext uri="{FF2B5EF4-FFF2-40B4-BE49-F238E27FC236}">
                <a16:creationId xmlns:a16="http://schemas.microsoft.com/office/drawing/2014/main" id="{B834004F-D711-422D-AEA4-7C991F714EE8}"/>
              </a:ext>
            </a:extLst>
          </p:cNvPr>
          <p:cNvSpPr/>
          <p:nvPr/>
        </p:nvSpPr>
        <p:spPr>
          <a:xfrm>
            <a:off x="175501" y="3764320"/>
            <a:ext cx="8792997" cy="1569660"/>
          </a:xfrm>
          <a:prstGeom prst="rect">
            <a:avLst/>
          </a:prstGeom>
        </p:spPr>
        <p:txBody>
          <a:bodyPr wrap="square">
            <a:spAutoFit/>
          </a:bodyPr>
          <a:lstStyle/>
          <a:p>
            <a:pPr marL="342900" indent="-342900" algn="just">
              <a:buFont typeface="Arial" panose="020B0604020202020204" pitchFamily="34" charset="0"/>
              <a:buChar char="•"/>
            </a:pPr>
            <a:r>
              <a:rPr lang="en-US" sz="2400" dirty="0"/>
              <a:t>Because g(n) is the actual cost to reach n along the current path, and f(n)=g(n) + h(n), we have as an immediate consequence that f(n) never overestimates the true cost of a solution along the current path through n.</a:t>
            </a:r>
          </a:p>
        </p:txBody>
      </p:sp>
      <p:sp>
        <p:nvSpPr>
          <p:cNvPr id="6" name="Rectangle 5">
            <a:extLst>
              <a:ext uri="{FF2B5EF4-FFF2-40B4-BE49-F238E27FC236}">
                <a16:creationId xmlns:a16="http://schemas.microsoft.com/office/drawing/2014/main" id="{F040508E-BB66-4BAE-90E0-B7C469E36DD0}"/>
              </a:ext>
            </a:extLst>
          </p:cNvPr>
          <p:cNvSpPr/>
          <p:nvPr/>
        </p:nvSpPr>
        <p:spPr>
          <a:xfrm>
            <a:off x="154053" y="5468403"/>
            <a:ext cx="8694523" cy="830997"/>
          </a:xfrm>
          <a:prstGeom prst="rect">
            <a:avLst/>
          </a:prstGeom>
        </p:spPr>
        <p:txBody>
          <a:bodyPr wrap="square">
            <a:spAutoFit/>
          </a:bodyPr>
          <a:lstStyle/>
          <a:p>
            <a:pPr marL="342900" indent="-342900" algn="just">
              <a:buFont typeface="Arial" panose="020B0604020202020204" pitchFamily="34" charset="0"/>
              <a:buChar char="•"/>
            </a:pPr>
            <a:r>
              <a:rPr lang="en-US" sz="2400" dirty="0"/>
              <a:t>Admissible heuristics are by nature optimistic because they think the cost of solving the problem is less than it actually is.</a:t>
            </a:r>
          </a:p>
        </p:txBody>
      </p:sp>
    </p:spTree>
    <p:extLst>
      <p:ext uri="{BB962C8B-B14F-4D97-AF65-F5344CB8AC3E}">
        <p14:creationId xmlns:p14="http://schemas.microsoft.com/office/powerpoint/2010/main" val="2465002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ADMISSIBILITY</a:t>
            </a:r>
          </a:p>
        </p:txBody>
      </p:sp>
      <p:pic>
        <p:nvPicPr>
          <p:cNvPr id="3" name="Picture 2">
            <a:extLst>
              <a:ext uri="{FF2B5EF4-FFF2-40B4-BE49-F238E27FC236}">
                <a16:creationId xmlns:a16="http://schemas.microsoft.com/office/drawing/2014/main" id="{F642BB0C-BE37-4DA7-B9CF-0805E45240C9}"/>
              </a:ext>
            </a:extLst>
          </p:cNvPr>
          <p:cNvPicPr>
            <a:picLocks noChangeAspect="1"/>
          </p:cNvPicPr>
          <p:nvPr/>
        </p:nvPicPr>
        <p:blipFill>
          <a:blip r:embed="rId2"/>
          <a:stretch>
            <a:fillRect/>
          </a:stretch>
        </p:blipFill>
        <p:spPr>
          <a:xfrm>
            <a:off x="211016" y="2128035"/>
            <a:ext cx="8834510" cy="4337232"/>
          </a:xfrm>
          <a:prstGeom prst="rect">
            <a:avLst/>
          </a:prstGeom>
        </p:spPr>
      </p:pic>
    </p:spTree>
    <p:extLst>
      <p:ext uri="{BB962C8B-B14F-4D97-AF65-F5344CB8AC3E}">
        <p14:creationId xmlns:p14="http://schemas.microsoft.com/office/powerpoint/2010/main" val="3033745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Bold"/>
              </a:rPr>
              <a:t>CONSISTENCY</a:t>
            </a:r>
            <a:endParaRPr lang="en-US" dirty="0"/>
          </a:p>
        </p:txBody>
      </p:sp>
      <p:sp>
        <p:nvSpPr>
          <p:cNvPr id="3" name="Rectangle 2">
            <a:extLst>
              <a:ext uri="{FF2B5EF4-FFF2-40B4-BE49-F238E27FC236}">
                <a16:creationId xmlns:a16="http://schemas.microsoft.com/office/drawing/2014/main" id="{85A547FC-1AF7-444D-8CD7-829C1294E1FB}"/>
              </a:ext>
            </a:extLst>
          </p:cNvPr>
          <p:cNvSpPr/>
          <p:nvPr/>
        </p:nvSpPr>
        <p:spPr>
          <a:xfrm>
            <a:off x="232116" y="1972880"/>
            <a:ext cx="8729003" cy="1200329"/>
          </a:xfrm>
          <a:prstGeom prst="rect">
            <a:avLst/>
          </a:prstGeom>
        </p:spPr>
        <p:txBody>
          <a:bodyPr wrap="square">
            <a:spAutoFit/>
          </a:bodyPr>
          <a:lstStyle/>
          <a:p>
            <a:pPr marL="342900" indent="-342900" algn="just">
              <a:buFont typeface="Arial" panose="020B0604020202020204" pitchFamily="34" charset="0"/>
              <a:buChar char="•"/>
            </a:pPr>
            <a:r>
              <a:rPr lang="en-US" sz="2400" dirty="0"/>
              <a:t>A second, slightly stronger condition  called </a:t>
            </a:r>
            <a:r>
              <a:rPr lang="en-US" sz="2400" b="1" dirty="0"/>
              <a:t>consistency </a:t>
            </a:r>
            <a:r>
              <a:rPr lang="en-US" sz="2400" dirty="0"/>
              <a:t>(or sometimes </a:t>
            </a:r>
            <a:r>
              <a:rPr lang="en-US" sz="2400" b="1" dirty="0"/>
              <a:t>monotonicity</a:t>
            </a:r>
            <a:r>
              <a:rPr lang="en-US" sz="2400" dirty="0"/>
              <a:t>) is required only for applications of A</a:t>
            </a:r>
            <a:r>
              <a:rPr lang="en-US" sz="2400" baseline="30000" dirty="0"/>
              <a:t>∗</a:t>
            </a:r>
            <a:r>
              <a:rPr lang="en-US" sz="2400" dirty="0"/>
              <a:t> to graph search.</a:t>
            </a:r>
          </a:p>
        </p:txBody>
      </p:sp>
      <p:sp>
        <p:nvSpPr>
          <p:cNvPr id="4" name="Rectangle 3">
            <a:extLst>
              <a:ext uri="{FF2B5EF4-FFF2-40B4-BE49-F238E27FC236}">
                <a16:creationId xmlns:a16="http://schemas.microsoft.com/office/drawing/2014/main" id="{30345533-F091-465C-8856-B0F1735C058D}"/>
              </a:ext>
            </a:extLst>
          </p:cNvPr>
          <p:cNvSpPr/>
          <p:nvPr/>
        </p:nvSpPr>
        <p:spPr>
          <a:xfrm>
            <a:off x="232115" y="3176058"/>
            <a:ext cx="8729003" cy="1938992"/>
          </a:xfrm>
          <a:prstGeom prst="rect">
            <a:avLst/>
          </a:prstGeom>
        </p:spPr>
        <p:txBody>
          <a:bodyPr wrap="square">
            <a:spAutoFit/>
          </a:bodyPr>
          <a:lstStyle/>
          <a:p>
            <a:pPr marL="342900" indent="-342900" algn="just">
              <a:buFont typeface="Arial" panose="020B0604020202020204" pitchFamily="34" charset="0"/>
              <a:buChar char="•"/>
            </a:pPr>
            <a:r>
              <a:rPr lang="en-US" sz="2400" dirty="0"/>
              <a:t>A heuristic h(n) is consistent if, for every node n and every successor n of n generated by any action a, the estimated cost of reaching the goal from n is no greater than the step cost of getting to n plus the estimated cost of reaching the goal from n :</a:t>
            </a:r>
            <a:r>
              <a:rPr lang="en-US" sz="2400" b="1" dirty="0"/>
              <a:t>   </a:t>
            </a:r>
          </a:p>
          <a:p>
            <a:pPr algn="ctr"/>
            <a:r>
              <a:rPr lang="pt-BR" sz="2400" b="1" dirty="0"/>
              <a:t>h(n) ≤ c(n, a, n’</a:t>
            </a:r>
            <a:r>
              <a:rPr lang="en-US" sz="2400" b="1" dirty="0"/>
              <a:t>) + h(n’).</a:t>
            </a:r>
          </a:p>
        </p:txBody>
      </p:sp>
      <p:sp>
        <p:nvSpPr>
          <p:cNvPr id="5" name="Rectangle 4">
            <a:extLst>
              <a:ext uri="{FF2B5EF4-FFF2-40B4-BE49-F238E27FC236}">
                <a16:creationId xmlns:a16="http://schemas.microsoft.com/office/drawing/2014/main" id="{9F42D9CE-C3FF-4ADF-9683-E37D204CAEFD}"/>
              </a:ext>
            </a:extLst>
          </p:cNvPr>
          <p:cNvSpPr/>
          <p:nvPr/>
        </p:nvSpPr>
        <p:spPr>
          <a:xfrm>
            <a:off x="232117" y="5152773"/>
            <a:ext cx="8729002" cy="1200329"/>
          </a:xfrm>
          <a:prstGeom prst="rect">
            <a:avLst/>
          </a:prstGeom>
        </p:spPr>
        <p:txBody>
          <a:bodyPr wrap="square">
            <a:spAutoFit/>
          </a:bodyPr>
          <a:lstStyle/>
          <a:p>
            <a:pPr marL="342900" indent="-342900" algn="just">
              <a:buFont typeface="Arial" panose="020B0604020202020204" pitchFamily="34" charset="0"/>
              <a:buChar char="•"/>
            </a:pPr>
            <a:r>
              <a:rPr lang="en-US" sz="2400" dirty="0"/>
              <a:t>This is a form of the general </a:t>
            </a:r>
            <a:r>
              <a:rPr lang="en-US" sz="2400" b="1" dirty="0"/>
              <a:t>triangle inequality</a:t>
            </a:r>
            <a:r>
              <a:rPr lang="en-US" sz="2400" dirty="0"/>
              <a:t>, which stipulates that each side of a triangle cannot be longer than the sum of the other two sides</a:t>
            </a:r>
          </a:p>
        </p:txBody>
      </p:sp>
    </p:spTree>
    <p:extLst>
      <p:ext uri="{BB962C8B-B14F-4D97-AF65-F5344CB8AC3E}">
        <p14:creationId xmlns:p14="http://schemas.microsoft.com/office/powerpoint/2010/main" val="712136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OPTIMALITY OF A*</a:t>
            </a:r>
            <a:endParaRPr lang="en-US" dirty="0"/>
          </a:p>
        </p:txBody>
      </p:sp>
      <p:sp>
        <p:nvSpPr>
          <p:cNvPr id="3" name="Rectangle 2">
            <a:extLst>
              <a:ext uri="{FF2B5EF4-FFF2-40B4-BE49-F238E27FC236}">
                <a16:creationId xmlns:a16="http://schemas.microsoft.com/office/drawing/2014/main" id="{A312B7AA-2078-4106-A41D-5C4861EE92CD}"/>
              </a:ext>
            </a:extLst>
          </p:cNvPr>
          <p:cNvSpPr/>
          <p:nvPr/>
        </p:nvSpPr>
        <p:spPr>
          <a:xfrm>
            <a:off x="147711" y="2043222"/>
            <a:ext cx="8855612" cy="707886"/>
          </a:xfrm>
          <a:prstGeom prst="rect">
            <a:avLst/>
          </a:prstGeom>
        </p:spPr>
        <p:txBody>
          <a:bodyPr wrap="square">
            <a:spAutoFit/>
          </a:bodyPr>
          <a:lstStyle/>
          <a:p>
            <a:pPr algn="just"/>
            <a:r>
              <a:rPr lang="en-US" sz="2000" dirty="0"/>
              <a:t>A∗ has the following properties: </a:t>
            </a:r>
            <a:r>
              <a:rPr lang="en-US" sz="2000" i="1" dirty="0"/>
              <a:t>the tree-search version of </a:t>
            </a:r>
            <a:r>
              <a:rPr lang="en-US" sz="2000" dirty="0"/>
              <a:t>A</a:t>
            </a:r>
            <a:r>
              <a:rPr lang="en-US" sz="2000" baseline="30000" dirty="0"/>
              <a:t>∗</a:t>
            </a:r>
            <a:r>
              <a:rPr lang="en-US" sz="2000" dirty="0"/>
              <a:t> </a:t>
            </a:r>
            <a:r>
              <a:rPr lang="en-US" sz="2000" i="1" dirty="0"/>
              <a:t>is optimal if </a:t>
            </a:r>
            <a:r>
              <a:rPr lang="en-US" sz="2000" dirty="0"/>
              <a:t>h(n) </a:t>
            </a:r>
            <a:r>
              <a:rPr lang="en-US" sz="2000" i="1" dirty="0"/>
              <a:t>is admissible, while the graph-search version is optimal if </a:t>
            </a:r>
            <a:r>
              <a:rPr lang="en-US" sz="2000" dirty="0"/>
              <a:t>h(n) </a:t>
            </a:r>
            <a:r>
              <a:rPr lang="en-US" sz="2000" i="1" dirty="0"/>
              <a:t>is consistent.</a:t>
            </a:r>
            <a:endParaRPr lang="en-US" sz="2000" dirty="0"/>
          </a:p>
        </p:txBody>
      </p:sp>
      <p:sp>
        <p:nvSpPr>
          <p:cNvPr id="4" name="Rectangle 3">
            <a:extLst>
              <a:ext uri="{FF2B5EF4-FFF2-40B4-BE49-F238E27FC236}">
                <a16:creationId xmlns:a16="http://schemas.microsoft.com/office/drawing/2014/main" id="{210ADD01-A3A0-4698-A110-5A7A027BF378}"/>
              </a:ext>
            </a:extLst>
          </p:cNvPr>
          <p:cNvSpPr/>
          <p:nvPr/>
        </p:nvSpPr>
        <p:spPr>
          <a:xfrm>
            <a:off x="147710" y="2977853"/>
            <a:ext cx="8996289" cy="1323439"/>
          </a:xfrm>
          <a:prstGeom prst="rect">
            <a:avLst/>
          </a:prstGeom>
        </p:spPr>
        <p:txBody>
          <a:bodyPr wrap="square">
            <a:spAutoFit/>
          </a:bodyPr>
          <a:lstStyle/>
          <a:p>
            <a:pPr algn="just"/>
            <a:r>
              <a:rPr lang="en-US" sz="2000" i="1" dirty="0"/>
              <a:t>if </a:t>
            </a:r>
            <a:r>
              <a:rPr lang="en-US" sz="2000" dirty="0"/>
              <a:t>h(n) </a:t>
            </a:r>
            <a:r>
              <a:rPr lang="en-US" sz="2000" i="1" dirty="0"/>
              <a:t>is consistent, then the values of </a:t>
            </a:r>
            <a:r>
              <a:rPr lang="en-US" sz="2000" dirty="0"/>
              <a:t>f(n) </a:t>
            </a:r>
            <a:r>
              <a:rPr lang="en-US" sz="2000" i="1" dirty="0"/>
              <a:t>along any path are nondecreasing. </a:t>
            </a:r>
          </a:p>
          <a:p>
            <a:pPr algn="just"/>
            <a:r>
              <a:rPr lang="en-US" sz="2000" dirty="0"/>
              <a:t>The proof follows directly from the definition of consistency. Suppose n  is a successor of n; then g(n’</a:t>
            </a:r>
            <a:r>
              <a:rPr lang="pt-BR" sz="2000" dirty="0"/>
              <a:t>)=g(n) + c(n, a, n’</a:t>
            </a:r>
            <a:r>
              <a:rPr lang="en-US" sz="2000" dirty="0"/>
              <a:t>) for some action a, and we have</a:t>
            </a:r>
          </a:p>
          <a:p>
            <a:pPr algn="just"/>
            <a:r>
              <a:rPr lang="en-US" sz="2000" b="1" dirty="0"/>
              <a:t>f(n) = g(n) + h(n</a:t>
            </a:r>
            <a:r>
              <a:rPr lang="pt-BR" sz="2000" b="1" dirty="0"/>
              <a:t>) = g(n) + c(n, a, n</a:t>
            </a:r>
            <a:r>
              <a:rPr lang="en-US" sz="2000" b="1" dirty="0"/>
              <a:t>) + h(n</a:t>
            </a:r>
            <a:r>
              <a:rPr lang="pt-BR" sz="2000" b="1" dirty="0"/>
              <a:t>) ≥ g(n) + h(n) = f(n) .</a:t>
            </a:r>
            <a:endParaRPr lang="en-US" sz="2000" b="1" dirty="0"/>
          </a:p>
        </p:txBody>
      </p:sp>
      <p:sp>
        <p:nvSpPr>
          <p:cNvPr id="5" name="Rectangle 4">
            <a:extLst>
              <a:ext uri="{FF2B5EF4-FFF2-40B4-BE49-F238E27FC236}">
                <a16:creationId xmlns:a16="http://schemas.microsoft.com/office/drawing/2014/main" id="{64ED39EB-58C7-4A2B-8BA6-4EBC2456F32E}"/>
              </a:ext>
            </a:extLst>
          </p:cNvPr>
          <p:cNvSpPr/>
          <p:nvPr/>
        </p:nvSpPr>
        <p:spPr>
          <a:xfrm>
            <a:off x="147711" y="4530696"/>
            <a:ext cx="8855613" cy="1631216"/>
          </a:xfrm>
          <a:prstGeom prst="rect">
            <a:avLst/>
          </a:prstGeom>
        </p:spPr>
        <p:txBody>
          <a:bodyPr wrap="square">
            <a:spAutoFit/>
          </a:bodyPr>
          <a:lstStyle/>
          <a:p>
            <a:pPr algn="just"/>
            <a:r>
              <a:rPr lang="en-US" sz="2000" dirty="0"/>
              <a:t>The next step is to prove that </a:t>
            </a:r>
            <a:r>
              <a:rPr lang="en-US" sz="2000" i="1" dirty="0"/>
              <a:t>whenever </a:t>
            </a:r>
            <a:r>
              <a:rPr lang="en-US" sz="2000" dirty="0"/>
              <a:t>A</a:t>
            </a:r>
            <a:r>
              <a:rPr lang="en-US" sz="2000" baseline="30000" dirty="0"/>
              <a:t>∗</a:t>
            </a:r>
            <a:r>
              <a:rPr lang="en-US" sz="2000" dirty="0"/>
              <a:t> </a:t>
            </a:r>
            <a:r>
              <a:rPr lang="en-US" sz="2000" i="1" dirty="0"/>
              <a:t>selects a node </a:t>
            </a:r>
            <a:r>
              <a:rPr lang="en-US" sz="2000" dirty="0"/>
              <a:t>n </a:t>
            </a:r>
            <a:r>
              <a:rPr lang="en-US" sz="2000" i="1" dirty="0"/>
              <a:t>for expansion, the optimal path to that node has been found. </a:t>
            </a:r>
            <a:r>
              <a:rPr lang="en-US" sz="2000" dirty="0"/>
              <a:t>Were this not the case, there would have to be another frontier node n on the optimal path from the start node to n. because f is nondecreasing along any path, n  would have lower f-cost than n and would have been selected first.</a:t>
            </a:r>
          </a:p>
        </p:txBody>
      </p:sp>
    </p:spTree>
    <p:extLst>
      <p:ext uri="{BB962C8B-B14F-4D97-AF65-F5344CB8AC3E}">
        <p14:creationId xmlns:p14="http://schemas.microsoft.com/office/powerpoint/2010/main" val="993897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ACAB27A-ACB2-4413-B7BC-66E2E540F558}"/>
              </a:ext>
            </a:extLst>
          </p:cNvPr>
          <p:cNvSpPr>
            <a:spLocks noGrp="1" noChangeArrowheads="1"/>
          </p:cNvSpPr>
          <p:nvPr>
            <p:ph type="title"/>
          </p:nvPr>
        </p:nvSpPr>
        <p:spPr/>
        <p:txBody>
          <a:bodyPr/>
          <a:lstStyle/>
          <a:p>
            <a:pPr eaLnBrk="1" hangingPunct="1"/>
            <a:r>
              <a:rPr lang="en-US" altLang="en-US"/>
              <a:t>Local search algorithms</a:t>
            </a:r>
          </a:p>
        </p:txBody>
      </p:sp>
      <p:sp>
        <p:nvSpPr>
          <p:cNvPr id="30723" name="Rectangle 3">
            <a:extLst>
              <a:ext uri="{FF2B5EF4-FFF2-40B4-BE49-F238E27FC236}">
                <a16:creationId xmlns:a16="http://schemas.microsoft.com/office/drawing/2014/main" id="{0EB3A23D-1F71-4915-A88D-93EF328D65B6}"/>
              </a:ext>
            </a:extLst>
          </p:cNvPr>
          <p:cNvSpPr>
            <a:spLocks noGrp="1" noChangeArrowheads="1"/>
          </p:cNvSpPr>
          <p:nvPr>
            <p:ph type="body" idx="1"/>
          </p:nvPr>
        </p:nvSpPr>
        <p:spPr/>
        <p:txBody>
          <a:bodyPr>
            <a:normAutofit fontScale="92500" lnSpcReduction="20000"/>
          </a:bodyPr>
          <a:lstStyle/>
          <a:p>
            <a:pPr eaLnBrk="1" hangingPunct="1">
              <a:lnSpc>
                <a:spcPct val="80000"/>
              </a:lnSpc>
            </a:pPr>
            <a:r>
              <a:rPr lang="en-US" altLang="en-US" sz="2400"/>
              <a:t>The search algorithms that we have seen so far are designed to explore search space systematically</a:t>
            </a:r>
          </a:p>
          <a:p>
            <a:pPr eaLnBrk="1" hangingPunct="1">
              <a:lnSpc>
                <a:spcPct val="80000"/>
              </a:lnSpc>
            </a:pPr>
            <a:r>
              <a:rPr lang="en-US" altLang="en-US" sz="2400"/>
              <a:t>Systematicity is achieved by keeping one or more paths in memory and by recording which alternatives have been explored at each point along the path and which have not</a:t>
            </a:r>
          </a:p>
          <a:p>
            <a:pPr eaLnBrk="1" hangingPunct="1">
              <a:lnSpc>
                <a:spcPct val="80000"/>
              </a:lnSpc>
            </a:pPr>
            <a:r>
              <a:rPr lang="en-US" altLang="en-US" sz="2400"/>
              <a:t>When a goal is found, the path to that goal also constitute a solution to the problem </a:t>
            </a:r>
          </a:p>
          <a:p>
            <a:pPr eaLnBrk="1" hangingPunct="1">
              <a:lnSpc>
                <a:spcPct val="80000"/>
              </a:lnSpc>
            </a:pPr>
            <a:r>
              <a:rPr lang="en-US" altLang="en-US" sz="2400"/>
              <a:t>In many optimization problems, the </a:t>
            </a:r>
            <a:r>
              <a:rPr lang="en-US" altLang="en-US" sz="2400">
                <a:solidFill>
                  <a:srgbClr val="FF0000"/>
                </a:solidFill>
              </a:rPr>
              <a:t>path</a:t>
            </a:r>
            <a:r>
              <a:rPr lang="en-US" altLang="en-US" sz="2400"/>
              <a:t> to the goal is irrelevant; the goal state itself is the solution</a:t>
            </a:r>
          </a:p>
          <a:p>
            <a:pPr eaLnBrk="1" hangingPunct="1">
              <a:lnSpc>
                <a:spcPct val="80000"/>
              </a:lnSpc>
            </a:pPr>
            <a:r>
              <a:rPr lang="en-US" altLang="en-US" sz="2400"/>
              <a:t>In such cases, we can use </a:t>
            </a:r>
            <a:r>
              <a:rPr lang="en-US" altLang="en-US" sz="2400">
                <a:solidFill>
                  <a:srgbClr val="FF0000"/>
                </a:solidFill>
              </a:rPr>
              <a:t>local search algorithms</a:t>
            </a:r>
            <a:endParaRPr lang="en-US" altLang="en-US" sz="2400"/>
          </a:p>
          <a:p>
            <a:pPr eaLnBrk="1" hangingPunct="1">
              <a:lnSpc>
                <a:spcPct val="80000"/>
              </a:lnSpc>
            </a:pPr>
            <a:r>
              <a:rPr lang="en-US" altLang="en-US" sz="2400"/>
              <a:t>keep a single "current" state, try to improve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000" b="1" dirty="0">
                <a:solidFill>
                  <a:schemeClr val="tx1"/>
                </a:solidFill>
              </a:rPr>
              <a:t>BEST-FIRST SEARCH</a:t>
            </a:r>
          </a:p>
          <a:p>
            <a:pPr marL="342900" indent="-342900">
              <a:buAutoNum type="arabicPeriod"/>
            </a:pPr>
            <a:endParaRPr lang="en-US" b="1" dirty="0">
              <a:solidFill>
                <a:schemeClr val="tx1"/>
              </a:solidFill>
            </a:endParaRPr>
          </a:p>
          <a:p>
            <a:pPr marL="342900" indent="-342900">
              <a:buAutoNum type="arabicPeriod"/>
            </a:pPr>
            <a:r>
              <a:rPr lang="en-US" b="1" dirty="0">
                <a:solidFill>
                  <a:schemeClr val="tx1"/>
                </a:solidFill>
              </a:rPr>
              <a:t>GREEDY BEST-FIRST SEARCH</a:t>
            </a:r>
          </a:p>
          <a:p>
            <a:pPr marL="342900" indent="-342900">
              <a:buAutoNum type="arabicPeriod"/>
            </a:pPr>
            <a:endParaRPr lang="en-US" b="1" dirty="0">
              <a:solidFill>
                <a:schemeClr val="tx1"/>
              </a:solidFill>
            </a:endParaRPr>
          </a:p>
          <a:p>
            <a:pPr marL="342900" indent="-342900">
              <a:buAutoNum type="arabicPeriod"/>
            </a:pPr>
            <a:r>
              <a:rPr lang="en-US" sz="2000" b="1" dirty="0">
                <a:solidFill>
                  <a:schemeClr val="tx1"/>
                </a:solidFill>
              </a:rPr>
              <a:t>A* SEARCH</a:t>
            </a:r>
          </a:p>
          <a:p>
            <a:pPr marL="342900" indent="-342900">
              <a:buAutoNum type="arabicPeriod"/>
            </a:pPr>
            <a:endParaRPr lang="en-US" sz="2000" dirty="0">
              <a:solidFill>
                <a:schemeClr val="tx1"/>
              </a:solidFill>
            </a:endParaRPr>
          </a:p>
          <a:p>
            <a:pPr marL="342900" indent="-342900">
              <a:buAutoNum type="arabicPeriod"/>
            </a:pPr>
            <a:r>
              <a:rPr lang="en-US" sz="2000" b="1" dirty="0">
                <a:solidFill>
                  <a:schemeClr val="tx1"/>
                </a:solidFill>
              </a:rPr>
              <a:t>CONDITIONS FOR OPTIMALITY</a:t>
            </a:r>
          </a:p>
          <a:p>
            <a:pPr marL="342900" indent="-342900">
              <a:buAutoNum type="arabicPeriod"/>
            </a:pPr>
            <a:endParaRPr lang="en-US" sz="2000" b="1" dirty="0">
              <a:solidFill>
                <a:schemeClr val="tx1"/>
              </a:solidFill>
            </a:endParaRPr>
          </a:p>
          <a:p>
            <a:pPr marL="342900" indent="-342900">
              <a:buAutoNum type="arabicPeriod"/>
            </a:pPr>
            <a:r>
              <a:rPr lang="en-US" sz="2000" b="1" dirty="0">
                <a:solidFill>
                  <a:schemeClr val="tx1"/>
                </a:solidFill>
              </a:rPr>
              <a:t>OPTIMALITY OF A*</a:t>
            </a:r>
            <a:endParaRPr lang="en-US" sz="20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ED62C9A-E62C-434F-B9BE-6C3996AF3C02}"/>
              </a:ext>
            </a:extLst>
          </p:cNvPr>
          <p:cNvSpPr>
            <a:spLocks noGrp="1" noChangeArrowheads="1"/>
          </p:cNvSpPr>
          <p:nvPr>
            <p:ph type="title"/>
          </p:nvPr>
        </p:nvSpPr>
        <p:spPr/>
        <p:txBody>
          <a:bodyPr/>
          <a:lstStyle/>
          <a:p>
            <a:pPr eaLnBrk="1" hangingPunct="1"/>
            <a:r>
              <a:rPr lang="en-US" altLang="en-US"/>
              <a:t>Example: </a:t>
            </a:r>
            <a:r>
              <a:rPr lang="en-US" altLang="en-US" i="1"/>
              <a:t>n</a:t>
            </a:r>
            <a:r>
              <a:rPr lang="en-US" altLang="en-US"/>
              <a:t>-queens</a:t>
            </a:r>
          </a:p>
        </p:txBody>
      </p:sp>
      <p:sp>
        <p:nvSpPr>
          <p:cNvPr id="31747" name="Rectangle 3">
            <a:extLst>
              <a:ext uri="{FF2B5EF4-FFF2-40B4-BE49-F238E27FC236}">
                <a16:creationId xmlns:a16="http://schemas.microsoft.com/office/drawing/2014/main" id="{36B10390-2FBE-4EC8-B736-9E8E8CF7C5A7}"/>
              </a:ext>
            </a:extLst>
          </p:cNvPr>
          <p:cNvSpPr>
            <a:spLocks noGrp="1" noChangeArrowheads="1"/>
          </p:cNvSpPr>
          <p:nvPr>
            <p:ph type="body" idx="1"/>
          </p:nvPr>
        </p:nvSpPr>
        <p:spPr/>
        <p:txBody>
          <a:bodyPr/>
          <a:lstStyle/>
          <a:p>
            <a:pPr eaLnBrk="1" hangingPunct="1"/>
            <a:r>
              <a:rPr lang="en-US" altLang="en-US"/>
              <a:t>Put </a:t>
            </a:r>
            <a:r>
              <a:rPr lang="en-US" altLang="en-US" i="1"/>
              <a:t>n</a:t>
            </a:r>
            <a:r>
              <a:rPr lang="en-US" altLang="en-US"/>
              <a:t> queens on an </a:t>
            </a:r>
            <a:r>
              <a:rPr lang="en-US" altLang="en-US" i="1"/>
              <a:t>n </a:t>
            </a:r>
            <a:r>
              <a:rPr lang="en-US" altLang="en-US" i="1">
                <a:cs typeface="Arial" panose="020B0604020202020204" pitchFamily="34" charset="0"/>
              </a:rPr>
              <a:t>× </a:t>
            </a:r>
            <a:r>
              <a:rPr lang="en-US" altLang="en-US" i="1"/>
              <a:t>n</a:t>
            </a:r>
            <a:r>
              <a:rPr lang="en-US" altLang="en-US"/>
              <a:t> board with no two queens on the same row, column, or diagonal
</a:t>
            </a:r>
          </a:p>
        </p:txBody>
      </p:sp>
      <p:pic>
        <p:nvPicPr>
          <p:cNvPr id="31748" name="Picture 4" descr="4queens-sequence">
            <a:extLst>
              <a:ext uri="{FF2B5EF4-FFF2-40B4-BE49-F238E27FC236}">
                <a16:creationId xmlns:a16="http://schemas.microsoft.com/office/drawing/2014/main" id="{9A3CA67B-90DA-484F-B94C-04D73A692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74676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34494CC-4594-4E37-A3FF-CE9C7EB97B40}"/>
              </a:ext>
            </a:extLst>
          </p:cNvPr>
          <p:cNvSpPr>
            <a:spLocks noGrp="1" noChangeArrowheads="1"/>
          </p:cNvSpPr>
          <p:nvPr>
            <p:ph type="title"/>
          </p:nvPr>
        </p:nvSpPr>
        <p:spPr/>
        <p:txBody>
          <a:bodyPr/>
          <a:lstStyle/>
          <a:p>
            <a:pPr eaLnBrk="1" hangingPunct="1"/>
            <a:r>
              <a:rPr lang="en-US" altLang="en-US"/>
              <a:t>Hill-climbing search</a:t>
            </a:r>
          </a:p>
        </p:txBody>
      </p:sp>
      <p:sp>
        <p:nvSpPr>
          <p:cNvPr id="32771" name="Rectangle 3">
            <a:extLst>
              <a:ext uri="{FF2B5EF4-FFF2-40B4-BE49-F238E27FC236}">
                <a16:creationId xmlns:a16="http://schemas.microsoft.com/office/drawing/2014/main" id="{0053E6AA-1878-4CB0-B4EF-D5C44F2A89F5}"/>
              </a:ext>
            </a:extLst>
          </p:cNvPr>
          <p:cNvSpPr>
            <a:spLocks noGrp="1" noChangeArrowheads="1"/>
          </p:cNvSpPr>
          <p:nvPr>
            <p:ph type="body" idx="1"/>
          </p:nvPr>
        </p:nvSpPr>
        <p:spPr/>
        <p:txBody>
          <a:bodyPr/>
          <a:lstStyle/>
          <a:p>
            <a:pPr eaLnBrk="1" hangingPunct="1"/>
            <a:r>
              <a:rPr lang="en-US" altLang="en-US"/>
              <a:t>"Like climbing Everest in thick fog with amnesia"
</a:t>
            </a:r>
          </a:p>
          <a:p>
            <a:pPr eaLnBrk="1" hangingPunct="1"/>
            <a:endParaRPr lang="en-US" altLang="en-US"/>
          </a:p>
        </p:txBody>
      </p:sp>
      <p:pic>
        <p:nvPicPr>
          <p:cNvPr id="32772" name="Picture 4">
            <a:extLst>
              <a:ext uri="{FF2B5EF4-FFF2-40B4-BE49-F238E27FC236}">
                <a16:creationId xmlns:a16="http://schemas.microsoft.com/office/drawing/2014/main" id="{F3158601-0C50-42A7-A705-DDCC89738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969" t="27083" r="13281" b="36459"/>
          <a:stretch>
            <a:fillRect/>
          </a:stretch>
        </p:blipFill>
        <p:spPr bwMode="auto">
          <a:xfrm>
            <a:off x="838200" y="2743200"/>
            <a:ext cx="7620000"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F9D7E54-71CD-47CF-8B7B-08F28B0625D1}"/>
              </a:ext>
            </a:extLst>
          </p:cNvPr>
          <p:cNvSpPr>
            <a:spLocks noGrp="1" noChangeArrowheads="1"/>
          </p:cNvSpPr>
          <p:nvPr>
            <p:ph type="title"/>
          </p:nvPr>
        </p:nvSpPr>
        <p:spPr/>
        <p:txBody>
          <a:bodyPr/>
          <a:lstStyle/>
          <a:p>
            <a:pPr eaLnBrk="1" hangingPunct="1"/>
            <a:r>
              <a:rPr lang="en-US" altLang="en-US"/>
              <a:t>Hill-climbing search</a:t>
            </a:r>
          </a:p>
        </p:txBody>
      </p:sp>
      <p:sp>
        <p:nvSpPr>
          <p:cNvPr id="33795" name="Rectangle 3">
            <a:extLst>
              <a:ext uri="{FF2B5EF4-FFF2-40B4-BE49-F238E27FC236}">
                <a16:creationId xmlns:a16="http://schemas.microsoft.com/office/drawing/2014/main" id="{5FB5D7EE-0C3D-44A8-94C4-92F5750781E0}"/>
              </a:ext>
            </a:extLst>
          </p:cNvPr>
          <p:cNvSpPr>
            <a:spLocks noGrp="1" noChangeArrowheads="1"/>
          </p:cNvSpPr>
          <p:nvPr>
            <p:ph type="body" idx="1"/>
          </p:nvPr>
        </p:nvSpPr>
        <p:spPr/>
        <p:txBody>
          <a:bodyPr/>
          <a:lstStyle/>
          <a:p>
            <a:pPr eaLnBrk="1" hangingPunct="1"/>
            <a:r>
              <a:rPr lang="en-US" altLang="en-US"/>
              <a:t>Problem: depending on initial state, can get stuck in local maxima
</a:t>
            </a:r>
          </a:p>
          <a:p>
            <a:pPr eaLnBrk="1" hangingPunct="1"/>
            <a:endParaRPr lang="en-US" altLang="en-US"/>
          </a:p>
        </p:txBody>
      </p:sp>
      <p:pic>
        <p:nvPicPr>
          <p:cNvPr id="33796" name="Picture 4" descr="hill-climbing">
            <a:extLst>
              <a:ext uri="{FF2B5EF4-FFF2-40B4-BE49-F238E27FC236}">
                <a16:creationId xmlns:a16="http://schemas.microsoft.com/office/drawing/2014/main" id="{5F18D333-705F-4764-AADF-300DE5D8F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200"/>
            <a:ext cx="6934200" cy="38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C9BF612-6DDB-4891-93DC-EFD752F817E9}"/>
              </a:ext>
            </a:extLst>
          </p:cNvPr>
          <p:cNvSpPr>
            <a:spLocks noGrp="1" noChangeArrowheads="1"/>
          </p:cNvSpPr>
          <p:nvPr>
            <p:ph type="title"/>
          </p:nvPr>
        </p:nvSpPr>
        <p:spPr/>
        <p:txBody>
          <a:bodyPr/>
          <a:lstStyle/>
          <a:p>
            <a:pPr eaLnBrk="1" hangingPunct="1"/>
            <a:r>
              <a:rPr lang="en-US" altLang="en-US" sz="3600"/>
              <a:t>Hill-climbing search: 8-queens problem</a:t>
            </a:r>
          </a:p>
        </p:txBody>
      </p:sp>
      <p:sp>
        <p:nvSpPr>
          <p:cNvPr id="34819" name="Rectangle 3">
            <a:extLst>
              <a:ext uri="{FF2B5EF4-FFF2-40B4-BE49-F238E27FC236}">
                <a16:creationId xmlns:a16="http://schemas.microsoft.com/office/drawing/2014/main" id="{709E3600-DDB0-4F58-991E-2EE0873AA885}"/>
              </a:ext>
            </a:extLst>
          </p:cNvPr>
          <p:cNvSpPr>
            <a:spLocks noGrp="1" noChangeArrowheads="1"/>
          </p:cNvSpPr>
          <p:nvPr>
            <p:ph type="body" idx="1"/>
          </p:nvPr>
        </p:nvSpPr>
        <p:spPr>
          <a:xfrm>
            <a:off x="457200" y="5433884"/>
            <a:ext cx="8229600" cy="1325563"/>
          </a:xfrm>
        </p:spPr>
        <p:txBody>
          <a:bodyPr>
            <a:normAutofit fontScale="55000" lnSpcReduction="20000"/>
          </a:bodyPr>
          <a:lstStyle/>
          <a:p>
            <a:pPr eaLnBrk="1" hangingPunct="1">
              <a:lnSpc>
                <a:spcPct val="80000"/>
              </a:lnSpc>
            </a:pPr>
            <a:endParaRPr lang="en-US" altLang="en-US" sz="2800"/>
          </a:p>
          <a:p>
            <a:pPr eaLnBrk="1" hangingPunct="1">
              <a:lnSpc>
                <a:spcPct val="80000"/>
              </a:lnSpc>
            </a:pPr>
            <a:r>
              <a:rPr lang="en-US" altLang="en-US" sz="1800" i="1"/>
              <a:t>h</a:t>
            </a:r>
            <a:r>
              <a:rPr lang="en-US" altLang="en-US" sz="1800"/>
              <a:t> = number of pairs of queens that are attacking each other, either directly or indirectly </a:t>
            </a:r>
          </a:p>
          <a:p>
            <a:pPr eaLnBrk="1" hangingPunct="1">
              <a:lnSpc>
                <a:spcPct val="80000"/>
              </a:lnSpc>
            </a:pPr>
            <a:r>
              <a:rPr lang="en-US" altLang="en-US" sz="1800" i="1"/>
              <a:t>h = 17</a:t>
            </a:r>
            <a:r>
              <a:rPr lang="en-US" altLang="en-US" sz="1800"/>
              <a:t> for the above state
</a:t>
            </a:r>
          </a:p>
        </p:txBody>
      </p:sp>
      <p:pic>
        <p:nvPicPr>
          <p:cNvPr id="34820" name="Picture 5" descr="8queens-successors">
            <a:extLst>
              <a:ext uri="{FF2B5EF4-FFF2-40B4-BE49-F238E27FC236}">
                <a16:creationId xmlns:a16="http://schemas.microsoft.com/office/drawing/2014/main" id="{2D86111D-D8D5-4041-AD20-78D4593B6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794" y="1687794"/>
            <a:ext cx="373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4285E7A-6E8A-4D96-8976-F94556D22775}"/>
              </a:ext>
            </a:extLst>
          </p:cNvPr>
          <p:cNvSpPr>
            <a:spLocks noGrp="1" noChangeArrowheads="1"/>
          </p:cNvSpPr>
          <p:nvPr>
            <p:ph type="title"/>
          </p:nvPr>
        </p:nvSpPr>
        <p:spPr/>
        <p:txBody>
          <a:bodyPr/>
          <a:lstStyle/>
          <a:p>
            <a:pPr eaLnBrk="1" hangingPunct="1"/>
            <a:r>
              <a:rPr lang="en-US" altLang="en-US" sz="3600"/>
              <a:t>Hill-climbing search: 8-queens problem</a:t>
            </a:r>
          </a:p>
        </p:txBody>
      </p:sp>
      <p:pic>
        <p:nvPicPr>
          <p:cNvPr id="35843" name="Picture 4" descr="8queens-local-minimum">
            <a:extLst>
              <a:ext uri="{FF2B5EF4-FFF2-40B4-BE49-F238E27FC236}">
                <a16:creationId xmlns:a16="http://schemas.microsoft.com/office/drawing/2014/main" id="{ADE3602E-8949-4AE6-9399-0ACC19741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95400"/>
            <a:ext cx="373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6">
            <a:extLst>
              <a:ext uri="{FF2B5EF4-FFF2-40B4-BE49-F238E27FC236}">
                <a16:creationId xmlns:a16="http://schemas.microsoft.com/office/drawing/2014/main" id="{AACE45E4-CF8D-4A2C-9A29-6B4726440534}"/>
              </a:ext>
            </a:extLst>
          </p:cNvPr>
          <p:cNvSpPr>
            <a:spLocks noChangeArrowheads="1"/>
          </p:cNvSpPr>
          <p:nvPr/>
        </p:nvSpPr>
        <p:spPr bwMode="auto">
          <a:xfrm>
            <a:off x="457200" y="4800600"/>
            <a:ext cx="8229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pPr>
            <a:endParaRPr lang="en-US" altLang="en-US" sz="2800"/>
          </a:p>
          <a:p>
            <a:pPr eaLnBrk="1" hangingPunct="1"/>
            <a:r>
              <a:rPr lang="en-US" altLang="en-US"/>
              <a:t>A local minimum with </a:t>
            </a:r>
            <a:r>
              <a:rPr lang="en-US" altLang="en-US" i="1"/>
              <a:t>h = 1</a:t>
            </a:r>
            <a:r>
              <a:rPr lang="en-US" alt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a:extLst>
              <a:ext uri="{FF2B5EF4-FFF2-40B4-BE49-F238E27FC236}">
                <a16:creationId xmlns:a16="http://schemas.microsoft.com/office/drawing/2014/main" id="{2FFC7419-1ADD-4EEC-8D38-01BDEAA6E63D}"/>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25</a:t>
            </a:fld>
            <a:endParaRPr lang="en-GB" altLang="en-US" sz="1400" b="0">
              <a:latin typeface="Times New Roman" panose="02020603050405020304" pitchFamily="18" charset="0"/>
            </a:endParaRPr>
          </a:p>
        </p:txBody>
      </p:sp>
      <p:sp>
        <p:nvSpPr>
          <p:cNvPr id="4099" name="Text Box 6">
            <a:extLst>
              <a:ext uri="{FF2B5EF4-FFF2-40B4-BE49-F238E27FC236}">
                <a16:creationId xmlns:a16="http://schemas.microsoft.com/office/drawing/2014/main" id="{A522A750-DF70-4C85-9202-06F4ADBF5EA9}"/>
              </a:ext>
            </a:extLst>
          </p:cNvPr>
          <p:cNvSpPr txBox="1">
            <a:spLocks noChangeArrowheads="1"/>
          </p:cNvSpPr>
          <p:nvPr/>
        </p:nvSpPr>
        <p:spPr bwMode="auto">
          <a:xfrm>
            <a:off x="2057400" y="369888"/>
            <a:ext cx="6553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a:t>AI - HEURISTIC SEARCH</a:t>
            </a:r>
          </a:p>
        </p:txBody>
      </p:sp>
      <p:sp>
        <p:nvSpPr>
          <p:cNvPr id="4100" name="Rectangle 1">
            <a:extLst>
              <a:ext uri="{FF2B5EF4-FFF2-40B4-BE49-F238E27FC236}">
                <a16:creationId xmlns:a16="http://schemas.microsoft.com/office/drawing/2014/main" id="{B6A288B4-D391-451F-A0AF-0A1025CB7601}"/>
              </a:ext>
            </a:extLst>
          </p:cNvPr>
          <p:cNvSpPr>
            <a:spLocks noChangeArrowheads="1"/>
          </p:cNvSpPr>
          <p:nvPr/>
        </p:nvSpPr>
        <p:spPr bwMode="auto">
          <a:xfrm>
            <a:off x="228600" y="1412875"/>
            <a:ext cx="8458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buFont typeface="Wingdings" panose="05000000000000000000" pitchFamily="2" charset="2"/>
              <a:buChar char="v"/>
            </a:pPr>
            <a:r>
              <a:rPr lang="en-US" altLang="en-US" sz="2800">
                <a:solidFill>
                  <a:srgbClr val="202124"/>
                </a:solidFill>
                <a:latin typeface="Arial" panose="020B0604020202020204" pitchFamily="34" charset="0"/>
              </a:rPr>
              <a:t>Heuristic search</a:t>
            </a:r>
            <a:r>
              <a:rPr lang="en-US" altLang="en-US" sz="2800" b="0">
                <a:solidFill>
                  <a:srgbClr val="202124"/>
                </a:solidFill>
                <a:latin typeface="Arial" panose="020B0604020202020204" pitchFamily="34" charset="0"/>
              </a:rPr>
              <a:t> refers to a </a:t>
            </a:r>
            <a:r>
              <a:rPr lang="en-US" altLang="en-US" sz="2800">
                <a:solidFill>
                  <a:srgbClr val="202124"/>
                </a:solidFill>
                <a:latin typeface="Arial" panose="020B0604020202020204" pitchFamily="34" charset="0"/>
              </a:rPr>
              <a:t>search</a:t>
            </a:r>
            <a:r>
              <a:rPr lang="en-US" altLang="en-US" sz="2800" b="0">
                <a:solidFill>
                  <a:srgbClr val="202124"/>
                </a:solidFill>
                <a:latin typeface="Arial" panose="020B0604020202020204" pitchFamily="34" charset="0"/>
              </a:rPr>
              <a:t> strategy that attempts to optimize a problem by iteratively improving the solution based on a given </a:t>
            </a:r>
            <a:r>
              <a:rPr lang="en-US" altLang="en-US" sz="2800">
                <a:solidFill>
                  <a:srgbClr val="202124"/>
                </a:solidFill>
                <a:latin typeface="Arial" panose="020B0604020202020204" pitchFamily="34" charset="0"/>
              </a:rPr>
              <a:t>heuristic</a:t>
            </a:r>
            <a:r>
              <a:rPr lang="en-US" altLang="en-US" sz="2800" b="0">
                <a:solidFill>
                  <a:srgbClr val="202124"/>
                </a:solidFill>
                <a:latin typeface="Arial" panose="020B0604020202020204" pitchFamily="34" charset="0"/>
              </a:rPr>
              <a:t> function or a cost measure.</a:t>
            </a:r>
            <a:endParaRPr lang="en-US" altLang="en-US" sz="2800"/>
          </a:p>
        </p:txBody>
      </p:sp>
      <p:sp>
        <p:nvSpPr>
          <p:cNvPr id="3" name="Rectangle 2">
            <a:extLst>
              <a:ext uri="{FF2B5EF4-FFF2-40B4-BE49-F238E27FC236}">
                <a16:creationId xmlns:a16="http://schemas.microsoft.com/office/drawing/2014/main" id="{F0CE72EE-F75F-4607-9D55-4A50AD8AF3BB}"/>
              </a:ext>
            </a:extLst>
          </p:cNvPr>
          <p:cNvSpPr/>
          <p:nvPr/>
        </p:nvSpPr>
        <p:spPr>
          <a:xfrm>
            <a:off x="228600" y="3535363"/>
            <a:ext cx="8686800" cy="3108325"/>
          </a:xfrm>
          <a:prstGeom prst="rect">
            <a:avLst/>
          </a:prstGeom>
        </p:spPr>
        <p:txBody>
          <a:bodyPr>
            <a:spAutoFit/>
          </a:bodyPr>
          <a:lstStyle/>
          <a:p>
            <a:pPr marL="457200" indent="-457200">
              <a:buFont typeface="Wingdings" panose="05000000000000000000" pitchFamily="2" charset="2"/>
              <a:buChar char="v"/>
              <a:defRPr/>
            </a:pPr>
            <a:r>
              <a:rPr lang="en-US" sz="2800" b="0" dirty="0">
                <a:solidFill>
                  <a:srgbClr val="444444"/>
                </a:solidFill>
                <a:latin typeface="Georgia" panose="02040502050405020303" pitchFamily="18" charset="0"/>
              </a:rPr>
              <a:t>A Heuristic is a technique to solve a problem faster than classic methods, or to find an approximate solution when classic methods cannot. </a:t>
            </a:r>
          </a:p>
          <a:p>
            <a:pPr>
              <a:defRPr/>
            </a:pPr>
            <a:endParaRPr lang="en-US" sz="2800" b="0" dirty="0">
              <a:solidFill>
                <a:srgbClr val="444444"/>
              </a:solidFill>
              <a:latin typeface="Georgia" panose="02040502050405020303" pitchFamily="18" charset="0"/>
            </a:endParaRPr>
          </a:p>
          <a:p>
            <a:pPr marL="457200" indent="-457200">
              <a:buFont typeface="Wingdings" panose="05000000000000000000" pitchFamily="2" charset="2"/>
              <a:buChar char="v"/>
              <a:defRPr/>
            </a:pPr>
            <a:r>
              <a:rPr lang="en-US" sz="2800" b="0" dirty="0">
                <a:solidFill>
                  <a:srgbClr val="444444"/>
                </a:solidFill>
                <a:latin typeface="Georgia" panose="02040502050405020303" pitchFamily="18" charset="0"/>
              </a:rPr>
              <a:t>This is a kind of a shortcut as we often trade one of optimality, completeness, accuracy, or precision for speed. </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27F5082B-55EE-49C6-9124-CAA3792830BF}"/>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26</a:t>
            </a:fld>
            <a:endParaRPr lang="en-GB" altLang="en-US" sz="1400" b="0">
              <a:latin typeface="Times New Roman" panose="02020603050405020304" pitchFamily="18" charset="0"/>
            </a:endParaRPr>
          </a:p>
        </p:txBody>
      </p:sp>
      <p:pic>
        <p:nvPicPr>
          <p:cNvPr id="5123" name="Picture 3">
            <a:extLst>
              <a:ext uri="{FF2B5EF4-FFF2-40B4-BE49-F238E27FC236}">
                <a16:creationId xmlns:a16="http://schemas.microsoft.com/office/drawing/2014/main" id="{3A64514E-F268-456B-95BD-B138A114A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1166813"/>
            <a:ext cx="69056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4">
            <a:extLst>
              <a:ext uri="{FF2B5EF4-FFF2-40B4-BE49-F238E27FC236}">
                <a16:creationId xmlns:a16="http://schemas.microsoft.com/office/drawing/2014/main" id="{04A06CAE-B519-44D3-B6CB-8D3AFFB60F0A}"/>
              </a:ext>
            </a:extLst>
          </p:cNvPr>
          <p:cNvSpPr txBox="1">
            <a:spLocks noChangeArrowheads="1"/>
          </p:cNvSpPr>
          <p:nvPr/>
        </p:nvSpPr>
        <p:spPr bwMode="auto">
          <a:xfrm>
            <a:off x="381000" y="381000"/>
            <a:ext cx="845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2000"/>
              <a:t>Fig 4.1	First three levels of the tic-tac-toe state space reduced by symmetry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EC31959D-4969-4212-937A-F56624498EE2}"/>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27</a:t>
            </a:fld>
            <a:endParaRPr lang="en-GB" altLang="en-US" sz="1400" b="0">
              <a:latin typeface="Times New Roman" panose="02020603050405020304" pitchFamily="18" charset="0"/>
            </a:endParaRPr>
          </a:p>
        </p:txBody>
      </p:sp>
      <p:pic>
        <p:nvPicPr>
          <p:cNvPr id="7171" name="Picture 3">
            <a:extLst>
              <a:ext uri="{FF2B5EF4-FFF2-40B4-BE49-F238E27FC236}">
                <a16:creationId xmlns:a16="http://schemas.microsoft.com/office/drawing/2014/main" id="{5E336D16-4DD6-49E6-B76C-168C39580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81200"/>
            <a:ext cx="7153275"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4">
            <a:extLst>
              <a:ext uri="{FF2B5EF4-FFF2-40B4-BE49-F238E27FC236}">
                <a16:creationId xmlns:a16="http://schemas.microsoft.com/office/drawing/2014/main" id="{854CBFD6-7A37-4FA1-BA32-2CC199429508}"/>
              </a:ext>
            </a:extLst>
          </p:cNvPr>
          <p:cNvSpPr txBox="1">
            <a:spLocks noChangeArrowheads="1"/>
          </p:cNvSpPr>
          <p:nvPr/>
        </p:nvSpPr>
        <p:spPr bwMode="auto">
          <a:xfrm>
            <a:off x="457200" y="457200"/>
            <a:ext cx="830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2000"/>
              <a:t>Fig 4.2	The “most wins” heuristic applied to the first children in tic-tac-toe.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D02B549E-2839-4A53-946D-AC294807013D}"/>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28</a:t>
            </a:fld>
            <a:endParaRPr lang="en-GB" altLang="en-US" sz="1400" b="0">
              <a:latin typeface="Times New Roman" panose="02020603050405020304" pitchFamily="18" charset="0"/>
            </a:endParaRPr>
          </a:p>
        </p:txBody>
      </p:sp>
      <p:pic>
        <p:nvPicPr>
          <p:cNvPr id="9219" name="Picture 3">
            <a:extLst>
              <a:ext uri="{FF2B5EF4-FFF2-40B4-BE49-F238E27FC236}">
                <a16:creationId xmlns:a16="http://schemas.microsoft.com/office/drawing/2014/main" id="{42FEE0A1-A7AD-4EE2-8A84-253611A18B0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81200" y="914400"/>
            <a:ext cx="5329238"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4">
            <a:extLst>
              <a:ext uri="{FF2B5EF4-FFF2-40B4-BE49-F238E27FC236}">
                <a16:creationId xmlns:a16="http://schemas.microsoft.com/office/drawing/2014/main" id="{1C7D80C7-0867-4278-B200-87E407F2F12F}"/>
              </a:ext>
            </a:extLst>
          </p:cNvPr>
          <p:cNvSpPr txBox="1">
            <a:spLocks noChangeArrowheads="1"/>
          </p:cNvSpPr>
          <p:nvPr/>
        </p:nvSpPr>
        <p:spPr bwMode="auto">
          <a:xfrm>
            <a:off x="609600" y="457200"/>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2000"/>
              <a:t>Fig 4.3	Heuristically reduced state space for tic-tac-toe.</a:t>
            </a:r>
          </a:p>
        </p:txBody>
      </p:sp>
      <p:sp>
        <p:nvSpPr>
          <p:cNvPr id="9221" name="Text Box 5">
            <a:extLst>
              <a:ext uri="{FF2B5EF4-FFF2-40B4-BE49-F238E27FC236}">
                <a16:creationId xmlns:a16="http://schemas.microsoft.com/office/drawing/2014/main" id="{B1E33C2A-237D-4163-A830-F1A658221D31}"/>
              </a:ext>
            </a:extLst>
          </p:cNvPr>
          <p:cNvSpPr txBox="1">
            <a:spLocks noChangeArrowheads="1"/>
          </p:cNvSpPr>
          <p:nvPr/>
        </p:nvSpPr>
        <p:spPr bwMode="auto">
          <a:xfrm>
            <a:off x="8382000" y="6583363"/>
            <a:ext cx="762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1200"/>
              <a:t>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792E8EB5-D40B-4FEB-837C-63372AD72EF2}"/>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29</a:t>
            </a:fld>
            <a:endParaRPr lang="en-GB" altLang="en-US" sz="1400" b="0">
              <a:latin typeface="Times New Roman" panose="02020603050405020304" pitchFamily="18" charset="0"/>
            </a:endParaRPr>
          </a:p>
        </p:txBody>
      </p:sp>
      <p:pic>
        <p:nvPicPr>
          <p:cNvPr id="11267" name="Picture 1027">
            <a:extLst>
              <a:ext uri="{FF2B5EF4-FFF2-40B4-BE49-F238E27FC236}">
                <a16:creationId xmlns:a16="http://schemas.microsoft.com/office/drawing/2014/main" id="{E318519A-B089-480C-B471-FF1D0B63E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066800"/>
            <a:ext cx="5486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1028">
            <a:extLst>
              <a:ext uri="{FF2B5EF4-FFF2-40B4-BE49-F238E27FC236}">
                <a16:creationId xmlns:a16="http://schemas.microsoft.com/office/drawing/2014/main" id="{D3DA4A78-6FCD-424D-996A-995BA4DF2ECD}"/>
              </a:ext>
            </a:extLst>
          </p:cNvPr>
          <p:cNvSpPr txBox="1">
            <a:spLocks noChangeArrowheads="1"/>
          </p:cNvSpPr>
          <p:nvPr/>
        </p:nvSpPr>
        <p:spPr bwMode="auto">
          <a:xfrm>
            <a:off x="533400" y="457200"/>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2000"/>
              <a:t>Fig 4.12	The start state, first moves, and goal state for an example-8 puzzle.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5E44-9480-4365-95F4-4A8DA39E8659}"/>
              </a:ext>
            </a:extLst>
          </p:cNvPr>
          <p:cNvSpPr>
            <a:spLocks noGrp="1"/>
          </p:cNvSpPr>
          <p:nvPr>
            <p:ph type="title"/>
          </p:nvPr>
        </p:nvSpPr>
        <p:spPr/>
        <p:txBody>
          <a:bodyPr/>
          <a:lstStyle/>
          <a:p>
            <a:pPr algn="ctr"/>
            <a:r>
              <a:rPr lang="en-US" altLang="en-US" dirty="0"/>
              <a:t>Romania with step costs in km</a:t>
            </a:r>
            <a:endParaRPr lang="en-US" dirty="0"/>
          </a:p>
        </p:txBody>
      </p:sp>
      <p:pic>
        <p:nvPicPr>
          <p:cNvPr id="4" name="Picture 4" descr="romania2">
            <a:extLst>
              <a:ext uri="{FF2B5EF4-FFF2-40B4-BE49-F238E27FC236}">
                <a16:creationId xmlns:a16="http://schemas.microsoft.com/office/drawing/2014/main" id="{074C3B9E-0ED7-4D18-911D-0A6C8D0257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4015" y="1976284"/>
            <a:ext cx="8066633" cy="4513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455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BDE805DA-B51A-464E-B96D-85EE6671AB6B}"/>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30</a:t>
            </a:fld>
            <a:endParaRPr lang="en-GB" altLang="en-US" sz="1400" b="0">
              <a:latin typeface="Times New Roman" panose="02020603050405020304" pitchFamily="18" charset="0"/>
            </a:endParaRPr>
          </a:p>
        </p:txBody>
      </p:sp>
      <p:pic>
        <p:nvPicPr>
          <p:cNvPr id="13315" name="Picture 1027">
            <a:extLst>
              <a:ext uri="{FF2B5EF4-FFF2-40B4-BE49-F238E27FC236}">
                <a16:creationId xmlns:a16="http://schemas.microsoft.com/office/drawing/2014/main" id="{8AD658F8-2ED8-43A7-944A-59A79E5DC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88" y="1343025"/>
            <a:ext cx="6753225"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1028">
            <a:extLst>
              <a:ext uri="{FF2B5EF4-FFF2-40B4-BE49-F238E27FC236}">
                <a16:creationId xmlns:a16="http://schemas.microsoft.com/office/drawing/2014/main" id="{24519394-079A-4721-B7D3-C27145548328}"/>
              </a:ext>
            </a:extLst>
          </p:cNvPr>
          <p:cNvSpPr txBox="1">
            <a:spLocks noChangeArrowheads="1"/>
          </p:cNvSpPr>
          <p:nvPr/>
        </p:nvSpPr>
        <p:spPr bwMode="auto">
          <a:xfrm>
            <a:off x="685800" y="609600"/>
            <a:ext cx="800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2000"/>
              <a:t>Fig 4.14	Three heuristics applied to states in the 8-puzzle.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F45C3BFC-BF4D-42BE-BBA0-CF2327F76461}"/>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31</a:t>
            </a:fld>
            <a:endParaRPr lang="en-GB" altLang="en-US" sz="1400" b="0">
              <a:latin typeface="Times New Roman" panose="02020603050405020304" pitchFamily="18" charset="0"/>
            </a:endParaRPr>
          </a:p>
        </p:txBody>
      </p:sp>
      <p:pic>
        <p:nvPicPr>
          <p:cNvPr id="15363" name="Picture 4">
            <a:extLst>
              <a:ext uri="{FF2B5EF4-FFF2-40B4-BE49-F238E27FC236}">
                <a16:creationId xmlns:a16="http://schemas.microsoft.com/office/drawing/2014/main" id="{38A20DB3-C305-41D2-9C1D-90A843D06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90600"/>
            <a:ext cx="690562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5">
            <a:extLst>
              <a:ext uri="{FF2B5EF4-FFF2-40B4-BE49-F238E27FC236}">
                <a16:creationId xmlns:a16="http://schemas.microsoft.com/office/drawing/2014/main" id="{2E2936F7-9F6C-4788-B3C5-BB1F4301E7AD}"/>
              </a:ext>
            </a:extLst>
          </p:cNvPr>
          <p:cNvSpPr txBox="1">
            <a:spLocks noChangeArrowheads="1"/>
          </p:cNvSpPr>
          <p:nvPr/>
        </p:nvSpPr>
        <p:spPr bwMode="auto">
          <a:xfrm>
            <a:off x="381000" y="304800"/>
            <a:ext cx="853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2000"/>
              <a:t>Fig 4.15	The heuristic f applied to states in the 8-puzzle.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207D3E86-FFB9-4815-AFFF-FCBBB38D948E}"/>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32</a:t>
            </a:fld>
            <a:endParaRPr lang="en-GB" altLang="en-US" sz="1400" b="0">
              <a:latin typeface="Times New Roman" panose="02020603050405020304" pitchFamily="18" charset="0"/>
            </a:endParaRPr>
          </a:p>
        </p:txBody>
      </p:sp>
      <p:pic>
        <p:nvPicPr>
          <p:cNvPr id="17411" name="Picture 3">
            <a:extLst>
              <a:ext uri="{FF2B5EF4-FFF2-40B4-BE49-F238E27FC236}">
                <a16:creationId xmlns:a16="http://schemas.microsoft.com/office/drawing/2014/main" id="{0CDE8120-435F-4DF4-8719-96363521E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66800"/>
            <a:ext cx="46767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4">
            <a:extLst>
              <a:ext uri="{FF2B5EF4-FFF2-40B4-BE49-F238E27FC236}">
                <a16:creationId xmlns:a16="http://schemas.microsoft.com/office/drawing/2014/main" id="{12A956D6-2961-4D8B-B3A3-0ADE21F35CAE}"/>
              </a:ext>
            </a:extLst>
          </p:cNvPr>
          <p:cNvSpPr txBox="1">
            <a:spLocks noChangeArrowheads="1"/>
          </p:cNvSpPr>
          <p:nvPr/>
        </p:nvSpPr>
        <p:spPr bwMode="auto">
          <a:xfrm>
            <a:off x="609600" y="381000"/>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2000"/>
              <a:t>Fig 4.16	State space generated in heuristic search of the 8-puzzle graph.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FE4B9D83-A4EF-4B25-BF4B-47D1F9947EB0}"/>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33</a:t>
            </a:fld>
            <a:endParaRPr lang="en-GB" altLang="en-US" sz="1400" b="0">
              <a:latin typeface="Times New Roman" panose="02020603050405020304" pitchFamily="18" charset="0"/>
            </a:endParaRPr>
          </a:p>
        </p:txBody>
      </p:sp>
      <p:pic>
        <p:nvPicPr>
          <p:cNvPr id="19459" name="Picture 3">
            <a:extLst>
              <a:ext uri="{FF2B5EF4-FFF2-40B4-BE49-F238E27FC236}">
                <a16:creationId xmlns:a16="http://schemas.microsoft.com/office/drawing/2014/main" id="{2BE05C37-3BDC-4E5A-A742-5FC373B8B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914400"/>
            <a:ext cx="5219700"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4">
            <a:extLst>
              <a:ext uri="{FF2B5EF4-FFF2-40B4-BE49-F238E27FC236}">
                <a16:creationId xmlns:a16="http://schemas.microsoft.com/office/drawing/2014/main" id="{0244A0E8-3F37-4B36-A272-0E620D3EFB2C}"/>
              </a:ext>
            </a:extLst>
          </p:cNvPr>
          <p:cNvSpPr txBox="1">
            <a:spLocks noChangeArrowheads="1"/>
          </p:cNvSpPr>
          <p:nvPr/>
        </p:nvSpPr>
        <p:spPr bwMode="auto">
          <a:xfrm>
            <a:off x="533400" y="3048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2000"/>
              <a:t>Fig 4.17	Open and closed as they appear after the 3rd iteration of heuristic 	search</a:t>
            </a:r>
          </a:p>
        </p:txBody>
      </p:sp>
      <p:sp>
        <p:nvSpPr>
          <p:cNvPr id="19461" name="Text Box 5">
            <a:extLst>
              <a:ext uri="{FF2B5EF4-FFF2-40B4-BE49-F238E27FC236}">
                <a16:creationId xmlns:a16="http://schemas.microsoft.com/office/drawing/2014/main" id="{6F7A82A8-0466-4DAB-A9A6-FCB3D9C72BAF}"/>
              </a:ext>
            </a:extLst>
          </p:cNvPr>
          <p:cNvSpPr txBox="1">
            <a:spLocks noChangeArrowheads="1"/>
          </p:cNvSpPr>
          <p:nvPr/>
        </p:nvSpPr>
        <p:spPr bwMode="auto">
          <a:xfrm>
            <a:off x="8382000" y="6583363"/>
            <a:ext cx="762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endParaRPr lang="en-US" altLang="en-US"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CA2A546C-2D7F-4DB8-BC12-F9CA8B0D2EC1}"/>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34</a:t>
            </a:fld>
            <a:endParaRPr lang="en-GB" altLang="en-US" sz="1400" b="0">
              <a:latin typeface="Times New Roman" panose="02020603050405020304" pitchFamily="18" charset="0"/>
            </a:endParaRPr>
          </a:p>
        </p:txBody>
      </p:sp>
      <p:pic>
        <p:nvPicPr>
          <p:cNvPr id="21507" name="Picture 3">
            <a:extLst>
              <a:ext uri="{FF2B5EF4-FFF2-40B4-BE49-F238E27FC236}">
                <a16:creationId xmlns:a16="http://schemas.microsoft.com/office/drawing/2014/main" id="{AFDA233E-7641-410C-9DE6-53D3697E8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763" y="933450"/>
            <a:ext cx="68484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4">
            <a:extLst>
              <a:ext uri="{FF2B5EF4-FFF2-40B4-BE49-F238E27FC236}">
                <a16:creationId xmlns:a16="http://schemas.microsoft.com/office/drawing/2014/main" id="{0A7D460C-18A5-406C-8114-CE95899968EC}"/>
              </a:ext>
            </a:extLst>
          </p:cNvPr>
          <p:cNvSpPr txBox="1">
            <a:spLocks noChangeArrowheads="1"/>
          </p:cNvSpPr>
          <p:nvPr/>
        </p:nvSpPr>
        <p:spPr bwMode="auto">
          <a:xfrm>
            <a:off x="8382000" y="6583363"/>
            <a:ext cx="762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endParaRPr lang="en-US"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66D692A3-919E-4DCF-8C92-404A8F87B9D9}"/>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35</a:t>
            </a:fld>
            <a:endParaRPr lang="en-GB" altLang="en-US" sz="1400" b="0">
              <a:latin typeface="Times New Roman" panose="02020603050405020304" pitchFamily="18" charset="0"/>
            </a:endParaRPr>
          </a:p>
        </p:txBody>
      </p:sp>
      <p:pic>
        <p:nvPicPr>
          <p:cNvPr id="23555" name="Picture 3">
            <a:extLst>
              <a:ext uri="{FF2B5EF4-FFF2-40B4-BE49-F238E27FC236}">
                <a16:creationId xmlns:a16="http://schemas.microsoft.com/office/drawing/2014/main" id="{B1974958-D00F-4E4B-AEDF-A400FF4C4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14400"/>
            <a:ext cx="77628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4">
            <a:extLst>
              <a:ext uri="{FF2B5EF4-FFF2-40B4-BE49-F238E27FC236}">
                <a16:creationId xmlns:a16="http://schemas.microsoft.com/office/drawing/2014/main" id="{54C6725F-6620-41FD-8EF7-925E93E14895}"/>
              </a:ext>
            </a:extLst>
          </p:cNvPr>
          <p:cNvSpPr txBox="1">
            <a:spLocks noChangeArrowheads="1"/>
          </p:cNvSpPr>
          <p:nvPr/>
        </p:nvSpPr>
        <p:spPr bwMode="auto">
          <a:xfrm>
            <a:off x="8382000" y="6583363"/>
            <a:ext cx="762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19680EBA-BC0D-4D47-AD79-9E6A3F3D7C9B}"/>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36</a:t>
            </a:fld>
            <a:endParaRPr lang="en-GB" altLang="en-US" sz="1400" b="0">
              <a:latin typeface="Times New Roman" panose="02020603050405020304" pitchFamily="18" charset="0"/>
            </a:endParaRPr>
          </a:p>
        </p:txBody>
      </p:sp>
      <p:pic>
        <p:nvPicPr>
          <p:cNvPr id="25603" name="Picture 3">
            <a:extLst>
              <a:ext uri="{FF2B5EF4-FFF2-40B4-BE49-F238E27FC236}">
                <a16:creationId xmlns:a16="http://schemas.microsoft.com/office/drawing/2014/main" id="{E5202130-C8F1-4DFF-83DE-85D5E0D57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77724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CD6D292E-87BB-476D-9B74-419B0F62655F}"/>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37</a:t>
            </a:fld>
            <a:endParaRPr lang="en-GB" altLang="en-US" sz="1400" b="0">
              <a:latin typeface="Times New Roman" panose="02020603050405020304" pitchFamily="18" charset="0"/>
            </a:endParaRPr>
          </a:p>
        </p:txBody>
      </p:sp>
      <p:pic>
        <p:nvPicPr>
          <p:cNvPr id="27651" name="Picture 3">
            <a:extLst>
              <a:ext uri="{FF2B5EF4-FFF2-40B4-BE49-F238E27FC236}">
                <a16:creationId xmlns:a16="http://schemas.microsoft.com/office/drawing/2014/main" id="{B7CBC587-0920-46C8-B14E-2A4541437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24000"/>
            <a:ext cx="50863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4">
            <a:extLst>
              <a:ext uri="{FF2B5EF4-FFF2-40B4-BE49-F238E27FC236}">
                <a16:creationId xmlns:a16="http://schemas.microsoft.com/office/drawing/2014/main" id="{D87529CB-4C9A-415A-BEBE-D8BAD7AD46AA}"/>
              </a:ext>
            </a:extLst>
          </p:cNvPr>
          <p:cNvSpPr txBox="1">
            <a:spLocks noChangeArrowheads="1"/>
          </p:cNvSpPr>
          <p:nvPr/>
        </p:nvSpPr>
        <p:spPr bwMode="auto">
          <a:xfrm>
            <a:off x="685800" y="381000"/>
            <a:ext cx="8077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1600"/>
              <a:t>Fig 4.18	Comparison of state space searched using heuristic search with space searched by 	breadth-first search. The proportion of the graph searched heuristically is shaded. 	The optimal search selection is in bold. Heuristic used is f(n) = g(n) + h(n) where	h(n) is tiles out of place.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BA5B196C-869D-48F7-ACA5-44A8337C14E5}"/>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38</a:t>
            </a:fld>
            <a:endParaRPr lang="en-GB" altLang="en-US" sz="1400" b="0">
              <a:latin typeface="Times New Roman" panose="02020603050405020304" pitchFamily="18" charset="0"/>
            </a:endParaRPr>
          </a:p>
        </p:txBody>
      </p:sp>
      <p:pic>
        <p:nvPicPr>
          <p:cNvPr id="29699" name="Picture 3">
            <a:extLst>
              <a:ext uri="{FF2B5EF4-FFF2-40B4-BE49-F238E27FC236}">
                <a16:creationId xmlns:a16="http://schemas.microsoft.com/office/drawing/2014/main" id="{83268631-4555-4CAF-9AF5-EDFE56E90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95400"/>
            <a:ext cx="50768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4">
            <a:extLst>
              <a:ext uri="{FF2B5EF4-FFF2-40B4-BE49-F238E27FC236}">
                <a16:creationId xmlns:a16="http://schemas.microsoft.com/office/drawing/2014/main" id="{170D9859-5879-4AC7-83FA-D39F30208A5E}"/>
              </a:ext>
            </a:extLst>
          </p:cNvPr>
          <p:cNvSpPr txBox="1">
            <a:spLocks noChangeArrowheads="1"/>
          </p:cNvSpPr>
          <p:nvPr/>
        </p:nvSpPr>
        <p:spPr bwMode="auto">
          <a:xfrm>
            <a:off x="533400" y="381000"/>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2000"/>
              <a:t>Fig 4.19	State space for a variant of nim. Each state partitions the seven 	matches into one or more piles.</a:t>
            </a:r>
          </a:p>
        </p:txBody>
      </p:sp>
      <p:sp>
        <p:nvSpPr>
          <p:cNvPr id="29701" name="Text Box 5">
            <a:extLst>
              <a:ext uri="{FF2B5EF4-FFF2-40B4-BE49-F238E27FC236}">
                <a16:creationId xmlns:a16="http://schemas.microsoft.com/office/drawing/2014/main" id="{9590584E-531F-48BF-8E24-54FD66FC6261}"/>
              </a:ext>
            </a:extLst>
          </p:cNvPr>
          <p:cNvSpPr txBox="1">
            <a:spLocks noChangeArrowheads="1"/>
          </p:cNvSpPr>
          <p:nvPr/>
        </p:nvSpPr>
        <p:spPr bwMode="auto">
          <a:xfrm>
            <a:off x="8382000" y="6583363"/>
            <a:ext cx="762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endParaRPr lang="en-US"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C757BF21-8B52-4449-A642-470E4E1EB36B}"/>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39</a:t>
            </a:fld>
            <a:endParaRPr lang="en-GB" altLang="en-US" sz="1400" b="0">
              <a:latin typeface="Times New Roman" panose="02020603050405020304" pitchFamily="18" charset="0"/>
            </a:endParaRPr>
          </a:p>
        </p:txBody>
      </p:sp>
      <p:pic>
        <p:nvPicPr>
          <p:cNvPr id="31747" name="Picture 3">
            <a:extLst>
              <a:ext uri="{FF2B5EF4-FFF2-40B4-BE49-F238E27FC236}">
                <a16:creationId xmlns:a16="http://schemas.microsoft.com/office/drawing/2014/main" id="{F7366516-0198-4841-AD64-9C653C482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914400"/>
            <a:ext cx="4572000"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4">
            <a:extLst>
              <a:ext uri="{FF2B5EF4-FFF2-40B4-BE49-F238E27FC236}">
                <a16:creationId xmlns:a16="http://schemas.microsoft.com/office/drawing/2014/main" id="{F33AFD98-6D18-4A89-87D0-D41FC5630EB4}"/>
              </a:ext>
            </a:extLst>
          </p:cNvPr>
          <p:cNvSpPr txBox="1">
            <a:spLocks noChangeArrowheads="1"/>
          </p:cNvSpPr>
          <p:nvPr/>
        </p:nvSpPr>
        <p:spPr bwMode="auto">
          <a:xfrm>
            <a:off x="685800" y="304800"/>
            <a:ext cx="800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2000"/>
              <a:t>Fig 4.22	Heuristic measuring conflict applied to states of tic-tac-toe.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325" y="518182"/>
            <a:ext cx="7808976" cy="1088136"/>
          </a:xfrm>
        </p:spPr>
        <p:txBody>
          <a:bodyPr>
            <a:normAutofit fontScale="90000"/>
          </a:bodyPr>
          <a:lstStyle/>
          <a:p>
            <a:r>
              <a:rPr lang="en-US" b="1" dirty="0">
                <a:latin typeface="Times-Bold"/>
              </a:rPr>
              <a:t>INFORMED </a:t>
            </a:r>
            <a:r>
              <a:rPr lang="en-US" sz="1600" dirty="0">
                <a:latin typeface="Helvetica-Narrow"/>
              </a:rPr>
              <a:t> </a:t>
            </a:r>
            <a:r>
              <a:rPr lang="en-US" b="1" dirty="0">
                <a:latin typeface="Times-Bold"/>
              </a:rPr>
              <a:t>SEARCH </a:t>
            </a:r>
            <a:r>
              <a:rPr lang="en-US" dirty="0">
                <a:latin typeface="Times-Roman"/>
              </a:rPr>
              <a:t>STRATEGY</a:t>
            </a:r>
            <a:endParaRPr lang="en-US" dirty="0"/>
          </a:p>
        </p:txBody>
      </p:sp>
      <p:sp>
        <p:nvSpPr>
          <p:cNvPr id="7" name="Rectangle 6">
            <a:extLst>
              <a:ext uri="{FF2B5EF4-FFF2-40B4-BE49-F238E27FC236}">
                <a16:creationId xmlns:a16="http://schemas.microsoft.com/office/drawing/2014/main" id="{B119D52A-3155-45EA-801B-423D6A71BC0D}"/>
              </a:ext>
            </a:extLst>
          </p:cNvPr>
          <p:cNvSpPr/>
          <p:nvPr/>
        </p:nvSpPr>
        <p:spPr>
          <a:xfrm>
            <a:off x="210324" y="2151017"/>
            <a:ext cx="8821133" cy="2677656"/>
          </a:xfrm>
          <a:prstGeom prst="rect">
            <a:avLst/>
          </a:prstGeom>
        </p:spPr>
        <p:txBody>
          <a:bodyPr wrap="square">
            <a:spAutoFit/>
          </a:bodyPr>
          <a:lstStyle/>
          <a:p>
            <a:pPr algn="just"/>
            <a:r>
              <a:rPr lang="en-US" sz="2400" b="1" dirty="0"/>
              <a:t>Informed </a:t>
            </a:r>
            <a:r>
              <a:rPr lang="en-US" sz="2400" dirty="0"/>
              <a:t> </a:t>
            </a:r>
            <a:r>
              <a:rPr lang="en-US" sz="2400" b="1" dirty="0"/>
              <a:t>search </a:t>
            </a:r>
            <a:r>
              <a:rPr lang="en-US" sz="2400" dirty="0"/>
              <a:t>strategy—</a:t>
            </a:r>
          </a:p>
          <a:p>
            <a:pPr algn="just"/>
            <a:endParaRPr lang="en-US" sz="2400" dirty="0"/>
          </a:p>
          <a:p>
            <a:pPr marL="342900" indent="-342900" algn="just">
              <a:buFont typeface="Arial" panose="020B0604020202020204" pitchFamily="34" charset="0"/>
              <a:buChar char="•"/>
            </a:pPr>
            <a:r>
              <a:rPr lang="en-US" sz="2400" dirty="0"/>
              <a:t>	one that uses </a:t>
            </a:r>
            <a:r>
              <a:rPr lang="en-US" sz="2400" b="1" dirty="0"/>
              <a:t>problem-specific knowledge </a:t>
            </a:r>
            <a:r>
              <a:rPr lang="en-US" sz="2400" dirty="0"/>
              <a:t>beyond the 	</a:t>
            </a:r>
            <a:r>
              <a:rPr lang="en-US" sz="2400" b="1" dirty="0"/>
              <a:t>definition of the problem itself</a:t>
            </a:r>
            <a:endParaRPr lang="en-US" sz="2400" dirty="0"/>
          </a:p>
          <a:p>
            <a:pPr algn="just"/>
            <a:r>
              <a:rPr lang="en-US" sz="2400" dirty="0"/>
              <a:t>	</a:t>
            </a:r>
          </a:p>
          <a:p>
            <a:pPr marL="342900" indent="-342900" algn="just">
              <a:buFont typeface="Arial" panose="020B0604020202020204" pitchFamily="34" charset="0"/>
              <a:buChar char="•"/>
            </a:pPr>
            <a:r>
              <a:rPr lang="en-US" sz="2400" dirty="0"/>
              <a:t>	can find solutions more efficiently than can an uninformed 	strategy.</a:t>
            </a:r>
          </a:p>
        </p:txBody>
      </p:sp>
      <p:sp>
        <p:nvSpPr>
          <p:cNvPr id="10" name="Rectangle 9">
            <a:extLst>
              <a:ext uri="{FF2B5EF4-FFF2-40B4-BE49-F238E27FC236}">
                <a16:creationId xmlns:a16="http://schemas.microsoft.com/office/drawing/2014/main" id="{A4C4DD16-F0A0-4837-A716-680CCB488525}"/>
              </a:ext>
            </a:extLst>
          </p:cNvPr>
          <p:cNvSpPr/>
          <p:nvPr/>
        </p:nvSpPr>
        <p:spPr>
          <a:xfrm>
            <a:off x="381250" y="5004040"/>
            <a:ext cx="8560420" cy="1200329"/>
          </a:xfrm>
          <a:prstGeom prst="rect">
            <a:avLst/>
          </a:prstGeom>
        </p:spPr>
        <p:txBody>
          <a:bodyPr wrap="none">
            <a:spAutoFit/>
          </a:bodyPr>
          <a:lstStyle/>
          <a:p>
            <a:r>
              <a:rPr lang="en-US" sz="2400" dirty="0"/>
              <a:t>problem-specific knowledge  </a:t>
            </a:r>
          </a:p>
          <a:p>
            <a:r>
              <a:rPr lang="en-US" sz="2400" dirty="0"/>
              <a:t>	is the extra bit of information the program uses rather than </a:t>
            </a:r>
          </a:p>
          <a:p>
            <a:r>
              <a:rPr lang="en-US" sz="2400" dirty="0"/>
              <a:t>	the problem formulation, thus known as </a:t>
            </a:r>
            <a:r>
              <a:rPr lang="en-US" sz="2400" b="1" dirty="0"/>
              <a:t>Informed Search</a:t>
            </a: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E0EB466C-3BF1-4A29-9C9C-1B52796EEBA9}"/>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40</a:t>
            </a:fld>
            <a:endParaRPr lang="en-GB" altLang="en-US" sz="1400" b="0">
              <a:latin typeface="Times New Roman" panose="02020603050405020304" pitchFamily="18" charset="0"/>
            </a:endParaRPr>
          </a:p>
        </p:txBody>
      </p:sp>
      <p:pic>
        <p:nvPicPr>
          <p:cNvPr id="33795" name="Picture 3">
            <a:extLst>
              <a:ext uri="{FF2B5EF4-FFF2-40B4-BE49-F238E27FC236}">
                <a16:creationId xmlns:a16="http://schemas.microsoft.com/office/drawing/2014/main" id="{BB13F403-84DB-420B-AC16-55673A092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92263"/>
            <a:ext cx="7391400" cy="444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4">
            <a:extLst>
              <a:ext uri="{FF2B5EF4-FFF2-40B4-BE49-F238E27FC236}">
                <a16:creationId xmlns:a16="http://schemas.microsoft.com/office/drawing/2014/main" id="{0EDD43BE-0DBD-41FA-B6C0-1C104E37CB79}"/>
              </a:ext>
            </a:extLst>
          </p:cNvPr>
          <p:cNvSpPr txBox="1">
            <a:spLocks noChangeArrowheads="1"/>
          </p:cNvSpPr>
          <p:nvPr/>
        </p:nvSpPr>
        <p:spPr bwMode="auto">
          <a:xfrm>
            <a:off x="381000" y="381000"/>
            <a:ext cx="838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2000"/>
              <a:t>Fig 4.23	Two-ply minimax applied to the opening move of tic-tac-toe, from 	Nilsson (1971).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472CF648-4A91-4361-B78D-D5FEA4D99B56}"/>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41</a:t>
            </a:fld>
            <a:endParaRPr lang="en-GB" altLang="en-US" sz="1400" b="0">
              <a:latin typeface="Times New Roman" panose="02020603050405020304" pitchFamily="18" charset="0"/>
            </a:endParaRPr>
          </a:p>
        </p:txBody>
      </p:sp>
      <p:pic>
        <p:nvPicPr>
          <p:cNvPr id="35843" name="Picture 3">
            <a:extLst>
              <a:ext uri="{FF2B5EF4-FFF2-40B4-BE49-F238E27FC236}">
                <a16:creationId xmlns:a16="http://schemas.microsoft.com/office/drawing/2014/main" id="{50FBBFA1-4BF2-4925-8171-D82765A97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673417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4">
            <a:extLst>
              <a:ext uri="{FF2B5EF4-FFF2-40B4-BE49-F238E27FC236}">
                <a16:creationId xmlns:a16="http://schemas.microsoft.com/office/drawing/2014/main" id="{17B8A3AA-6291-4284-BE02-3C8A96659E83}"/>
              </a:ext>
            </a:extLst>
          </p:cNvPr>
          <p:cNvSpPr txBox="1">
            <a:spLocks noChangeArrowheads="1"/>
          </p:cNvSpPr>
          <p:nvPr/>
        </p:nvSpPr>
        <p:spPr bwMode="auto">
          <a:xfrm>
            <a:off x="685800" y="3810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2000"/>
              <a:t>Fig 4.24	Two ply minimax, and one of two possible MAX second moves, 	from Nilsson (1971).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id="{582BDC15-38F8-4DC4-9D69-A62A7EBCB220}"/>
              </a:ext>
            </a:extLst>
          </p:cNvPr>
          <p:cNvSpPr>
            <a:spLocks noGrp="1"/>
          </p:cNvSpPr>
          <p:nvPr>
            <p:ph type="sldNum" sz="quarter" idx="12"/>
          </p:nvPr>
        </p:nvSpPr>
        <p:spPr bwMode="auto">
          <a:xfrm>
            <a:off x="6934200" y="65817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mn-ea"/>
                <a:cs typeface="+mn-cs"/>
              </a:defRPr>
            </a:lvl5pPr>
            <a:lvl6pPr marL="2286000" algn="l" defTabSz="914400" rtl="0" eaLnBrk="1" latinLnBrk="0" hangingPunct="1">
              <a:defRPr sz="3200" b="1" kern="1200">
                <a:solidFill>
                  <a:schemeClr val="tx1"/>
                </a:solidFill>
                <a:latin typeface="Tahoma" panose="020B0604030504040204" pitchFamily="34" charset="0"/>
                <a:ea typeface="+mn-ea"/>
                <a:cs typeface="+mn-cs"/>
              </a:defRPr>
            </a:lvl6pPr>
            <a:lvl7pPr marL="2743200" algn="l" defTabSz="914400" rtl="0" eaLnBrk="1" latinLnBrk="0" hangingPunct="1">
              <a:defRPr sz="3200" b="1" kern="1200">
                <a:solidFill>
                  <a:schemeClr val="tx1"/>
                </a:solidFill>
                <a:latin typeface="Tahoma" panose="020B0604030504040204" pitchFamily="34" charset="0"/>
                <a:ea typeface="+mn-ea"/>
                <a:cs typeface="+mn-cs"/>
              </a:defRPr>
            </a:lvl7pPr>
            <a:lvl8pPr marL="3200400" algn="l" defTabSz="914400" rtl="0" eaLnBrk="1" latinLnBrk="0" hangingPunct="1">
              <a:defRPr sz="3200" b="1" kern="1200">
                <a:solidFill>
                  <a:schemeClr val="tx1"/>
                </a:solidFill>
                <a:latin typeface="Tahoma" panose="020B0604030504040204" pitchFamily="34" charset="0"/>
                <a:ea typeface="+mn-ea"/>
                <a:cs typeface="+mn-cs"/>
              </a:defRPr>
            </a:lvl8pPr>
            <a:lvl9pPr marL="3657600" algn="l" defTabSz="914400" rtl="0" eaLnBrk="1" latinLnBrk="0" hangingPunct="1">
              <a:defRPr sz="3200" b="1" kern="1200">
                <a:solidFill>
                  <a:schemeClr val="tx1"/>
                </a:solidFill>
                <a:latin typeface="Tahoma" panose="020B0604030504040204" pitchFamily="34" charset="0"/>
                <a:ea typeface="+mn-ea"/>
                <a:cs typeface="+mn-cs"/>
              </a:defRPr>
            </a:lvl9pPr>
          </a:lstStyle>
          <a:p>
            <a:fld id="{E9EB8F9A-D072-439E-834D-483F351C81BB}" type="slidenum">
              <a:rPr lang="en-US" altLang="en-US" smtClean="0"/>
              <a:pPr/>
              <a:t>42</a:t>
            </a:fld>
            <a:endParaRPr lang="en-GB" altLang="en-US" sz="1400" b="0">
              <a:latin typeface="Times New Roman" panose="02020603050405020304" pitchFamily="18" charset="0"/>
            </a:endParaRPr>
          </a:p>
        </p:txBody>
      </p:sp>
      <p:pic>
        <p:nvPicPr>
          <p:cNvPr id="37891" name="Picture 3">
            <a:extLst>
              <a:ext uri="{FF2B5EF4-FFF2-40B4-BE49-F238E27FC236}">
                <a16:creationId xmlns:a16="http://schemas.microsoft.com/office/drawing/2014/main" id="{54A30B44-6CA4-405D-8309-A3825627D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43000"/>
            <a:ext cx="6862763" cy="487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4">
            <a:extLst>
              <a:ext uri="{FF2B5EF4-FFF2-40B4-BE49-F238E27FC236}">
                <a16:creationId xmlns:a16="http://schemas.microsoft.com/office/drawing/2014/main" id="{4C46671E-E4F0-4FD4-8F8A-54A371A8CDFF}"/>
              </a:ext>
            </a:extLst>
          </p:cNvPr>
          <p:cNvSpPr txBox="1">
            <a:spLocks noChangeArrowheads="1"/>
          </p:cNvSpPr>
          <p:nvPr/>
        </p:nvSpPr>
        <p:spPr bwMode="auto">
          <a:xfrm>
            <a:off x="533400" y="3810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Tahoma" panose="020B0604030504040204" pitchFamily="34" charset="0"/>
              </a:defRPr>
            </a:lvl1pPr>
            <a:lvl2pPr marL="742950" indent="-285750">
              <a:defRPr sz="3200" b="1">
                <a:solidFill>
                  <a:schemeClr val="tx1"/>
                </a:solidFill>
                <a:latin typeface="Tahoma" panose="020B0604030504040204" pitchFamily="34" charset="0"/>
              </a:defRPr>
            </a:lvl2pPr>
            <a:lvl3pPr marL="1143000" indent="-228600">
              <a:defRPr sz="3200" b="1">
                <a:solidFill>
                  <a:schemeClr val="tx1"/>
                </a:solidFill>
                <a:latin typeface="Tahoma" panose="020B0604030504040204" pitchFamily="34" charset="0"/>
              </a:defRPr>
            </a:lvl3pPr>
            <a:lvl4pPr marL="1600200" indent="-228600">
              <a:defRPr sz="3200" b="1">
                <a:solidFill>
                  <a:schemeClr val="tx1"/>
                </a:solidFill>
                <a:latin typeface="Tahoma" panose="020B0604030504040204" pitchFamily="34" charset="0"/>
              </a:defRPr>
            </a:lvl4pPr>
            <a:lvl5pPr marL="2057400" indent="-228600">
              <a:defRPr sz="3200" b="1">
                <a:solidFill>
                  <a:schemeClr val="tx1"/>
                </a:solidFill>
                <a:latin typeface="Tahoma" panose="020B0604030504040204" pitchFamily="34" charset="0"/>
              </a:defRPr>
            </a:lvl5pPr>
            <a:lvl6pPr marL="2514600" indent="-228600" eaLnBrk="0" fontAlgn="base" hangingPunct="0">
              <a:spcBef>
                <a:spcPct val="0"/>
              </a:spcBef>
              <a:spcAft>
                <a:spcPct val="0"/>
              </a:spcAft>
              <a:defRPr sz="3200" b="1">
                <a:solidFill>
                  <a:schemeClr val="tx1"/>
                </a:solidFill>
                <a:latin typeface="Tahoma" panose="020B0604030504040204" pitchFamily="34" charset="0"/>
              </a:defRPr>
            </a:lvl6pPr>
            <a:lvl7pPr marL="2971800" indent="-228600" eaLnBrk="0" fontAlgn="base" hangingPunct="0">
              <a:spcBef>
                <a:spcPct val="0"/>
              </a:spcBef>
              <a:spcAft>
                <a:spcPct val="0"/>
              </a:spcAft>
              <a:defRPr sz="3200" b="1">
                <a:solidFill>
                  <a:schemeClr val="tx1"/>
                </a:solidFill>
                <a:latin typeface="Tahoma" panose="020B0604030504040204" pitchFamily="34" charset="0"/>
              </a:defRPr>
            </a:lvl7pPr>
            <a:lvl8pPr marL="3429000" indent="-228600" eaLnBrk="0" fontAlgn="base" hangingPunct="0">
              <a:spcBef>
                <a:spcPct val="0"/>
              </a:spcBef>
              <a:spcAft>
                <a:spcPct val="0"/>
              </a:spcAft>
              <a:defRPr sz="3200" b="1">
                <a:solidFill>
                  <a:schemeClr val="tx1"/>
                </a:solidFill>
                <a:latin typeface="Tahoma" panose="020B0604030504040204" pitchFamily="34" charset="0"/>
              </a:defRPr>
            </a:lvl8pPr>
            <a:lvl9pPr marL="3886200" indent="-228600" eaLnBrk="0" fontAlgn="base" hangingPunct="0">
              <a:spcBef>
                <a:spcPct val="0"/>
              </a:spcBef>
              <a:spcAft>
                <a:spcPct val="0"/>
              </a:spcAft>
              <a:defRPr sz="3200" b="1">
                <a:solidFill>
                  <a:schemeClr val="tx1"/>
                </a:solidFill>
                <a:latin typeface="Tahoma" panose="020B0604030504040204" pitchFamily="34" charset="0"/>
              </a:defRPr>
            </a:lvl9pPr>
          </a:lstStyle>
          <a:p>
            <a:pPr>
              <a:spcBef>
                <a:spcPct val="50000"/>
              </a:spcBef>
            </a:pPr>
            <a:r>
              <a:rPr lang="en-GB" altLang="en-US" sz="2000"/>
              <a:t>Fig 4.25	Two-ply minimax applied to X’s move near the end of the game, 	from Nilsson (1971).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QUIZ-One</a:t>
            </a:r>
          </a:p>
        </p:txBody>
      </p:sp>
      <p:sp>
        <p:nvSpPr>
          <p:cNvPr id="3" name="Title 1">
            <a:extLst>
              <a:ext uri="{FF2B5EF4-FFF2-40B4-BE49-F238E27FC236}">
                <a16:creationId xmlns:a16="http://schemas.microsoft.com/office/drawing/2014/main" id="{C0B630D5-3FCB-4F32-8040-382C986A1CE8}"/>
              </a:ext>
            </a:extLst>
          </p:cNvPr>
          <p:cNvSpPr txBox="1">
            <a:spLocks/>
          </p:cNvSpPr>
          <p:nvPr/>
        </p:nvSpPr>
        <p:spPr>
          <a:xfrm>
            <a:off x="421341" y="3035114"/>
            <a:ext cx="7808976" cy="2282473"/>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marL="571500" indent="-571500">
              <a:buFont typeface="Arial" panose="020B0604020202020204" pitchFamily="34" charset="0"/>
              <a:buChar char="•"/>
            </a:pPr>
            <a:r>
              <a:rPr lang="en-US" dirty="0">
                <a:solidFill>
                  <a:schemeClr val="tx1"/>
                </a:solidFill>
              </a:rPr>
              <a:t>Introduction </a:t>
            </a:r>
          </a:p>
          <a:p>
            <a:pPr marL="571500" indent="-571500">
              <a:buFont typeface="Arial" panose="020B0604020202020204" pitchFamily="34" charset="0"/>
              <a:buChar char="•"/>
            </a:pPr>
            <a:r>
              <a:rPr lang="en-US" dirty="0">
                <a:solidFill>
                  <a:schemeClr val="tx1"/>
                </a:solidFill>
              </a:rPr>
              <a:t>Intelligent Agent</a:t>
            </a:r>
          </a:p>
        </p:txBody>
      </p:sp>
    </p:spTree>
    <p:extLst>
      <p:ext uri="{BB962C8B-B14F-4D97-AF65-F5344CB8AC3E}">
        <p14:creationId xmlns:p14="http://schemas.microsoft.com/office/powerpoint/2010/main" val="3254281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3: Solving Problem by Searching ,  Pages 92-97</a:t>
            </a:r>
          </a:p>
          <a:p>
            <a:r>
              <a:rPr lang="en-US" dirty="0"/>
              <a:t>“Artificial Intelligence: A Modern Approach,” by Stuart J. Russell and Peter </a:t>
            </a:r>
            <a:r>
              <a:rPr lang="en-US" dirty="0" err="1"/>
              <a:t>Norvig</a:t>
            </a:r>
            <a:r>
              <a:rPr lang="en-US" dirty="0"/>
              <a:t>, </a:t>
            </a:r>
            <a:endParaRPr lang="en-FI" dirty="0"/>
          </a:p>
        </p:txBody>
      </p:sp>
    </p:spTree>
    <p:extLst>
      <p:ext uri="{BB962C8B-B14F-4D97-AF65-F5344CB8AC3E}">
        <p14:creationId xmlns:p14="http://schemas.microsoft.com/office/powerpoint/2010/main" val="3224969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dirty="0">
                <a:latin typeface="+mn-lt"/>
              </a:rPr>
              <a:t>BEST-FIRST SEARCH</a:t>
            </a:r>
          </a:p>
        </p:txBody>
      </p:sp>
      <p:sp>
        <p:nvSpPr>
          <p:cNvPr id="3" name="Rectangle 2">
            <a:extLst>
              <a:ext uri="{FF2B5EF4-FFF2-40B4-BE49-F238E27FC236}">
                <a16:creationId xmlns:a16="http://schemas.microsoft.com/office/drawing/2014/main" id="{8F2DC475-FF4B-488D-8F3A-E37AD77A5073}"/>
              </a:ext>
            </a:extLst>
          </p:cNvPr>
          <p:cNvSpPr/>
          <p:nvPr/>
        </p:nvSpPr>
        <p:spPr>
          <a:xfrm>
            <a:off x="232115" y="2205503"/>
            <a:ext cx="8138161" cy="400110"/>
          </a:xfrm>
          <a:prstGeom prst="rect">
            <a:avLst/>
          </a:prstGeom>
        </p:spPr>
        <p:txBody>
          <a:bodyPr wrap="square">
            <a:spAutoFit/>
          </a:bodyPr>
          <a:lstStyle/>
          <a:p>
            <a:pPr marL="342900" indent="-342900" algn="just">
              <a:buFont typeface="Arial" panose="020B0604020202020204" pitchFamily="34" charset="0"/>
              <a:buChar char="•"/>
            </a:pPr>
            <a:r>
              <a:rPr lang="en-US" sz="2000" dirty="0"/>
              <a:t>The general approach to informed search is called </a:t>
            </a:r>
            <a:r>
              <a:rPr lang="en-US" sz="2000" b="1" dirty="0"/>
              <a:t>best-first search</a:t>
            </a:r>
            <a:endParaRPr lang="en-US" sz="2000" dirty="0"/>
          </a:p>
        </p:txBody>
      </p:sp>
      <p:sp>
        <p:nvSpPr>
          <p:cNvPr id="4" name="Rectangle 3">
            <a:extLst>
              <a:ext uri="{FF2B5EF4-FFF2-40B4-BE49-F238E27FC236}">
                <a16:creationId xmlns:a16="http://schemas.microsoft.com/office/drawing/2014/main" id="{CB7F7EE5-5954-490E-96A3-40D34AE1EEF5}"/>
              </a:ext>
            </a:extLst>
          </p:cNvPr>
          <p:cNvSpPr/>
          <p:nvPr/>
        </p:nvSpPr>
        <p:spPr>
          <a:xfrm>
            <a:off x="232115" y="2690336"/>
            <a:ext cx="8785276" cy="707886"/>
          </a:xfrm>
          <a:prstGeom prst="rect">
            <a:avLst/>
          </a:prstGeom>
        </p:spPr>
        <p:txBody>
          <a:bodyPr wrap="square">
            <a:spAutoFit/>
          </a:bodyPr>
          <a:lstStyle/>
          <a:p>
            <a:pPr marL="342900" indent="-342900" algn="just">
              <a:buFont typeface="Arial" panose="020B0604020202020204" pitchFamily="34" charset="0"/>
              <a:buChar char="•"/>
            </a:pPr>
            <a:r>
              <a:rPr lang="en-US" sz="2000" dirty="0"/>
              <a:t>Best-first search is an instance of the general </a:t>
            </a:r>
            <a:r>
              <a:rPr lang="en-US" sz="2000" b="1" dirty="0"/>
              <a:t>T</a:t>
            </a:r>
            <a:r>
              <a:rPr lang="en-US" sz="1200" b="1" dirty="0"/>
              <a:t>REE</a:t>
            </a:r>
            <a:r>
              <a:rPr lang="en-US" sz="2000" b="1" dirty="0"/>
              <a:t>-S</a:t>
            </a:r>
            <a:r>
              <a:rPr lang="en-US" sz="1200" b="1" dirty="0"/>
              <a:t>EARCH</a:t>
            </a:r>
            <a:r>
              <a:rPr lang="en-US" sz="1200" dirty="0"/>
              <a:t> </a:t>
            </a:r>
            <a:r>
              <a:rPr lang="en-US" sz="2000" dirty="0"/>
              <a:t>or </a:t>
            </a:r>
            <a:r>
              <a:rPr lang="en-US" sz="2000" b="1" dirty="0"/>
              <a:t>G</a:t>
            </a:r>
            <a:r>
              <a:rPr lang="en-US" sz="1200" b="1" dirty="0"/>
              <a:t>RAPH</a:t>
            </a:r>
            <a:r>
              <a:rPr lang="en-US" sz="2000" b="1" dirty="0"/>
              <a:t>-S</a:t>
            </a:r>
            <a:r>
              <a:rPr lang="en-US" sz="1200" b="1" dirty="0"/>
              <a:t>EARCH</a:t>
            </a:r>
            <a:r>
              <a:rPr lang="en-US" sz="1200" dirty="0"/>
              <a:t> </a:t>
            </a:r>
            <a:r>
              <a:rPr lang="en-US" sz="2000" dirty="0"/>
              <a:t>algorithm in which a node is selected for expansion based on an </a:t>
            </a:r>
            <a:r>
              <a:rPr lang="en-US" sz="2000" b="1" dirty="0"/>
              <a:t>evaluation function</a:t>
            </a:r>
            <a:r>
              <a:rPr lang="en-US" sz="2000" dirty="0"/>
              <a:t>, </a:t>
            </a:r>
            <a:r>
              <a:rPr lang="en-US" sz="2000" b="1" i="1" dirty="0"/>
              <a:t>f(n).</a:t>
            </a:r>
          </a:p>
        </p:txBody>
      </p:sp>
      <p:sp>
        <p:nvSpPr>
          <p:cNvPr id="5" name="Rectangle 4">
            <a:extLst>
              <a:ext uri="{FF2B5EF4-FFF2-40B4-BE49-F238E27FC236}">
                <a16:creationId xmlns:a16="http://schemas.microsoft.com/office/drawing/2014/main" id="{3330828C-8108-4227-B1AA-4C3B818E3A08}"/>
              </a:ext>
            </a:extLst>
          </p:cNvPr>
          <p:cNvSpPr/>
          <p:nvPr/>
        </p:nvSpPr>
        <p:spPr>
          <a:xfrm>
            <a:off x="232115" y="3474071"/>
            <a:ext cx="8785276"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 evaluation function is construed as a cost estimate, so the node with the </a:t>
            </a:r>
            <a:r>
              <a:rPr lang="en-US" sz="2000" i="1" dirty="0"/>
              <a:t>lowest </a:t>
            </a:r>
            <a:r>
              <a:rPr lang="en-US" sz="2000" dirty="0"/>
              <a:t>evaluation is expanded first</a:t>
            </a:r>
          </a:p>
        </p:txBody>
      </p:sp>
      <p:sp>
        <p:nvSpPr>
          <p:cNvPr id="6" name="Rectangle 5">
            <a:extLst>
              <a:ext uri="{FF2B5EF4-FFF2-40B4-BE49-F238E27FC236}">
                <a16:creationId xmlns:a16="http://schemas.microsoft.com/office/drawing/2014/main" id="{3FC09532-84DB-4E26-8CA8-093826D84A5B}"/>
              </a:ext>
            </a:extLst>
          </p:cNvPr>
          <p:cNvSpPr/>
          <p:nvPr/>
        </p:nvSpPr>
        <p:spPr>
          <a:xfrm>
            <a:off x="232115" y="4475093"/>
            <a:ext cx="8785276"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 implementation of best-first graph search is identical to that for uniform-cost search, except for the use of f instead of g to order the priority queue.</a:t>
            </a:r>
          </a:p>
        </p:txBody>
      </p:sp>
      <p:sp>
        <p:nvSpPr>
          <p:cNvPr id="7" name="Rectangle 6">
            <a:extLst>
              <a:ext uri="{FF2B5EF4-FFF2-40B4-BE49-F238E27FC236}">
                <a16:creationId xmlns:a16="http://schemas.microsoft.com/office/drawing/2014/main" id="{F4E08F31-B577-4506-A434-B7A50C700D02}"/>
              </a:ext>
            </a:extLst>
          </p:cNvPr>
          <p:cNvSpPr/>
          <p:nvPr/>
        </p:nvSpPr>
        <p:spPr>
          <a:xfrm>
            <a:off x="246183" y="5526854"/>
            <a:ext cx="5455724" cy="400110"/>
          </a:xfrm>
          <a:prstGeom prst="rect">
            <a:avLst/>
          </a:prstGeom>
        </p:spPr>
        <p:txBody>
          <a:bodyPr wrap="none">
            <a:spAutoFit/>
          </a:bodyPr>
          <a:lstStyle/>
          <a:p>
            <a:pPr marL="342900" indent="-342900" algn="just">
              <a:buFont typeface="Arial" panose="020B0604020202020204" pitchFamily="34" charset="0"/>
              <a:buChar char="•"/>
            </a:pPr>
            <a:r>
              <a:rPr lang="en-US" sz="2000" dirty="0"/>
              <a:t>The choice of f determines the search strategy. </a:t>
            </a:r>
          </a:p>
        </p:txBody>
      </p:sp>
    </p:spTree>
    <p:extLst>
      <p:ext uri="{BB962C8B-B14F-4D97-AF65-F5344CB8AC3E}">
        <p14:creationId xmlns:p14="http://schemas.microsoft.com/office/powerpoint/2010/main" val="111985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4"/>
            <a:ext cx="7808976" cy="1088136"/>
          </a:xfrm>
        </p:spPr>
        <p:txBody>
          <a:bodyPr>
            <a:normAutofit fontScale="90000"/>
          </a:bodyPr>
          <a:lstStyle/>
          <a:p>
            <a:r>
              <a:rPr lang="en-US" dirty="0"/>
              <a:t>HEURISTIC SEARCH COMPARED</a:t>
            </a:r>
            <a:br>
              <a:rPr lang="en-US" dirty="0"/>
            </a:br>
            <a:r>
              <a:rPr lang="en-US" dirty="0"/>
              <a:t>WITH BLIND SEARCH</a:t>
            </a:r>
          </a:p>
        </p:txBody>
      </p:sp>
      <p:pic>
        <p:nvPicPr>
          <p:cNvPr id="4" name="Picture 3">
            <a:extLst>
              <a:ext uri="{FF2B5EF4-FFF2-40B4-BE49-F238E27FC236}">
                <a16:creationId xmlns:a16="http://schemas.microsoft.com/office/drawing/2014/main" id="{4A830C66-0F00-42E3-A921-FF4B0AE9D2AD}"/>
              </a:ext>
            </a:extLst>
          </p:cNvPr>
          <p:cNvPicPr>
            <a:picLocks noChangeAspect="1"/>
          </p:cNvPicPr>
          <p:nvPr/>
        </p:nvPicPr>
        <p:blipFill>
          <a:blip r:embed="rId2"/>
          <a:stretch>
            <a:fillRect/>
          </a:stretch>
        </p:blipFill>
        <p:spPr>
          <a:xfrm>
            <a:off x="0" y="2115844"/>
            <a:ext cx="9144000" cy="3876993"/>
          </a:xfrm>
          <a:prstGeom prst="rect">
            <a:avLst/>
          </a:prstGeom>
        </p:spPr>
      </p:pic>
    </p:spTree>
    <p:extLst>
      <p:ext uri="{BB962C8B-B14F-4D97-AF65-F5344CB8AC3E}">
        <p14:creationId xmlns:p14="http://schemas.microsoft.com/office/powerpoint/2010/main" val="4172634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HEURISTIC FUNCTION</a:t>
            </a:r>
          </a:p>
        </p:txBody>
      </p:sp>
      <p:sp>
        <p:nvSpPr>
          <p:cNvPr id="3" name="Rectangle 2">
            <a:extLst>
              <a:ext uri="{FF2B5EF4-FFF2-40B4-BE49-F238E27FC236}">
                <a16:creationId xmlns:a16="http://schemas.microsoft.com/office/drawing/2014/main" id="{424C16DE-9D09-4466-99A5-36EB6B86BB2B}"/>
              </a:ext>
            </a:extLst>
          </p:cNvPr>
          <p:cNvSpPr/>
          <p:nvPr/>
        </p:nvSpPr>
        <p:spPr>
          <a:xfrm>
            <a:off x="98477" y="2090616"/>
            <a:ext cx="8890778" cy="400110"/>
          </a:xfrm>
          <a:prstGeom prst="rect">
            <a:avLst/>
          </a:prstGeom>
        </p:spPr>
        <p:txBody>
          <a:bodyPr wrap="square">
            <a:spAutoFit/>
          </a:bodyPr>
          <a:lstStyle/>
          <a:p>
            <a:pPr marL="342900" indent="-342900" algn="just">
              <a:buFont typeface="Arial" panose="020B0604020202020204" pitchFamily="34" charset="0"/>
              <a:buChar char="•"/>
            </a:pPr>
            <a:r>
              <a:rPr lang="en-US" sz="2000" dirty="0"/>
              <a:t>The choice of </a:t>
            </a:r>
            <a:r>
              <a:rPr lang="en-US" sz="2000" b="1" dirty="0"/>
              <a:t>f(evaluation function)</a:t>
            </a:r>
            <a:r>
              <a:rPr lang="en-US" sz="2000" dirty="0"/>
              <a:t> determines the search strategy</a:t>
            </a:r>
          </a:p>
        </p:txBody>
      </p:sp>
      <p:sp>
        <p:nvSpPr>
          <p:cNvPr id="4" name="Rectangle 3">
            <a:extLst>
              <a:ext uri="{FF2B5EF4-FFF2-40B4-BE49-F238E27FC236}">
                <a16:creationId xmlns:a16="http://schemas.microsoft.com/office/drawing/2014/main" id="{FEA5358F-8532-48C9-985C-F013650F0A51}"/>
              </a:ext>
            </a:extLst>
          </p:cNvPr>
          <p:cNvSpPr/>
          <p:nvPr/>
        </p:nvSpPr>
        <p:spPr>
          <a:xfrm>
            <a:off x="98477" y="2592434"/>
            <a:ext cx="9045524" cy="707886"/>
          </a:xfrm>
          <a:prstGeom prst="rect">
            <a:avLst/>
          </a:prstGeom>
        </p:spPr>
        <p:txBody>
          <a:bodyPr wrap="square">
            <a:spAutoFit/>
          </a:bodyPr>
          <a:lstStyle/>
          <a:p>
            <a:pPr marL="342900" indent="-342900" algn="just">
              <a:buFont typeface="Arial" panose="020B0604020202020204" pitchFamily="34" charset="0"/>
              <a:buChar char="•"/>
            </a:pPr>
            <a:r>
              <a:rPr lang="en-US" sz="2000" dirty="0"/>
              <a:t>Best-first algorithms include as a component of </a:t>
            </a:r>
            <a:r>
              <a:rPr lang="en-US" sz="2000" b="1" dirty="0"/>
              <a:t>f</a:t>
            </a:r>
            <a:r>
              <a:rPr lang="en-US" sz="2000" dirty="0"/>
              <a:t> a </a:t>
            </a:r>
            <a:r>
              <a:rPr lang="en-US" sz="2000" b="1" dirty="0"/>
              <a:t>heuristic function</a:t>
            </a:r>
            <a:r>
              <a:rPr lang="en-US" sz="2000" dirty="0"/>
              <a:t>, denoted </a:t>
            </a:r>
            <a:r>
              <a:rPr lang="en-US" sz="2000" b="1" dirty="0"/>
              <a:t>h(n)</a:t>
            </a:r>
          </a:p>
        </p:txBody>
      </p:sp>
      <p:sp>
        <p:nvSpPr>
          <p:cNvPr id="5" name="Rectangle 4">
            <a:extLst>
              <a:ext uri="{FF2B5EF4-FFF2-40B4-BE49-F238E27FC236}">
                <a16:creationId xmlns:a16="http://schemas.microsoft.com/office/drawing/2014/main" id="{FDDA1DE3-4F0E-4C76-97D5-5150BEC64486}"/>
              </a:ext>
            </a:extLst>
          </p:cNvPr>
          <p:cNvSpPr/>
          <p:nvPr/>
        </p:nvSpPr>
        <p:spPr>
          <a:xfrm>
            <a:off x="98476" y="3354496"/>
            <a:ext cx="8890779" cy="707886"/>
          </a:xfrm>
          <a:prstGeom prst="rect">
            <a:avLst/>
          </a:prstGeom>
        </p:spPr>
        <p:txBody>
          <a:bodyPr wrap="square">
            <a:spAutoFit/>
          </a:bodyPr>
          <a:lstStyle/>
          <a:p>
            <a:pPr marL="342900" indent="-342900" algn="just">
              <a:buFont typeface="Arial" panose="020B0604020202020204" pitchFamily="34" charset="0"/>
              <a:buChar char="•"/>
            </a:pPr>
            <a:r>
              <a:rPr lang="en-US" sz="2000" dirty="0"/>
              <a:t>h(n) = estimated cost of the cheapest path from the state at node </a:t>
            </a:r>
            <a:r>
              <a:rPr lang="en-US" sz="2000" i="1" dirty="0"/>
              <a:t>n </a:t>
            </a:r>
            <a:r>
              <a:rPr lang="en-US" sz="2000" dirty="0"/>
              <a:t>to a goal state.</a:t>
            </a:r>
          </a:p>
        </p:txBody>
      </p:sp>
      <p:sp>
        <p:nvSpPr>
          <p:cNvPr id="6" name="Rectangle 5">
            <a:extLst>
              <a:ext uri="{FF2B5EF4-FFF2-40B4-BE49-F238E27FC236}">
                <a16:creationId xmlns:a16="http://schemas.microsoft.com/office/drawing/2014/main" id="{35655E9E-DA0F-4171-8E64-35A8C07158C5}"/>
              </a:ext>
            </a:extLst>
          </p:cNvPr>
          <p:cNvSpPr/>
          <p:nvPr/>
        </p:nvSpPr>
        <p:spPr>
          <a:xfrm>
            <a:off x="98476" y="4026573"/>
            <a:ext cx="9062579" cy="707886"/>
          </a:xfrm>
          <a:prstGeom prst="rect">
            <a:avLst/>
          </a:prstGeom>
        </p:spPr>
        <p:txBody>
          <a:bodyPr wrap="square">
            <a:spAutoFit/>
          </a:bodyPr>
          <a:lstStyle/>
          <a:p>
            <a:pPr marL="342900" indent="-342900" algn="just">
              <a:buFont typeface="Arial" panose="020B0604020202020204" pitchFamily="34" charset="0"/>
              <a:buChar char="•"/>
            </a:pPr>
            <a:r>
              <a:rPr lang="en-US" sz="2000" dirty="0"/>
              <a:t>h(n) takes a </a:t>
            </a:r>
            <a:r>
              <a:rPr lang="en-US" sz="2000" i="1" dirty="0"/>
              <a:t>node </a:t>
            </a:r>
            <a:r>
              <a:rPr lang="en-US" sz="2000" dirty="0"/>
              <a:t>as input, but, unlike g(n), it depends only on the </a:t>
            </a:r>
            <a:r>
              <a:rPr lang="en-US" sz="2000" i="1" dirty="0"/>
              <a:t>state </a:t>
            </a:r>
            <a:r>
              <a:rPr lang="en-US" sz="2000" dirty="0"/>
              <a:t>at that node.</a:t>
            </a:r>
          </a:p>
        </p:txBody>
      </p:sp>
      <p:sp>
        <p:nvSpPr>
          <p:cNvPr id="7" name="Rectangle 6">
            <a:extLst>
              <a:ext uri="{FF2B5EF4-FFF2-40B4-BE49-F238E27FC236}">
                <a16:creationId xmlns:a16="http://schemas.microsoft.com/office/drawing/2014/main" id="{A40E9C76-5558-48BE-8BF4-DB3FC4EC484C}"/>
              </a:ext>
            </a:extLst>
          </p:cNvPr>
          <p:cNvSpPr/>
          <p:nvPr/>
        </p:nvSpPr>
        <p:spPr>
          <a:xfrm>
            <a:off x="98476" y="4758726"/>
            <a:ext cx="8890778" cy="707886"/>
          </a:xfrm>
          <a:prstGeom prst="rect">
            <a:avLst/>
          </a:prstGeom>
        </p:spPr>
        <p:txBody>
          <a:bodyPr wrap="square">
            <a:spAutoFit/>
          </a:bodyPr>
          <a:lstStyle/>
          <a:p>
            <a:pPr marL="342900" indent="-342900" algn="just">
              <a:buFont typeface="Arial" panose="020B0604020202020204" pitchFamily="34" charset="0"/>
              <a:buChar char="•"/>
            </a:pPr>
            <a:r>
              <a:rPr lang="en-US" sz="2000" dirty="0"/>
              <a:t>Heuristic functions are the most common form in which additional knowledge of the problem is imparted to the search algorithm</a:t>
            </a:r>
          </a:p>
        </p:txBody>
      </p:sp>
      <p:sp>
        <p:nvSpPr>
          <p:cNvPr id="8" name="Rectangle 7">
            <a:extLst>
              <a:ext uri="{FF2B5EF4-FFF2-40B4-BE49-F238E27FC236}">
                <a16:creationId xmlns:a16="http://schemas.microsoft.com/office/drawing/2014/main" id="{171AD072-A09D-4F71-8EBB-12CE36412704}"/>
              </a:ext>
            </a:extLst>
          </p:cNvPr>
          <p:cNvSpPr/>
          <p:nvPr/>
        </p:nvSpPr>
        <p:spPr>
          <a:xfrm>
            <a:off x="98477" y="5497270"/>
            <a:ext cx="8890778" cy="707886"/>
          </a:xfrm>
          <a:prstGeom prst="rect">
            <a:avLst/>
          </a:prstGeom>
        </p:spPr>
        <p:txBody>
          <a:bodyPr wrap="square">
            <a:spAutoFit/>
          </a:bodyPr>
          <a:lstStyle/>
          <a:p>
            <a:pPr marL="342900" indent="-342900" algn="just">
              <a:buFont typeface="Arial" panose="020B0604020202020204" pitchFamily="34" charset="0"/>
              <a:buChar char="•"/>
            </a:pPr>
            <a:r>
              <a:rPr lang="en-US" sz="2000" dirty="0"/>
              <a:t>Consider them to be arbitrary, nonnegative, problem-specific functions, with one constraint: </a:t>
            </a:r>
            <a:r>
              <a:rPr lang="en-US" sz="2000" b="1" dirty="0"/>
              <a:t>if n is a goal node, then h(n)=0.</a:t>
            </a:r>
          </a:p>
        </p:txBody>
      </p:sp>
    </p:spTree>
    <p:extLst>
      <p:ext uri="{BB962C8B-B14F-4D97-AF65-F5344CB8AC3E}">
        <p14:creationId xmlns:p14="http://schemas.microsoft.com/office/powerpoint/2010/main" val="351639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US" sz="4400" b="1" dirty="0"/>
              <a:t>GREEDY BEST-FIRST SEARCH</a:t>
            </a:r>
            <a:endParaRPr lang="en-US" sz="4400" dirty="0"/>
          </a:p>
        </p:txBody>
      </p:sp>
      <p:sp>
        <p:nvSpPr>
          <p:cNvPr id="3" name="Rectangle 2">
            <a:extLst>
              <a:ext uri="{FF2B5EF4-FFF2-40B4-BE49-F238E27FC236}">
                <a16:creationId xmlns:a16="http://schemas.microsoft.com/office/drawing/2014/main" id="{8720E4E3-1DB6-4308-B3CD-85C7B45B05CE}"/>
              </a:ext>
            </a:extLst>
          </p:cNvPr>
          <p:cNvSpPr/>
          <p:nvPr/>
        </p:nvSpPr>
        <p:spPr>
          <a:xfrm>
            <a:off x="203981" y="2089854"/>
            <a:ext cx="8785273" cy="1200329"/>
          </a:xfrm>
          <a:prstGeom prst="rect">
            <a:avLst/>
          </a:prstGeom>
        </p:spPr>
        <p:txBody>
          <a:bodyPr wrap="square">
            <a:spAutoFit/>
          </a:bodyPr>
          <a:lstStyle/>
          <a:p>
            <a:pPr marL="342900" indent="-342900" algn="just">
              <a:buFont typeface="Arial" panose="020B0604020202020204" pitchFamily="34" charset="0"/>
              <a:buChar char="•"/>
            </a:pPr>
            <a:r>
              <a:rPr lang="en-US" sz="2400" b="1" dirty="0">
                <a:latin typeface="Times-Bold"/>
              </a:rPr>
              <a:t>Greedy best-first search</a:t>
            </a:r>
            <a:r>
              <a:rPr lang="en-US" sz="1400" dirty="0">
                <a:latin typeface="Times-Roman"/>
              </a:rPr>
              <a:t>8 </a:t>
            </a:r>
            <a:r>
              <a:rPr lang="en-US" sz="2400" dirty="0">
                <a:latin typeface="Times-Roman"/>
              </a:rPr>
              <a:t>tries to expand the node that is closest to the goal, on the grounds that this is likely to lead to a solution quickly.</a:t>
            </a:r>
            <a:endParaRPr lang="en-US" sz="2400" dirty="0"/>
          </a:p>
        </p:txBody>
      </p:sp>
      <p:sp>
        <p:nvSpPr>
          <p:cNvPr id="4" name="Rectangle 3">
            <a:extLst>
              <a:ext uri="{FF2B5EF4-FFF2-40B4-BE49-F238E27FC236}">
                <a16:creationId xmlns:a16="http://schemas.microsoft.com/office/drawing/2014/main" id="{A9B5E2C9-64ED-4237-A132-3A3F5C889E71}"/>
              </a:ext>
            </a:extLst>
          </p:cNvPr>
          <p:cNvSpPr/>
          <p:nvPr/>
        </p:nvSpPr>
        <p:spPr>
          <a:xfrm>
            <a:off x="203980" y="3334942"/>
            <a:ext cx="8785273" cy="830997"/>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Roman"/>
              </a:rPr>
              <a:t>Thus, it evaluates nodes by using just the heuristic function; that is, </a:t>
            </a:r>
            <a:r>
              <a:rPr lang="en-US" sz="2400" b="1" i="1" dirty="0">
                <a:latin typeface="CMMI10"/>
              </a:rPr>
              <a:t>f</a:t>
            </a:r>
            <a:r>
              <a:rPr lang="en-US" sz="2400" b="1" i="1" dirty="0">
                <a:latin typeface="CMR10"/>
              </a:rPr>
              <a:t>(</a:t>
            </a:r>
            <a:r>
              <a:rPr lang="en-US" sz="2400" b="1" i="1" dirty="0">
                <a:latin typeface="CMMI10"/>
              </a:rPr>
              <a:t>n</a:t>
            </a:r>
            <a:r>
              <a:rPr lang="en-US" sz="2400" b="1" i="1" dirty="0">
                <a:latin typeface="CMR10"/>
              </a:rPr>
              <a:t>) = </a:t>
            </a:r>
            <a:r>
              <a:rPr lang="en-US" sz="2400" b="1" i="1" dirty="0">
                <a:latin typeface="CMMI10"/>
              </a:rPr>
              <a:t>h</a:t>
            </a:r>
            <a:r>
              <a:rPr lang="en-US" sz="2400" b="1" i="1" dirty="0">
                <a:latin typeface="CMR10"/>
              </a:rPr>
              <a:t>(</a:t>
            </a:r>
            <a:r>
              <a:rPr lang="en-US" sz="2400" b="1" i="1" dirty="0">
                <a:latin typeface="CMMI10"/>
              </a:rPr>
              <a:t>n</a:t>
            </a:r>
            <a:r>
              <a:rPr lang="en-US" sz="2400" b="1" i="1" dirty="0">
                <a:latin typeface="CMR10"/>
              </a:rPr>
              <a:t>)</a:t>
            </a:r>
            <a:r>
              <a:rPr lang="en-US" sz="2400" b="1" i="1" dirty="0">
                <a:latin typeface="Times-Roman"/>
              </a:rPr>
              <a:t>.</a:t>
            </a:r>
            <a:endParaRPr lang="en-US" sz="2400" b="1" i="1" dirty="0"/>
          </a:p>
        </p:txBody>
      </p:sp>
      <p:sp>
        <p:nvSpPr>
          <p:cNvPr id="5" name="Rectangle 4">
            <a:extLst>
              <a:ext uri="{FF2B5EF4-FFF2-40B4-BE49-F238E27FC236}">
                <a16:creationId xmlns:a16="http://schemas.microsoft.com/office/drawing/2014/main" id="{A1F49944-8551-4418-9558-225F3363E65A}"/>
              </a:ext>
            </a:extLst>
          </p:cNvPr>
          <p:cNvSpPr/>
          <p:nvPr/>
        </p:nvSpPr>
        <p:spPr>
          <a:xfrm>
            <a:off x="200478" y="4167413"/>
            <a:ext cx="8648100" cy="46166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Roman"/>
              </a:rPr>
              <a:t>“greedy”—at each step it tries to get as close to the goal as it can.</a:t>
            </a:r>
            <a:endParaRPr lang="en-US" sz="2400" dirty="0"/>
          </a:p>
        </p:txBody>
      </p:sp>
      <p:sp>
        <p:nvSpPr>
          <p:cNvPr id="6" name="Rectangle 5">
            <a:extLst>
              <a:ext uri="{FF2B5EF4-FFF2-40B4-BE49-F238E27FC236}">
                <a16:creationId xmlns:a16="http://schemas.microsoft.com/office/drawing/2014/main" id="{877F9E3E-FF8C-408B-A428-BBB3CD1E0DD2}"/>
              </a:ext>
            </a:extLst>
          </p:cNvPr>
          <p:cNvSpPr/>
          <p:nvPr/>
        </p:nvSpPr>
        <p:spPr>
          <a:xfrm>
            <a:off x="203982" y="4828962"/>
            <a:ext cx="8461717" cy="46166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Roman"/>
              </a:rPr>
              <a:t>Its search cost is minimal. It is not optimal.</a:t>
            </a:r>
            <a:endParaRPr lang="en-US" sz="2400" dirty="0"/>
          </a:p>
        </p:txBody>
      </p:sp>
      <p:sp>
        <p:nvSpPr>
          <p:cNvPr id="7" name="Rectangle 6">
            <a:extLst>
              <a:ext uri="{FF2B5EF4-FFF2-40B4-BE49-F238E27FC236}">
                <a16:creationId xmlns:a16="http://schemas.microsoft.com/office/drawing/2014/main" id="{363CDBBF-E4C9-4A8E-A581-12EDC3514266}"/>
              </a:ext>
            </a:extLst>
          </p:cNvPr>
          <p:cNvSpPr/>
          <p:nvPr/>
        </p:nvSpPr>
        <p:spPr>
          <a:xfrm>
            <a:off x="203982" y="5372968"/>
            <a:ext cx="8785272" cy="830997"/>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Roman"/>
              </a:rPr>
              <a:t>Greedy best-first tree search is also incomplete even in a finite state space, much like depth-first search.</a:t>
            </a:r>
            <a:endParaRPr lang="en-US" sz="2400" dirty="0"/>
          </a:p>
        </p:txBody>
      </p:sp>
    </p:spTree>
    <p:extLst>
      <p:ext uri="{BB962C8B-B14F-4D97-AF65-F5344CB8AC3E}">
        <p14:creationId xmlns:p14="http://schemas.microsoft.com/office/powerpoint/2010/main" val="284354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86630"/>
            <a:ext cx="7808976" cy="1088136"/>
          </a:xfrm>
        </p:spPr>
        <p:txBody>
          <a:bodyPr>
            <a:normAutofit fontScale="90000"/>
          </a:bodyPr>
          <a:lstStyle/>
          <a:p>
            <a:r>
              <a:rPr lang="en-US" dirty="0"/>
              <a:t>STRAIGHT-LINE DISTANCE HEURISTIC</a:t>
            </a:r>
          </a:p>
        </p:txBody>
      </p:sp>
      <p:pic>
        <p:nvPicPr>
          <p:cNvPr id="3" name="Picture 2">
            <a:extLst>
              <a:ext uri="{FF2B5EF4-FFF2-40B4-BE49-F238E27FC236}">
                <a16:creationId xmlns:a16="http://schemas.microsoft.com/office/drawing/2014/main" id="{B48F50C0-8798-4840-8FB8-DC251DEF71EF}"/>
              </a:ext>
            </a:extLst>
          </p:cNvPr>
          <p:cNvPicPr>
            <a:picLocks noChangeAspect="1"/>
          </p:cNvPicPr>
          <p:nvPr/>
        </p:nvPicPr>
        <p:blipFill>
          <a:blip r:embed="rId2"/>
          <a:stretch>
            <a:fillRect/>
          </a:stretch>
        </p:blipFill>
        <p:spPr>
          <a:xfrm>
            <a:off x="252484" y="2209947"/>
            <a:ext cx="8836023" cy="3670348"/>
          </a:xfrm>
          <a:prstGeom prst="rect">
            <a:avLst/>
          </a:prstGeom>
        </p:spPr>
      </p:pic>
    </p:spTree>
    <p:extLst>
      <p:ext uri="{BB962C8B-B14F-4D97-AF65-F5344CB8AC3E}">
        <p14:creationId xmlns:p14="http://schemas.microsoft.com/office/powerpoint/2010/main" val="304745378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0" ma:contentTypeDescription="Create a new document." ma:contentTypeScope="" ma:versionID="ae4dd32bb073c58b3b7409448a075228">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CB3F95-F0F8-4273-B9A5-E90A876AD57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AB089F6-D13B-4AE0-BFE5-1E66F4C21BA4}"/>
</file>

<file path=customXml/itemProps3.xml><?xml version="1.0" encoding="utf-8"?>
<ds:datastoreItem xmlns:ds="http://schemas.openxmlformats.org/officeDocument/2006/customXml" ds:itemID="{910BE134-6860-4378-B54D-9AA0773E2A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363</TotalTime>
  <Words>2755</Words>
  <Application>Microsoft Office PowerPoint</Application>
  <PresentationFormat>On-screen Show (4:3)</PresentationFormat>
  <Paragraphs>235</Paragraphs>
  <Slides>45</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Calibri</vt:lpstr>
      <vt:lpstr>CMMI10</vt:lpstr>
      <vt:lpstr>CMR10</vt:lpstr>
      <vt:lpstr>Corbel</vt:lpstr>
      <vt:lpstr>Georgia</vt:lpstr>
      <vt:lpstr>Helvetica-Narrow</vt:lpstr>
      <vt:lpstr>Tahoma</vt:lpstr>
      <vt:lpstr>Times New Roman</vt:lpstr>
      <vt:lpstr>Times-Bold</vt:lpstr>
      <vt:lpstr>Times-Roman</vt:lpstr>
      <vt:lpstr>Wingdings</vt:lpstr>
      <vt:lpstr>Spectrum</vt:lpstr>
      <vt:lpstr>INFORMED (HEURISTIC)  SEARCH STRATEGIES</vt:lpstr>
      <vt:lpstr>LECTURE OUTLINE</vt:lpstr>
      <vt:lpstr>Romania with step costs in km</vt:lpstr>
      <vt:lpstr>INFORMED  SEARCH STRATEGY</vt:lpstr>
      <vt:lpstr>BEST-FIRST SEARCH</vt:lpstr>
      <vt:lpstr>HEURISTIC SEARCH COMPARED WITH BLIND SEARCH</vt:lpstr>
      <vt:lpstr>HEURISTIC FUNCTION</vt:lpstr>
      <vt:lpstr>GREEDY BEST-FIRST SEARCH</vt:lpstr>
      <vt:lpstr>STRAIGHT-LINE DISTANCE HEURISTIC</vt:lpstr>
      <vt:lpstr>GREEDY BEST-FIRST  TREE SEARCH</vt:lpstr>
      <vt:lpstr>A* SEARCH:  MINIMIZING THE TOTAL ESTIMATED SOLUTION COST</vt:lpstr>
      <vt:lpstr>PowerPoint Presentation</vt:lpstr>
      <vt:lpstr>A∗ SEARCH FOR BUCHAREST</vt:lpstr>
      <vt:lpstr>A∗ SEARCH FOR BUCHAREST</vt:lpstr>
      <vt:lpstr>CONDITIONS FOR OPTIMALITY: ADMISSIBILITY AND CONSISTENCY</vt:lpstr>
      <vt:lpstr>ADMISSIBILITY</vt:lpstr>
      <vt:lpstr>CONSISTENCY</vt:lpstr>
      <vt:lpstr>OPTIMALITY OF A*</vt:lpstr>
      <vt:lpstr>Local search algorithms</vt:lpstr>
      <vt:lpstr>Example: n-queens</vt:lpstr>
      <vt:lpstr>Hill-climbing search</vt:lpstr>
      <vt:lpstr>Hill-climbing search</vt:lpstr>
      <vt:lpstr>Hill-climbing search: 8-queens problem</vt:lpstr>
      <vt:lpstr>Hill-climbing search: 8-queens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QUIZ-One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MUHAMMAD FIROZ MRIDHA</cp:lastModifiedBy>
  <cp:revision>67</cp:revision>
  <dcterms:created xsi:type="dcterms:W3CDTF">2018-12-10T17:20:29Z</dcterms:created>
  <dcterms:modified xsi:type="dcterms:W3CDTF">2022-02-14T07:21:56Z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