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sldIdLst>
    <p:sldId id="268" r:id="rId5"/>
    <p:sldId id="257" r:id="rId6"/>
    <p:sldId id="266"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92" r:id="rId20"/>
    <p:sldId id="281" r:id="rId21"/>
    <p:sldId id="282" r:id="rId22"/>
    <p:sldId id="283" r:id="rId23"/>
    <p:sldId id="284" r:id="rId24"/>
    <p:sldId id="285" r:id="rId25"/>
    <p:sldId id="286" r:id="rId26"/>
    <p:sldId id="287" r:id="rId27"/>
    <p:sldId id="288" r:id="rId28"/>
    <p:sldId id="289" r:id="rId29"/>
    <p:sldId id="290" r:id="rId30"/>
    <p:sldId id="291" r:id="rId31"/>
    <p:sldId id="267" r:id="rId32"/>
    <p:sldId id="293" r:id="rId33"/>
    <p:sldId id="294" r:id="rId34"/>
    <p:sldId id="295" r:id="rId35"/>
    <p:sldId id="296" r:id="rId36"/>
    <p:sldId id="297" r:id="rId37"/>
    <p:sldId id="298" r:id="rId38"/>
    <p:sldId id="299" r:id="rId39"/>
    <p:sldId id="300" r:id="rId40"/>
    <p:sldId id="302" r:id="rId41"/>
    <p:sldId id="303" r:id="rId42"/>
    <p:sldId id="304" r:id="rId43"/>
    <p:sldId id="305" r:id="rId44"/>
    <p:sldId id="306" r:id="rId45"/>
    <p:sldId id="307" r:id="rId46"/>
    <p:sldId id="308" r:id="rId47"/>
    <p:sldId id="312" r:id="rId48"/>
    <p:sldId id="309" r:id="rId49"/>
    <p:sldId id="310" r:id="rId50"/>
    <p:sldId id="311" r:id="rId51"/>
    <p:sldId id="265" r:id="rId52"/>
    <p:sldId id="26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1144" autoAdjust="0"/>
  </p:normalViewPr>
  <p:slideViewPr>
    <p:cSldViewPr snapToGrid="0" snapToObjects="1">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44031-2A19-483F-AF48-BFDC2E0CB8AD}" type="datetimeFigureOut">
              <a:rPr lang="en-US" smtClean="0"/>
              <a:t>4/19/2022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EDE9C-667F-42C3-B8B7-ED0E11FA130D}" type="slidenum">
              <a:rPr lang="en-US" smtClean="0"/>
              <a:t>‹#›</a:t>
            </a:fld>
            <a:endParaRPr lang="en-US"/>
          </a:p>
        </p:txBody>
      </p:sp>
    </p:spTree>
    <p:extLst>
      <p:ext uri="{BB962C8B-B14F-4D97-AF65-F5344CB8AC3E}">
        <p14:creationId xmlns:p14="http://schemas.microsoft.com/office/powerpoint/2010/main" val="416241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4/19/2022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ADVERSARIAL SEARCH</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953468044"/>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Six (6)</a:t>
                      </a:r>
                    </a:p>
                  </a:txBody>
                  <a:tcPr/>
                </a:tc>
                <a:tc>
                  <a:txBody>
                    <a:bodyPr/>
                    <a:lstStyle/>
                    <a:p>
                      <a:r>
                        <a:rPr lang="en-US" dirty="0"/>
                        <a:t>Week No:</a:t>
                      </a:r>
                    </a:p>
                  </a:txBody>
                  <a:tcPr/>
                </a:tc>
                <a:tc>
                  <a:txBody>
                    <a:bodyPr/>
                    <a:lstStyle/>
                    <a:p>
                      <a:r>
                        <a:rPr lang="en-US" dirty="0"/>
                        <a:t>Six(6)</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a:t>
                      </a:r>
                      <a:r>
                        <a:rPr lang="en-US" i="1"/>
                        <a:t>Muhammad Firoz Mridha, Associate Professor, Dept of CS</a:t>
                      </a:r>
                    </a:p>
                    <a:p>
                      <a:r>
                        <a:rPr lang="en-US" i="1" dirty="0"/>
                        <a:t>Email: firoz.mridha@aiub.edu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Tic-Tac-Toe Revisited</a:t>
            </a:r>
            <a:endParaRPr lang="en-US" dirty="0"/>
          </a:p>
        </p:txBody>
      </p:sp>
      <p:pic>
        <p:nvPicPr>
          <p:cNvPr id="3" name="Picture 3" descr="C:\WINNT\Profiles\yongm\Desktop\tic.gif">
            <a:extLst>
              <a:ext uri="{FF2B5EF4-FFF2-40B4-BE49-F238E27FC236}">
                <a16:creationId xmlns:a16="http://schemas.microsoft.com/office/drawing/2014/main" id="{56AE32CB-E307-4496-BA5D-CFAE8F9B2E77}"/>
              </a:ext>
            </a:extLst>
          </p:cNvPr>
          <p:cNvPicPr>
            <a:picLocks noChangeAspect="1" noChangeArrowheads="1"/>
          </p:cNvPicPr>
          <p:nvPr/>
        </p:nvPicPr>
        <p:blipFill>
          <a:blip r:embed="rId2">
            <a:grayscl/>
            <a:biLevel thresh="50000"/>
          </a:blip>
          <a:srcRect/>
          <a:stretch>
            <a:fillRect/>
          </a:stretch>
        </p:blipFill>
        <p:spPr bwMode="auto">
          <a:xfrm>
            <a:off x="0" y="1657626"/>
            <a:ext cx="9144000" cy="5200374"/>
          </a:xfrm>
          <a:prstGeom prst="rect">
            <a:avLst/>
          </a:prstGeom>
          <a:noFill/>
          <a:ln w="9525">
            <a:noFill/>
            <a:miter lim="800000"/>
            <a:headEnd/>
            <a:tailEnd/>
          </a:ln>
        </p:spPr>
      </p:pic>
    </p:spTree>
    <p:extLst>
      <p:ext uri="{BB962C8B-B14F-4D97-AF65-F5344CB8AC3E}">
        <p14:creationId xmlns:p14="http://schemas.microsoft.com/office/powerpoint/2010/main" val="341985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Example: Two-Ply Game</a:t>
            </a:r>
            <a:endParaRPr lang="en-US" dirty="0"/>
          </a:p>
        </p:txBody>
      </p:sp>
      <p:pic>
        <p:nvPicPr>
          <p:cNvPr id="3" name="Picture 2" descr="C:\WINNT\Profiles\yongm\Desktop\2ply2.gif">
            <a:extLst>
              <a:ext uri="{FF2B5EF4-FFF2-40B4-BE49-F238E27FC236}">
                <a16:creationId xmlns:a16="http://schemas.microsoft.com/office/drawing/2014/main" id="{B9A01515-51A5-446F-86D0-CAC864C8F962}"/>
              </a:ext>
            </a:extLst>
          </p:cNvPr>
          <p:cNvPicPr>
            <a:picLocks noChangeAspect="1" noChangeArrowheads="1"/>
          </p:cNvPicPr>
          <p:nvPr/>
        </p:nvPicPr>
        <p:blipFill>
          <a:blip r:embed="rId2"/>
          <a:srcRect/>
          <a:stretch>
            <a:fillRect/>
          </a:stretch>
        </p:blipFill>
        <p:spPr bwMode="auto">
          <a:xfrm>
            <a:off x="0" y="2107810"/>
            <a:ext cx="9144000" cy="3681412"/>
          </a:xfrm>
          <a:prstGeom prst="rect">
            <a:avLst/>
          </a:prstGeom>
          <a:noFill/>
        </p:spPr>
      </p:pic>
      <p:sp>
        <p:nvSpPr>
          <p:cNvPr id="4" name="Rectangle 3">
            <a:extLst>
              <a:ext uri="{FF2B5EF4-FFF2-40B4-BE49-F238E27FC236}">
                <a16:creationId xmlns:a16="http://schemas.microsoft.com/office/drawing/2014/main" id="{5CF7D70B-D3F4-42D4-99FA-02993051FF85}"/>
              </a:ext>
            </a:extLst>
          </p:cNvPr>
          <p:cNvSpPr/>
          <p:nvPr/>
        </p:nvSpPr>
        <p:spPr>
          <a:xfrm>
            <a:off x="0" y="5931941"/>
            <a:ext cx="9144000" cy="954107"/>
          </a:xfrm>
          <a:prstGeom prst="rect">
            <a:avLst/>
          </a:prstGeom>
          <a:solidFill>
            <a:schemeClr val="bg2">
              <a:lumMod val="90000"/>
            </a:schemeClr>
          </a:solidFill>
        </p:spPr>
        <p:txBody>
          <a:bodyPr wrap="square">
            <a:spAutoFit/>
          </a:bodyPr>
          <a:lstStyle/>
          <a:p>
            <a:pPr algn="just">
              <a:tabLst>
                <a:tab pos="1082675" algn="l"/>
              </a:tabLst>
            </a:pPr>
            <a:r>
              <a:rPr lang="en-US" altLang="de-DE" sz="2800" b="1" dirty="0" err="1"/>
              <a:t>Minimax</a:t>
            </a:r>
            <a:r>
              <a:rPr lang="en-US" altLang="de-DE" sz="2800" b="1" dirty="0"/>
              <a:t> Decision</a:t>
            </a:r>
            <a:r>
              <a:rPr lang="en-US" altLang="de-DE" sz="2800" dirty="0"/>
              <a:t> - maximizes the utility for Max based on the assumption that Min will attempt to Minimize this utility.</a:t>
            </a:r>
          </a:p>
        </p:txBody>
      </p:sp>
    </p:spTree>
    <p:extLst>
      <p:ext uri="{BB962C8B-B14F-4D97-AF65-F5344CB8AC3E}">
        <p14:creationId xmlns:p14="http://schemas.microsoft.com/office/powerpoint/2010/main" val="53245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Minimax  Algorithm</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12D54732-A912-4BF3-86A1-7656FAC775E6}"/>
              </a:ext>
            </a:extLst>
          </p:cNvPr>
          <p:cNvSpPr txBox="1">
            <a:spLocks noChangeArrowheads="1"/>
          </p:cNvSpPr>
          <p:nvPr/>
        </p:nvSpPr>
        <p:spPr>
          <a:xfrm>
            <a:off x="113506" y="2252002"/>
            <a:ext cx="8916988" cy="478184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tabLst>
                <a:tab pos="1082675" algn="l"/>
              </a:tabLst>
            </a:pPr>
            <a:r>
              <a:rPr lang="en-US" altLang="de-DE" sz="2800" dirty="0">
                <a:solidFill>
                  <a:schemeClr val="tx1"/>
                </a:solidFill>
              </a:rPr>
              <a:t>Minimax Algorithm determines optimum strategy for Max:</a:t>
            </a:r>
          </a:p>
          <a:p>
            <a:r>
              <a:rPr lang="en-US" altLang="en-US" dirty="0">
                <a:solidFill>
                  <a:schemeClr val="tx1"/>
                </a:solidFill>
              </a:rPr>
              <a:t>1. Generate the whole game tree, down to the leaves.</a:t>
            </a:r>
          </a:p>
          <a:p>
            <a:pPr lvl="1">
              <a:buFontTx/>
              <a:buNone/>
            </a:pPr>
            <a:endParaRPr lang="en-US" altLang="en-US" dirty="0">
              <a:solidFill>
                <a:schemeClr val="tx1"/>
              </a:solidFill>
            </a:endParaRPr>
          </a:p>
          <a:p>
            <a:r>
              <a:rPr lang="en-US" altLang="en-US" dirty="0">
                <a:solidFill>
                  <a:schemeClr val="tx1"/>
                </a:solidFill>
              </a:rPr>
              <a:t>2. Apply utility (payoff) function to each leaf.</a:t>
            </a:r>
          </a:p>
          <a:p>
            <a:endParaRPr lang="en-US" altLang="en-US" dirty="0">
              <a:solidFill>
                <a:schemeClr val="tx1"/>
              </a:solidFill>
            </a:endParaRPr>
          </a:p>
          <a:p>
            <a:r>
              <a:rPr lang="en-US" altLang="en-US" dirty="0">
                <a:solidFill>
                  <a:schemeClr val="tx1"/>
                </a:solidFill>
              </a:rPr>
              <a:t>3. Use the utility of the terminal states to determine the utility of the nodes one level higher up in the search tree.</a:t>
            </a:r>
          </a:p>
          <a:p>
            <a:pPr lvl="1">
              <a:buFontTx/>
              <a:buNone/>
            </a:pPr>
            <a:endParaRPr lang="en-US" altLang="en-US" dirty="0">
              <a:solidFill>
                <a:schemeClr val="tx1"/>
              </a:solidFill>
            </a:endParaRPr>
          </a:p>
          <a:p>
            <a:r>
              <a:rPr lang="en-US" altLang="en-US" dirty="0">
                <a:solidFill>
                  <a:schemeClr val="tx1"/>
                </a:solidFill>
              </a:rPr>
              <a:t>3.  Back-up values from leaves through branch nodes:</a:t>
            </a:r>
          </a:p>
          <a:p>
            <a:pPr lvl="1"/>
            <a:r>
              <a:rPr lang="en-US" altLang="en-US" dirty="0">
                <a:solidFill>
                  <a:schemeClr val="tx1"/>
                </a:solidFill>
              </a:rPr>
              <a:t>a Max node computes the Max of its child values</a:t>
            </a:r>
          </a:p>
          <a:p>
            <a:pPr lvl="1"/>
            <a:r>
              <a:rPr lang="en-US" altLang="en-US" dirty="0">
                <a:solidFill>
                  <a:schemeClr val="tx1"/>
                </a:solidFill>
              </a:rPr>
              <a:t>a Min node computes the Min of its child values</a:t>
            </a:r>
          </a:p>
          <a:p>
            <a:pPr lvl="2">
              <a:buFontTx/>
              <a:buNone/>
            </a:pPr>
            <a:endParaRPr lang="en-US" altLang="en-US" dirty="0">
              <a:solidFill>
                <a:schemeClr val="tx1"/>
              </a:solidFill>
            </a:endParaRPr>
          </a:p>
          <a:p>
            <a:r>
              <a:rPr lang="en-US" altLang="en-US" dirty="0">
                <a:solidFill>
                  <a:schemeClr val="tx1"/>
                </a:solidFill>
              </a:rPr>
              <a:t>4. At root: choose the move leading to the child of highest value.</a:t>
            </a:r>
          </a:p>
          <a:p>
            <a:pPr lvl="2" algn="just">
              <a:tabLst>
                <a:tab pos="1082675" algn="l"/>
              </a:tabLst>
            </a:pPr>
            <a:endParaRPr lang="en-US" altLang="de-DE" sz="2800" dirty="0">
              <a:solidFill>
                <a:schemeClr val="tx1"/>
              </a:solidFill>
            </a:endParaRPr>
          </a:p>
        </p:txBody>
      </p:sp>
    </p:spTree>
    <p:extLst>
      <p:ext uri="{BB962C8B-B14F-4D97-AF65-F5344CB8AC3E}">
        <p14:creationId xmlns:p14="http://schemas.microsoft.com/office/powerpoint/2010/main" val="217366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MiniMax</a:t>
            </a:r>
            <a:r>
              <a:rPr lang="en-US" dirty="0"/>
              <a:t> Pseudocode</a:t>
            </a:r>
          </a:p>
        </p:txBody>
      </p:sp>
      <p:pic>
        <p:nvPicPr>
          <p:cNvPr id="3" name="Picture 2">
            <a:extLst>
              <a:ext uri="{FF2B5EF4-FFF2-40B4-BE49-F238E27FC236}">
                <a16:creationId xmlns:a16="http://schemas.microsoft.com/office/drawing/2014/main" id="{5F454A38-5FBB-4976-B247-DDFD3498A93B}"/>
              </a:ext>
            </a:extLst>
          </p:cNvPr>
          <p:cNvPicPr>
            <a:picLocks noChangeAspect="1"/>
          </p:cNvPicPr>
          <p:nvPr/>
        </p:nvPicPr>
        <p:blipFill>
          <a:blip r:embed="rId2"/>
          <a:stretch>
            <a:fillRect/>
          </a:stretch>
        </p:blipFill>
        <p:spPr>
          <a:xfrm>
            <a:off x="133557" y="1884620"/>
            <a:ext cx="9010443" cy="4973380"/>
          </a:xfrm>
          <a:prstGeom prst="rect">
            <a:avLst/>
          </a:prstGeom>
        </p:spPr>
      </p:pic>
    </p:spTree>
    <p:extLst>
      <p:ext uri="{BB962C8B-B14F-4D97-AF65-F5344CB8AC3E}">
        <p14:creationId xmlns:p14="http://schemas.microsoft.com/office/powerpoint/2010/main" val="384317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Two-Ply Game Tree</a:t>
            </a:r>
            <a:endParaRPr lang="en-US" dirty="0"/>
          </a:p>
        </p:txBody>
      </p:sp>
      <p:pic>
        <p:nvPicPr>
          <p:cNvPr id="6" name="Picture 5">
            <a:extLst>
              <a:ext uri="{FF2B5EF4-FFF2-40B4-BE49-F238E27FC236}">
                <a16:creationId xmlns:a16="http://schemas.microsoft.com/office/drawing/2014/main" id="{C2D339EE-58AF-4311-9FD0-921ABFA6E106}"/>
              </a:ext>
            </a:extLst>
          </p:cNvPr>
          <p:cNvPicPr>
            <a:picLocks noChangeAspect="1"/>
          </p:cNvPicPr>
          <p:nvPr/>
        </p:nvPicPr>
        <p:blipFill>
          <a:blip r:embed="rId2"/>
          <a:stretch>
            <a:fillRect/>
          </a:stretch>
        </p:blipFill>
        <p:spPr>
          <a:xfrm>
            <a:off x="0" y="2384355"/>
            <a:ext cx="8638964" cy="3327332"/>
          </a:xfrm>
          <a:prstGeom prst="rect">
            <a:avLst/>
          </a:prstGeom>
        </p:spPr>
      </p:pic>
    </p:spTree>
    <p:extLst>
      <p:ext uri="{BB962C8B-B14F-4D97-AF65-F5344CB8AC3E}">
        <p14:creationId xmlns:p14="http://schemas.microsoft.com/office/powerpoint/2010/main" val="2368052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Two-Ply Game Tree</a:t>
            </a:r>
            <a:endParaRPr lang="en-US" dirty="0"/>
          </a:p>
        </p:txBody>
      </p:sp>
      <p:pic>
        <p:nvPicPr>
          <p:cNvPr id="3" name="Picture 2">
            <a:extLst>
              <a:ext uri="{FF2B5EF4-FFF2-40B4-BE49-F238E27FC236}">
                <a16:creationId xmlns:a16="http://schemas.microsoft.com/office/drawing/2014/main" id="{BAFFD81F-26DD-420E-BA38-0063D7233E99}"/>
              </a:ext>
            </a:extLst>
          </p:cNvPr>
          <p:cNvPicPr>
            <a:picLocks noChangeAspect="1"/>
          </p:cNvPicPr>
          <p:nvPr/>
        </p:nvPicPr>
        <p:blipFill>
          <a:blip r:embed="rId2"/>
          <a:stretch>
            <a:fillRect/>
          </a:stretch>
        </p:blipFill>
        <p:spPr>
          <a:xfrm>
            <a:off x="307078" y="2436536"/>
            <a:ext cx="8763609" cy="3672716"/>
          </a:xfrm>
          <a:prstGeom prst="rect">
            <a:avLst/>
          </a:prstGeom>
        </p:spPr>
      </p:pic>
    </p:spTree>
    <p:extLst>
      <p:ext uri="{BB962C8B-B14F-4D97-AF65-F5344CB8AC3E}">
        <p14:creationId xmlns:p14="http://schemas.microsoft.com/office/powerpoint/2010/main" val="54686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Two-Ply Game Tree</a:t>
            </a:r>
            <a:endParaRPr lang="en-US" dirty="0"/>
          </a:p>
        </p:txBody>
      </p:sp>
      <p:pic>
        <p:nvPicPr>
          <p:cNvPr id="4" name="Picture 3">
            <a:extLst>
              <a:ext uri="{FF2B5EF4-FFF2-40B4-BE49-F238E27FC236}">
                <a16:creationId xmlns:a16="http://schemas.microsoft.com/office/drawing/2014/main" id="{ABD542E8-659B-4486-A8B0-197970DB35C4}"/>
              </a:ext>
            </a:extLst>
          </p:cNvPr>
          <p:cNvPicPr>
            <a:picLocks noChangeAspect="1"/>
          </p:cNvPicPr>
          <p:nvPr/>
        </p:nvPicPr>
        <p:blipFill>
          <a:blip r:embed="rId2"/>
          <a:stretch>
            <a:fillRect/>
          </a:stretch>
        </p:blipFill>
        <p:spPr>
          <a:xfrm>
            <a:off x="247442" y="2181225"/>
            <a:ext cx="8565254" cy="3875018"/>
          </a:xfrm>
          <a:prstGeom prst="rect">
            <a:avLst/>
          </a:prstGeom>
        </p:spPr>
      </p:pic>
    </p:spTree>
    <p:extLst>
      <p:ext uri="{BB962C8B-B14F-4D97-AF65-F5344CB8AC3E}">
        <p14:creationId xmlns:p14="http://schemas.microsoft.com/office/powerpoint/2010/main" val="175908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Properties of minimax</a:t>
            </a:r>
            <a:endParaRPr lang="en-US" dirty="0"/>
          </a:p>
        </p:txBody>
      </p:sp>
      <p:sp>
        <p:nvSpPr>
          <p:cNvPr id="3" name="Rectangle 3">
            <a:extLst>
              <a:ext uri="{FF2B5EF4-FFF2-40B4-BE49-F238E27FC236}">
                <a16:creationId xmlns:a16="http://schemas.microsoft.com/office/drawing/2014/main" id="{C2F38394-4C80-40FB-8C63-E4D2EF718BBD}"/>
              </a:ext>
            </a:extLst>
          </p:cNvPr>
          <p:cNvSpPr txBox="1">
            <a:spLocks noChangeArrowheads="1"/>
          </p:cNvSpPr>
          <p:nvPr/>
        </p:nvSpPr>
        <p:spPr>
          <a:xfrm>
            <a:off x="-16828" y="2080591"/>
            <a:ext cx="9054811" cy="477740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en-US" u="sng">
                <a:solidFill>
                  <a:schemeClr val="tx1"/>
                </a:solidFill>
              </a:rPr>
              <a:t>Complete?</a:t>
            </a:r>
            <a:r>
              <a:rPr lang="en-US" altLang="en-US">
                <a:solidFill>
                  <a:schemeClr val="tx1"/>
                </a:solidFill>
              </a:rPr>
              <a:t>   </a:t>
            </a:r>
          </a:p>
          <a:p>
            <a:pPr lvl="1" algn="just"/>
            <a:r>
              <a:rPr lang="en-US" altLang="en-US" sz="2400">
                <a:solidFill>
                  <a:schemeClr val="tx1"/>
                </a:solidFill>
              </a:rPr>
              <a:t>Yes (if tree is finite).</a:t>
            </a:r>
          </a:p>
          <a:p>
            <a:pPr algn="just"/>
            <a:endParaRPr lang="en-US" altLang="en-US" u="sng">
              <a:solidFill>
                <a:schemeClr val="tx1"/>
              </a:solidFill>
            </a:endParaRPr>
          </a:p>
          <a:p>
            <a:pPr algn="just"/>
            <a:r>
              <a:rPr lang="en-US" altLang="en-US" u="sng">
                <a:solidFill>
                  <a:schemeClr val="tx1"/>
                </a:solidFill>
              </a:rPr>
              <a:t>Optimal?</a:t>
            </a:r>
            <a:r>
              <a:rPr lang="en-US" altLang="en-US">
                <a:solidFill>
                  <a:schemeClr val="tx1"/>
                </a:solidFill>
              </a:rPr>
              <a:t> </a:t>
            </a:r>
          </a:p>
          <a:p>
            <a:pPr lvl="1" algn="just"/>
            <a:r>
              <a:rPr lang="en-US" altLang="en-US" sz="2400">
                <a:solidFill>
                  <a:schemeClr val="tx1"/>
                </a:solidFill>
              </a:rPr>
              <a:t>Yes (against an optimal opponent).
Can it be beaten by an opponent playing sub-optimally?</a:t>
            </a:r>
          </a:p>
          <a:p>
            <a:pPr lvl="2" algn="just"/>
            <a:r>
              <a:rPr lang="en-US" altLang="en-US" sz="2400">
                <a:solidFill>
                  <a:schemeClr val="tx1"/>
                </a:solidFill>
              </a:rPr>
              <a:t>No.  (Why not?)</a:t>
            </a:r>
          </a:p>
          <a:p>
            <a:pPr lvl="1" algn="just">
              <a:buFontTx/>
              <a:buNone/>
            </a:pPr>
            <a:endParaRPr lang="en-US" altLang="en-US" sz="2400">
              <a:solidFill>
                <a:schemeClr val="tx1"/>
              </a:solidFill>
            </a:endParaRPr>
          </a:p>
          <a:p>
            <a:pPr algn="just"/>
            <a:r>
              <a:rPr lang="en-US" altLang="en-US" u="sng">
                <a:solidFill>
                  <a:schemeClr val="tx1"/>
                </a:solidFill>
              </a:rPr>
              <a:t>Time complexity?</a:t>
            </a:r>
          </a:p>
          <a:p>
            <a:pPr lvl="1" algn="just"/>
            <a:r>
              <a:rPr lang="en-US" altLang="en-US" sz="2400">
                <a:solidFill>
                  <a:schemeClr val="tx1"/>
                </a:solidFill>
              </a:rPr>
              <a:t>O(b</a:t>
            </a:r>
            <a:r>
              <a:rPr lang="en-US" altLang="en-US" sz="2400" baseline="30000">
                <a:solidFill>
                  <a:schemeClr val="tx1"/>
                </a:solidFill>
              </a:rPr>
              <a:t>m</a:t>
            </a:r>
            <a:r>
              <a:rPr lang="en-US" altLang="en-US" sz="2400">
                <a:solidFill>
                  <a:schemeClr val="tx1"/>
                </a:solidFill>
              </a:rPr>
              <a:t>)</a:t>
            </a:r>
          </a:p>
          <a:p>
            <a:pPr algn="just">
              <a:buFontTx/>
              <a:buNone/>
            </a:pPr>
            <a:endParaRPr lang="en-US" altLang="en-US">
              <a:solidFill>
                <a:schemeClr val="tx1"/>
              </a:solidFill>
            </a:endParaRPr>
          </a:p>
          <a:p>
            <a:pPr algn="just"/>
            <a:r>
              <a:rPr lang="en-US" altLang="en-US" u="sng">
                <a:solidFill>
                  <a:schemeClr val="tx1"/>
                </a:solidFill>
              </a:rPr>
              <a:t>Space complexity?</a:t>
            </a:r>
            <a:endParaRPr lang="en-US" altLang="en-US">
              <a:solidFill>
                <a:schemeClr val="tx1"/>
              </a:solidFill>
            </a:endParaRPr>
          </a:p>
          <a:p>
            <a:pPr lvl="1" algn="just"/>
            <a:r>
              <a:rPr lang="en-US" altLang="en-US" sz="2400">
                <a:solidFill>
                  <a:schemeClr val="tx1"/>
                </a:solidFill>
              </a:rPr>
              <a:t>O(bm)   (depth-first search, generate all actions at once)</a:t>
            </a:r>
          </a:p>
          <a:p>
            <a:pPr lvl="1" algn="just"/>
            <a:r>
              <a:rPr lang="en-US" altLang="en-US" sz="2400">
                <a:solidFill>
                  <a:schemeClr val="tx1"/>
                </a:solidFill>
              </a:rPr>
              <a:t>O(m)   (backtracking search, generate actions one at a time)</a:t>
            </a:r>
          </a:p>
          <a:p>
            <a:pPr algn="just">
              <a:buFontTx/>
              <a:buNone/>
            </a:pPr>
            <a:endParaRPr lang="en-US" altLang="en-US" dirty="0">
              <a:solidFill>
                <a:schemeClr val="tx1"/>
              </a:solidFill>
            </a:endParaRPr>
          </a:p>
        </p:txBody>
      </p:sp>
    </p:spTree>
    <p:extLst>
      <p:ext uri="{BB962C8B-B14F-4D97-AF65-F5344CB8AC3E}">
        <p14:creationId xmlns:p14="http://schemas.microsoft.com/office/powerpoint/2010/main" val="424932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Game Tree Size</a:t>
            </a:r>
            <a:endParaRPr lang="en-US" dirty="0"/>
          </a:p>
        </p:txBody>
      </p:sp>
      <p:sp>
        <p:nvSpPr>
          <p:cNvPr id="3" name="Rectangle 3">
            <a:extLst>
              <a:ext uri="{FF2B5EF4-FFF2-40B4-BE49-F238E27FC236}">
                <a16:creationId xmlns:a16="http://schemas.microsoft.com/office/drawing/2014/main" id="{3856ED93-4A33-4B66-9047-904DDE20A93B}"/>
              </a:ext>
            </a:extLst>
          </p:cNvPr>
          <p:cNvSpPr txBox="1">
            <a:spLocks noChangeArrowheads="1"/>
          </p:cNvSpPr>
          <p:nvPr/>
        </p:nvSpPr>
        <p:spPr>
          <a:xfrm>
            <a:off x="187562" y="1987826"/>
            <a:ext cx="8678142" cy="487017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ltLang="en-US" dirty="0">
                <a:solidFill>
                  <a:schemeClr val="tx1"/>
                </a:solidFill>
              </a:rPr>
              <a:t>Tic-Tac-Toe</a:t>
            </a:r>
          </a:p>
          <a:p>
            <a:pPr lvl="1" algn="l"/>
            <a:r>
              <a:rPr lang="en-US" altLang="en-US" dirty="0">
                <a:solidFill>
                  <a:schemeClr val="tx1"/>
                </a:solidFill>
              </a:rPr>
              <a:t>b ≈ 5 legal actions per state on average, total of 9 plies in game.</a:t>
            </a:r>
          </a:p>
          <a:p>
            <a:pPr lvl="2" algn="l"/>
            <a:r>
              <a:rPr lang="en-US" altLang="en-US" dirty="0">
                <a:solidFill>
                  <a:schemeClr val="tx1"/>
                </a:solidFill>
              </a:rPr>
              <a:t>“ply” = one action by one player, “move” = two plies.</a:t>
            </a:r>
          </a:p>
          <a:p>
            <a:pPr lvl="1" algn="l"/>
            <a:r>
              <a:rPr lang="en-US" altLang="en-US" dirty="0">
                <a:solidFill>
                  <a:schemeClr val="tx1"/>
                </a:solidFill>
              </a:rPr>
              <a:t>5</a:t>
            </a:r>
            <a:r>
              <a:rPr lang="en-US" altLang="en-US" baseline="30000" dirty="0">
                <a:solidFill>
                  <a:schemeClr val="tx1"/>
                </a:solidFill>
              </a:rPr>
              <a:t>9</a:t>
            </a:r>
            <a:r>
              <a:rPr lang="en-US" altLang="en-US" dirty="0">
                <a:solidFill>
                  <a:schemeClr val="tx1"/>
                </a:solidFill>
              </a:rPr>
              <a:t> = 1,953,125</a:t>
            </a:r>
          </a:p>
          <a:p>
            <a:pPr lvl="1" algn="l"/>
            <a:r>
              <a:rPr lang="en-US" altLang="en-US" dirty="0">
                <a:solidFill>
                  <a:schemeClr val="tx1"/>
                </a:solidFill>
              </a:rPr>
              <a:t>9! = 362,880  (Computer goes first)</a:t>
            </a:r>
          </a:p>
          <a:p>
            <a:pPr lvl="1" algn="l"/>
            <a:r>
              <a:rPr lang="en-US" altLang="en-US" dirty="0">
                <a:solidFill>
                  <a:schemeClr val="tx1"/>
                </a:solidFill>
              </a:rPr>
              <a:t>8! = 40,320 (Computer goes second)</a:t>
            </a:r>
          </a:p>
          <a:p>
            <a:pPr lvl="1" algn="l">
              <a:buFontTx/>
              <a:buNone/>
            </a:pPr>
            <a:r>
              <a:rPr lang="en-US" altLang="en-US" b="1" dirty="0">
                <a:solidFill>
                  <a:schemeClr val="tx1"/>
                </a:solidFill>
                <a:cs typeface="Arial" pitchFamily="34" charset="0"/>
                <a:sym typeface="Wingdings" pitchFamily="2" charset="2"/>
              </a:rPr>
              <a:t></a:t>
            </a:r>
            <a:r>
              <a:rPr lang="en-US" altLang="en-US" b="1" dirty="0">
                <a:solidFill>
                  <a:schemeClr val="tx1"/>
                </a:solidFill>
              </a:rPr>
              <a:t> exact solution quite reasonable</a:t>
            </a:r>
            <a:br>
              <a:rPr lang="en-US" altLang="en-US" dirty="0">
                <a:solidFill>
                  <a:schemeClr val="tx1"/>
                </a:solidFill>
              </a:rPr>
            </a:br>
            <a:endParaRPr lang="en-US" altLang="en-US" dirty="0">
              <a:solidFill>
                <a:schemeClr val="tx1"/>
              </a:solidFill>
            </a:endParaRPr>
          </a:p>
          <a:p>
            <a:r>
              <a:rPr lang="en-US" altLang="en-US" dirty="0">
                <a:solidFill>
                  <a:schemeClr val="tx1"/>
                </a:solidFill>
              </a:rPr>
              <a:t>Chess</a:t>
            </a:r>
          </a:p>
          <a:p>
            <a:pPr lvl="1" algn="l"/>
            <a:r>
              <a:rPr lang="en-US" altLang="en-US" dirty="0">
                <a:solidFill>
                  <a:schemeClr val="tx1"/>
                </a:solidFill>
              </a:rPr>
              <a:t>b ≈ 35 (approximate average branching factor)</a:t>
            </a:r>
          </a:p>
          <a:p>
            <a:pPr lvl="1" algn="l"/>
            <a:r>
              <a:rPr lang="en-US" altLang="en-US" dirty="0">
                <a:solidFill>
                  <a:schemeClr val="tx1"/>
                </a:solidFill>
              </a:rPr>
              <a:t>d ≈ 100 (depth of game tree for “typical” game)</a:t>
            </a:r>
          </a:p>
          <a:p>
            <a:pPr lvl="1" algn="l"/>
            <a:r>
              <a:rPr lang="en-US" altLang="en-US" dirty="0">
                <a:solidFill>
                  <a:schemeClr val="tx1"/>
                </a:solidFill>
              </a:rPr>
              <a:t>b</a:t>
            </a:r>
            <a:r>
              <a:rPr lang="en-US" altLang="en-US" baseline="30000" dirty="0">
                <a:solidFill>
                  <a:schemeClr val="tx1"/>
                </a:solidFill>
              </a:rPr>
              <a:t>d</a:t>
            </a:r>
            <a:r>
              <a:rPr lang="en-US" altLang="en-US" dirty="0">
                <a:solidFill>
                  <a:schemeClr val="tx1"/>
                </a:solidFill>
              </a:rPr>
              <a:t> ≈ 35</a:t>
            </a:r>
            <a:r>
              <a:rPr lang="en-US" altLang="en-US" baseline="30000" dirty="0">
                <a:solidFill>
                  <a:schemeClr val="tx1"/>
                </a:solidFill>
              </a:rPr>
              <a:t>100</a:t>
            </a:r>
            <a:r>
              <a:rPr lang="en-US" altLang="en-US" dirty="0">
                <a:solidFill>
                  <a:schemeClr val="tx1"/>
                </a:solidFill>
              </a:rPr>
              <a:t> ≈ 10</a:t>
            </a:r>
            <a:r>
              <a:rPr lang="en-US" altLang="en-US" baseline="30000" dirty="0">
                <a:solidFill>
                  <a:schemeClr val="tx1"/>
                </a:solidFill>
              </a:rPr>
              <a:t>154 </a:t>
            </a:r>
            <a:r>
              <a:rPr lang="en-US" altLang="en-US" dirty="0">
                <a:solidFill>
                  <a:schemeClr val="tx1"/>
                </a:solidFill>
              </a:rPr>
              <a:t>nodes!!</a:t>
            </a:r>
          </a:p>
          <a:p>
            <a:pPr lvl="1" algn="l">
              <a:buFontTx/>
              <a:buNone/>
            </a:pPr>
            <a:r>
              <a:rPr lang="en-US" altLang="en-US" b="1" dirty="0">
                <a:solidFill>
                  <a:schemeClr val="tx1"/>
                </a:solidFill>
                <a:cs typeface="Arial" pitchFamily="34" charset="0"/>
                <a:sym typeface="Wingdings" pitchFamily="2" charset="2"/>
              </a:rPr>
              <a:t></a:t>
            </a:r>
            <a:r>
              <a:rPr lang="en-US" altLang="en-US" b="1" dirty="0">
                <a:solidFill>
                  <a:schemeClr val="tx1"/>
                </a:solidFill>
              </a:rPr>
              <a:t> exact solution completely infeasible</a:t>
            </a:r>
          </a:p>
          <a:p>
            <a:pPr lvl="1" algn="l"/>
            <a:endParaRPr lang="en-US" altLang="en-US" dirty="0">
              <a:solidFill>
                <a:schemeClr val="tx1"/>
              </a:solidFill>
            </a:endParaRPr>
          </a:p>
          <a:p>
            <a:r>
              <a:rPr lang="en-US" altLang="en-US" dirty="0"/>
              <a:t>It is usually impossible to develop the whole search tree.</a:t>
            </a:r>
          </a:p>
        </p:txBody>
      </p:sp>
    </p:spTree>
    <p:extLst>
      <p:ext uri="{BB962C8B-B14F-4D97-AF65-F5344CB8AC3E}">
        <p14:creationId xmlns:p14="http://schemas.microsoft.com/office/powerpoint/2010/main" val="1255496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Is There Another Way?</a:t>
            </a:r>
            <a:endParaRPr lang="en-US" dirty="0"/>
          </a:p>
        </p:txBody>
      </p:sp>
      <p:sp>
        <p:nvSpPr>
          <p:cNvPr id="3" name="Rectangle 1027" descr="Rectangle: Click to edit Master text styles&#10;Second level&#10;Third level&#10;Fourth level&#10;Fifth level">
            <a:extLst>
              <a:ext uri="{FF2B5EF4-FFF2-40B4-BE49-F238E27FC236}">
                <a16:creationId xmlns:a16="http://schemas.microsoft.com/office/drawing/2014/main" id="{3E9407A9-E7EF-4908-9F06-A1296306523D}"/>
              </a:ext>
            </a:extLst>
          </p:cNvPr>
          <p:cNvSpPr txBox="1">
            <a:spLocks noChangeArrowheads="1"/>
          </p:cNvSpPr>
          <p:nvPr/>
        </p:nvSpPr>
        <p:spPr>
          <a:xfrm>
            <a:off x="150812" y="2120348"/>
            <a:ext cx="8993188" cy="435665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ltLang="de-DE" sz="2800">
                <a:solidFill>
                  <a:schemeClr val="tx1"/>
                </a:solidFill>
              </a:rPr>
              <a:t>Take Chess on average has:</a:t>
            </a:r>
          </a:p>
          <a:p>
            <a:pPr lvl="2" algn="l"/>
            <a:r>
              <a:rPr lang="en-US" altLang="de-DE" sz="2800">
                <a:solidFill>
                  <a:schemeClr val="tx1"/>
                </a:solidFill>
              </a:rPr>
              <a:t> 35 branches and </a:t>
            </a:r>
          </a:p>
          <a:p>
            <a:pPr lvl="2" algn="l"/>
            <a:r>
              <a:rPr lang="en-US" altLang="de-DE" sz="2800">
                <a:solidFill>
                  <a:schemeClr val="tx1"/>
                </a:solidFill>
              </a:rPr>
              <a:t>usually at least 100 moves</a:t>
            </a:r>
          </a:p>
          <a:p>
            <a:pPr lvl="2" algn="l"/>
            <a:r>
              <a:rPr lang="en-US" altLang="de-DE" sz="2800">
                <a:solidFill>
                  <a:schemeClr val="tx1"/>
                </a:solidFill>
              </a:rPr>
              <a:t>so game space is:</a:t>
            </a:r>
          </a:p>
          <a:p>
            <a:pPr lvl="4" algn="l"/>
            <a:r>
              <a:rPr lang="en-US" altLang="de-DE" sz="2800">
                <a:solidFill>
                  <a:schemeClr val="tx1"/>
                </a:solidFill>
              </a:rPr>
              <a:t>35</a:t>
            </a:r>
            <a:r>
              <a:rPr lang="en-US" altLang="de-DE" sz="2800" baseline="30000">
                <a:solidFill>
                  <a:schemeClr val="tx1"/>
                </a:solidFill>
              </a:rPr>
              <a:t>100</a:t>
            </a:r>
            <a:r>
              <a:rPr lang="en-US" altLang="de-DE" sz="2800">
                <a:solidFill>
                  <a:schemeClr val="tx1"/>
                </a:solidFill>
              </a:rPr>
              <a:t> </a:t>
            </a:r>
          </a:p>
          <a:p>
            <a:pPr lvl="4" algn="l"/>
            <a:endParaRPr lang="en-US" altLang="de-DE" sz="2800">
              <a:solidFill>
                <a:schemeClr val="tx1"/>
              </a:solidFill>
            </a:endParaRPr>
          </a:p>
          <a:p>
            <a:r>
              <a:rPr lang="en-US" altLang="de-DE" sz="2800">
                <a:solidFill>
                  <a:schemeClr val="tx1"/>
                </a:solidFill>
              </a:rPr>
              <a:t>Is this a realistic game space to search?</a:t>
            </a:r>
          </a:p>
          <a:p>
            <a:endParaRPr lang="en-US" altLang="de-DE" sz="2800">
              <a:solidFill>
                <a:schemeClr val="tx1"/>
              </a:solidFill>
            </a:endParaRPr>
          </a:p>
          <a:p>
            <a:r>
              <a:rPr lang="en-US" altLang="de-DE" sz="2800">
                <a:solidFill>
                  <a:schemeClr val="tx1"/>
                </a:solidFill>
              </a:rPr>
              <a:t>Since time is important factor in gaming searching this game space is highly undesirable</a:t>
            </a:r>
            <a:endParaRPr lang="en-US" altLang="de-DE" sz="2800" baseline="30000" dirty="0">
              <a:solidFill>
                <a:schemeClr val="tx1"/>
              </a:solidFill>
            </a:endParaRPr>
          </a:p>
        </p:txBody>
      </p:sp>
    </p:spTree>
    <p:extLst>
      <p:ext uri="{BB962C8B-B14F-4D97-AF65-F5344CB8AC3E}">
        <p14:creationId xmlns:p14="http://schemas.microsoft.com/office/powerpoint/2010/main" val="244560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Game and Its Components</a:t>
            </a:r>
          </a:p>
          <a:p>
            <a:pPr marL="342900" indent="-342900">
              <a:buAutoNum type="arabicPeriod"/>
            </a:pPr>
            <a:r>
              <a:rPr lang="en-US" sz="2400" dirty="0">
                <a:solidFill>
                  <a:schemeClr val="tx1"/>
                </a:solidFill>
              </a:rPr>
              <a:t>Game as a Search Problem</a:t>
            </a:r>
          </a:p>
          <a:p>
            <a:pPr marL="342900" indent="-342900">
              <a:buAutoNum type="arabicPeriod"/>
            </a:pPr>
            <a:r>
              <a:rPr lang="en-US" sz="2400" dirty="0">
                <a:solidFill>
                  <a:schemeClr val="tx1"/>
                </a:solidFill>
              </a:rPr>
              <a:t>Perfect Decision in Two Players Games</a:t>
            </a:r>
          </a:p>
          <a:p>
            <a:pPr marL="342900" indent="-342900">
              <a:buAutoNum type="arabicPeriod"/>
            </a:pPr>
            <a:r>
              <a:rPr lang="en-US" sz="2400" dirty="0" err="1">
                <a:solidFill>
                  <a:schemeClr val="tx1"/>
                </a:solidFill>
              </a:rPr>
              <a:t>MiniMax</a:t>
            </a:r>
            <a:r>
              <a:rPr lang="en-US" sz="2400" dirty="0">
                <a:solidFill>
                  <a:schemeClr val="tx1"/>
                </a:solidFill>
              </a:rPr>
              <a:t> Algorithm</a:t>
            </a:r>
          </a:p>
          <a:p>
            <a:pPr marL="342900" indent="-342900">
              <a:buAutoNum type="arabicPeriod"/>
            </a:pPr>
            <a:r>
              <a:rPr lang="en-US" sz="2400" dirty="0">
                <a:solidFill>
                  <a:schemeClr val="tx1"/>
                </a:solidFill>
              </a:rPr>
              <a:t>Imperfect Decision</a:t>
            </a:r>
          </a:p>
          <a:p>
            <a:pPr marL="342900" indent="-342900">
              <a:buAutoNum type="arabicPeriod"/>
            </a:pPr>
            <a:r>
              <a:rPr lang="en-US" sz="2400" dirty="0">
                <a:solidFill>
                  <a:schemeClr val="tx1"/>
                </a:solidFill>
              </a:rPr>
              <a:t>Cutoff Search</a:t>
            </a:r>
          </a:p>
          <a:p>
            <a:pPr marL="342900" indent="-342900">
              <a:buAutoNum type="arabicPeriod"/>
            </a:pPr>
            <a:r>
              <a:rPr lang="en-US" sz="2400" dirty="0">
                <a:solidFill>
                  <a:schemeClr val="tx1"/>
                </a:solidFill>
              </a:rPr>
              <a:t>Alpha-Beta Pruning</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Imperfect Decisions</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F6EDFBC1-CF72-4DEB-B70D-36C44157D38F}"/>
              </a:ext>
            </a:extLst>
          </p:cNvPr>
          <p:cNvSpPr txBox="1">
            <a:spLocks noChangeArrowheads="1"/>
          </p:cNvSpPr>
          <p:nvPr/>
        </p:nvSpPr>
        <p:spPr>
          <a:xfrm>
            <a:off x="227012" y="2332383"/>
            <a:ext cx="8916988" cy="422081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altLang="de-DE" sz="2800" dirty="0">
                <a:solidFill>
                  <a:schemeClr val="tx1"/>
                </a:solidFill>
              </a:rPr>
              <a:t>Many game produce very large search trees.</a:t>
            </a:r>
          </a:p>
          <a:p>
            <a:pPr marL="457200" indent="-457200" algn="just">
              <a:buFont typeface="Arial" panose="020B0604020202020204" pitchFamily="34" charset="0"/>
              <a:buChar char="•"/>
            </a:pPr>
            <a:endParaRPr lang="en-US" altLang="de-DE" sz="2800" dirty="0">
              <a:solidFill>
                <a:schemeClr val="tx1"/>
              </a:solidFill>
            </a:endParaRPr>
          </a:p>
          <a:p>
            <a:pPr marL="457200" indent="-457200" algn="just">
              <a:buFont typeface="Arial" panose="020B0604020202020204" pitchFamily="34" charset="0"/>
              <a:buChar char="•"/>
            </a:pPr>
            <a:r>
              <a:rPr lang="en-US" altLang="de-DE" sz="2800" dirty="0">
                <a:solidFill>
                  <a:schemeClr val="tx1"/>
                </a:solidFill>
              </a:rPr>
              <a:t>Without knowledge of the terminal states the program is taking a guess as to which path to take.</a:t>
            </a:r>
          </a:p>
          <a:p>
            <a:pPr marL="457200" indent="-457200" algn="just">
              <a:buFont typeface="Arial" panose="020B0604020202020204" pitchFamily="34" charset="0"/>
              <a:buChar char="•"/>
            </a:pPr>
            <a:endParaRPr lang="en-US" altLang="de-DE" sz="2800" dirty="0">
              <a:solidFill>
                <a:schemeClr val="tx1"/>
              </a:solidFill>
            </a:endParaRPr>
          </a:p>
          <a:p>
            <a:pPr marL="457200" indent="-457200" algn="just">
              <a:buFont typeface="Arial" panose="020B0604020202020204" pitchFamily="34" charset="0"/>
              <a:buChar char="•"/>
            </a:pPr>
            <a:r>
              <a:rPr lang="en-US" altLang="de-DE" sz="2800" dirty="0">
                <a:solidFill>
                  <a:schemeClr val="tx1"/>
                </a:solidFill>
              </a:rPr>
              <a:t>Cutoffs must be implemented due to time restrictions, either by computer or game situations.</a:t>
            </a:r>
            <a:endParaRPr lang="en-CA" altLang="de-DE" sz="2800" dirty="0">
              <a:solidFill>
                <a:schemeClr val="tx1"/>
              </a:solidFill>
            </a:endParaRPr>
          </a:p>
        </p:txBody>
      </p:sp>
    </p:spTree>
    <p:extLst>
      <p:ext uri="{BB962C8B-B14F-4D97-AF65-F5344CB8AC3E}">
        <p14:creationId xmlns:p14="http://schemas.microsoft.com/office/powerpoint/2010/main" val="436216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Evaluation Functions</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ADF5E979-7B89-4382-AF08-741794B595B8}"/>
              </a:ext>
            </a:extLst>
          </p:cNvPr>
          <p:cNvSpPr txBox="1">
            <a:spLocks noChangeArrowheads="1"/>
          </p:cNvSpPr>
          <p:nvPr/>
        </p:nvSpPr>
        <p:spPr>
          <a:xfrm>
            <a:off x="227012" y="2120348"/>
            <a:ext cx="8612188" cy="42042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de-DE" sz="2800">
                <a:solidFill>
                  <a:schemeClr val="tx1"/>
                </a:solidFill>
              </a:rPr>
              <a:t>A function that returns an estimate of the expected utility of the game from a given position.</a:t>
            </a:r>
          </a:p>
          <a:p>
            <a:pPr lvl="1" algn="just"/>
            <a:endParaRPr lang="en-US" altLang="de-DE" sz="2800">
              <a:solidFill>
                <a:schemeClr val="tx1"/>
              </a:solidFill>
            </a:endParaRPr>
          </a:p>
          <a:p>
            <a:pPr lvl="1" algn="just"/>
            <a:r>
              <a:rPr lang="en-US" altLang="de-DE" sz="2800">
                <a:solidFill>
                  <a:schemeClr val="tx1"/>
                </a:solidFill>
              </a:rPr>
              <a:t>Given the present situation give an estimate as to the value of the next move.</a:t>
            </a:r>
          </a:p>
          <a:p>
            <a:pPr lvl="1" algn="just"/>
            <a:endParaRPr lang="en-US" altLang="de-DE" sz="2800">
              <a:solidFill>
                <a:schemeClr val="tx1"/>
              </a:solidFill>
            </a:endParaRPr>
          </a:p>
          <a:p>
            <a:pPr algn="just"/>
            <a:r>
              <a:rPr lang="en-US" altLang="de-DE" sz="2800">
                <a:solidFill>
                  <a:schemeClr val="tx1"/>
                </a:solidFill>
              </a:rPr>
              <a:t>The performance of a game-playing program is dependant on the quality of the evaluation functions.</a:t>
            </a:r>
            <a:endParaRPr lang="en-CA" altLang="de-DE" sz="2800" dirty="0">
              <a:solidFill>
                <a:schemeClr val="tx1"/>
              </a:solidFill>
            </a:endParaRPr>
          </a:p>
        </p:txBody>
      </p:sp>
    </p:spTree>
    <p:extLst>
      <p:ext uri="{BB962C8B-B14F-4D97-AF65-F5344CB8AC3E}">
        <p14:creationId xmlns:p14="http://schemas.microsoft.com/office/powerpoint/2010/main" val="182598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How to Judge Quality</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007F50E0-294E-4BB1-9963-3B0BB04B2F2D}"/>
              </a:ext>
            </a:extLst>
          </p:cNvPr>
          <p:cNvSpPr txBox="1">
            <a:spLocks noChangeArrowheads="1"/>
          </p:cNvSpPr>
          <p:nvPr/>
        </p:nvSpPr>
        <p:spPr>
          <a:xfrm>
            <a:off x="117682" y="2093842"/>
            <a:ext cx="9026318" cy="415455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endParaRPr lang="en-US" altLang="de-DE" sz="2800">
              <a:solidFill>
                <a:schemeClr val="tx1"/>
              </a:solidFill>
            </a:endParaRPr>
          </a:p>
          <a:p>
            <a:pPr algn="just"/>
            <a:r>
              <a:rPr lang="en-US" altLang="de-DE" sz="2800">
                <a:solidFill>
                  <a:schemeClr val="tx1"/>
                </a:solidFill>
              </a:rPr>
              <a:t>Evaluation functions must agree with the utility functions on the terminal states.</a:t>
            </a:r>
          </a:p>
          <a:p>
            <a:pPr algn="just"/>
            <a:endParaRPr lang="en-US" altLang="de-DE" sz="2800">
              <a:solidFill>
                <a:schemeClr val="tx1"/>
              </a:solidFill>
            </a:endParaRPr>
          </a:p>
          <a:p>
            <a:pPr algn="just"/>
            <a:r>
              <a:rPr lang="en-US" altLang="de-DE" sz="2800">
                <a:solidFill>
                  <a:schemeClr val="tx1"/>
                </a:solidFill>
              </a:rPr>
              <a:t>It must not take too long ( trade off between accuracy and time cost).</a:t>
            </a:r>
          </a:p>
          <a:p>
            <a:pPr algn="just"/>
            <a:endParaRPr lang="en-US" altLang="de-DE" sz="2800">
              <a:solidFill>
                <a:schemeClr val="tx1"/>
              </a:solidFill>
            </a:endParaRPr>
          </a:p>
          <a:p>
            <a:pPr algn="just"/>
            <a:r>
              <a:rPr lang="en-US" altLang="de-DE" sz="2800">
                <a:solidFill>
                  <a:schemeClr val="tx1"/>
                </a:solidFill>
              </a:rPr>
              <a:t>Should reflect actual chance of winning.</a:t>
            </a:r>
            <a:endParaRPr lang="en-CA" altLang="de-DE" sz="2800" dirty="0">
              <a:solidFill>
                <a:schemeClr val="tx1"/>
              </a:solidFill>
            </a:endParaRPr>
          </a:p>
        </p:txBody>
      </p:sp>
    </p:spTree>
    <p:extLst>
      <p:ext uri="{BB962C8B-B14F-4D97-AF65-F5344CB8AC3E}">
        <p14:creationId xmlns:p14="http://schemas.microsoft.com/office/powerpoint/2010/main" val="4292401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Design of Evaluation Function</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DB347A3D-D509-4018-B003-B4974F5957AF}"/>
              </a:ext>
            </a:extLst>
          </p:cNvPr>
          <p:cNvSpPr txBox="1">
            <a:spLocks noChangeArrowheads="1"/>
          </p:cNvSpPr>
          <p:nvPr/>
        </p:nvSpPr>
        <p:spPr>
          <a:xfrm>
            <a:off x="227012" y="2093842"/>
            <a:ext cx="8824223" cy="430695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endParaRPr lang="en-US" altLang="de-DE" sz="2800">
              <a:solidFill>
                <a:schemeClr val="tx1"/>
              </a:solidFill>
            </a:endParaRPr>
          </a:p>
          <a:p>
            <a:pPr algn="just"/>
            <a:r>
              <a:rPr lang="en-US" altLang="de-DE" sz="2800">
                <a:solidFill>
                  <a:schemeClr val="tx1"/>
                </a:solidFill>
              </a:rPr>
              <a:t>Different evaluation functions must depend on the nature of the game.</a:t>
            </a:r>
          </a:p>
          <a:p>
            <a:pPr algn="just"/>
            <a:endParaRPr lang="en-US" altLang="de-DE" sz="2800">
              <a:solidFill>
                <a:schemeClr val="tx1"/>
              </a:solidFill>
            </a:endParaRPr>
          </a:p>
          <a:p>
            <a:pPr algn="just"/>
            <a:r>
              <a:rPr lang="en-US" altLang="de-DE" sz="2800">
                <a:solidFill>
                  <a:schemeClr val="tx1"/>
                </a:solidFill>
              </a:rPr>
              <a:t>Encode the quality of a position in a number that is representable within the framework of the given language.</a:t>
            </a:r>
          </a:p>
          <a:p>
            <a:pPr algn="just"/>
            <a:endParaRPr lang="en-US" altLang="de-DE" sz="2800">
              <a:solidFill>
                <a:schemeClr val="tx1"/>
              </a:solidFill>
            </a:endParaRPr>
          </a:p>
          <a:p>
            <a:pPr algn="just"/>
            <a:r>
              <a:rPr lang="en-US" altLang="de-DE" sz="2800">
                <a:solidFill>
                  <a:schemeClr val="tx1"/>
                </a:solidFill>
              </a:rPr>
              <a:t>Design a heuristic for value to the given position of any object in the game.</a:t>
            </a:r>
            <a:endParaRPr lang="en-US" altLang="de-DE" sz="2800" dirty="0">
              <a:solidFill>
                <a:schemeClr val="tx1"/>
              </a:solidFill>
            </a:endParaRPr>
          </a:p>
        </p:txBody>
      </p:sp>
    </p:spTree>
    <p:extLst>
      <p:ext uri="{BB962C8B-B14F-4D97-AF65-F5344CB8AC3E}">
        <p14:creationId xmlns:p14="http://schemas.microsoft.com/office/powerpoint/2010/main" val="695586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307" y="449005"/>
            <a:ext cx="7808976" cy="1088136"/>
          </a:xfrm>
        </p:spPr>
        <p:txBody>
          <a:bodyPr>
            <a:noAutofit/>
          </a:bodyPr>
          <a:lstStyle/>
          <a:p>
            <a:pPr algn="just">
              <a:lnSpc>
                <a:spcPct val="90000"/>
              </a:lnSpc>
            </a:pPr>
            <a:r>
              <a:rPr lang="en-US" altLang="de-DE" sz="3200" b="1" dirty="0"/>
              <a:t>Material Advantage Evaluation Functions</a:t>
            </a:r>
          </a:p>
        </p:txBody>
      </p:sp>
      <p:sp>
        <p:nvSpPr>
          <p:cNvPr id="3" name="Rectangle 3" descr="Rectangle: Click to edit Master text styles&#10;Second level&#10;Third level&#10;Fourth level&#10;Fifth level">
            <a:extLst>
              <a:ext uri="{FF2B5EF4-FFF2-40B4-BE49-F238E27FC236}">
                <a16:creationId xmlns:a16="http://schemas.microsoft.com/office/drawing/2014/main" id="{2610EE28-F452-463F-8012-E78190886CE5}"/>
              </a:ext>
            </a:extLst>
          </p:cNvPr>
          <p:cNvSpPr txBox="1">
            <a:spLocks noChangeArrowheads="1"/>
          </p:cNvSpPr>
          <p:nvPr/>
        </p:nvSpPr>
        <p:spPr>
          <a:xfrm>
            <a:off x="0" y="2040834"/>
            <a:ext cx="8998226" cy="4207565"/>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90000"/>
              </a:lnSpc>
            </a:pPr>
            <a:r>
              <a:rPr lang="en-US" altLang="de-DE" sz="2800" dirty="0">
                <a:solidFill>
                  <a:schemeClr val="tx1"/>
                </a:solidFill>
              </a:rPr>
              <a:t>Values of the pieces are judge independent of other pieces on the board. A value is returned base on the material value of the computer minus the material value of the player.</a:t>
            </a:r>
          </a:p>
          <a:p>
            <a:pPr lvl="2" algn="just">
              <a:lnSpc>
                <a:spcPct val="90000"/>
              </a:lnSpc>
            </a:pPr>
            <a:endParaRPr lang="en-US" altLang="de-DE" sz="2800" dirty="0">
              <a:solidFill>
                <a:schemeClr val="tx1"/>
              </a:solidFill>
            </a:endParaRPr>
          </a:p>
          <a:p>
            <a:pPr lvl="3" algn="just">
              <a:lnSpc>
                <a:spcPct val="90000"/>
              </a:lnSpc>
            </a:pPr>
            <a:r>
              <a:rPr lang="en-US" altLang="de-DE" sz="2800" dirty="0">
                <a:solidFill>
                  <a:schemeClr val="tx1"/>
                </a:solidFill>
              </a:rPr>
              <a:t>Weighted Linear Functions</a:t>
            </a:r>
          </a:p>
          <a:p>
            <a:pPr lvl="3" algn="just">
              <a:lnSpc>
                <a:spcPct val="90000"/>
              </a:lnSpc>
            </a:pPr>
            <a:endParaRPr lang="en-US" altLang="de-DE" sz="2800" dirty="0">
              <a:solidFill>
                <a:schemeClr val="tx1"/>
              </a:solidFill>
            </a:endParaRPr>
          </a:p>
          <a:p>
            <a:pPr lvl="4" algn="just">
              <a:lnSpc>
                <a:spcPct val="90000"/>
              </a:lnSpc>
            </a:pPr>
            <a:r>
              <a:rPr lang="en-US" altLang="de-DE" sz="2800" dirty="0">
                <a:solidFill>
                  <a:schemeClr val="tx1"/>
                </a:solidFill>
              </a:rPr>
              <a:t>W</a:t>
            </a:r>
            <a:r>
              <a:rPr lang="en-US" altLang="de-DE" sz="2800" baseline="-25000" dirty="0">
                <a:solidFill>
                  <a:schemeClr val="tx1"/>
                </a:solidFill>
              </a:rPr>
              <a:t>1</a:t>
            </a:r>
            <a:r>
              <a:rPr lang="en-US" altLang="de-DE" sz="2800" dirty="0">
                <a:solidFill>
                  <a:schemeClr val="tx1"/>
                </a:solidFill>
              </a:rPr>
              <a:t>f</a:t>
            </a:r>
            <a:r>
              <a:rPr lang="en-US" altLang="de-DE" sz="2800" baseline="-25000" dirty="0">
                <a:solidFill>
                  <a:schemeClr val="tx1"/>
                </a:solidFill>
              </a:rPr>
              <a:t>1</a:t>
            </a:r>
            <a:r>
              <a:rPr lang="en-US" altLang="de-DE" sz="2800" dirty="0">
                <a:solidFill>
                  <a:schemeClr val="tx1"/>
                </a:solidFill>
              </a:rPr>
              <a:t>+w</a:t>
            </a:r>
            <a:r>
              <a:rPr lang="en-US" altLang="de-DE" sz="2800" baseline="-25000" dirty="0">
                <a:solidFill>
                  <a:schemeClr val="tx1"/>
                </a:solidFill>
              </a:rPr>
              <a:t>2</a:t>
            </a:r>
            <a:r>
              <a:rPr lang="en-US" altLang="de-DE" sz="2800" dirty="0">
                <a:solidFill>
                  <a:schemeClr val="tx1"/>
                </a:solidFill>
              </a:rPr>
              <a:t>f</a:t>
            </a:r>
            <a:r>
              <a:rPr lang="en-US" altLang="de-DE" sz="2800" baseline="-25000" dirty="0">
                <a:solidFill>
                  <a:schemeClr val="tx1"/>
                </a:solidFill>
              </a:rPr>
              <a:t>2</a:t>
            </a:r>
            <a:r>
              <a:rPr lang="en-US" altLang="de-DE" sz="2800" dirty="0">
                <a:solidFill>
                  <a:schemeClr val="tx1"/>
                </a:solidFill>
              </a:rPr>
              <a:t>+……</a:t>
            </a:r>
            <a:r>
              <a:rPr lang="en-US" altLang="de-DE" sz="2800" dirty="0" err="1">
                <a:solidFill>
                  <a:schemeClr val="tx1"/>
                </a:solidFill>
              </a:rPr>
              <a:t>w</a:t>
            </a:r>
            <a:r>
              <a:rPr lang="en-US" altLang="de-DE" sz="2800" baseline="-25000" dirty="0" err="1">
                <a:solidFill>
                  <a:schemeClr val="tx1"/>
                </a:solidFill>
              </a:rPr>
              <a:t>n</a:t>
            </a:r>
            <a:r>
              <a:rPr lang="en-US" altLang="de-DE" sz="2800" dirty="0" err="1">
                <a:solidFill>
                  <a:schemeClr val="tx1"/>
                </a:solidFill>
              </a:rPr>
              <a:t>f</a:t>
            </a:r>
            <a:r>
              <a:rPr lang="en-US" altLang="de-DE" sz="2800" baseline="-25000" dirty="0" err="1">
                <a:solidFill>
                  <a:schemeClr val="tx1"/>
                </a:solidFill>
              </a:rPr>
              <a:t>n</a:t>
            </a:r>
            <a:endParaRPr lang="en-US" altLang="de-DE" sz="2800" baseline="-25000" dirty="0">
              <a:solidFill>
                <a:schemeClr val="tx1"/>
              </a:solidFill>
            </a:endParaRPr>
          </a:p>
          <a:p>
            <a:pPr lvl="4" algn="just">
              <a:lnSpc>
                <a:spcPct val="90000"/>
              </a:lnSpc>
            </a:pPr>
            <a:endParaRPr lang="en-US" altLang="de-DE" sz="2800" dirty="0">
              <a:solidFill>
                <a:schemeClr val="tx1"/>
              </a:solidFill>
            </a:endParaRPr>
          </a:p>
          <a:p>
            <a:pPr lvl="4" algn="just">
              <a:lnSpc>
                <a:spcPct val="90000"/>
              </a:lnSpc>
            </a:pPr>
            <a:r>
              <a:rPr lang="en-US" altLang="de-DE" sz="2800" dirty="0">
                <a:solidFill>
                  <a:schemeClr val="tx1"/>
                </a:solidFill>
              </a:rPr>
              <a:t>W’s are weight of the pieces</a:t>
            </a:r>
          </a:p>
          <a:p>
            <a:pPr lvl="4" algn="just">
              <a:lnSpc>
                <a:spcPct val="90000"/>
              </a:lnSpc>
            </a:pPr>
            <a:r>
              <a:rPr lang="en-US" altLang="de-DE" sz="2800" dirty="0">
                <a:solidFill>
                  <a:schemeClr val="tx1"/>
                </a:solidFill>
              </a:rPr>
              <a:t>F’s are features of the particular positions</a:t>
            </a:r>
            <a:endParaRPr lang="en-CA" altLang="de-DE" sz="2800" dirty="0">
              <a:solidFill>
                <a:schemeClr val="tx1"/>
              </a:solidFill>
            </a:endParaRPr>
          </a:p>
        </p:txBody>
      </p:sp>
    </p:spTree>
    <p:extLst>
      <p:ext uri="{BB962C8B-B14F-4D97-AF65-F5344CB8AC3E}">
        <p14:creationId xmlns:p14="http://schemas.microsoft.com/office/powerpoint/2010/main" val="2281653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dirty="0"/>
              <a:t>Heuristic Evaluation Functions</a:t>
            </a:r>
            <a:endParaRPr lang="en-US" dirty="0"/>
          </a:p>
        </p:txBody>
      </p:sp>
      <p:sp>
        <p:nvSpPr>
          <p:cNvPr id="4" name="Rectangle 3">
            <a:extLst>
              <a:ext uri="{FF2B5EF4-FFF2-40B4-BE49-F238E27FC236}">
                <a16:creationId xmlns:a16="http://schemas.microsoft.com/office/drawing/2014/main" id="{7C54FF1A-4ED8-43DC-AC52-F370672F48B9}"/>
              </a:ext>
            </a:extLst>
          </p:cNvPr>
          <p:cNvSpPr txBox="1">
            <a:spLocks noChangeArrowheads="1"/>
          </p:cNvSpPr>
          <p:nvPr/>
        </p:nvSpPr>
        <p:spPr>
          <a:xfrm>
            <a:off x="0" y="2011680"/>
            <a:ext cx="9051235" cy="4846320"/>
          </a:xfrm>
          <a:prstGeom prst="rect">
            <a:avLst/>
          </a:prstGeom>
          <a:noFill/>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90000"/>
              </a:lnSpc>
              <a:spcBef>
                <a:spcPct val="30000"/>
              </a:spcBef>
            </a:pPr>
            <a:r>
              <a:rPr lang="en-US" altLang="en-US" dirty="0">
                <a:solidFill>
                  <a:schemeClr val="tx1"/>
                </a:solidFill>
              </a:rPr>
              <a:t>An Evaluation Function:</a:t>
            </a:r>
          </a:p>
          <a:p>
            <a:pPr marL="800100" lvl="1" indent="-342900" algn="just">
              <a:buFont typeface="Arial" panose="020B0604020202020204" pitchFamily="34" charset="0"/>
              <a:buChar char="•"/>
            </a:pPr>
            <a:r>
              <a:rPr lang="en-US" altLang="en-US" dirty="0">
                <a:solidFill>
                  <a:schemeClr val="tx1"/>
                </a:solidFill>
              </a:rPr>
              <a:t>Estimates how good the current board configuration is for a player.</a:t>
            </a:r>
          </a:p>
          <a:p>
            <a:pPr marL="800100" lvl="1" indent="-342900" algn="just">
              <a:lnSpc>
                <a:spcPct val="90000"/>
              </a:lnSpc>
              <a:spcBef>
                <a:spcPct val="30000"/>
              </a:spcBef>
              <a:buFont typeface="Arial" panose="020B0604020202020204" pitchFamily="34" charset="0"/>
              <a:buChar char="•"/>
            </a:pPr>
            <a:r>
              <a:rPr lang="en-US" altLang="en-US" dirty="0">
                <a:solidFill>
                  <a:schemeClr val="tx1"/>
                </a:solidFill>
              </a:rPr>
              <a:t>Typically, evaluate how good it is for the player, how good it is for the opponent, then subtract the opponent’s score from the players.</a:t>
            </a:r>
          </a:p>
          <a:p>
            <a:pPr marL="800100" lvl="1" indent="-342900" algn="just">
              <a:lnSpc>
                <a:spcPct val="90000"/>
              </a:lnSpc>
              <a:spcBef>
                <a:spcPct val="30000"/>
              </a:spcBef>
              <a:buFont typeface="Arial" panose="020B0604020202020204" pitchFamily="34" charset="0"/>
              <a:buChar char="•"/>
            </a:pPr>
            <a:r>
              <a:rPr lang="en-US" altLang="en-US" dirty="0">
                <a:solidFill>
                  <a:schemeClr val="tx1"/>
                </a:solidFill>
              </a:rPr>
              <a:t>Often called “static” because it is called on a static board position.</a:t>
            </a:r>
          </a:p>
          <a:p>
            <a:pPr marL="800100" lvl="1" indent="-342900" algn="just">
              <a:lnSpc>
                <a:spcPct val="90000"/>
              </a:lnSpc>
              <a:spcBef>
                <a:spcPct val="30000"/>
              </a:spcBef>
              <a:buFont typeface="Arial" panose="020B0604020202020204" pitchFamily="34" charset="0"/>
              <a:buChar char="•"/>
            </a:pPr>
            <a:r>
              <a:rPr lang="en-US" altLang="en-US" dirty="0">
                <a:solidFill>
                  <a:schemeClr val="tx1"/>
                </a:solidFill>
              </a:rPr>
              <a:t>Othello: Number of white pieces - Number of black pieces</a:t>
            </a:r>
          </a:p>
          <a:p>
            <a:pPr marL="800100" lvl="1" indent="-342900" algn="just">
              <a:lnSpc>
                <a:spcPct val="90000"/>
              </a:lnSpc>
              <a:spcBef>
                <a:spcPct val="30000"/>
              </a:spcBef>
              <a:buFont typeface="Arial" panose="020B0604020202020204" pitchFamily="34" charset="0"/>
              <a:buChar char="•"/>
            </a:pPr>
            <a:r>
              <a:rPr lang="en-US" altLang="en-US" dirty="0">
                <a:solidFill>
                  <a:schemeClr val="tx1"/>
                </a:solidFill>
              </a:rPr>
              <a:t>Chess:  Value of all white pieces - Value of all black pieces</a:t>
            </a:r>
          </a:p>
          <a:p>
            <a:pPr lvl="1" algn="just">
              <a:lnSpc>
                <a:spcPct val="90000"/>
              </a:lnSpc>
              <a:spcBef>
                <a:spcPct val="30000"/>
              </a:spcBef>
              <a:buFontTx/>
              <a:buNone/>
            </a:pPr>
            <a:endParaRPr lang="en-US" altLang="en-US" dirty="0">
              <a:solidFill>
                <a:schemeClr val="tx1"/>
              </a:solidFill>
            </a:endParaRPr>
          </a:p>
          <a:p>
            <a:pPr algn="just">
              <a:lnSpc>
                <a:spcPct val="90000"/>
              </a:lnSpc>
              <a:spcBef>
                <a:spcPct val="30000"/>
              </a:spcBef>
            </a:pPr>
            <a:r>
              <a:rPr lang="en-US" altLang="en-US" sz="2400" dirty="0">
                <a:solidFill>
                  <a:schemeClr val="tx1"/>
                </a:solidFill>
              </a:rPr>
              <a:t>Typical values from -infinity (loss) to +infinity (win) or [-1, +1].</a:t>
            </a:r>
          </a:p>
          <a:p>
            <a:pPr algn="just">
              <a:lnSpc>
                <a:spcPct val="90000"/>
              </a:lnSpc>
              <a:spcBef>
                <a:spcPct val="30000"/>
              </a:spcBef>
              <a:buFontTx/>
              <a:buNone/>
            </a:pPr>
            <a:endParaRPr lang="en-US" altLang="en-US" sz="2400" dirty="0">
              <a:solidFill>
                <a:schemeClr val="tx1"/>
              </a:solidFill>
            </a:endParaRPr>
          </a:p>
          <a:p>
            <a:pPr algn="just">
              <a:lnSpc>
                <a:spcPct val="90000"/>
              </a:lnSpc>
              <a:spcBef>
                <a:spcPct val="30000"/>
              </a:spcBef>
            </a:pPr>
            <a:r>
              <a:rPr lang="en-US" altLang="en-US" sz="2400" dirty="0">
                <a:solidFill>
                  <a:schemeClr val="tx1"/>
                </a:solidFill>
              </a:rPr>
              <a:t>If the board evaluation  is X for a player, it’s -X for the opponent</a:t>
            </a:r>
          </a:p>
          <a:p>
            <a:pPr algn="just">
              <a:lnSpc>
                <a:spcPct val="90000"/>
              </a:lnSpc>
              <a:spcBef>
                <a:spcPct val="30000"/>
              </a:spcBef>
            </a:pPr>
            <a:endParaRPr lang="en-US" altLang="en-US" dirty="0">
              <a:solidFill>
                <a:schemeClr val="tx1"/>
              </a:solidFill>
            </a:endParaRPr>
          </a:p>
          <a:p>
            <a:pPr lvl="1" algn="just">
              <a:lnSpc>
                <a:spcPct val="90000"/>
              </a:lnSpc>
              <a:spcBef>
                <a:spcPct val="30000"/>
              </a:spcBef>
            </a:pPr>
            <a:r>
              <a:rPr lang="en-US" altLang="en-US" dirty="0">
                <a:solidFill>
                  <a:schemeClr val="tx1"/>
                </a:solidFill>
              </a:rPr>
              <a:t>“Zero-sum game”</a:t>
            </a:r>
          </a:p>
        </p:txBody>
      </p:sp>
    </p:spTree>
    <p:extLst>
      <p:ext uri="{BB962C8B-B14F-4D97-AF65-F5344CB8AC3E}">
        <p14:creationId xmlns:p14="http://schemas.microsoft.com/office/powerpoint/2010/main" val="1991917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pic>
        <p:nvPicPr>
          <p:cNvPr id="3" name="Picture 2">
            <a:extLst>
              <a:ext uri="{FF2B5EF4-FFF2-40B4-BE49-F238E27FC236}">
                <a16:creationId xmlns:a16="http://schemas.microsoft.com/office/drawing/2014/main" id="{86A14606-3A20-4555-81E9-9350372F7E82}"/>
              </a:ext>
            </a:extLst>
          </p:cNvPr>
          <p:cNvPicPr>
            <a:picLocks noChangeAspect="1" noChangeArrowheads="1"/>
          </p:cNvPicPr>
          <p:nvPr/>
        </p:nvPicPr>
        <p:blipFill>
          <a:blip r:embed="rId2"/>
          <a:srcRect/>
          <a:stretch>
            <a:fillRect/>
          </a:stretch>
        </p:blipFill>
        <p:spPr bwMode="auto">
          <a:xfrm>
            <a:off x="-469141" y="0"/>
            <a:ext cx="9613142" cy="6819900"/>
          </a:xfrm>
          <a:prstGeom prst="rect">
            <a:avLst/>
          </a:prstGeom>
          <a:noFill/>
          <a:ln w="9525">
            <a:noFill/>
            <a:miter lim="800000"/>
            <a:headEnd/>
            <a:tailEnd/>
          </a:ln>
        </p:spPr>
      </p:pic>
    </p:spTree>
    <p:extLst>
      <p:ext uri="{BB962C8B-B14F-4D97-AF65-F5344CB8AC3E}">
        <p14:creationId xmlns:p14="http://schemas.microsoft.com/office/powerpoint/2010/main" val="2516283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1040"/>
            <a:ext cx="7808976" cy="1088136"/>
          </a:xfrm>
        </p:spPr>
        <p:txBody>
          <a:bodyPr>
            <a:normAutofit fontScale="90000"/>
          </a:bodyPr>
          <a:lstStyle/>
          <a:p>
            <a:br>
              <a:rPr lang="en-US" altLang="en-US" dirty="0"/>
            </a:br>
            <a:br>
              <a:rPr lang="en-US" altLang="en-US" dirty="0"/>
            </a:br>
            <a:r>
              <a:rPr lang="en-US" altLang="en-US" dirty="0"/>
              <a:t>Heuristic evaluation function for</a:t>
            </a:r>
            <a:br>
              <a:rPr lang="en-US" altLang="en-US" dirty="0"/>
            </a:br>
            <a:r>
              <a:rPr lang="en-US" altLang="en-US" dirty="0"/>
              <a:t>tic-tac-toe</a:t>
            </a:r>
            <a:endParaRPr lang="en-US" dirty="0"/>
          </a:p>
        </p:txBody>
      </p:sp>
      <p:pic>
        <p:nvPicPr>
          <p:cNvPr id="3" name="Picture 4">
            <a:extLst>
              <a:ext uri="{FF2B5EF4-FFF2-40B4-BE49-F238E27FC236}">
                <a16:creationId xmlns:a16="http://schemas.microsoft.com/office/drawing/2014/main" id="{B1B72AD9-814B-45F6-9552-85552EF67AB8}"/>
              </a:ext>
            </a:extLst>
          </p:cNvPr>
          <p:cNvPicPr>
            <a:picLocks noChangeAspect="1" noChangeArrowheads="1"/>
          </p:cNvPicPr>
          <p:nvPr/>
        </p:nvPicPr>
        <p:blipFill>
          <a:blip r:embed="rId2"/>
          <a:srcRect/>
          <a:stretch>
            <a:fillRect/>
          </a:stretch>
        </p:blipFill>
        <p:spPr bwMode="auto">
          <a:xfrm>
            <a:off x="0" y="2093842"/>
            <a:ext cx="9144000" cy="4651515"/>
          </a:xfrm>
          <a:prstGeom prst="rect">
            <a:avLst/>
          </a:prstGeom>
          <a:noFill/>
          <a:ln w="19050" algn="ctr">
            <a:noFill/>
            <a:miter lim="800000"/>
            <a:headEnd/>
            <a:tailEnd/>
          </a:ln>
        </p:spPr>
      </p:pic>
    </p:spTree>
    <p:extLst>
      <p:ext uri="{BB962C8B-B14F-4D97-AF65-F5344CB8AC3E}">
        <p14:creationId xmlns:p14="http://schemas.microsoft.com/office/powerpoint/2010/main" val="1121531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Cutoff Search	</a:t>
            </a:r>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61ABE990-9A52-4F7D-881D-AB634D1D4DD1}"/>
              </a:ext>
            </a:extLst>
          </p:cNvPr>
          <p:cNvSpPr txBox="1">
            <a:spLocks noChangeArrowheads="1"/>
          </p:cNvSpPr>
          <p:nvPr/>
        </p:nvSpPr>
        <p:spPr>
          <a:xfrm>
            <a:off x="13252" y="2035778"/>
            <a:ext cx="9069452" cy="4373217"/>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ltLang="de-DE" sz="2800" dirty="0">
                <a:solidFill>
                  <a:schemeClr val="tx1"/>
                </a:solidFill>
              </a:rPr>
              <a:t>Cutting of searches at a fixed depth dependent on time</a:t>
            </a:r>
          </a:p>
          <a:p>
            <a:endParaRPr lang="en-US" altLang="de-DE" sz="2800" dirty="0">
              <a:solidFill>
                <a:schemeClr val="tx1"/>
              </a:solidFill>
            </a:endParaRPr>
          </a:p>
          <a:p>
            <a:pPr lvl="1" algn="l"/>
            <a:r>
              <a:rPr lang="en-US" altLang="de-DE" sz="2800" dirty="0">
                <a:solidFill>
                  <a:schemeClr val="tx1"/>
                </a:solidFill>
              </a:rPr>
              <a:t>The deeper the search the more information is available to the program the more accurate the evaluation functions</a:t>
            </a:r>
          </a:p>
          <a:p>
            <a:pPr lvl="1" algn="l"/>
            <a:endParaRPr lang="en-US" altLang="de-DE" sz="2800" dirty="0">
              <a:solidFill>
                <a:schemeClr val="tx1"/>
              </a:solidFill>
            </a:endParaRPr>
          </a:p>
          <a:p>
            <a:r>
              <a:rPr lang="en-US" altLang="de-DE" sz="2800" dirty="0">
                <a:solidFill>
                  <a:schemeClr val="tx1"/>
                </a:solidFill>
              </a:rPr>
              <a:t>Iterative deepening – when time runs out return the program returns the deepest completed search.</a:t>
            </a:r>
          </a:p>
          <a:p>
            <a:endParaRPr lang="en-US" altLang="de-DE" sz="2800" dirty="0">
              <a:solidFill>
                <a:schemeClr val="tx1"/>
              </a:solidFill>
            </a:endParaRPr>
          </a:p>
          <a:p>
            <a:pPr lvl="1" algn="l"/>
            <a:r>
              <a:rPr lang="en-US" altLang="de-DE" sz="2800" dirty="0">
                <a:solidFill>
                  <a:schemeClr val="tx1"/>
                </a:solidFill>
              </a:rPr>
              <a:t>Is searching a node deeper better than searching more nodes?</a:t>
            </a:r>
            <a:endParaRPr lang="en-CA" altLang="de-DE" sz="2800" dirty="0">
              <a:solidFill>
                <a:schemeClr val="tx1"/>
              </a:solidFill>
            </a:endParaRPr>
          </a:p>
        </p:txBody>
      </p:sp>
    </p:spTree>
    <p:extLst>
      <p:ext uri="{BB962C8B-B14F-4D97-AF65-F5344CB8AC3E}">
        <p14:creationId xmlns:p14="http://schemas.microsoft.com/office/powerpoint/2010/main" val="3132154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Consequences</a:t>
            </a:r>
            <a:endParaRPr lang="en-US" dirty="0"/>
          </a:p>
        </p:txBody>
      </p:sp>
      <p:sp>
        <p:nvSpPr>
          <p:cNvPr id="3" name="Rectangle 1027" descr="Rectangle: Click to edit Master text styles&#10;Second level&#10;Third level&#10;Fourth level&#10;Fifth level">
            <a:extLst>
              <a:ext uri="{FF2B5EF4-FFF2-40B4-BE49-F238E27FC236}">
                <a16:creationId xmlns:a16="http://schemas.microsoft.com/office/drawing/2014/main" id="{0ACF42FD-95F9-4912-9B9E-13EC21972F1D}"/>
              </a:ext>
            </a:extLst>
          </p:cNvPr>
          <p:cNvSpPr txBox="1">
            <a:spLocks noChangeArrowheads="1"/>
          </p:cNvSpPr>
          <p:nvPr/>
        </p:nvSpPr>
        <p:spPr>
          <a:xfrm>
            <a:off x="181228" y="2093843"/>
            <a:ext cx="8750737" cy="436150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de-DE" sz="2800" dirty="0">
                <a:solidFill>
                  <a:schemeClr val="tx1"/>
                </a:solidFill>
              </a:rPr>
              <a:t>Evaluation function might return an incorrect value.</a:t>
            </a:r>
          </a:p>
          <a:p>
            <a:pPr lvl="1" algn="just"/>
            <a:r>
              <a:rPr lang="en-US" altLang="de-DE" sz="2800" dirty="0">
                <a:solidFill>
                  <a:schemeClr val="tx1"/>
                </a:solidFill>
              </a:rPr>
              <a:t>If the search in cutoff and the next move results involves a capture, then the value that is return maybe incorrect.</a:t>
            </a:r>
          </a:p>
          <a:p>
            <a:pPr lvl="1" algn="just"/>
            <a:endParaRPr lang="en-US" altLang="de-DE" sz="2800" dirty="0">
              <a:solidFill>
                <a:schemeClr val="tx1"/>
              </a:solidFill>
            </a:endParaRPr>
          </a:p>
          <a:p>
            <a:pPr algn="just"/>
            <a:r>
              <a:rPr lang="en-US" altLang="de-DE" sz="2800" dirty="0">
                <a:solidFill>
                  <a:schemeClr val="tx1"/>
                </a:solidFill>
              </a:rPr>
              <a:t>Horizon problem</a:t>
            </a:r>
          </a:p>
          <a:p>
            <a:pPr lvl="1" algn="just"/>
            <a:r>
              <a:rPr lang="en-US" altLang="de-DE" sz="2800" dirty="0">
                <a:solidFill>
                  <a:schemeClr val="tx1"/>
                </a:solidFill>
              </a:rPr>
              <a:t>Moves that are pushed deeper into the search trees may result in an oversight by the evaluation function.</a:t>
            </a:r>
            <a:endParaRPr lang="en-CA" altLang="de-DE" sz="2800" dirty="0">
              <a:solidFill>
                <a:schemeClr val="tx1"/>
              </a:solidFill>
            </a:endParaRPr>
          </a:p>
        </p:txBody>
      </p:sp>
    </p:spTree>
    <p:extLst>
      <p:ext uri="{BB962C8B-B14F-4D97-AF65-F5344CB8AC3E}">
        <p14:creationId xmlns:p14="http://schemas.microsoft.com/office/powerpoint/2010/main" val="87757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dirty="0"/>
              <a:t>Game Playing: Introduction</a:t>
            </a:r>
          </a:p>
        </p:txBody>
      </p:sp>
      <p:sp>
        <p:nvSpPr>
          <p:cNvPr id="7" name="Rectangle 6">
            <a:extLst>
              <a:ext uri="{FF2B5EF4-FFF2-40B4-BE49-F238E27FC236}">
                <a16:creationId xmlns:a16="http://schemas.microsoft.com/office/drawing/2014/main" id="{AE438261-09AE-4CFE-B976-541DDBF4898C}"/>
              </a:ext>
            </a:extLst>
          </p:cNvPr>
          <p:cNvSpPr/>
          <p:nvPr/>
        </p:nvSpPr>
        <p:spPr>
          <a:xfrm>
            <a:off x="266596" y="2194118"/>
            <a:ext cx="8610118" cy="707886"/>
          </a:xfrm>
          <a:prstGeom prst="rect">
            <a:avLst/>
          </a:prstGeom>
        </p:spPr>
        <p:txBody>
          <a:bodyPr wrap="square">
            <a:spAutoFit/>
          </a:bodyPr>
          <a:lstStyle/>
          <a:p>
            <a:pPr algn="just"/>
            <a:r>
              <a:rPr lang="en-US" sz="2000" dirty="0">
                <a:latin typeface="Times-Roman"/>
              </a:rPr>
              <a:t>We cover </a:t>
            </a:r>
            <a:r>
              <a:rPr lang="en-US" sz="2000" b="1" dirty="0">
                <a:latin typeface="Times-Bold"/>
              </a:rPr>
              <a:t>competitive </a:t>
            </a:r>
            <a:r>
              <a:rPr lang="en-US" sz="2000" dirty="0">
                <a:latin typeface="Times-Roman"/>
              </a:rPr>
              <a:t>environments, in which the agents’ goals are in conflict, giving rise to </a:t>
            </a:r>
            <a:r>
              <a:rPr lang="en-US" sz="2000" b="1" dirty="0">
                <a:latin typeface="Times-Bold"/>
              </a:rPr>
              <a:t>adversarial search </a:t>
            </a:r>
            <a:r>
              <a:rPr lang="en-US" sz="2000" dirty="0">
                <a:latin typeface="Times-Roman"/>
              </a:rPr>
              <a:t>problems—often known as </a:t>
            </a:r>
            <a:r>
              <a:rPr lang="en-US" sz="2000" b="1" dirty="0">
                <a:latin typeface="Times-Bold"/>
              </a:rPr>
              <a:t>games</a:t>
            </a:r>
            <a:r>
              <a:rPr lang="en-US" sz="2000" dirty="0">
                <a:latin typeface="Times-Roman"/>
              </a:rPr>
              <a:t>.</a:t>
            </a:r>
            <a:endParaRPr lang="en-US" sz="2000" dirty="0"/>
          </a:p>
        </p:txBody>
      </p:sp>
      <p:sp>
        <p:nvSpPr>
          <p:cNvPr id="8" name="Rectangle 7">
            <a:extLst>
              <a:ext uri="{FF2B5EF4-FFF2-40B4-BE49-F238E27FC236}">
                <a16:creationId xmlns:a16="http://schemas.microsoft.com/office/drawing/2014/main" id="{CEA123C5-BFA7-4060-893B-0CB833C3B83E}"/>
              </a:ext>
            </a:extLst>
          </p:cNvPr>
          <p:cNvSpPr/>
          <p:nvPr/>
        </p:nvSpPr>
        <p:spPr>
          <a:xfrm>
            <a:off x="266596" y="2986712"/>
            <a:ext cx="8610118" cy="1015663"/>
          </a:xfrm>
          <a:prstGeom prst="rect">
            <a:avLst/>
          </a:prstGeom>
        </p:spPr>
        <p:txBody>
          <a:bodyPr wrap="square">
            <a:spAutoFit/>
          </a:bodyPr>
          <a:lstStyle/>
          <a:p>
            <a:pPr algn="just"/>
            <a:r>
              <a:rPr lang="en-US" sz="2000" dirty="0">
                <a:latin typeface="Times-Roman"/>
              </a:rPr>
              <a:t>Mathematical </a:t>
            </a:r>
            <a:r>
              <a:rPr lang="en-US" sz="2000" b="1" dirty="0">
                <a:latin typeface="Times-Bold"/>
              </a:rPr>
              <a:t>game theory</a:t>
            </a:r>
            <a:r>
              <a:rPr lang="en-US" sz="2000" dirty="0">
                <a:latin typeface="Times-Roman"/>
              </a:rPr>
              <a:t>, a branch of economics, views any multiagent environment as a game, provided that the impact of each agent on the others is “significant,” regardless of whether the agents are cooperative or competitive</a:t>
            </a:r>
            <a:endParaRPr lang="en-US" sz="2000" dirty="0"/>
          </a:p>
        </p:txBody>
      </p:sp>
      <p:sp>
        <p:nvSpPr>
          <p:cNvPr id="9" name="Rectangle 8">
            <a:extLst>
              <a:ext uri="{FF2B5EF4-FFF2-40B4-BE49-F238E27FC236}">
                <a16:creationId xmlns:a16="http://schemas.microsoft.com/office/drawing/2014/main" id="{3BC90C1E-2D16-42D5-A9E2-7A923599F3B5}"/>
              </a:ext>
            </a:extLst>
          </p:cNvPr>
          <p:cNvSpPr/>
          <p:nvPr/>
        </p:nvSpPr>
        <p:spPr>
          <a:xfrm>
            <a:off x="266596" y="4070372"/>
            <a:ext cx="8610118" cy="1015663"/>
          </a:xfrm>
          <a:prstGeom prst="rect">
            <a:avLst/>
          </a:prstGeom>
        </p:spPr>
        <p:txBody>
          <a:bodyPr wrap="square">
            <a:spAutoFit/>
          </a:bodyPr>
          <a:lstStyle/>
          <a:p>
            <a:pPr algn="just"/>
            <a:r>
              <a:rPr lang="en-US" sz="2000" dirty="0">
                <a:latin typeface="Times-Roman"/>
              </a:rPr>
              <a:t>In AI, the most common games are of a rather specialized kind—what game theorists call deterministic, turn-taking, two-player,</a:t>
            </a:r>
            <a:r>
              <a:rPr lang="en-US" sz="900" dirty="0">
                <a:latin typeface="Helvetica-Narrow"/>
              </a:rPr>
              <a:t> </a:t>
            </a:r>
            <a:r>
              <a:rPr lang="en-US" sz="2000" b="1" dirty="0">
                <a:latin typeface="Times-Bold"/>
              </a:rPr>
              <a:t>zero-sum games </a:t>
            </a:r>
            <a:r>
              <a:rPr lang="en-US" sz="2000" dirty="0">
                <a:latin typeface="Times-Roman"/>
              </a:rPr>
              <a:t>of </a:t>
            </a:r>
            <a:r>
              <a:rPr lang="en-US" sz="2000" b="1" dirty="0">
                <a:latin typeface="Times-Bold"/>
              </a:rPr>
              <a:t>perfect information </a:t>
            </a:r>
            <a:r>
              <a:rPr lang="en-US" sz="2000" dirty="0">
                <a:latin typeface="Times-Roman"/>
              </a:rPr>
              <a:t>(such as chess).</a:t>
            </a:r>
            <a:endParaRPr lang="en-US" sz="2000" dirty="0"/>
          </a:p>
        </p:txBody>
      </p:sp>
      <p:sp>
        <p:nvSpPr>
          <p:cNvPr id="10" name="Rectangle 9">
            <a:extLst>
              <a:ext uri="{FF2B5EF4-FFF2-40B4-BE49-F238E27FC236}">
                <a16:creationId xmlns:a16="http://schemas.microsoft.com/office/drawing/2014/main" id="{26046D79-0BC7-4730-9CCE-DBA3C654D130}"/>
              </a:ext>
            </a:extLst>
          </p:cNvPr>
          <p:cNvSpPr/>
          <p:nvPr/>
        </p:nvSpPr>
        <p:spPr>
          <a:xfrm>
            <a:off x="266596" y="5205646"/>
            <a:ext cx="8610118" cy="1015663"/>
          </a:xfrm>
          <a:prstGeom prst="rect">
            <a:avLst/>
          </a:prstGeom>
        </p:spPr>
        <p:txBody>
          <a:bodyPr wrap="square">
            <a:spAutoFit/>
          </a:bodyPr>
          <a:lstStyle/>
          <a:p>
            <a:pPr algn="just"/>
            <a:r>
              <a:rPr lang="en-US" sz="2000" dirty="0">
                <a:latin typeface="Times-Roman"/>
              </a:rPr>
              <a:t>In our terminology, this means</a:t>
            </a:r>
            <a:r>
              <a:rPr lang="en-US" sz="900" dirty="0">
                <a:latin typeface="Helvetica-Narrow"/>
              </a:rPr>
              <a:t> </a:t>
            </a:r>
            <a:r>
              <a:rPr lang="en-US" sz="2000" dirty="0">
                <a:latin typeface="Times-Roman"/>
              </a:rPr>
              <a:t>deterministic, fully observable environments in which two agents act alternately and in which the utility values at the end of the game are always equal and opposite.</a:t>
            </a:r>
            <a:endParaRPr lang="en-US" sz="2000" dirty="0"/>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Improvements to Cutoff </a:t>
            </a:r>
            <a:endParaRPr lang="en-US" dirty="0"/>
          </a:p>
        </p:txBody>
      </p:sp>
      <p:sp>
        <p:nvSpPr>
          <p:cNvPr id="3" name="Rectangle 1027" descr="Rectangle: Click to edit Master text styles&#10;Second level&#10;Third level&#10;Fourth level&#10;Fifth level">
            <a:extLst>
              <a:ext uri="{FF2B5EF4-FFF2-40B4-BE49-F238E27FC236}">
                <a16:creationId xmlns:a16="http://schemas.microsoft.com/office/drawing/2014/main" id="{972E9076-8417-45EA-A5A5-2D7627C0D08A}"/>
              </a:ext>
            </a:extLst>
          </p:cNvPr>
          <p:cNvSpPr txBox="1">
            <a:spLocks noChangeArrowheads="1"/>
          </p:cNvSpPr>
          <p:nvPr/>
        </p:nvSpPr>
        <p:spPr>
          <a:xfrm>
            <a:off x="28893" y="2067339"/>
            <a:ext cx="9115108" cy="4205446"/>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de-DE" sz="2800" dirty="0">
                <a:solidFill>
                  <a:schemeClr val="tx1"/>
                </a:solidFill>
              </a:rPr>
              <a:t>Evaluation functions should only be applied to quiescent position.</a:t>
            </a:r>
          </a:p>
          <a:p>
            <a:pPr lvl="1" algn="just"/>
            <a:endParaRPr lang="en-US" altLang="de-DE" sz="2800" dirty="0">
              <a:solidFill>
                <a:schemeClr val="tx1"/>
              </a:solidFill>
            </a:endParaRPr>
          </a:p>
          <a:p>
            <a:pPr lvl="1" algn="just"/>
            <a:r>
              <a:rPr lang="en-US" altLang="de-DE" sz="2800" dirty="0">
                <a:solidFill>
                  <a:schemeClr val="tx1"/>
                </a:solidFill>
              </a:rPr>
              <a:t>Quiescent Position : Position that are unlikely to exhibit wild swings in value in the near future.</a:t>
            </a:r>
          </a:p>
          <a:p>
            <a:pPr lvl="1" algn="just"/>
            <a:endParaRPr lang="en-US" altLang="de-DE" sz="2800" dirty="0">
              <a:solidFill>
                <a:schemeClr val="tx1"/>
              </a:solidFill>
            </a:endParaRPr>
          </a:p>
          <a:p>
            <a:pPr algn="just"/>
            <a:r>
              <a:rPr lang="en-US" altLang="de-DE" sz="2800" dirty="0">
                <a:solidFill>
                  <a:schemeClr val="tx1"/>
                </a:solidFill>
              </a:rPr>
              <a:t>Non quiescent position should be expanded until quiescent position is reached.  This extra search is called a </a:t>
            </a:r>
            <a:r>
              <a:rPr lang="en-US" altLang="de-DE" sz="2800" b="1" i="1" dirty="0">
                <a:solidFill>
                  <a:schemeClr val="tx1"/>
                </a:solidFill>
              </a:rPr>
              <a:t>Quiescence search</a:t>
            </a:r>
            <a:r>
              <a:rPr lang="en-US" altLang="de-DE" sz="2800" dirty="0">
                <a:solidFill>
                  <a:schemeClr val="tx1"/>
                </a:solidFill>
              </a:rPr>
              <a:t>.</a:t>
            </a:r>
          </a:p>
          <a:p>
            <a:pPr lvl="1" algn="just"/>
            <a:endParaRPr lang="en-US" altLang="de-DE" sz="2800" dirty="0">
              <a:solidFill>
                <a:schemeClr val="tx1"/>
              </a:solidFill>
            </a:endParaRPr>
          </a:p>
          <a:p>
            <a:pPr lvl="1" algn="just"/>
            <a:r>
              <a:rPr lang="en-US" altLang="de-DE" sz="2800" dirty="0">
                <a:solidFill>
                  <a:schemeClr val="tx1"/>
                </a:solidFill>
              </a:rPr>
              <a:t>Will provide more information about that one node in the search tree but may result in the lose of information about the other nodes.</a:t>
            </a:r>
          </a:p>
        </p:txBody>
      </p:sp>
    </p:spTree>
    <p:extLst>
      <p:ext uri="{BB962C8B-B14F-4D97-AF65-F5344CB8AC3E}">
        <p14:creationId xmlns:p14="http://schemas.microsoft.com/office/powerpoint/2010/main" val="3106170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Pruning</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372DD633-7FF0-40E4-B5C6-67614A092BB8}"/>
              </a:ext>
            </a:extLst>
          </p:cNvPr>
          <p:cNvSpPr txBox="1">
            <a:spLocks noChangeArrowheads="1"/>
          </p:cNvSpPr>
          <p:nvPr/>
        </p:nvSpPr>
        <p:spPr>
          <a:xfrm>
            <a:off x="1" y="2133599"/>
            <a:ext cx="9144000" cy="43217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de-DE" sz="2800" dirty="0">
                <a:solidFill>
                  <a:schemeClr val="tx1"/>
                </a:solidFill>
              </a:rPr>
              <a:t>What is pruning?</a:t>
            </a:r>
          </a:p>
          <a:p>
            <a:pPr lvl="1" algn="just"/>
            <a:r>
              <a:rPr lang="en-US" altLang="de-DE" sz="2800" dirty="0">
                <a:solidFill>
                  <a:schemeClr val="tx1"/>
                </a:solidFill>
              </a:rPr>
              <a:t>The process of eliminating a branch of the search tree from consideration without examining it.</a:t>
            </a:r>
          </a:p>
          <a:p>
            <a:pPr lvl="1" algn="just"/>
            <a:endParaRPr lang="en-US" altLang="de-DE" sz="2800" dirty="0">
              <a:solidFill>
                <a:schemeClr val="tx1"/>
              </a:solidFill>
            </a:endParaRPr>
          </a:p>
          <a:p>
            <a:pPr algn="just"/>
            <a:r>
              <a:rPr lang="en-US" altLang="de-DE" sz="2800" dirty="0">
                <a:solidFill>
                  <a:schemeClr val="tx1"/>
                </a:solidFill>
              </a:rPr>
              <a:t>Why prune?</a:t>
            </a:r>
          </a:p>
          <a:p>
            <a:pPr lvl="1" algn="just"/>
            <a:r>
              <a:rPr lang="en-CA" altLang="de-DE" sz="2800" dirty="0">
                <a:solidFill>
                  <a:schemeClr val="tx1"/>
                </a:solidFill>
              </a:rPr>
              <a:t>To eliminate searching nodes that are potentially unreachable.</a:t>
            </a:r>
          </a:p>
          <a:p>
            <a:pPr lvl="1" algn="just"/>
            <a:r>
              <a:rPr lang="en-CA" altLang="de-DE" sz="2800" dirty="0">
                <a:solidFill>
                  <a:schemeClr val="tx1"/>
                </a:solidFill>
              </a:rPr>
              <a:t>To speedup the search process.</a:t>
            </a:r>
          </a:p>
          <a:p>
            <a:pPr lvl="1" algn="just"/>
            <a:endParaRPr lang="en-CA" altLang="de-DE" sz="2800" dirty="0">
              <a:solidFill>
                <a:schemeClr val="tx1"/>
              </a:solidFill>
            </a:endParaRPr>
          </a:p>
        </p:txBody>
      </p:sp>
    </p:spTree>
    <p:extLst>
      <p:ext uri="{BB962C8B-B14F-4D97-AF65-F5344CB8AC3E}">
        <p14:creationId xmlns:p14="http://schemas.microsoft.com/office/powerpoint/2010/main" val="28509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Alpha-Beta Pruning</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41AF8DF3-9D22-4D5F-8A32-B4BF80439608}"/>
              </a:ext>
            </a:extLst>
          </p:cNvPr>
          <p:cNvSpPr txBox="1">
            <a:spLocks noChangeArrowheads="1"/>
          </p:cNvSpPr>
          <p:nvPr/>
        </p:nvSpPr>
        <p:spPr>
          <a:xfrm>
            <a:off x="150813" y="2014330"/>
            <a:ext cx="8993187" cy="462358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de-DE" sz="2800" dirty="0">
                <a:solidFill>
                  <a:schemeClr val="tx1"/>
                </a:solidFill>
              </a:rPr>
              <a:t>A technique to find the optimal solution according to a limited depth search using evaluation functions.</a:t>
            </a:r>
          </a:p>
          <a:p>
            <a:pPr algn="just"/>
            <a:endParaRPr lang="en-US" altLang="de-DE" sz="2800" dirty="0">
              <a:solidFill>
                <a:schemeClr val="tx1"/>
              </a:solidFill>
            </a:endParaRPr>
          </a:p>
          <a:p>
            <a:pPr algn="just"/>
            <a:r>
              <a:rPr lang="en-US" altLang="de-DE" sz="2800" dirty="0">
                <a:solidFill>
                  <a:schemeClr val="tx1"/>
                </a:solidFill>
              </a:rPr>
              <a:t>Returns the same choice as minimax cutoff decisions but examines fewer nodes.</a:t>
            </a:r>
          </a:p>
          <a:p>
            <a:pPr algn="just"/>
            <a:endParaRPr lang="en-US" altLang="de-DE" sz="2800" dirty="0">
              <a:solidFill>
                <a:schemeClr val="tx1"/>
              </a:solidFill>
            </a:endParaRPr>
          </a:p>
          <a:p>
            <a:pPr algn="just"/>
            <a:r>
              <a:rPr lang="en-US" altLang="de-DE" sz="2800" dirty="0">
                <a:solidFill>
                  <a:schemeClr val="tx1"/>
                </a:solidFill>
              </a:rPr>
              <a:t>Gets its name from the two variables that are passed along during the search which restrict the set of possible solutions.</a:t>
            </a:r>
            <a:endParaRPr lang="en-CA" altLang="de-DE" sz="2800" dirty="0">
              <a:solidFill>
                <a:schemeClr val="tx1"/>
              </a:solidFill>
            </a:endParaRPr>
          </a:p>
        </p:txBody>
      </p:sp>
    </p:spTree>
    <p:extLst>
      <p:ext uri="{BB962C8B-B14F-4D97-AF65-F5344CB8AC3E}">
        <p14:creationId xmlns:p14="http://schemas.microsoft.com/office/powerpoint/2010/main" val="774604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Alpha-beta: Definitions</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F662842B-463C-42FC-BE2F-C3FEE2683FE2}"/>
              </a:ext>
            </a:extLst>
          </p:cNvPr>
          <p:cNvSpPr txBox="1">
            <a:spLocks noChangeArrowheads="1"/>
          </p:cNvSpPr>
          <p:nvPr/>
        </p:nvSpPr>
        <p:spPr>
          <a:xfrm>
            <a:off x="119270" y="2292625"/>
            <a:ext cx="8772940" cy="39649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endParaRPr lang="en-US" altLang="de-DE" sz="2800" dirty="0">
              <a:solidFill>
                <a:schemeClr val="tx1"/>
              </a:solidFill>
            </a:endParaRPr>
          </a:p>
          <a:p>
            <a:pPr algn="just"/>
            <a:r>
              <a:rPr lang="en-US" altLang="de-DE" sz="2800" dirty="0">
                <a:solidFill>
                  <a:schemeClr val="tx1"/>
                </a:solidFill>
              </a:rPr>
              <a:t>Alpha – </a:t>
            </a:r>
          </a:p>
          <a:p>
            <a:pPr algn="just"/>
            <a:r>
              <a:rPr lang="en-US" altLang="de-DE" sz="2800" dirty="0">
                <a:solidFill>
                  <a:schemeClr val="tx1"/>
                </a:solidFill>
              </a:rPr>
              <a:t>the value of the best choice so far along the path for MAX.</a:t>
            </a:r>
          </a:p>
          <a:p>
            <a:pPr algn="just"/>
            <a:endParaRPr lang="en-US" altLang="de-DE" sz="2800" dirty="0">
              <a:solidFill>
                <a:schemeClr val="tx1"/>
              </a:solidFill>
            </a:endParaRPr>
          </a:p>
          <a:p>
            <a:pPr algn="just"/>
            <a:r>
              <a:rPr lang="en-US" altLang="de-DE" sz="2800" dirty="0">
                <a:solidFill>
                  <a:schemeClr val="tx1"/>
                </a:solidFill>
              </a:rPr>
              <a:t>Beta – </a:t>
            </a:r>
          </a:p>
          <a:p>
            <a:pPr algn="just"/>
            <a:r>
              <a:rPr lang="en-US" altLang="de-DE" sz="2800" dirty="0">
                <a:solidFill>
                  <a:schemeClr val="tx1"/>
                </a:solidFill>
              </a:rPr>
              <a:t>the value of the best choice (lowest value) so far along the path for MIN.</a:t>
            </a:r>
            <a:endParaRPr lang="en-CA" altLang="de-DE" sz="2800" dirty="0">
              <a:solidFill>
                <a:schemeClr val="tx1"/>
              </a:solidFill>
            </a:endParaRPr>
          </a:p>
        </p:txBody>
      </p:sp>
    </p:spTree>
    <p:extLst>
      <p:ext uri="{BB962C8B-B14F-4D97-AF65-F5344CB8AC3E}">
        <p14:creationId xmlns:p14="http://schemas.microsoft.com/office/powerpoint/2010/main" val="1342122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Implementation</a:t>
            </a:r>
            <a:endParaRPr lang="en-US" dirty="0"/>
          </a:p>
        </p:txBody>
      </p:sp>
      <p:sp>
        <p:nvSpPr>
          <p:cNvPr id="4" name="Rectangle 3" descr="Rectangle: Click to edit Master text styles&#10;Second level&#10;Third level&#10;Fourth level&#10;Fifth level">
            <a:extLst>
              <a:ext uri="{FF2B5EF4-FFF2-40B4-BE49-F238E27FC236}">
                <a16:creationId xmlns:a16="http://schemas.microsoft.com/office/drawing/2014/main" id="{A0BFA310-234E-4F66-B08A-225A5B20C368}"/>
              </a:ext>
            </a:extLst>
          </p:cNvPr>
          <p:cNvSpPr txBox="1">
            <a:spLocks noChangeArrowheads="1"/>
          </p:cNvSpPr>
          <p:nvPr/>
        </p:nvSpPr>
        <p:spPr>
          <a:xfrm>
            <a:off x="113506" y="2093842"/>
            <a:ext cx="9030494" cy="476415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de-DE" sz="2800" dirty="0">
                <a:solidFill>
                  <a:schemeClr val="tx1"/>
                </a:solidFill>
              </a:rPr>
              <a:t>Set root node alpha to negative infinity and beta to positive infinity.</a:t>
            </a:r>
          </a:p>
          <a:p>
            <a:pPr algn="just"/>
            <a:endParaRPr lang="en-US" altLang="de-DE" sz="2800" dirty="0">
              <a:solidFill>
                <a:schemeClr val="tx1"/>
              </a:solidFill>
            </a:endParaRPr>
          </a:p>
          <a:p>
            <a:pPr algn="just"/>
            <a:r>
              <a:rPr lang="en-US" altLang="de-DE" sz="2800" dirty="0">
                <a:solidFill>
                  <a:schemeClr val="tx1"/>
                </a:solidFill>
              </a:rPr>
              <a:t>Search depth first, propagating alpha and beta values down to all nodes visited until reaching desired depth.</a:t>
            </a:r>
          </a:p>
          <a:p>
            <a:pPr algn="just"/>
            <a:endParaRPr lang="en-US" altLang="de-DE" sz="2800" dirty="0">
              <a:solidFill>
                <a:schemeClr val="tx1"/>
              </a:solidFill>
            </a:endParaRPr>
          </a:p>
          <a:p>
            <a:pPr algn="just"/>
            <a:r>
              <a:rPr lang="en-US" altLang="de-DE" sz="2800" dirty="0">
                <a:solidFill>
                  <a:schemeClr val="tx1"/>
                </a:solidFill>
              </a:rPr>
              <a:t>Apply evaluation function to get the utility of this node.</a:t>
            </a:r>
          </a:p>
          <a:p>
            <a:pPr algn="just"/>
            <a:endParaRPr lang="en-US" altLang="de-DE" sz="2800" dirty="0">
              <a:solidFill>
                <a:schemeClr val="tx1"/>
              </a:solidFill>
            </a:endParaRPr>
          </a:p>
          <a:p>
            <a:pPr algn="just"/>
            <a:r>
              <a:rPr lang="en-US" altLang="de-DE" sz="2800" dirty="0">
                <a:solidFill>
                  <a:schemeClr val="tx1"/>
                </a:solidFill>
              </a:rPr>
              <a:t>If parent of this node is a MAX node, and the utility calculated is greater than parents' current alpha value, replace this alpha value with this utility. </a:t>
            </a:r>
            <a:endParaRPr lang="en-CA" altLang="de-DE" sz="2800" dirty="0">
              <a:solidFill>
                <a:schemeClr val="tx1"/>
              </a:solidFill>
            </a:endParaRPr>
          </a:p>
        </p:txBody>
      </p:sp>
    </p:spTree>
    <p:extLst>
      <p:ext uri="{BB962C8B-B14F-4D97-AF65-F5344CB8AC3E}">
        <p14:creationId xmlns:p14="http://schemas.microsoft.com/office/powerpoint/2010/main" val="1523870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Implementation (Cont’d)</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15BFE82C-A272-4565-AC95-BF50173D84D3}"/>
              </a:ext>
            </a:extLst>
          </p:cNvPr>
          <p:cNvSpPr txBox="1">
            <a:spLocks noChangeArrowheads="1"/>
          </p:cNvSpPr>
          <p:nvPr/>
        </p:nvSpPr>
        <p:spPr>
          <a:xfrm>
            <a:off x="-32067" y="2027583"/>
            <a:ext cx="9043546" cy="442776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de-DE" sz="2800" dirty="0">
                <a:solidFill>
                  <a:schemeClr val="tx1"/>
                </a:solidFill>
              </a:rPr>
              <a:t>If parent of this node is a MIN node, and the utility calculated is less than parents' current beta value, replace this beta value with this utility.</a:t>
            </a:r>
          </a:p>
          <a:p>
            <a:pPr algn="just"/>
            <a:endParaRPr lang="en-US" altLang="de-DE" sz="2800" dirty="0">
              <a:solidFill>
                <a:schemeClr val="tx1"/>
              </a:solidFill>
            </a:endParaRPr>
          </a:p>
          <a:p>
            <a:pPr algn="just"/>
            <a:r>
              <a:rPr lang="en-US" altLang="de-DE" sz="2800" dirty="0">
                <a:solidFill>
                  <a:schemeClr val="tx1"/>
                </a:solidFill>
              </a:rPr>
              <a:t>Based on these updated values, it compares the alpha and beta values of this parent node to determine whether to look at any more children or to backtrack up the tree.</a:t>
            </a:r>
          </a:p>
          <a:p>
            <a:pPr algn="just"/>
            <a:endParaRPr lang="en-US" altLang="de-DE" sz="2800" dirty="0">
              <a:solidFill>
                <a:schemeClr val="tx1"/>
              </a:solidFill>
            </a:endParaRPr>
          </a:p>
          <a:p>
            <a:pPr algn="just"/>
            <a:r>
              <a:rPr lang="en-US" altLang="de-DE" sz="2800" dirty="0">
                <a:solidFill>
                  <a:schemeClr val="tx1"/>
                </a:solidFill>
              </a:rPr>
              <a:t>Continue the depth first search in this way until all potentially better paths have been evaluated.</a:t>
            </a:r>
          </a:p>
        </p:txBody>
      </p:sp>
    </p:spTree>
    <p:extLst>
      <p:ext uri="{BB962C8B-B14F-4D97-AF65-F5344CB8AC3E}">
        <p14:creationId xmlns:p14="http://schemas.microsoft.com/office/powerpoint/2010/main" val="2013359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Alpha-Beta Example</a:t>
            </a:r>
            <a:endParaRPr lang="en-US" dirty="0"/>
          </a:p>
        </p:txBody>
      </p:sp>
      <p:pic>
        <p:nvPicPr>
          <p:cNvPr id="6" name="Picture 5">
            <a:extLst>
              <a:ext uri="{FF2B5EF4-FFF2-40B4-BE49-F238E27FC236}">
                <a16:creationId xmlns:a16="http://schemas.microsoft.com/office/drawing/2014/main" id="{D4DCB2C0-6C78-44F8-A341-B702F1D18FB7}"/>
              </a:ext>
            </a:extLst>
          </p:cNvPr>
          <p:cNvPicPr>
            <a:picLocks noChangeAspect="1"/>
          </p:cNvPicPr>
          <p:nvPr/>
        </p:nvPicPr>
        <p:blipFill>
          <a:blip r:embed="rId2"/>
          <a:stretch>
            <a:fillRect/>
          </a:stretch>
        </p:blipFill>
        <p:spPr>
          <a:xfrm>
            <a:off x="0" y="2072308"/>
            <a:ext cx="9144000" cy="4785691"/>
          </a:xfrm>
          <a:prstGeom prst="rect">
            <a:avLst/>
          </a:prstGeom>
        </p:spPr>
      </p:pic>
    </p:spTree>
    <p:extLst>
      <p:ext uri="{BB962C8B-B14F-4D97-AF65-F5344CB8AC3E}">
        <p14:creationId xmlns:p14="http://schemas.microsoft.com/office/powerpoint/2010/main" val="2023427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General alpha-beta pruning</a:t>
            </a:r>
            <a:endParaRPr lang="en-US" dirty="0"/>
          </a:p>
        </p:txBody>
      </p:sp>
      <p:sp>
        <p:nvSpPr>
          <p:cNvPr id="3" name="Rectangle 3">
            <a:extLst>
              <a:ext uri="{FF2B5EF4-FFF2-40B4-BE49-F238E27FC236}">
                <a16:creationId xmlns:a16="http://schemas.microsoft.com/office/drawing/2014/main" id="{96D82299-B2A2-4D1D-A5F3-FCB0F0DA27D7}"/>
              </a:ext>
            </a:extLst>
          </p:cNvPr>
          <p:cNvSpPr txBox="1">
            <a:spLocks noChangeArrowheads="1"/>
          </p:cNvSpPr>
          <p:nvPr/>
        </p:nvSpPr>
        <p:spPr>
          <a:xfrm>
            <a:off x="1" y="2769704"/>
            <a:ext cx="5009322" cy="327328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nSpc>
                <a:spcPct val="90000"/>
              </a:lnSpc>
            </a:pPr>
            <a:r>
              <a:rPr lang="en-US" altLang="en-US" dirty="0">
                <a:solidFill>
                  <a:schemeClr val="tx1"/>
                </a:solidFill>
              </a:rPr>
              <a:t>Consider a node </a:t>
            </a:r>
            <a:r>
              <a:rPr lang="en-US" altLang="en-US" i="1" dirty="0">
                <a:solidFill>
                  <a:schemeClr val="tx1"/>
                </a:solidFill>
              </a:rPr>
              <a:t>n</a:t>
            </a:r>
            <a:r>
              <a:rPr lang="en-US" altLang="en-US" dirty="0">
                <a:solidFill>
                  <a:schemeClr val="tx1"/>
                </a:solidFill>
              </a:rPr>
              <a:t> in the tree ---</a:t>
            </a:r>
          </a:p>
          <a:p>
            <a:pPr>
              <a:lnSpc>
                <a:spcPct val="90000"/>
              </a:lnSpc>
            </a:pPr>
            <a:endParaRPr lang="en-US" altLang="en-US" dirty="0">
              <a:solidFill>
                <a:schemeClr val="tx1"/>
              </a:solidFill>
            </a:endParaRPr>
          </a:p>
          <a:p>
            <a:pPr>
              <a:lnSpc>
                <a:spcPct val="90000"/>
              </a:lnSpc>
            </a:pPr>
            <a:r>
              <a:rPr lang="en-US" altLang="en-US" dirty="0">
                <a:solidFill>
                  <a:schemeClr val="tx1"/>
                </a:solidFill>
              </a:rPr>
              <a:t>If player has a better choice at:</a:t>
            </a:r>
          </a:p>
          <a:p>
            <a:pPr>
              <a:lnSpc>
                <a:spcPct val="90000"/>
              </a:lnSpc>
            </a:pPr>
            <a:endParaRPr lang="en-US" altLang="en-US" dirty="0">
              <a:solidFill>
                <a:schemeClr val="tx1"/>
              </a:solidFill>
            </a:endParaRPr>
          </a:p>
          <a:p>
            <a:pPr>
              <a:lnSpc>
                <a:spcPct val="90000"/>
              </a:lnSpc>
            </a:pPr>
            <a:r>
              <a:rPr lang="en-US" altLang="en-US" dirty="0">
                <a:solidFill>
                  <a:schemeClr val="tx1"/>
                </a:solidFill>
              </a:rPr>
              <a:t>	Parent node of n</a:t>
            </a:r>
          </a:p>
          <a:p>
            <a:pPr>
              <a:lnSpc>
                <a:spcPct val="90000"/>
              </a:lnSpc>
            </a:pPr>
            <a:r>
              <a:rPr lang="en-US" altLang="en-US" dirty="0">
                <a:solidFill>
                  <a:schemeClr val="tx1"/>
                </a:solidFill>
              </a:rPr>
              <a:t>	Or any choice point further up</a:t>
            </a:r>
          </a:p>
          <a:p>
            <a:pPr lvl="1">
              <a:lnSpc>
                <a:spcPct val="90000"/>
              </a:lnSpc>
            </a:pPr>
            <a:endParaRPr lang="en-US" altLang="en-US" dirty="0">
              <a:solidFill>
                <a:schemeClr val="tx1"/>
              </a:solidFill>
            </a:endParaRPr>
          </a:p>
          <a:p>
            <a:pPr>
              <a:lnSpc>
                <a:spcPct val="90000"/>
              </a:lnSpc>
            </a:pPr>
            <a:r>
              <a:rPr lang="en-US" altLang="en-US" dirty="0">
                <a:solidFill>
                  <a:schemeClr val="tx1"/>
                </a:solidFill>
              </a:rPr>
              <a:t>Then </a:t>
            </a:r>
            <a:r>
              <a:rPr lang="en-US" altLang="en-US" i="1" dirty="0">
                <a:solidFill>
                  <a:schemeClr val="tx1"/>
                </a:solidFill>
              </a:rPr>
              <a:t>n</a:t>
            </a:r>
            <a:r>
              <a:rPr lang="en-US" altLang="en-US" dirty="0">
                <a:solidFill>
                  <a:schemeClr val="tx1"/>
                </a:solidFill>
              </a:rPr>
              <a:t> will never be reached in play.</a:t>
            </a:r>
          </a:p>
          <a:p>
            <a:pPr>
              <a:lnSpc>
                <a:spcPct val="90000"/>
              </a:lnSpc>
            </a:pPr>
            <a:endParaRPr lang="en-US" altLang="en-US" dirty="0">
              <a:solidFill>
                <a:schemeClr val="tx1"/>
              </a:solidFill>
            </a:endParaRPr>
          </a:p>
          <a:p>
            <a:pPr>
              <a:lnSpc>
                <a:spcPct val="90000"/>
              </a:lnSpc>
            </a:pPr>
            <a:r>
              <a:rPr lang="en-US" altLang="en-US" dirty="0">
                <a:solidFill>
                  <a:schemeClr val="tx1"/>
                </a:solidFill>
              </a:rPr>
              <a:t>Hence, when that much is known about </a:t>
            </a:r>
            <a:r>
              <a:rPr lang="en-US" altLang="en-US" i="1" dirty="0">
                <a:solidFill>
                  <a:schemeClr val="tx1"/>
                </a:solidFill>
              </a:rPr>
              <a:t>n</a:t>
            </a:r>
            <a:r>
              <a:rPr lang="en-US" altLang="en-US" dirty="0">
                <a:solidFill>
                  <a:schemeClr val="tx1"/>
                </a:solidFill>
              </a:rPr>
              <a:t>, it can be pruned.</a:t>
            </a:r>
          </a:p>
        </p:txBody>
      </p:sp>
      <p:pic>
        <p:nvPicPr>
          <p:cNvPr id="4" name="Picture 4">
            <a:extLst>
              <a:ext uri="{FF2B5EF4-FFF2-40B4-BE49-F238E27FC236}">
                <a16:creationId xmlns:a16="http://schemas.microsoft.com/office/drawing/2014/main" id="{2E3EF820-3433-4963-B8D4-A846B9B23F20}"/>
              </a:ext>
            </a:extLst>
          </p:cNvPr>
          <p:cNvPicPr>
            <a:picLocks noChangeAspect="1" noChangeArrowheads="1"/>
          </p:cNvPicPr>
          <p:nvPr/>
        </p:nvPicPr>
        <p:blipFill>
          <a:blip r:embed="rId2"/>
          <a:srcRect/>
          <a:stretch>
            <a:fillRect/>
          </a:stretch>
        </p:blipFill>
        <p:spPr>
          <a:xfrm>
            <a:off x="5009323" y="2093843"/>
            <a:ext cx="4134676" cy="3949148"/>
          </a:xfrm>
          <a:prstGeom prst="rect">
            <a:avLst/>
          </a:prstGeom>
        </p:spPr>
      </p:pic>
    </p:spTree>
    <p:extLst>
      <p:ext uri="{BB962C8B-B14F-4D97-AF65-F5344CB8AC3E}">
        <p14:creationId xmlns:p14="http://schemas.microsoft.com/office/powerpoint/2010/main" val="999113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Alpha-Beta Search Algorithm</a:t>
            </a:r>
          </a:p>
        </p:txBody>
      </p:sp>
      <p:pic>
        <p:nvPicPr>
          <p:cNvPr id="3" name="Picture 2">
            <a:extLst>
              <a:ext uri="{FF2B5EF4-FFF2-40B4-BE49-F238E27FC236}">
                <a16:creationId xmlns:a16="http://schemas.microsoft.com/office/drawing/2014/main" id="{3092922F-59A5-43DD-99A7-E23AB3D42A14}"/>
              </a:ext>
            </a:extLst>
          </p:cNvPr>
          <p:cNvPicPr>
            <a:picLocks noChangeAspect="1"/>
          </p:cNvPicPr>
          <p:nvPr/>
        </p:nvPicPr>
        <p:blipFill>
          <a:blip r:embed="rId2"/>
          <a:stretch>
            <a:fillRect/>
          </a:stretch>
        </p:blipFill>
        <p:spPr>
          <a:xfrm>
            <a:off x="0" y="2001079"/>
            <a:ext cx="9144000" cy="4929808"/>
          </a:xfrm>
          <a:prstGeom prst="rect">
            <a:avLst/>
          </a:prstGeom>
        </p:spPr>
      </p:pic>
    </p:spTree>
    <p:extLst>
      <p:ext uri="{BB962C8B-B14F-4D97-AF65-F5344CB8AC3E}">
        <p14:creationId xmlns:p14="http://schemas.microsoft.com/office/powerpoint/2010/main" val="544777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When to Prune </a:t>
            </a:r>
            <a:endParaRPr lang="en-US" dirty="0"/>
          </a:p>
        </p:txBody>
      </p:sp>
      <p:sp>
        <p:nvSpPr>
          <p:cNvPr id="3" name="Rectangle 3">
            <a:extLst>
              <a:ext uri="{FF2B5EF4-FFF2-40B4-BE49-F238E27FC236}">
                <a16:creationId xmlns:a16="http://schemas.microsoft.com/office/drawing/2014/main" id="{0191FCEA-D74A-43BD-BF2B-04D9114C856C}"/>
              </a:ext>
            </a:extLst>
          </p:cNvPr>
          <p:cNvSpPr txBox="1">
            <a:spLocks noChangeArrowheads="1"/>
          </p:cNvSpPr>
          <p:nvPr/>
        </p:nvSpPr>
        <p:spPr>
          <a:xfrm>
            <a:off x="110441" y="1858617"/>
            <a:ext cx="9033559" cy="4114800"/>
          </a:xfrm>
          <a:prstGeom prst="rect">
            <a:avLst/>
          </a:prstGeom>
          <a:noFill/>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90000"/>
              </a:lnSpc>
              <a:spcBef>
                <a:spcPct val="30000"/>
              </a:spcBef>
            </a:pPr>
            <a:endParaRPr lang="en-US" altLang="en-US" sz="2800" dirty="0"/>
          </a:p>
          <a:p>
            <a:pPr algn="just">
              <a:lnSpc>
                <a:spcPct val="90000"/>
              </a:lnSpc>
              <a:spcBef>
                <a:spcPct val="30000"/>
              </a:spcBef>
            </a:pPr>
            <a:r>
              <a:rPr lang="en-US" altLang="en-US" sz="2800" dirty="0">
                <a:solidFill>
                  <a:srgbClr val="FF0000"/>
                </a:solidFill>
              </a:rPr>
              <a:t>Prune whenever </a:t>
            </a:r>
            <a:r>
              <a:rPr lang="en-US" altLang="en-US" sz="2800" dirty="0">
                <a:solidFill>
                  <a:srgbClr val="FF0000"/>
                </a:solidFill>
                <a:sym typeface="Symbol" pitchFamily="18" charset="2"/>
              </a:rPr>
              <a:t> ≥ .</a:t>
            </a:r>
            <a:endParaRPr lang="en-US" altLang="en-US" sz="2800" dirty="0">
              <a:solidFill>
                <a:srgbClr val="FF0000"/>
              </a:solidFill>
            </a:endParaRPr>
          </a:p>
          <a:p>
            <a:pPr lvl="1" algn="just"/>
            <a:endParaRPr lang="en-US" altLang="en-US" sz="2800" dirty="0">
              <a:solidFill>
                <a:schemeClr val="tx1"/>
              </a:solidFill>
            </a:endParaRPr>
          </a:p>
          <a:p>
            <a:pPr lvl="1" algn="just"/>
            <a:r>
              <a:rPr lang="en-US" altLang="en-US" sz="2800" dirty="0">
                <a:solidFill>
                  <a:schemeClr val="tx1"/>
                </a:solidFill>
              </a:rPr>
              <a:t>Prune below a Max node whose alpha value becomes greater than or equal to the beta value of its ancestors.</a:t>
            </a:r>
          </a:p>
          <a:p>
            <a:pPr lvl="2" algn="just"/>
            <a:r>
              <a:rPr lang="en-US" altLang="en-US" sz="2800" b="1" dirty="0">
                <a:solidFill>
                  <a:srgbClr val="FF0000"/>
                </a:solidFill>
              </a:rPr>
              <a:t>Max nodes update alpha </a:t>
            </a:r>
            <a:r>
              <a:rPr lang="en-US" altLang="en-US" sz="2800" dirty="0">
                <a:solidFill>
                  <a:schemeClr val="tx1"/>
                </a:solidFill>
              </a:rPr>
              <a:t>based on children’s returned values.</a:t>
            </a:r>
          </a:p>
          <a:p>
            <a:pPr lvl="1" algn="just"/>
            <a:endParaRPr lang="en-US" altLang="en-US" sz="2800" dirty="0">
              <a:solidFill>
                <a:schemeClr val="tx1"/>
              </a:solidFill>
            </a:endParaRPr>
          </a:p>
          <a:p>
            <a:pPr lvl="1" algn="just"/>
            <a:r>
              <a:rPr lang="en-US" altLang="en-US" sz="2800" dirty="0">
                <a:solidFill>
                  <a:schemeClr val="tx1"/>
                </a:solidFill>
              </a:rPr>
              <a:t>Prune below a Min node whose beta value becomes less than or equal to the alpha value of its ancestors.</a:t>
            </a:r>
          </a:p>
          <a:p>
            <a:pPr lvl="2" algn="just"/>
            <a:r>
              <a:rPr lang="en-US" altLang="en-US" sz="2800" b="1" dirty="0">
                <a:solidFill>
                  <a:srgbClr val="FF0000"/>
                </a:solidFill>
              </a:rPr>
              <a:t>Min nodes update beta </a:t>
            </a:r>
            <a:r>
              <a:rPr lang="en-US" altLang="en-US" sz="2800" dirty="0">
                <a:solidFill>
                  <a:schemeClr val="tx1"/>
                </a:solidFill>
              </a:rPr>
              <a:t>based on children’s returned values.</a:t>
            </a:r>
          </a:p>
        </p:txBody>
      </p:sp>
    </p:spTree>
    <p:extLst>
      <p:ext uri="{BB962C8B-B14F-4D97-AF65-F5344CB8AC3E}">
        <p14:creationId xmlns:p14="http://schemas.microsoft.com/office/powerpoint/2010/main" val="6708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Chess as a First Choice</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AAA92F80-1C84-48E5-B13C-B946F0086058}"/>
              </a:ext>
            </a:extLst>
          </p:cNvPr>
          <p:cNvSpPr txBox="1">
            <a:spLocks noChangeArrowheads="1"/>
          </p:cNvSpPr>
          <p:nvPr/>
        </p:nvSpPr>
        <p:spPr>
          <a:xfrm>
            <a:off x="0" y="1853408"/>
            <a:ext cx="8720040" cy="45274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altLang="de-DE" sz="2800" dirty="0">
              <a:solidFill>
                <a:schemeClr val="tx1"/>
              </a:solidFill>
            </a:endParaRPr>
          </a:p>
          <a:p>
            <a:pPr marL="457200" indent="-457200" algn="just">
              <a:buFont typeface="Arial" panose="020B0604020202020204" pitchFamily="34" charset="0"/>
              <a:buChar char="•"/>
            </a:pPr>
            <a:r>
              <a:rPr lang="en-US" altLang="de-DE" sz="2800" dirty="0">
                <a:solidFill>
                  <a:schemeClr val="tx1"/>
                </a:solidFill>
              </a:rPr>
              <a:t>It provides proof that a machine can do something that was thought to require intelligence.</a:t>
            </a:r>
          </a:p>
          <a:p>
            <a:pPr marL="457200" indent="-457200" algn="just">
              <a:buFont typeface="Arial" panose="020B0604020202020204" pitchFamily="34" charset="0"/>
              <a:buChar char="•"/>
            </a:pPr>
            <a:endParaRPr lang="en-US" altLang="de-DE" sz="2800" dirty="0">
              <a:solidFill>
                <a:schemeClr val="tx1"/>
              </a:solidFill>
            </a:endParaRPr>
          </a:p>
          <a:p>
            <a:pPr marL="457200" indent="-457200" algn="just">
              <a:buFont typeface="Arial" panose="020B0604020202020204" pitchFamily="34" charset="0"/>
              <a:buChar char="•"/>
            </a:pPr>
            <a:r>
              <a:rPr lang="en-US" altLang="de-DE" sz="2800" dirty="0">
                <a:solidFill>
                  <a:schemeClr val="tx1"/>
                </a:solidFill>
              </a:rPr>
              <a:t>It has simple rules.</a:t>
            </a:r>
          </a:p>
          <a:p>
            <a:pPr marL="457200" indent="-457200" algn="just">
              <a:buFont typeface="Arial" panose="020B0604020202020204" pitchFamily="34" charset="0"/>
              <a:buChar char="•"/>
            </a:pPr>
            <a:endParaRPr lang="en-US" altLang="de-DE" sz="2800" dirty="0">
              <a:solidFill>
                <a:schemeClr val="tx1"/>
              </a:solidFill>
            </a:endParaRPr>
          </a:p>
          <a:p>
            <a:pPr marL="457200" indent="-457200" algn="just">
              <a:buFont typeface="Arial" panose="020B0604020202020204" pitchFamily="34" charset="0"/>
              <a:buChar char="•"/>
            </a:pPr>
            <a:r>
              <a:rPr lang="en-US" altLang="de-DE" sz="2800" dirty="0">
                <a:solidFill>
                  <a:schemeClr val="tx1"/>
                </a:solidFill>
              </a:rPr>
              <a:t>The world state is fully accessible to the program.</a:t>
            </a:r>
          </a:p>
          <a:p>
            <a:pPr marL="457200" indent="-457200" algn="just">
              <a:buFont typeface="Arial" panose="020B0604020202020204" pitchFamily="34" charset="0"/>
              <a:buChar char="•"/>
            </a:pPr>
            <a:endParaRPr lang="en-US" altLang="de-DE" sz="2800" dirty="0">
              <a:solidFill>
                <a:schemeClr val="tx1"/>
              </a:solidFill>
            </a:endParaRPr>
          </a:p>
          <a:p>
            <a:pPr marL="457200" indent="-457200" algn="just">
              <a:buFont typeface="Arial" panose="020B0604020202020204" pitchFamily="34" charset="0"/>
              <a:buChar char="•"/>
            </a:pPr>
            <a:r>
              <a:rPr lang="en-US" altLang="de-DE" sz="2800" dirty="0">
                <a:solidFill>
                  <a:schemeClr val="tx1"/>
                </a:solidFill>
              </a:rPr>
              <a:t>The computer representation can be correct in every relevant detail.</a:t>
            </a:r>
            <a:endParaRPr lang="en-CA" altLang="de-DE" sz="2800" dirty="0">
              <a:solidFill>
                <a:schemeClr val="tx1"/>
              </a:solidFill>
            </a:endParaRPr>
          </a:p>
        </p:txBody>
      </p:sp>
    </p:spTree>
    <p:extLst>
      <p:ext uri="{BB962C8B-B14F-4D97-AF65-F5344CB8AC3E}">
        <p14:creationId xmlns:p14="http://schemas.microsoft.com/office/powerpoint/2010/main" val="1899121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dirty="0"/>
              <a:t>Effectiveness of Alpha-Beta Search</a:t>
            </a:r>
            <a:endParaRPr lang="en-US" dirty="0"/>
          </a:p>
        </p:txBody>
      </p:sp>
      <p:sp>
        <p:nvSpPr>
          <p:cNvPr id="3" name="Rectangle 3">
            <a:extLst>
              <a:ext uri="{FF2B5EF4-FFF2-40B4-BE49-F238E27FC236}">
                <a16:creationId xmlns:a16="http://schemas.microsoft.com/office/drawing/2014/main" id="{D047AC09-D41B-425D-BB36-034766BE466A}"/>
              </a:ext>
            </a:extLst>
          </p:cNvPr>
          <p:cNvSpPr txBox="1">
            <a:spLocks noChangeArrowheads="1"/>
          </p:cNvSpPr>
          <p:nvPr/>
        </p:nvSpPr>
        <p:spPr>
          <a:xfrm>
            <a:off x="213296" y="2107095"/>
            <a:ext cx="8930704" cy="4348251"/>
          </a:xfrm>
          <a:prstGeom prst="rect">
            <a:avLst/>
          </a:prstGeom>
          <a:noFill/>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ltLang="en-US">
                <a:solidFill>
                  <a:schemeClr val="tx1"/>
                </a:solidFill>
              </a:rPr>
              <a:t>Worst-Case</a:t>
            </a:r>
          </a:p>
          <a:p>
            <a:pPr lvl="1" algn="l"/>
            <a:r>
              <a:rPr lang="en-US" altLang="en-US">
                <a:solidFill>
                  <a:schemeClr val="tx1"/>
                </a:solidFill>
              </a:rPr>
              <a:t>branches are ordered so that no pruning takes place. In this case alpha-beta gives no improvement over exhaustive search</a:t>
            </a:r>
            <a:br>
              <a:rPr lang="en-US" altLang="en-US">
                <a:solidFill>
                  <a:schemeClr val="tx1"/>
                </a:solidFill>
              </a:rPr>
            </a:br>
            <a:endParaRPr lang="en-US" altLang="en-US">
              <a:solidFill>
                <a:schemeClr val="tx1"/>
              </a:solidFill>
            </a:endParaRPr>
          </a:p>
          <a:p>
            <a:r>
              <a:rPr lang="en-US" altLang="en-US">
                <a:solidFill>
                  <a:schemeClr val="tx1"/>
                </a:solidFill>
              </a:rPr>
              <a:t>Best-Case</a:t>
            </a:r>
          </a:p>
          <a:p>
            <a:pPr lvl="1" algn="l"/>
            <a:r>
              <a:rPr lang="en-US" altLang="en-US">
                <a:solidFill>
                  <a:schemeClr val="tx1"/>
                </a:solidFill>
              </a:rPr>
              <a:t>each player’s best move is the left-most child (i.e., evaluated first)</a:t>
            </a:r>
          </a:p>
          <a:p>
            <a:pPr lvl="1" algn="l"/>
            <a:r>
              <a:rPr lang="en-US" altLang="en-US">
                <a:solidFill>
                  <a:schemeClr val="tx1"/>
                </a:solidFill>
              </a:rPr>
              <a:t>in practice, performance is closer to best rather than worst-case</a:t>
            </a:r>
          </a:p>
          <a:p>
            <a:pPr lvl="1" algn="l"/>
            <a:r>
              <a:rPr lang="en-US" altLang="en-US">
                <a:solidFill>
                  <a:schemeClr val="tx1"/>
                </a:solidFill>
              </a:rPr>
              <a:t>E.g., sort moves by the remembered move values found last time.</a:t>
            </a:r>
          </a:p>
          <a:p>
            <a:pPr lvl="1" algn="l"/>
            <a:r>
              <a:rPr lang="en-US" altLang="en-US">
                <a:solidFill>
                  <a:schemeClr val="tx1"/>
                </a:solidFill>
              </a:rPr>
              <a:t>E.g., expand captures first, then threats, then forward moves, etc.</a:t>
            </a:r>
          </a:p>
          <a:p>
            <a:pPr lvl="1" algn="l"/>
            <a:r>
              <a:rPr lang="en-US" altLang="en-US">
                <a:solidFill>
                  <a:schemeClr val="tx1"/>
                </a:solidFill>
              </a:rPr>
              <a:t>E.g., run Iterative Deepening search, sort by value last iteration.</a:t>
            </a:r>
            <a:br>
              <a:rPr lang="en-US" altLang="en-US">
                <a:solidFill>
                  <a:schemeClr val="tx1"/>
                </a:solidFill>
              </a:rPr>
            </a:br>
            <a:endParaRPr lang="en-US" altLang="en-US">
              <a:solidFill>
                <a:schemeClr val="tx1"/>
              </a:solidFill>
            </a:endParaRPr>
          </a:p>
          <a:p>
            <a:r>
              <a:rPr lang="en-US" altLang="en-US">
                <a:solidFill>
                  <a:schemeClr val="tx1"/>
                </a:solidFill>
              </a:rPr>
              <a:t>In practice often get O(b</a:t>
            </a:r>
            <a:r>
              <a:rPr lang="en-US" altLang="en-US" baseline="30000">
                <a:solidFill>
                  <a:schemeClr val="tx1"/>
                </a:solidFill>
              </a:rPr>
              <a:t>(d/2)</a:t>
            </a:r>
            <a:r>
              <a:rPr lang="en-US" altLang="en-US">
                <a:solidFill>
                  <a:schemeClr val="tx1"/>
                </a:solidFill>
              </a:rPr>
              <a:t>) rather than O(b</a:t>
            </a:r>
            <a:r>
              <a:rPr lang="en-US" altLang="en-US" baseline="30000">
                <a:solidFill>
                  <a:schemeClr val="tx1"/>
                </a:solidFill>
              </a:rPr>
              <a:t>d</a:t>
            </a:r>
            <a:r>
              <a:rPr lang="en-US" altLang="en-US">
                <a:solidFill>
                  <a:schemeClr val="tx1"/>
                </a:solidFill>
              </a:rPr>
              <a:t>) </a:t>
            </a:r>
          </a:p>
          <a:p>
            <a:pPr lvl="1" algn="l"/>
            <a:r>
              <a:rPr lang="en-US" altLang="en-US">
                <a:solidFill>
                  <a:schemeClr val="tx1"/>
                </a:solidFill>
              </a:rPr>
              <a:t>this is the same as having a branching factor of sqrt(b), </a:t>
            </a:r>
          </a:p>
          <a:p>
            <a:pPr lvl="2" algn="l"/>
            <a:r>
              <a:rPr lang="en-US" altLang="en-US">
                <a:solidFill>
                  <a:schemeClr val="tx1"/>
                </a:solidFill>
              </a:rPr>
              <a:t>(sqrt(b))</a:t>
            </a:r>
            <a:r>
              <a:rPr lang="en-US" altLang="en-US" baseline="30000">
                <a:solidFill>
                  <a:schemeClr val="tx1"/>
                </a:solidFill>
              </a:rPr>
              <a:t>d</a:t>
            </a:r>
            <a:r>
              <a:rPr lang="en-US" altLang="en-US">
                <a:solidFill>
                  <a:schemeClr val="tx1"/>
                </a:solidFill>
              </a:rPr>
              <a:t> =  b</a:t>
            </a:r>
            <a:r>
              <a:rPr lang="en-US" altLang="en-US" baseline="30000">
                <a:solidFill>
                  <a:schemeClr val="tx1"/>
                </a:solidFill>
              </a:rPr>
              <a:t>(d/2)</a:t>
            </a:r>
            <a:r>
              <a:rPr lang="en-US" altLang="en-US">
                <a:solidFill>
                  <a:schemeClr val="tx1"/>
                </a:solidFill>
              </a:rPr>
              <a:t>,i.e., we effectively go from b to square root of b</a:t>
            </a:r>
          </a:p>
          <a:p>
            <a:pPr lvl="1" algn="l"/>
            <a:r>
              <a:rPr lang="en-US" altLang="en-US">
                <a:solidFill>
                  <a:schemeClr val="tx1"/>
                </a:solidFill>
              </a:rPr>
              <a:t>e.g., in chess go from b ~ 35  to  b ~ 6</a:t>
            </a:r>
          </a:p>
          <a:p>
            <a:pPr lvl="2" algn="l"/>
            <a:r>
              <a:rPr lang="en-US" altLang="en-US">
                <a:solidFill>
                  <a:schemeClr val="tx1"/>
                </a:solidFill>
              </a:rPr>
              <a:t>this permits much deeper search in the same amount of time</a:t>
            </a:r>
            <a:endParaRPr lang="en-US" altLang="en-US" dirty="0">
              <a:solidFill>
                <a:schemeClr val="tx1"/>
              </a:solidFill>
            </a:endParaRPr>
          </a:p>
        </p:txBody>
      </p:sp>
    </p:spTree>
    <p:extLst>
      <p:ext uri="{BB962C8B-B14F-4D97-AF65-F5344CB8AC3E}">
        <p14:creationId xmlns:p14="http://schemas.microsoft.com/office/powerpoint/2010/main" val="186636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pic>
        <p:nvPicPr>
          <p:cNvPr id="3" name="Picture 2">
            <a:extLst>
              <a:ext uri="{FF2B5EF4-FFF2-40B4-BE49-F238E27FC236}">
                <a16:creationId xmlns:a16="http://schemas.microsoft.com/office/drawing/2014/main" id="{BB66A620-376E-4A0A-B7FA-578F048573E2}"/>
              </a:ext>
            </a:extLst>
          </p:cNvPr>
          <p:cNvPicPr>
            <a:picLocks noChangeAspect="1"/>
          </p:cNvPicPr>
          <p:nvPr/>
        </p:nvPicPr>
        <p:blipFill>
          <a:blip r:embed="rId2"/>
          <a:stretch>
            <a:fillRect/>
          </a:stretch>
        </p:blipFill>
        <p:spPr>
          <a:xfrm>
            <a:off x="504411" y="2452066"/>
            <a:ext cx="8135178" cy="3676650"/>
          </a:xfrm>
          <a:prstGeom prst="rect">
            <a:avLst/>
          </a:prstGeom>
        </p:spPr>
      </p:pic>
    </p:spTree>
    <p:extLst>
      <p:ext uri="{BB962C8B-B14F-4D97-AF65-F5344CB8AC3E}">
        <p14:creationId xmlns:p14="http://schemas.microsoft.com/office/powerpoint/2010/main" val="716373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Answer to Example</a:t>
            </a:r>
          </a:p>
        </p:txBody>
      </p:sp>
      <p:pic>
        <p:nvPicPr>
          <p:cNvPr id="3" name="Picture 2">
            <a:extLst>
              <a:ext uri="{FF2B5EF4-FFF2-40B4-BE49-F238E27FC236}">
                <a16:creationId xmlns:a16="http://schemas.microsoft.com/office/drawing/2014/main" id="{7C10AAE5-D466-4B4D-9E11-6A5FCF8036F6}"/>
              </a:ext>
            </a:extLst>
          </p:cNvPr>
          <p:cNvPicPr>
            <a:picLocks noChangeAspect="1"/>
          </p:cNvPicPr>
          <p:nvPr/>
        </p:nvPicPr>
        <p:blipFill>
          <a:blip r:embed="rId2"/>
          <a:stretch>
            <a:fillRect/>
          </a:stretch>
        </p:blipFill>
        <p:spPr>
          <a:xfrm>
            <a:off x="0" y="2051602"/>
            <a:ext cx="9144000" cy="4163668"/>
          </a:xfrm>
          <a:prstGeom prst="rect">
            <a:avLst/>
          </a:prstGeom>
        </p:spPr>
      </p:pic>
    </p:spTree>
    <p:extLst>
      <p:ext uri="{BB962C8B-B14F-4D97-AF65-F5344CB8AC3E}">
        <p14:creationId xmlns:p14="http://schemas.microsoft.com/office/powerpoint/2010/main" val="295083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Second Example</a:t>
            </a:r>
          </a:p>
        </p:txBody>
      </p:sp>
      <p:pic>
        <p:nvPicPr>
          <p:cNvPr id="3" name="Picture 2">
            <a:extLst>
              <a:ext uri="{FF2B5EF4-FFF2-40B4-BE49-F238E27FC236}">
                <a16:creationId xmlns:a16="http://schemas.microsoft.com/office/drawing/2014/main" id="{F5AB416C-BDC4-4CF3-B5EF-700D5345B393}"/>
              </a:ext>
            </a:extLst>
          </p:cNvPr>
          <p:cNvPicPr>
            <a:picLocks noChangeAspect="1"/>
          </p:cNvPicPr>
          <p:nvPr/>
        </p:nvPicPr>
        <p:blipFill>
          <a:blip r:embed="rId2"/>
          <a:stretch>
            <a:fillRect/>
          </a:stretch>
        </p:blipFill>
        <p:spPr>
          <a:xfrm>
            <a:off x="177869" y="2160725"/>
            <a:ext cx="8966131" cy="4107553"/>
          </a:xfrm>
          <a:prstGeom prst="rect">
            <a:avLst/>
          </a:prstGeom>
        </p:spPr>
      </p:pic>
      <p:pic>
        <p:nvPicPr>
          <p:cNvPr id="5" name="Picture 4">
            <a:extLst>
              <a:ext uri="{FF2B5EF4-FFF2-40B4-BE49-F238E27FC236}">
                <a16:creationId xmlns:a16="http://schemas.microsoft.com/office/drawing/2014/main" id="{8EB8A497-F067-41F8-9BCD-E05687379A39}"/>
              </a:ext>
            </a:extLst>
          </p:cNvPr>
          <p:cNvPicPr>
            <a:picLocks noChangeAspect="1"/>
          </p:cNvPicPr>
          <p:nvPr/>
        </p:nvPicPr>
        <p:blipFill>
          <a:blip r:embed="rId3"/>
          <a:stretch>
            <a:fillRect/>
          </a:stretch>
        </p:blipFill>
        <p:spPr>
          <a:xfrm>
            <a:off x="-14089" y="1882005"/>
            <a:ext cx="9158089" cy="4975995"/>
          </a:xfrm>
          <a:prstGeom prst="rect">
            <a:avLst/>
          </a:prstGeom>
        </p:spPr>
      </p:pic>
    </p:spTree>
    <p:extLst>
      <p:ext uri="{BB962C8B-B14F-4D97-AF65-F5344CB8AC3E}">
        <p14:creationId xmlns:p14="http://schemas.microsoft.com/office/powerpoint/2010/main" val="3974124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692D-489D-49AD-A9CC-5B06FB3C3D1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345228A-5C80-410B-85FD-3D410F94F982}"/>
              </a:ext>
            </a:extLst>
          </p:cNvPr>
          <p:cNvPicPr>
            <a:picLocks noGrp="1" noChangeAspect="1"/>
          </p:cNvPicPr>
          <p:nvPr>
            <p:ph idx="1"/>
          </p:nvPr>
        </p:nvPicPr>
        <p:blipFill>
          <a:blip r:embed="rId2"/>
          <a:stretch>
            <a:fillRect/>
          </a:stretch>
        </p:blipFill>
        <p:spPr>
          <a:xfrm>
            <a:off x="0" y="-1"/>
            <a:ext cx="9050694" cy="6857719"/>
          </a:xfrm>
        </p:spPr>
      </p:pic>
    </p:spTree>
    <p:extLst>
      <p:ext uri="{BB962C8B-B14F-4D97-AF65-F5344CB8AC3E}">
        <p14:creationId xmlns:p14="http://schemas.microsoft.com/office/powerpoint/2010/main" val="3764198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Answer</a:t>
            </a:r>
          </a:p>
        </p:txBody>
      </p:sp>
      <p:pic>
        <p:nvPicPr>
          <p:cNvPr id="3" name="Picture 2">
            <a:extLst>
              <a:ext uri="{FF2B5EF4-FFF2-40B4-BE49-F238E27FC236}">
                <a16:creationId xmlns:a16="http://schemas.microsoft.com/office/drawing/2014/main" id="{9AEACE8D-EB63-4007-B223-36AB4EFEC38B}"/>
              </a:ext>
            </a:extLst>
          </p:cNvPr>
          <p:cNvPicPr>
            <a:picLocks noChangeAspect="1"/>
          </p:cNvPicPr>
          <p:nvPr/>
        </p:nvPicPr>
        <p:blipFill>
          <a:blip r:embed="rId2"/>
          <a:stretch>
            <a:fillRect/>
          </a:stretch>
        </p:blipFill>
        <p:spPr>
          <a:xfrm>
            <a:off x="130450" y="2097155"/>
            <a:ext cx="9013549" cy="4760845"/>
          </a:xfrm>
          <a:prstGeom prst="rect">
            <a:avLst/>
          </a:prstGeom>
        </p:spPr>
      </p:pic>
    </p:spTree>
    <p:extLst>
      <p:ext uri="{BB962C8B-B14F-4D97-AF65-F5344CB8AC3E}">
        <p14:creationId xmlns:p14="http://schemas.microsoft.com/office/powerpoint/2010/main" val="3766930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27301"/>
            <a:ext cx="7808976" cy="1088136"/>
          </a:xfrm>
        </p:spPr>
        <p:txBody>
          <a:bodyPr>
            <a:normAutofit fontScale="90000"/>
          </a:bodyPr>
          <a:lstStyle/>
          <a:p>
            <a:r>
              <a:rPr lang="en-US" altLang="en-US" sz="4400" dirty="0"/>
              <a:t>Final Comments about </a:t>
            </a:r>
            <a:br>
              <a:rPr lang="en-US" altLang="en-US" sz="4400" dirty="0"/>
            </a:br>
            <a:r>
              <a:rPr lang="en-US" altLang="en-US" sz="4400" dirty="0"/>
              <a:t>Alpha-Beta Pruning</a:t>
            </a:r>
            <a:endParaRPr lang="en-US" dirty="0"/>
          </a:p>
        </p:txBody>
      </p:sp>
      <p:sp>
        <p:nvSpPr>
          <p:cNvPr id="3" name="Rectangle 3">
            <a:extLst>
              <a:ext uri="{FF2B5EF4-FFF2-40B4-BE49-F238E27FC236}">
                <a16:creationId xmlns:a16="http://schemas.microsoft.com/office/drawing/2014/main" id="{8BE36C71-7A67-4FEF-90A1-4E054E2ED008}"/>
              </a:ext>
            </a:extLst>
          </p:cNvPr>
          <p:cNvSpPr txBox="1">
            <a:spLocks noChangeArrowheads="1"/>
          </p:cNvSpPr>
          <p:nvPr/>
        </p:nvSpPr>
        <p:spPr>
          <a:xfrm>
            <a:off x="283334" y="2109215"/>
            <a:ext cx="8688388" cy="474878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ltLang="en-US" sz="2800" dirty="0">
                <a:solidFill>
                  <a:schemeClr val="tx1"/>
                </a:solidFill>
              </a:rPr>
              <a:t>Pruning does not affect final results</a:t>
            </a:r>
          </a:p>
          <a:p>
            <a:endParaRPr lang="en-US" altLang="en-US" sz="2800" dirty="0">
              <a:solidFill>
                <a:schemeClr val="tx1"/>
              </a:solidFill>
            </a:endParaRPr>
          </a:p>
          <a:p>
            <a:r>
              <a:rPr lang="en-US" altLang="en-US" sz="2800" dirty="0">
                <a:solidFill>
                  <a:schemeClr val="tx1"/>
                </a:solidFill>
              </a:rPr>
              <a:t>Entire subtrees can be pruned.</a:t>
            </a:r>
          </a:p>
          <a:p>
            <a:endParaRPr lang="en-US" altLang="en-US" sz="2800" dirty="0">
              <a:solidFill>
                <a:schemeClr val="tx1"/>
              </a:solidFill>
            </a:endParaRPr>
          </a:p>
          <a:p>
            <a:r>
              <a:rPr lang="en-US" altLang="en-US" sz="2800" dirty="0">
                <a:solidFill>
                  <a:schemeClr val="tx1"/>
                </a:solidFill>
              </a:rPr>
              <a:t>Good move </a:t>
            </a:r>
            <a:r>
              <a:rPr lang="en-US" altLang="en-US" sz="2800" i="1" dirty="0">
                <a:solidFill>
                  <a:schemeClr val="tx1"/>
                </a:solidFill>
              </a:rPr>
              <a:t>ordering</a:t>
            </a:r>
            <a:r>
              <a:rPr lang="en-US" altLang="en-US" sz="2800" dirty="0">
                <a:solidFill>
                  <a:schemeClr val="tx1"/>
                </a:solidFill>
              </a:rPr>
              <a:t> improves effectiveness of pruning</a:t>
            </a:r>
          </a:p>
          <a:p>
            <a:endParaRPr lang="en-US" altLang="en-US" sz="2800" dirty="0">
              <a:solidFill>
                <a:schemeClr val="tx1"/>
              </a:solidFill>
            </a:endParaRPr>
          </a:p>
          <a:p>
            <a:r>
              <a:rPr lang="en-US" altLang="en-US" sz="2800" dirty="0">
                <a:solidFill>
                  <a:schemeClr val="tx1"/>
                </a:solidFill>
              </a:rPr>
              <a:t>Repeated states are again possible.</a:t>
            </a:r>
          </a:p>
          <a:p>
            <a:pPr lvl="1"/>
            <a:r>
              <a:rPr lang="en-US" altLang="en-US" sz="2800" dirty="0">
                <a:solidFill>
                  <a:schemeClr val="tx1"/>
                </a:solidFill>
              </a:rPr>
              <a:t>Store them in memory = transposition table</a:t>
            </a:r>
          </a:p>
          <a:p>
            <a:endParaRPr lang="en-US" altLang="en-US" dirty="0">
              <a:solidFill>
                <a:schemeClr val="tx1"/>
              </a:solidFill>
            </a:endParaRPr>
          </a:p>
        </p:txBody>
      </p:sp>
    </p:spTree>
    <p:extLst>
      <p:ext uri="{BB962C8B-B14F-4D97-AF65-F5344CB8AC3E}">
        <p14:creationId xmlns:p14="http://schemas.microsoft.com/office/powerpoint/2010/main" val="1650258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Problems</a:t>
            </a:r>
            <a:endParaRPr lang="en-US" dirty="0"/>
          </a:p>
        </p:txBody>
      </p:sp>
      <p:sp>
        <p:nvSpPr>
          <p:cNvPr id="3" name="Rectangle 1027" descr="Rectangle: Click to edit Master text styles&#10;Second level&#10;Third level&#10;Fourth level&#10;Fifth level">
            <a:extLst>
              <a:ext uri="{FF2B5EF4-FFF2-40B4-BE49-F238E27FC236}">
                <a16:creationId xmlns:a16="http://schemas.microsoft.com/office/drawing/2014/main" id="{1C282B2F-47A8-43A0-A033-0C2D41F1A25D}"/>
              </a:ext>
            </a:extLst>
          </p:cNvPr>
          <p:cNvSpPr txBox="1">
            <a:spLocks noChangeArrowheads="1"/>
          </p:cNvSpPr>
          <p:nvPr/>
        </p:nvSpPr>
        <p:spPr>
          <a:xfrm>
            <a:off x="0" y="2186606"/>
            <a:ext cx="9144000" cy="423407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de-DE" sz="2800" dirty="0">
                <a:solidFill>
                  <a:schemeClr val="tx1"/>
                </a:solidFill>
              </a:rPr>
              <a:t>If there is only one legal move, this algorithm will still generate an entire search tree.</a:t>
            </a:r>
          </a:p>
          <a:p>
            <a:pPr algn="just"/>
            <a:endParaRPr lang="en-US" altLang="de-DE" sz="2800" dirty="0">
              <a:solidFill>
                <a:schemeClr val="tx1"/>
              </a:solidFill>
            </a:endParaRPr>
          </a:p>
          <a:p>
            <a:pPr algn="just"/>
            <a:r>
              <a:rPr lang="en-US" altLang="de-DE" sz="2800" dirty="0">
                <a:solidFill>
                  <a:schemeClr val="tx1"/>
                </a:solidFill>
              </a:rPr>
              <a:t>Designed to identify </a:t>
            </a:r>
            <a:r>
              <a:rPr lang="en-US" altLang="de-DE" sz="2800" u="sng" dirty="0">
                <a:solidFill>
                  <a:schemeClr val="tx1"/>
                </a:solidFill>
              </a:rPr>
              <a:t>a</a:t>
            </a:r>
            <a:r>
              <a:rPr lang="en-US" altLang="de-DE" sz="2800" dirty="0">
                <a:solidFill>
                  <a:schemeClr val="tx1"/>
                </a:solidFill>
              </a:rPr>
              <a:t> “best” move, not to differentiate between other moves.</a:t>
            </a:r>
          </a:p>
          <a:p>
            <a:pPr algn="just"/>
            <a:endParaRPr lang="en-US" altLang="de-DE" sz="2800" dirty="0">
              <a:solidFill>
                <a:schemeClr val="tx1"/>
              </a:solidFill>
            </a:endParaRPr>
          </a:p>
          <a:p>
            <a:pPr algn="just"/>
            <a:r>
              <a:rPr lang="en-US" altLang="de-DE" sz="2800" dirty="0">
                <a:solidFill>
                  <a:schemeClr val="tx1"/>
                </a:solidFill>
              </a:rPr>
              <a:t>Overlooks moves that forfeit something early for a better position later.</a:t>
            </a:r>
          </a:p>
          <a:p>
            <a:pPr algn="just"/>
            <a:endParaRPr lang="en-US" altLang="de-DE" sz="2800" u="sng" dirty="0">
              <a:solidFill>
                <a:schemeClr val="tx1"/>
              </a:solidFill>
            </a:endParaRPr>
          </a:p>
          <a:p>
            <a:pPr algn="just"/>
            <a:r>
              <a:rPr lang="en-US" altLang="de-DE" sz="2800" dirty="0">
                <a:solidFill>
                  <a:schemeClr val="tx1"/>
                </a:solidFill>
              </a:rPr>
              <a:t>Evaluation of utility usually not exact.</a:t>
            </a:r>
          </a:p>
          <a:p>
            <a:pPr algn="just"/>
            <a:endParaRPr lang="en-US" altLang="de-DE" sz="2800" dirty="0">
              <a:solidFill>
                <a:schemeClr val="tx1"/>
              </a:solidFill>
            </a:endParaRPr>
          </a:p>
          <a:p>
            <a:pPr algn="just"/>
            <a:r>
              <a:rPr lang="en-US" altLang="de-DE" sz="2800" dirty="0">
                <a:solidFill>
                  <a:schemeClr val="tx1"/>
                </a:solidFill>
              </a:rPr>
              <a:t>Assumes opponent will always choose the best possible move.</a:t>
            </a:r>
            <a:endParaRPr lang="en-CA" altLang="de-DE" sz="2800" dirty="0">
              <a:solidFill>
                <a:schemeClr val="tx1"/>
              </a:solidFill>
            </a:endParaRPr>
          </a:p>
        </p:txBody>
      </p:sp>
    </p:spTree>
    <p:extLst>
      <p:ext uri="{BB962C8B-B14F-4D97-AF65-F5344CB8AC3E}">
        <p14:creationId xmlns:p14="http://schemas.microsoft.com/office/powerpoint/2010/main" val="2318702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5: Adversarial Search ,  Pages 161-176</a:t>
            </a:r>
          </a:p>
          <a:p>
            <a:r>
              <a:rPr lang="en-US" dirty="0"/>
              <a:t>“Artificial Intelligence: A Modern Approach,” by Stuart J. Russell and Peter </a:t>
            </a:r>
            <a:r>
              <a:rPr lang="en-US" dirty="0" err="1"/>
              <a:t>Norvig</a:t>
            </a:r>
            <a:r>
              <a:rPr lang="en-US" dirty="0"/>
              <a:t>, </a:t>
            </a:r>
            <a:endParaRPr lang="en-FI" dirty="0"/>
          </a:p>
        </p:txBody>
      </p:sp>
    </p:spTree>
    <p:extLst>
      <p:ext uri="{BB962C8B-B14F-4D97-AF65-F5344CB8AC3E}">
        <p14:creationId xmlns:p14="http://schemas.microsoft.com/office/powerpoint/2010/main" val="322496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Games a Search Problem</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03A4D699-5CC4-4934-BCBC-EBE18DCC4CAE}"/>
              </a:ext>
            </a:extLst>
          </p:cNvPr>
          <p:cNvSpPr txBox="1">
            <a:spLocks noChangeArrowheads="1"/>
          </p:cNvSpPr>
          <p:nvPr/>
        </p:nvSpPr>
        <p:spPr>
          <a:xfrm>
            <a:off x="0" y="2166425"/>
            <a:ext cx="9031458" cy="47244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altLang="de-DE" sz="2800">
                <a:solidFill>
                  <a:schemeClr val="tx1"/>
                </a:solidFill>
              </a:rPr>
              <a:t>Some games can normally be defined in the form of a tree.</a:t>
            </a:r>
          </a:p>
          <a:p>
            <a:pPr marL="457200" indent="-457200" algn="just">
              <a:buFont typeface="Arial" panose="020B0604020202020204" pitchFamily="34" charset="0"/>
              <a:buChar char="•"/>
            </a:pPr>
            <a:endParaRPr lang="en-US" altLang="de-DE" sz="2800">
              <a:solidFill>
                <a:schemeClr val="tx1"/>
              </a:solidFill>
            </a:endParaRPr>
          </a:p>
          <a:p>
            <a:pPr marL="457200" indent="-457200" algn="just">
              <a:buFont typeface="Arial" panose="020B0604020202020204" pitchFamily="34" charset="0"/>
              <a:buChar char="•"/>
            </a:pPr>
            <a:r>
              <a:rPr lang="en-US" altLang="de-DE" sz="2800">
                <a:solidFill>
                  <a:schemeClr val="tx1"/>
                </a:solidFill>
              </a:rPr>
              <a:t>Branching factor is usually an average of the possible number of moves at each node.</a:t>
            </a:r>
          </a:p>
          <a:p>
            <a:pPr marL="457200" indent="-457200" algn="just">
              <a:buFont typeface="Arial" panose="020B0604020202020204" pitchFamily="34" charset="0"/>
              <a:buChar char="•"/>
            </a:pPr>
            <a:endParaRPr lang="en-US" altLang="de-DE" sz="2800">
              <a:solidFill>
                <a:schemeClr val="tx1"/>
              </a:solidFill>
            </a:endParaRPr>
          </a:p>
          <a:p>
            <a:pPr marL="457200" indent="-457200" algn="just">
              <a:buFont typeface="Arial" panose="020B0604020202020204" pitchFamily="34" charset="0"/>
              <a:buChar char="•"/>
            </a:pPr>
            <a:r>
              <a:rPr lang="en-US" altLang="de-DE" sz="2800">
                <a:solidFill>
                  <a:schemeClr val="tx1"/>
                </a:solidFill>
              </a:rPr>
              <a:t>This is a simple search problem: a player must search this search tree and reach a leaf node with a favorable outcome.</a:t>
            </a:r>
          </a:p>
          <a:p>
            <a:pPr marL="457200" indent="-457200" algn="just">
              <a:buFont typeface="Arial" panose="020B0604020202020204" pitchFamily="34" charset="0"/>
              <a:buChar char="•"/>
            </a:pPr>
            <a:endParaRPr lang="en-US" altLang="de-DE" sz="2800" dirty="0">
              <a:solidFill>
                <a:schemeClr val="tx1"/>
              </a:solidFill>
            </a:endParaRPr>
          </a:p>
        </p:txBody>
      </p:sp>
    </p:spTree>
    <p:extLst>
      <p:ext uri="{BB962C8B-B14F-4D97-AF65-F5344CB8AC3E}">
        <p14:creationId xmlns:p14="http://schemas.microsoft.com/office/powerpoint/2010/main" val="120221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Tic-Tac-Toe</a:t>
            </a:r>
            <a:endParaRPr lang="en-US" dirty="0"/>
          </a:p>
        </p:txBody>
      </p:sp>
      <p:pic>
        <p:nvPicPr>
          <p:cNvPr id="3" name="Picture 3" descr="C:\WINNT\Profiles\yongm\Desktop\tic.gif">
            <a:extLst>
              <a:ext uri="{FF2B5EF4-FFF2-40B4-BE49-F238E27FC236}">
                <a16:creationId xmlns:a16="http://schemas.microsoft.com/office/drawing/2014/main" id="{F15ED3FE-06B8-468F-A288-013CA6F2902D}"/>
              </a:ext>
            </a:extLst>
          </p:cNvPr>
          <p:cNvPicPr>
            <a:picLocks noChangeAspect="1" noChangeArrowheads="1"/>
          </p:cNvPicPr>
          <p:nvPr/>
        </p:nvPicPr>
        <p:blipFill>
          <a:blip r:embed="rId2">
            <a:grayscl/>
            <a:biLevel thresh="50000"/>
          </a:blip>
          <a:srcRect/>
          <a:stretch>
            <a:fillRect/>
          </a:stretch>
        </p:blipFill>
        <p:spPr bwMode="auto">
          <a:xfrm>
            <a:off x="200049" y="2222694"/>
            <a:ext cx="8775139" cy="4459459"/>
          </a:xfrm>
          <a:prstGeom prst="rect">
            <a:avLst/>
          </a:prstGeom>
          <a:noFill/>
          <a:ln w="9525">
            <a:noFill/>
            <a:miter lim="800000"/>
            <a:headEnd/>
            <a:tailEnd/>
          </a:ln>
        </p:spPr>
      </p:pic>
    </p:spTree>
    <p:extLst>
      <p:ext uri="{BB962C8B-B14F-4D97-AF65-F5344CB8AC3E}">
        <p14:creationId xmlns:p14="http://schemas.microsoft.com/office/powerpoint/2010/main" val="247790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Components of a Game</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60F6E384-081E-4396-AB4F-1698B52239EC}"/>
              </a:ext>
            </a:extLst>
          </p:cNvPr>
          <p:cNvSpPr txBox="1">
            <a:spLocks noChangeArrowheads="1"/>
          </p:cNvSpPr>
          <p:nvPr/>
        </p:nvSpPr>
        <p:spPr>
          <a:xfrm>
            <a:off x="-77551" y="1955408"/>
            <a:ext cx="9123077" cy="490259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lvl="1" algn="just"/>
            <a:r>
              <a:rPr lang="en-US" altLang="en-US" sz="2800" b="1">
                <a:solidFill>
                  <a:schemeClr val="tx1"/>
                </a:solidFill>
              </a:rPr>
              <a:t>Initial state: </a:t>
            </a:r>
            <a:r>
              <a:rPr lang="en-US" altLang="en-US" sz="2800">
                <a:solidFill>
                  <a:schemeClr val="tx1"/>
                </a:solidFill>
              </a:rPr>
              <a:t>Set-up specified by the rules, e.g., initial board configuration of chess.</a:t>
            </a:r>
          </a:p>
          <a:p>
            <a:pPr lvl="1" algn="just"/>
            <a:r>
              <a:rPr lang="en-US" altLang="en-US" sz="2800" b="1">
                <a:solidFill>
                  <a:schemeClr val="tx1"/>
                </a:solidFill>
              </a:rPr>
              <a:t>Player(s):</a:t>
            </a:r>
            <a:r>
              <a:rPr lang="en-US" altLang="en-US" sz="2800">
                <a:solidFill>
                  <a:schemeClr val="tx1"/>
                </a:solidFill>
              </a:rPr>
              <a:t> Defines which player has the move in a state.</a:t>
            </a:r>
          </a:p>
          <a:p>
            <a:pPr lvl="1" algn="just"/>
            <a:r>
              <a:rPr lang="en-US" altLang="en-US" sz="2800" b="1">
                <a:solidFill>
                  <a:schemeClr val="tx1"/>
                </a:solidFill>
              </a:rPr>
              <a:t>Actions(s):</a:t>
            </a:r>
            <a:r>
              <a:rPr lang="en-US" altLang="en-US" sz="2800">
                <a:solidFill>
                  <a:schemeClr val="tx1"/>
                </a:solidFill>
              </a:rPr>
              <a:t> Returns the set of legal moves in a state.</a:t>
            </a:r>
          </a:p>
          <a:p>
            <a:pPr lvl="1" algn="just"/>
            <a:r>
              <a:rPr lang="en-US" altLang="en-US" sz="2800" b="1">
                <a:solidFill>
                  <a:schemeClr val="tx1"/>
                </a:solidFill>
              </a:rPr>
              <a:t>Result(s , a):</a:t>
            </a:r>
            <a:r>
              <a:rPr lang="en-US" altLang="en-US" sz="2800">
                <a:solidFill>
                  <a:schemeClr val="tx1"/>
                </a:solidFill>
              </a:rPr>
              <a:t> Transition model defines the result of a move.</a:t>
            </a:r>
          </a:p>
          <a:p>
            <a:pPr lvl="1" algn="just"/>
            <a:r>
              <a:rPr lang="en-US" altLang="en-US" sz="2800">
                <a:solidFill>
                  <a:schemeClr val="tx1"/>
                </a:solidFill>
              </a:rPr>
              <a:t>(</a:t>
            </a:r>
            <a:r>
              <a:rPr lang="en-US" altLang="en-US" sz="2800" b="1">
                <a:solidFill>
                  <a:schemeClr val="tx1"/>
                </a:solidFill>
              </a:rPr>
              <a:t>2</a:t>
            </a:r>
            <a:r>
              <a:rPr lang="en-US" altLang="en-US" sz="2800" b="1" baseline="30000">
                <a:solidFill>
                  <a:schemeClr val="tx1"/>
                </a:solidFill>
              </a:rPr>
              <a:t>nd</a:t>
            </a:r>
            <a:r>
              <a:rPr lang="en-US" altLang="en-US" sz="2800" b="1">
                <a:solidFill>
                  <a:schemeClr val="tx1"/>
                </a:solidFill>
              </a:rPr>
              <a:t> ed.: Successor function: </a:t>
            </a:r>
            <a:r>
              <a:rPr lang="en-US" altLang="en-US" sz="2800">
                <a:solidFill>
                  <a:schemeClr val="tx1"/>
                </a:solidFill>
              </a:rPr>
              <a:t>list of (move , state) pairs specifying legal moves.)</a:t>
            </a:r>
          </a:p>
          <a:p>
            <a:pPr lvl="1" algn="just"/>
            <a:r>
              <a:rPr lang="en-US" altLang="en-US" sz="2800" b="1">
                <a:solidFill>
                  <a:schemeClr val="tx1"/>
                </a:solidFill>
              </a:rPr>
              <a:t>Terminal-Test(s):</a:t>
            </a:r>
            <a:r>
              <a:rPr lang="en-US" altLang="en-US" sz="2800">
                <a:solidFill>
                  <a:schemeClr val="tx1"/>
                </a:solidFill>
              </a:rPr>
              <a:t> Is the game finished?  True if finished, false otherwise.</a:t>
            </a:r>
          </a:p>
          <a:p>
            <a:pPr lvl="1" algn="just"/>
            <a:r>
              <a:rPr lang="en-US" altLang="en-US" sz="2800" b="1">
                <a:solidFill>
                  <a:schemeClr val="tx1"/>
                </a:solidFill>
              </a:rPr>
              <a:t>Utility function(s , p): </a:t>
            </a:r>
            <a:r>
              <a:rPr lang="en-US" altLang="en-US" sz="2800">
                <a:solidFill>
                  <a:schemeClr val="tx1"/>
                </a:solidFill>
              </a:rPr>
              <a:t>Gives numerical value of terminal state s for player p.</a:t>
            </a:r>
          </a:p>
          <a:p>
            <a:pPr lvl="2" algn="just"/>
            <a:r>
              <a:rPr lang="en-US" altLang="en-US" sz="2800">
                <a:solidFill>
                  <a:schemeClr val="tx1"/>
                </a:solidFill>
              </a:rPr>
              <a:t>E.g., win (+1), lose (-1), and draw (0) in tic-tac-toe.</a:t>
            </a:r>
          </a:p>
          <a:p>
            <a:pPr lvl="2" algn="just"/>
            <a:r>
              <a:rPr lang="en-US" altLang="en-US" sz="2800">
                <a:solidFill>
                  <a:schemeClr val="tx1"/>
                </a:solidFill>
              </a:rPr>
              <a:t>E.g., win (+1), lose (0), and draw (1/2) in  chess.</a:t>
            </a:r>
            <a:endParaRPr lang="en-US" altLang="en-US" sz="2800" dirty="0">
              <a:solidFill>
                <a:schemeClr val="tx1"/>
              </a:solidFill>
            </a:endParaRPr>
          </a:p>
        </p:txBody>
      </p:sp>
    </p:spTree>
    <p:extLst>
      <p:ext uri="{BB962C8B-B14F-4D97-AF65-F5344CB8AC3E}">
        <p14:creationId xmlns:p14="http://schemas.microsoft.com/office/powerpoint/2010/main" val="142417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Two Player Game</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43F98447-F21C-49FF-BA02-5A2F5C4B01BC}"/>
              </a:ext>
            </a:extLst>
          </p:cNvPr>
          <p:cNvSpPr txBox="1">
            <a:spLocks noChangeArrowheads="1"/>
          </p:cNvSpPr>
          <p:nvPr/>
        </p:nvSpPr>
        <p:spPr>
          <a:xfrm>
            <a:off x="0" y="2096086"/>
            <a:ext cx="9144000" cy="4761914"/>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de-DE" sz="2800">
                <a:solidFill>
                  <a:schemeClr val="tx1"/>
                </a:solidFill>
              </a:rPr>
              <a:t>Two players: Max and Min</a:t>
            </a:r>
          </a:p>
          <a:p>
            <a:pPr algn="just"/>
            <a:endParaRPr lang="en-US" altLang="de-DE" sz="2800">
              <a:solidFill>
                <a:schemeClr val="tx1"/>
              </a:solidFill>
            </a:endParaRPr>
          </a:p>
          <a:p>
            <a:pPr algn="just"/>
            <a:r>
              <a:rPr lang="en-US" altLang="de-DE" sz="2800">
                <a:solidFill>
                  <a:schemeClr val="tx1"/>
                </a:solidFill>
              </a:rPr>
              <a:t>Objective of both Max and Min to optimize winnings</a:t>
            </a:r>
          </a:p>
          <a:p>
            <a:pPr lvl="2" algn="just"/>
            <a:r>
              <a:rPr lang="en-US" altLang="de-DE" sz="2800">
                <a:solidFill>
                  <a:schemeClr val="tx1"/>
                </a:solidFill>
              </a:rPr>
              <a:t>Max must reach a terminal state with the highest utility</a:t>
            </a:r>
          </a:p>
          <a:p>
            <a:pPr lvl="2" algn="just"/>
            <a:r>
              <a:rPr lang="en-US" altLang="de-DE" sz="2800">
                <a:solidFill>
                  <a:schemeClr val="tx1"/>
                </a:solidFill>
              </a:rPr>
              <a:t>Min must reach a terminal state with the lowest utility</a:t>
            </a:r>
          </a:p>
          <a:p>
            <a:pPr lvl="2" algn="just"/>
            <a:endParaRPr lang="en-US" altLang="de-DE" sz="2800">
              <a:solidFill>
                <a:schemeClr val="tx1"/>
              </a:solidFill>
            </a:endParaRPr>
          </a:p>
          <a:p>
            <a:pPr algn="just"/>
            <a:r>
              <a:rPr lang="en-US" altLang="de-DE" sz="2800">
                <a:solidFill>
                  <a:schemeClr val="tx1"/>
                </a:solidFill>
              </a:rPr>
              <a:t>Game ends when either Max and Min have reached a terminal state</a:t>
            </a:r>
          </a:p>
          <a:p>
            <a:pPr algn="just"/>
            <a:endParaRPr lang="en-US" altLang="de-DE" sz="2800">
              <a:solidFill>
                <a:schemeClr val="tx1"/>
              </a:solidFill>
            </a:endParaRPr>
          </a:p>
          <a:p>
            <a:pPr algn="just"/>
            <a:r>
              <a:rPr lang="en-US" altLang="de-DE" sz="2800">
                <a:solidFill>
                  <a:schemeClr val="tx1"/>
                </a:solidFill>
              </a:rPr>
              <a:t>upon reaching a terminal state points maybe awarded or sometimes deducted</a:t>
            </a:r>
            <a:endParaRPr lang="en-US" altLang="de-DE" sz="2800" dirty="0">
              <a:solidFill>
                <a:schemeClr val="tx1"/>
              </a:solidFill>
            </a:endParaRPr>
          </a:p>
        </p:txBody>
      </p:sp>
    </p:spTree>
    <p:extLst>
      <p:ext uri="{BB962C8B-B14F-4D97-AF65-F5344CB8AC3E}">
        <p14:creationId xmlns:p14="http://schemas.microsoft.com/office/powerpoint/2010/main" val="333825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de-DE" dirty="0"/>
              <a:t>Search Problem Revisited</a:t>
            </a:r>
            <a:endParaRPr lang="en-US"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E3C484DA-A94F-4530-AEA0-4E4813134D49}"/>
              </a:ext>
            </a:extLst>
          </p:cNvPr>
          <p:cNvSpPr txBox="1">
            <a:spLocks noChangeArrowheads="1"/>
          </p:cNvSpPr>
          <p:nvPr/>
        </p:nvSpPr>
        <p:spPr>
          <a:xfrm>
            <a:off x="0" y="1931964"/>
            <a:ext cx="9144000" cy="492603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de-DE" sz="2800">
                <a:solidFill>
                  <a:schemeClr val="tx1"/>
                </a:solidFill>
              </a:rPr>
              <a:t>Simple problem is to reach a favorable terminal state </a:t>
            </a:r>
          </a:p>
          <a:p>
            <a:pPr algn="just"/>
            <a:endParaRPr lang="en-US" altLang="de-DE" sz="2800">
              <a:solidFill>
                <a:schemeClr val="tx1"/>
              </a:solidFill>
            </a:endParaRPr>
          </a:p>
          <a:p>
            <a:pPr algn="just"/>
            <a:r>
              <a:rPr lang="en-US" altLang="de-DE" sz="2800">
                <a:solidFill>
                  <a:schemeClr val="tx1"/>
                </a:solidFill>
              </a:rPr>
              <a:t>Problem Not so simple...</a:t>
            </a:r>
          </a:p>
          <a:p>
            <a:pPr lvl="2" algn="just"/>
            <a:r>
              <a:rPr lang="en-US" altLang="de-DE" sz="2800">
                <a:solidFill>
                  <a:schemeClr val="tx1"/>
                </a:solidFill>
              </a:rPr>
              <a:t>Max must reach a terminal state with as high a utility as possible regardless of Min’s moves</a:t>
            </a:r>
          </a:p>
          <a:p>
            <a:pPr lvl="2" algn="just"/>
            <a:endParaRPr lang="en-US" altLang="de-DE" sz="2800">
              <a:solidFill>
                <a:schemeClr val="tx1"/>
              </a:solidFill>
            </a:endParaRPr>
          </a:p>
          <a:p>
            <a:pPr algn="just"/>
            <a:r>
              <a:rPr lang="en-US" altLang="de-DE" sz="2800">
                <a:solidFill>
                  <a:schemeClr val="tx1"/>
                </a:solidFill>
              </a:rPr>
              <a:t>Max must develop a strategy that determines best possible move for each move Min makes.</a:t>
            </a:r>
            <a:endParaRPr lang="en-US" altLang="de-DE" sz="2800" dirty="0">
              <a:solidFill>
                <a:schemeClr val="tx1"/>
              </a:solidFill>
            </a:endParaRPr>
          </a:p>
        </p:txBody>
      </p:sp>
    </p:spTree>
    <p:extLst>
      <p:ext uri="{BB962C8B-B14F-4D97-AF65-F5344CB8AC3E}">
        <p14:creationId xmlns:p14="http://schemas.microsoft.com/office/powerpoint/2010/main" val="24837649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2" ma:contentTypeDescription="Create a new document." ma:contentTypeScope="" ma:versionID="311c2b8d3c2d0c79a9240ba40b03ca15">
  <xsd:schema xmlns:xsd="http://www.w3.org/2001/XMLSchema" xmlns:xs="http://www.w3.org/2001/XMLSchema" xmlns:p="http://schemas.microsoft.com/office/2006/metadata/properties" xmlns:ns2="474f63a6-4944-4275-bc0c-58fed01c8c2e" targetNamespace="http://schemas.microsoft.com/office/2006/metadata/properties" ma:root="true" ma:fieldsID="767d216ee2c68aa8915243c3cb74fb98" ns2:_="">
    <xsd:import namespace="474f63a6-4944-4275-bc0c-58fed01c8c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43B6BC-0263-467E-9C32-ED90C8C06E7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A20BD17-250D-4CDF-9E4C-361761F7FC40}"/>
</file>

<file path=customXml/itemProps3.xml><?xml version="1.0" encoding="utf-8"?>
<ds:datastoreItem xmlns:ds="http://schemas.openxmlformats.org/officeDocument/2006/customXml" ds:itemID="{4801EB94-88FA-4C77-9691-C4C84D04C7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120</TotalTime>
  <Words>2476</Words>
  <Application>Microsoft Office PowerPoint</Application>
  <PresentationFormat>On-screen Show (4:3)</PresentationFormat>
  <Paragraphs>311</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Corbel</vt:lpstr>
      <vt:lpstr>Helvetica-Narrow</vt:lpstr>
      <vt:lpstr>Times-Bold</vt:lpstr>
      <vt:lpstr>Times-Roman</vt:lpstr>
      <vt:lpstr>Wingdings</vt:lpstr>
      <vt:lpstr>Spectrum</vt:lpstr>
      <vt:lpstr>ADVERSARIAL SEARCH</vt:lpstr>
      <vt:lpstr>Lecture Outline</vt:lpstr>
      <vt:lpstr>Game Playing: Introduction</vt:lpstr>
      <vt:lpstr>Chess as a First Choice</vt:lpstr>
      <vt:lpstr>Games a Search Problem</vt:lpstr>
      <vt:lpstr>Tic-Tac-Toe</vt:lpstr>
      <vt:lpstr>Components of a Game</vt:lpstr>
      <vt:lpstr>Two Player Game</vt:lpstr>
      <vt:lpstr>Search Problem Revisited</vt:lpstr>
      <vt:lpstr>Tic-Tac-Toe Revisited</vt:lpstr>
      <vt:lpstr>Example: Two-Ply Game</vt:lpstr>
      <vt:lpstr>Minimax  Algorithm</vt:lpstr>
      <vt:lpstr>MiniMax Pseudocode</vt:lpstr>
      <vt:lpstr>Two-Ply Game Tree</vt:lpstr>
      <vt:lpstr>Two-Ply Game Tree</vt:lpstr>
      <vt:lpstr>Two-Ply Game Tree</vt:lpstr>
      <vt:lpstr>Properties of minimax</vt:lpstr>
      <vt:lpstr>Game Tree Size</vt:lpstr>
      <vt:lpstr>Is There Another Way?</vt:lpstr>
      <vt:lpstr>Imperfect Decisions</vt:lpstr>
      <vt:lpstr>Evaluation Functions</vt:lpstr>
      <vt:lpstr>How to Judge Quality</vt:lpstr>
      <vt:lpstr>Design of Evaluation Function</vt:lpstr>
      <vt:lpstr>Material Advantage Evaluation Functions</vt:lpstr>
      <vt:lpstr>Heuristic Evaluation Functions</vt:lpstr>
      <vt:lpstr>Topic Heading..</vt:lpstr>
      <vt:lpstr>  Heuristic evaluation function for tic-tac-toe</vt:lpstr>
      <vt:lpstr>Cutoff Search </vt:lpstr>
      <vt:lpstr>Consequences</vt:lpstr>
      <vt:lpstr>Improvements to Cutoff </vt:lpstr>
      <vt:lpstr>Pruning</vt:lpstr>
      <vt:lpstr>Alpha-Beta Pruning</vt:lpstr>
      <vt:lpstr>Alpha-beta: Definitions</vt:lpstr>
      <vt:lpstr>Implementation</vt:lpstr>
      <vt:lpstr>Implementation (Cont’d)</vt:lpstr>
      <vt:lpstr>Alpha-Beta Example</vt:lpstr>
      <vt:lpstr>General alpha-beta pruning</vt:lpstr>
      <vt:lpstr>Alpha-Beta Search Algorithm</vt:lpstr>
      <vt:lpstr>When to Prune </vt:lpstr>
      <vt:lpstr>Effectiveness of Alpha-Beta Search</vt:lpstr>
      <vt:lpstr>Example</vt:lpstr>
      <vt:lpstr>Answer to Example</vt:lpstr>
      <vt:lpstr>Second Example</vt:lpstr>
      <vt:lpstr>PowerPoint Presentation</vt:lpstr>
      <vt:lpstr>Answer</vt:lpstr>
      <vt:lpstr>Final Comments about  Alpha-Beta Pruning</vt:lpstr>
      <vt:lpstr>Problems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MUHAMMAD FIROZ MRIDHA</cp:lastModifiedBy>
  <cp:revision>53</cp:revision>
  <dcterms:created xsi:type="dcterms:W3CDTF">2018-12-10T17:20:29Z</dcterms:created>
  <dcterms:modified xsi:type="dcterms:W3CDTF">2022-04-19T02:56:16Z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