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257" r:id="rId3"/>
    <p:sldId id="289" r:id="rId4"/>
    <p:sldId id="290" r:id="rId5"/>
    <p:sldId id="291" r:id="rId6"/>
    <p:sldId id="25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284" r:id="rId18"/>
    <p:sldId id="266" r:id="rId19"/>
    <p:sldId id="285" r:id="rId20"/>
    <p:sldId id="274" r:id="rId21"/>
    <p:sldId id="267" r:id="rId22"/>
    <p:sldId id="273" r:id="rId23"/>
    <p:sldId id="272" r:id="rId24"/>
    <p:sldId id="268" r:id="rId25"/>
    <p:sldId id="271" r:id="rId26"/>
    <p:sldId id="275" r:id="rId27"/>
    <p:sldId id="269" r:id="rId28"/>
    <p:sldId id="282" r:id="rId29"/>
    <p:sldId id="283" r:id="rId30"/>
    <p:sldId id="288" r:id="rId31"/>
    <p:sldId id="302" r:id="rId32"/>
    <p:sldId id="287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276" r:id="rId46"/>
    <p:sldId id="277" r:id="rId47"/>
    <p:sldId id="280" r:id="rId48"/>
    <p:sldId id="281" r:id="rId49"/>
    <p:sldId id="315" r:id="rId50"/>
    <p:sldId id="316" r:id="rId51"/>
    <p:sldId id="317" r:id="rId52"/>
    <p:sldId id="318" r:id="rId53"/>
    <p:sldId id="319" r:id="rId54"/>
    <p:sldId id="320" r:id="rId55"/>
    <p:sldId id="286" r:id="rId56"/>
    <p:sldId id="321" r:id="rId57"/>
    <p:sldId id="322" r:id="rId58"/>
    <p:sldId id="323" r:id="rId59"/>
    <p:sldId id="324" r:id="rId60"/>
    <p:sldId id="325" r:id="rId61"/>
    <p:sldId id="326" r:id="rId62"/>
    <p:sldId id="278" r:id="rId63"/>
    <p:sldId id="327" r:id="rId64"/>
    <p:sldId id="328" r:id="rId65"/>
    <p:sldId id="329" r:id="rId66"/>
    <p:sldId id="330" r:id="rId67"/>
    <p:sldId id="331" r:id="rId68"/>
    <p:sldId id="332" r:id="rId69"/>
    <p:sldId id="264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270" r:id="rId83"/>
    <p:sldId id="345" r:id="rId84"/>
    <p:sldId id="346" r:id="rId85"/>
    <p:sldId id="347" r:id="rId86"/>
    <p:sldId id="348" r:id="rId87"/>
    <p:sldId id="349" r:id="rId88"/>
    <p:sldId id="350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81" d="100"/>
          <a:sy n="81" d="100"/>
        </p:scale>
        <p:origin x="80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CDEEE-6FF5-4750-ADC8-9A5D6CF30E4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0E6E1-ACCF-4122-9AC1-C6C253508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7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6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3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illah.masumcu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billah.masumcu@aiub.edu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mailto:billah.masumcu@aiub.edu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03769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>
                          <a:hlinkClick r:id="rId2"/>
                        </a:rPr>
                        <a:t>billah.masumcu@aiub</a:t>
                      </a:r>
                      <a:r>
                        <a:rPr lang="en-US" i="1">
                          <a:hlinkClick r:id="rId2"/>
                        </a:rPr>
                        <a:t>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4.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)* </a:t>
            </a:r>
            <a:r>
              <a:rPr lang="en-US" dirty="0">
                <a:cs typeface="Times New Roman" panose="02020603050405020304" pitchFamily="18" charset="0"/>
              </a:rPr>
              <a:t>denotes the set of all strings consisting of zero or more instances of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or </a:t>
            </a:r>
            <a:r>
              <a:rPr lang="en-US" i="1" dirty="0">
                <a:cs typeface="Times New Roman" panose="02020603050405020304" pitchFamily="18" charset="0"/>
              </a:rPr>
              <a:t>b, </a:t>
            </a:r>
            <a:r>
              <a:rPr lang="en-US" dirty="0">
                <a:cs typeface="Times New Roman" panose="02020603050405020304" pitchFamily="18" charset="0"/>
              </a:rPr>
              <a:t>that is, all strings of a's and b's: {E ,</a:t>
            </a:r>
            <a:r>
              <a:rPr lang="en-US" i="1" dirty="0">
                <a:cs typeface="Times New Roman" panose="02020603050405020304" pitchFamily="18" charset="0"/>
              </a:rPr>
              <a:t>a, </a:t>
            </a:r>
            <a:r>
              <a:rPr lang="en-US" i="1" dirty="0" err="1">
                <a:cs typeface="Times New Roman" panose="02020603050405020304" pitchFamily="18" charset="0"/>
              </a:rPr>
              <a:t>b,aa</a:t>
            </a:r>
            <a:r>
              <a:rPr lang="en-US" i="1" dirty="0">
                <a:cs typeface="Times New Roman" panose="02020603050405020304" pitchFamily="18" charset="0"/>
              </a:rPr>
              <a:t>, ab, </a:t>
            </a:r>
            <a:r>
              <a:rPr lang="en-US" i="1" dirty="0" err="1">
                <a:cs typeface="Times New Roman" panose="02020603050405020304" pitchFamily="18" charset="0"/>
              </a:rPr>
              <a:t>ba</a:t>
            </a:r>
            <a:r>
              <a:rPr lang="en-US" i="1" dirty="0">
                <a:cs typeface="Times New Roman" panose="02020603050405020304" pitchFamily="18" charset="0"/>
              </a:rPr>
              <a:t>, </a:t>
            </a:r>
            <a:r>
              <a:rPr lang="en-US" i="1" dirty="0" err="1">
                <a:cs typeface="Times New Roman" panose="02020603050405020304" pitchFamily="18" charset="0"/>
              </a:rPr>
              <a:t>bb,aaa</a:t>
            </a:r>
            <a:r>
              <a:rPr lang="en-US" i="1" dirty="0">
                <a:cs typeface="Times New Roman" panose="02020603050405020304" pitchFamily="18" charset="0"/>
              </a:rPr>
              <a:t>,...}.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Another regular expression for the same language is </a:t>
            </a:r>
            <a:r>
              <a:rPr lang="en-US" b="1" dirty="0">
                <a:cs typeface="Times New Roman" panose="02020603050405020304" pitchFamily="18" charset="0"/>
              </a:rPr>
              <a:t>(a*b*)*.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 err="1">
                <a:cs typeface="Times New Roman" panose="02020603050405020304" pitchFamily="18" charset="0"/>
              </a:rPr>
              <a:t>a|a</a:t>
            </a:r>
            <a:r>
              <a:rPr lang="en-US" b="1" dirty="0">
                <a:cs typeface="Times New Roman" panose="02020603050405020304" pitchFamily="18" charset="0"/>
              </a:rPr>
              <a:t>*b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i="1" dirty="0">
                <a:cs typeface="Times New Roman" panose="02020603050405020304" pitchFamily="18" charset="0"/>
              </a:rPr>
              <a:t>{a, b, ab, </a:t>
            </a:r>
            <a:r>
              <a:rPr lang="en-US" i="1" dirty="0" err="1">
                <a:cs typeface="Times New Roman" panose="02020603050405020304" pitchFamily="18" charset="0"/>
              </a:rPr>
              <a:t>aab</a:t>
            </a:r>
            <a:r>
              <a:rPr lang="en-US" i="1" dirty="0">
                <a:cs typeface="Times New Roman" panose="02020603050405020304" pitchFamily="18" charset="0"/>
              </a:rPr>
              <a:t>, </a:t>
            </a:r>
            <a:r>
              <a:rPr lang="en-US" i="1" dirty="0" err="1">
                <a:cs typeface="Times New Roman" panose="02020603050405020304" pitchFamily="18" charset="0"/>
              </a:rPr>
              <a:t>aaab</a:t>
            </a:r>
            <a:r>
              <a:rPr lang="en-US" i="1" dirty="0">
                <a:cs typeface="Times New Roman" panose="02020603050405020304" pitchFamily="18" charset="0"/>
              </a:rPr>
              <a:t>,...</a:t>
            </a:r>
            <a:r>
              <a:rPr lang="en-US" dirty="0">
                <a:cs typeface="Times New Roman" panose="02020603050405020304" pitchFamily="18" charset="0"/>
              </a:rPr>
              <a:t>}, that is, the string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and all strings consisting of zero or more a's and ending in </a:t>
            </a:r>
            <a:r>
              <a:rPr lang="en-US" i="1" dirty="0">
                <a:cs typeface="Times New Roman" panose="02020603050405020304" pitchFamily="18" charset="0"/>
              </a:rPr>
              <a:t>b.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1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Operations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various operations on languages are: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Union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	 L U M = {s | s is in L or s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Concatenation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	LM = {</a:t>
            </a:r>
            <a:r>
              <a:rPr lang="en-US" dirty="0" err="1">
                <a:cs typeface="Times New Roman" panose="02020603050405020304" pitchFamily="18" charset="0"/>
              </a:rPr>
              <a:t>st</a:t>
            </a:r>
            <a:r>
              <a:rPr lang="en-US" dirty="0">
                <a:cs typeface="Times New Roman" panose="02020603050405020304" pitchFamily="18" charset="0"/>
              </a:rPr>
              <a:t> | s is in L and t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Kleene Closure of a language L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 	L* = Zero or more occurrence of language L.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9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Outline the NFA generated by the construction of Thompson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((a | b)*c)*</a:t>
            </a:r>
          </a:p>
          <a:p>
            <a:pPr algn="just"/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3D503-BCE4-4359-9308-6552CCA1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3555536"/>
            <a:ext cx="6810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means of the construction of Thompson, outline the NFA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a (b | c)*d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72622-74DC-45E6-A56A-17CADBAB0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493919"/>
            <a:ext cx="6762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means of the construction of Thompson, outline the NFA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a (b | c)*d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BCA64-FF0C-5A9E-92D3-87520B84A2E8}"/>
              </a:ext>
            </a:extLst>
          </p:cNvPr>
          <p:cNvSpPr txBox="1">
            <a:spLocks/>
          </p:cNvSpPr>
          <p:nvPr/>
        </p:nvSpPr>
        <p:spPr>
          <a:xfrm>
            <a:off x="421341" y="3762506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Class Exercises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CA7BC-D592-20A0-4BB9-1D9FB1190F86}"/>
              </a:ext>
            </a:extLst>
          </p:cNvPr>
          <p:cNvSpPr txBox="1"/>
          <p:nvPr/>
        </p:nvSpPr>
        <p:spPr>
          <a:xfrm>
            <a:off x="1273965" y="4424446"/>
            <a:ext cx="2121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(</a:t>
            </a:r>
            <a:r>
              <a:rPr lang="en-US" dirty="0" err="1"/>
              <a:t>aUb</a:t>
            </a:r>
            <a:r>
              <a:rPr lang="en-US" dirty="0"/>
              <a:t>)*</a:t>
            </a:r>
            <a:r>
              <a:rPr lang="en-US" dirty="0" err="1"/>
              <a:t>abc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(</a:t>
            </a:r>
            <a:r>
              <a:rPr lang="en-US" dirty="0" err="1"/>
              <a:t>abUbc</a:t>
            </a:r>
            <a:r>
              <a:rPr lang="en-US" dirty="0"/>
              <a:t>(</a:t>
            </a:r>
            <a:r>
              <a:rPr lang="en-US" dirty="0" err="1"/>
              <a:t>abUc</a:t>
            </a:r>
            <a:r>
              <a:rPr lang="en-US" dirty="0"/>
              <a:t>)*)*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86776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20861"/>
            <a:ext cx="7808976" cy="1122744"/>
          </a:xfrm>
        </p:spPr>
        <p:txBody>
          <a:bodyPr>
            <a:noAutofit/>
          </a:bodyPr>
          <a:lstStyle/>
          <a:p>
            <a:r>
              <a:rPr lang="en-US" dirty="0"/>
              <a:t>NFA to DFA Conversion </a:t>
            </a:r>
            <a:br>
              <a:rPr lang="en-US" dirty="0"/>
            </a:br>
            <a:r>
              <a:rPr lang="en-US" dirty="0"/>
              <a:t>(Subset Construction Method)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 </a:t>
            </a:r>
            <a:r>
              <a:rPr lang="is-IS" dirty="0"/>
              <a:t>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/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>
                          <a:hlinkClick r:id="rId2"/>
                        </a:rPr>
                        <a:t>billah.masumcu@aiub.edu</a:t>
                      </a:r>
                      <a:endParaRPr lang="en-US" i="1" dirty="0"/>
                    </a:p>
                    <a:p>
                      <a:r>
                        <a:rPr lang="en-US" i="1" dirty="0"/>
                        <a:t>Masum-</a:t>
                      </a:r>
                      <a:r>
                        <a:rPr lang="en-US" i="1" dirty="0" err="1"/>
                        <a:t>billah.net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4046455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NFA TO DFA (Subset Construction Method)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Subset Construction Algorithm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DFA Designing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5867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237318"/>
            <a:ext cx="8302973" cy="385399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the subset construction algorithm/method for converting a Non deterministic machine to deterministic machine.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Provide necessary example and explanation of NFA to DFA conversion method using subset construction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and practice Deterministic Finite Automata (DFA) Machine Design for a given Grammar.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be capable of demonstrating the subset construction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 will be able to convert an NFA to relevant DFA by following subset construction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student will be able to design and demonstrate DFA construction from a given Grammar.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05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250857" y="2017059"/>
            <a:ext cx="8638500" cy="416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Input: </a:t>
            </a:r>
            <a:r>
              <a:rPr lang="en-US" altLang="en-US" sz="1800" b="0" dirty="0"/>
              <a:t>An NFA N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Output: </a:t>
            </a:r>
            <a:r>
              <a:rPr lang="en-US" altLang="en-US" sz="1800" b="0" dirty="0"/>
              <a:t>A DFA D accepting the same language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Method: </a:t>
            </a:r>
            <a:r>
              <a:rPr lang="en-US" altLang="en-US" sz="1800" b="0" dirty="0"/>
              <a:t>Constructs a transition table </a:t>
            </a:r>
            <a:r>
              <a:rPr lang="en-US" altLang="en-US" sz="1800" b="0" dirty="0" err="1"/>
              <a:t>Dtran</a:t>
            </a:r>
            <a:r>
              <a:rPr lang="en-US" altLang="en-US" sz="1800" b="0" dirty="0"/>
              <a:t> for D. Each DFA state is a set of NFA states and construct </a:t>
            </a:r>
            <a:r>
              <a:rPr lang="en-US" altLang="en-US" sz="1800" b="0" dirty="0" err="1"/>
              <a:t>Dtran</a:t>
            </a:r>
            <a:r>
              <a:rPr lang="en-US" altLang="en-US" sz="1800" b="0" dirty="0"/>
              <a:t> so that D will simulate “in parallel” all possible moves N can make on a given input string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b="0" dirty="0"/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8E7AF-1717-4369-B344-8D2076EB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29" y="4100441"/>
            <a:ext cx="5838827" cy="20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29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B955B-6923-41CD-8AE0-C04EE2AB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37" y="2346243"/>
            <a:ext cx="7505520" cy="351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6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Definition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Rules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 and </a:t>
            </a:r>
            <a:r>
              <a:rPr lang="en-US" i="1" dirty="0"/>
              <a:t>move</a:t>
            </a:r>
            <a:r>
              <a:rPr lang="en-US" dirty="0"/>
              <a:t> Examples</a:t>
            </a:r>
            <a:endParaRPr lang="x-none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250857" y="2017059"/>
            <a:ext cx="8638500" cy="418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67" name="Oval 3"/>
          <p:cNvSpPr>
            <a:spLocks noChangeArrowheads="1"/>
          </p:cNvSpPr>
          <p:nvPr/>
        </p:nvSpPr>
        <p:spPr bwMode="auto">
          <a:xfrm>
            <a:off x="2990804" y="22373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2457405" y="20849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2076404" y="22373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381204" y="23897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4819604" y="31517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2" name="Text Box 8"/>
          <p:cNvSpPr txBox="1">
            <a:spLocks noChangeArrowheads="1"/>
          </p:cNvSpPr>
          <p:nvPr/>
        </p:nvSpPr>
        <p:spPr bwMode="auto">
          <a:xfrm>
            <a:off x="2457405" y="2985085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3" name="Oval 9"/>
          <p:cNvSpPr>
            <a:spLocks noChangeArrowheads="1"/>
          </p:cNvSpPr>
          <p:nvPr/>
        </p:nvSpPr>
        <p:spPr bwMode="auto">
          <a:xfrm>
            <a:off x="2076404" y="313748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4" name="Line 10"/>
          <p:cNvSpPr>
            <a:spLocks noChangeShapeType="1"/>
          </p:cNvSpPr>
          <p:nvPr/>
        </p:nvSpPr>
        <p:spPr bwMode="auto">
          <a:xfrm>
            <a:off x="23812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Line 11"/>
          <p:cNvSpPr>
            <a:spLocks noChangeShapeType="1"/>
          </p:cNvSpPr>
          <p:nvPr/>
        </p:nvSpPr>
        <p:spPr bwMode="auto">
          <a:xfrm>
            <a:off x="14668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12"/>
          <p:cNvSpPr>
            <a:spLocks noChangeArrowheads="1"/>
          </p:cNvSpPr>
          <p:nvPr/>
        </p:nvSpPr>
        <p:spPr bwMode="auto">
          <a:xfrm>
            <a:off x="29908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7" name="Oval 13"/>
          <p:cNvSpPr>
            <a:spLocks noChangeArrowheads="1"/>
          </p:cNvSpPr>
          <p:nvPr/>
        </p:nvSpPr>
        <p:spPr bwMode="auto">
          <a:xfrm>
            <a:off x="39052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8" name="Text Box 14"/>
          <p:cNvSpPr txBox="1">
            <a:spLocks noChangeArrowheads="1"/>
          </p:cNvSpPr>
          <p:nvPr/>
        </p:nvSpPr>
        <p:spPr bwMode="auto">
          <a:xfrm>
            <a:off x="3371805" y="2999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>
            <a:off x="3295604" y="33041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16"/>
          <p:cNvSpPr txBox="1">
            <a:spLocks noChangeArrowheads="1"/>
          </p:cNvSpPr>
          <p:nvPr/>
        </p:nvSpPr>
        <p:spPr bwMode="auto">
          <a:xfrm>
            <a:off x="4286205" y="2999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1" name="Line 17"/>
          <p:cNvSpPr>
            <a:spLocks noChangeShapeType="1"/>
          </p:cNvSpPr>
          <p:nvPr/>
        </p:nvSpPr>
        <p:spPr bwMode="auto">
          <a:xfrm>
            <a:off x="4210004" y="33041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18"/>
          <p:cNvSpPr>
            <a:spLocks noChangeArrowheads="1"/>
          </p:cNvSpPr>
          <p:nvPr/>
        </p:nvSpPr>
        <p:spPr bwMode="auto">
          <a:xfrm>
            <a:off x="2990804" y="40661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Oval 20"/>
          <p:cNvSpPr>
            <a:spLocks noChangeArrowheads="1"/>
          </p:cNvSpPr>
          <p:nvPr/>
        </p:nvSpPr>
        <p:spPr bwMode="auto">
          <a:xfrm>
            <a:off x="2076404" y="40661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2381204" y="42185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 flipV="1">
            <a:off x="1390604" y="2465972"/>
            <a:ext cx="685800" cy="6858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reeform 23"/>
          <p:cNvSpPr>
            <a:spLocks/>
          </p:cNvSpPr>
          <p:nvPr/>
        </p:nvSpPr>
        <p:spPr bwMode="auto">
          <a:xfrm>
            <a:off x="2206580" y="3675648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reeform 24"/>
          <p:cNvSpPr>
            <a:spLocks/>
          </p:cNvSpPr>
          <p:nvPr/>
        </p:nvSpPr>
        <p:spPr bwMode="auto">
          <a:xfrm>
            <a:off x="3143205" y="3685173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2381205" y="3380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3295605" y="339466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11620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1" name="Line 28"/>
          <p:cNvSpPr>
            <a:spLocks noChangeShapeType="1"/>
          </p:cNvSpPr>
          <p:nvPr/>
        </p:nvSpPr>
        <p:spPr bwMode="auto">
          <a:xfrm>
            <a:off x="1390604" y="3456572"/>
            <a:ext cx="685800" cy="6858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Line 29"/>
          <p:cNvSpPr>
            <a:spLocks noChangeShapeType="1"/>
          </p:cNvSpPr>
          <p:nvPr/>
        </p:nvSpPr>
        <p:spPr bwMode="auto">
          <a:xfrm>
            <a:off x="5524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 Box 30"/>
          <p:cNvSpPr txBox="1">
            <a:spLocks noChangeArrowheads="1"/>
          </p:cNvSpPr>
          <p:nvPr/>
        </p:nvSpPr>
        <p:spPr bwMode="auto">
          <a:xfrm>
            <a:off x="476205" y="292317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94" name="Rectangle 31"/>
          <p:cNvSpPr>
            <a:spLocks noChangeArrowheads="1"/>
          </p:cNvSpPr>
          <p:nvPr/>
        </p:nvSpPr>
        <p:spPr bwMode="auto">
          <a:xfrm>
            <a:off x="1466805" y="360897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5" name="Rectangle 32"/>
          <p:cNvSpPr>
            <a:spLocks noChangeArrowheads="1"/>
          </p:cNvSpPr>
          <p:nvPr/>
        </p:nvSpPr>
        <p:spPr bwMode="auto">
          <a:xfrm>
            <a:off x="1543005" y="2796298"/>
            <a:ext cx="3594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6" name="Rectangle 33"/>
          <p:cNvSpPr>
            <a:spLocks noChangeArrowheads="1"/>
          </p:cNvSpPr>
          <p:nvPr/>
        </p:nvSpPr>
        <p:spPr bwMode="auto">
          <a:xfrm>
            <a:off x="1431880" y="2480260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7" name="Rectangle 37"/>
          <p:cNvSpPr>
            <a:spLocks noChangeArrowheads="1"/>
          </p:cNvSpPr>
          <p:nvPr/>
        </p:nvSpPr>
        <p:spPr bwMode="auto">
          <a:xfrm>
            <a:off x="5560010" y="2268329"/>
            <a:ext cx="289374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({0}) = {0,1,3,7}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({0,1,3,7},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{2,4,7}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({2,4,7}) = {2,4,7}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({2,4,7},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{7}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({7}) = {7}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({7},</a:t>
            </a:r>
            <a:r>
              <a:rPr lang="en-US" b="1" dirty="0">
                <a:latin typeface="Courier New" charset="0"/>
              </a:rPr>
              <a:t>b</a:t>
            </a:r>
            <a:r>
              <a:rPr lang="en-US" dirty="0"/>
              <a:t>) = {8}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({8}) = {8}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({8},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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937548" y="4988689"/>
            <a:ext cx="350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Alphabet / Symbol = {a, b}</a:t>
            </a:r>
          </a:p>
        </p:txBody>
      </p:sp>
    </p:spTree>
    <p:extLst>
      <p:ext uri="{BB962C8B-B14F-4D97-AF65-F5344CB8AC3E}">
        <p14:creationId xmlns:p14="http://schemas.microsoft.com/office/powerpoint/2010/main" val="3416666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312516" y="2136339"/>
            <a:ext cx="8518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subset construction algorithm</a:t>
            </a:r>
            <a:r>
              <a:rPr lang="en-US" dirty="0"/>
              <a:t> converts an NFA into a DFA using:</a:t>
            </a:r>
          </a:p>
          <a:p>
            <a:br>
              <a:rPr lang="en-US" i="1" dirty="0"/>
            </a:br>
            <a:r>
              <a:rPr lang="en-US" i="1" dirty="0"/>
              <a:t>	</a:t>
            </a: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= {</a:t>
            </a:r>
            <a:r>
              <a:rPr lang="en-US" i="1" dirty="0"/>
              <a:t>s</a:t>
            </a:r>
            <a:r>
              <a:rPr lang="en-US" dirty="0"/>
              <a:t>} </a:t>
            </a:r>
            <a:r>
              <a:rPr lang="en-US" dirty="0">
                <a:sym typeface="Symbol" charset="2"/>
              </a:rPr>
              <a:t></a:t>
            </a:r>
            <a:r>
              <a:rPr lang="en-US" dirty="0"/>
              <a:t> {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</a:t>
            </a:r>
            <a:r>
              <a:rPr lang="en-US" dirty="0"/>
              <a:t> </a:t>
            </a:r>
            <a:r>
              <a:rPr lang="en-US" i="1" dirty="0"/>
              <a:t>s </a:t>
            </a:r>
            <a:r>
              <a:rPr lang="en-US" dirty="0">
                <a:sym typeface="Symbol" charset="2"/>
              </a:rPr>
              <a:t></a:t>
            </a:r>
            <a:r>
              <a:rPr lang="en-US" baseline="-25000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… </a:t>
            </a:r>
            <a:r>
              <a:rPr lang="en-US" baseline="-25000" dirty="0">
                <a:sym typeface="Symbol" charset="2"/>
              </a:rPr>
              <a:t>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}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	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</a:t>
            </a:r>
            <a:r>
              <a:rPr lang="en-US" i="1" baseline="-25000" dirty="0" err="1">
                <a:sym typeface="Symbol" charset="2"/>
              </a:rPr>
              <a:t>s</a:t>
            </a:r>
            <a:r>
              <a:rPr lang="en-US" baseline="-25000" dirty="0" err="1">
                <a:sym typeface="Symbol" charset="2"/>
              </a:rPr>
              <a:t></a:t>
            </a:r>
            <a:r>
              <a:rPr lang="en-US" i="1" baseline="-25000" dirty="0" err="1">
                <a:sym typeface="Symbol" charset="2"/>
              </a:rPr>
              <a:t>T</a:t>
            </a:r>
            <a:r>
              <a:rPr lang="en-US" i="1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move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dirty="0" err="1"/>
              <a:t>,</a:t>
            </a:r>
            <a:r>
              <a:rPr lang="en-US" i="1" dirty="0" err="1"/>
              <a:t>a</a:t>
            </a:r>
            <a:r>
              <a:rPr lang="en-US" dirty="0"/>
              <a:t>) = {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</a:t>
            </a:r>
            <a:r>
              <a:rPr lang="en-US" dirty="0"/>
              <a:t> </a:t>
            </a:r>
            <a:r>
              <a:rPr lang="en-US" i="1" dirty="0"/>
              <a:t>s </a:t>
            </a:r>
            <a:r>
              <a:rPr lang="en-US" dirty="0">
                <a:sym typeface="Symbol" charset="2"/>
              </a:rPr>
              <a:t></a:t>
            </a:r>
            <a:r>
              <a:rPr lang="en-US" i="1" baseline="-25000" dirty="0">
                <a:sym typeface="Symbol" charset="2"/>
              </a:rPr>
              <a:t>a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 and </a:t>
            </a:r>
            <a:r>
              <a:rPr lang="en-US" i="1" dirty="0">
                <a:sym typeface="Symbol" charset="2"/>
              </a:rPr>
              <a:t>s </a:t>
            </a:r>
            <a:r>
              <a:rPr lang="en-US" dirty="0">
                <a:sym typeface="Symbol" charset="2"/>
              </a:rPr>
              <a:t>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}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The algorithm produces:</a:t>
            </a:r>
            <a:br>
              <a:rPr lang="en-US" dirty="0">
                <a:sym typeface="Symbol" charset="2"/>
              </a:rPr>
            </a:br>
            <a:endParaRPr lang="en-US" dirty="0">
              <a:sym typeface="Symbol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i="1" dirty="0" err="1">
                <a:sym typeface="Symbol" charset="2"/>
              </a:rPr>
              <a:t>D</a:t>
            </a:r>
            <a:r>
              <a:rPr lang="en-US" i="1" baseline="-25000" dirty="0" err="1">
                <a:sym typeface="Symbol" charset="2"/>
              </a:rPr>
              <a:t>states</a:t>
            </a:r>
            <a:r>
              <a:rPr lang="en-US" dirty="0">
                <a:sym typeface="Symbol" charset="2"/>
              </a:rPr>
              <a:t> is the set of states of the new DFA consisting of sets of states of the NFA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err="1">
                <a:sym typeface="Symbol" charset="2"/>
              </a:rPr>
              <a:t>D</a:t>
            </a:r>
            <a:r>
              <a:rPr lang="en-US" i="1" baseline="-25000" dirty="0" err="1">
                <a:sym typeface="Symbol" charset="2"/>
              </a:rPr>
              <a:t>tran</a:t>
            </a:r>
            <a:r>
              <a:rPr lang="en-US" dirty="0">
                <a:sym typeface="Symbol" charset="2"/>
              </a:rPr>
              <a:t> is the transition table of the new DFA</a:t>
            </a:r>
          </a:p>
        </p:txBody>
      </p:sp>
    </p:spTree>
    <p:extLst>
      <p:ext uri="{BB962C8B-B14F-4D97-AF65-F5344CB8AC3E}">
        <p14:creationId xmlns:p14="http://schemas.microsoft.com/office/powerpoint/2010/main" val="167438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 Explained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182913" y="2188858"/>
            <a:ext cx="86717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Symbol" charset="2"/>
              </a:rPr>
              <a:t>Create the start state of the DFA by taking the -closure of the start state of the NFA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Symbol" charset="2"/>
              </a:rPr>
              <a:t>Perform the following for the DFA state: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 charset="2"/>
              </a:rPr>
              <a:t>Apply move to the newly-created state and the input symbol; this will return a set of states.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 charset="2"/>
              </a:rPr>
              <a:t>Apply the -closure to this set of states, possibly resulting in a new set.</a:t>
            </a:r>
          </a:p>
          <a:p>
            <a:pPr lvl="2"/>
            <a:r>
              <a:rPr lang="en-US" dirty="0">
                <a:sym typeface="Symbol" charset="2"/>
              </a:rPr>
              <a:t>This set of NFA states will be a single state in the DFA.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sym typeface="Symbol" charset="2"/>
              </a:rPr>
              <a:t>Each time we generate a new DFA state, we must apply step 2 to it. The process is complete when applying step 2 does not yield any new states.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sym typeface="Symbol" charset="2"/>
              </a:rPr>
              <a:t>The finish states of the DFA are those which contain any of the finish states of the NFA</a:t>
            </a:r>
          </a:p>
          <a:p>
            <a:pPr lvl="2"/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97693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 with while Loop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54644" y="2017059"/>
            <a:ext cx="8634714" cy="416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fun nfa2dfa start edges =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let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chars = </a:t>
            </a:r>
            <a:r>
              <a:rPr lang="en-US" altLang="en-US" sz="1400" dirty="0" err="1"/>
              <a:t>nodup</a:t>
            </a:r>
            <a:r>
              <a:rPr lang="en-US" altLang="en-US" sz="1400" dirty="0"/>
              <a:t>(sigma edges)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s0 = </a:t>
            </a:r>
            <a:r>
              <a:rPr lang="en-US" altLang="en-US" sz="1400" dirty="0" err="1"/>
              <a:t>eclosure</a:t>
            </a:r>
            <a:r>
              <a:rPr lang="en-US" altLang="en-US" sz="1400" dirty="0"/>
              <a:t> edges [start]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= ref [s0]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work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old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in while (not (null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))) do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( work := </a:t>
            </a:r>
            <a:r>
              <a:rPr lang="en-US" altLang="en-US" sz="1400" dirty="0" err="1"/>
              <a:t>hd</a:t>
            </a:r>
            <a:r>
              <a:rPr lang="en-US" altLang="en-US" sz="1400" dirty="0"/>
              <a:t>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old := (!work) :: (!old)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:= </a:t>
            </a:r>
            <a:r>
              <a:rPr lang="en-US" altLang="en-US" sz="1400" dirty="0" err="1"/>
              <a:t>tl</a:t>
            </a:r>
            <a:r>
              <a:rPr lang="en-US" altLang="en-US" sz="1400" dirty="0"/>
              <a:t>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let fun </a:t>
            </a:r>
            <a:r>
              <a:rPr lang="en-US" altLang="en-US" sz="1400" dirty="0" err="1"/>
              <a:t>nextOn</a:t>
            </a:r>
            <a:r>
              <a:rPr lang="en-US" altLang="en-US" sz="1400" dirty="0"/>
              <a:t> c = (</a:t>
            </a:r>
            <a:r>
              <a:rPr lang="en-US" altLang="en-US" sz="1400" dirty="0" err="1"/>
              <a:t>Char.toString</a:t>
            </a:r>
            <a:r>
              <a:rPr lang="en-US" altLang="en-US" sz="1400" dirty="0"/>
              <a:t> c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             ,</a:t>
            </a:r>
            <a:r>
              <a:rPr lang="en-US" altLang="en-US" sz="1400" dirty="0" err="1"/>
              <a:t>eclosure</a:t>
            </a:r>
            <a:r>
              <a:rPr lang="en-US" altLang="en-US" sz="1400" dirty="0"/>
              <a:t> edges (</a:t>
            </a:r>
            <a:r>
              <a:rPr lang="en-US" altLang="en-US" sz="1400" dirty="0" err="1"/>
              <a:t>nodesOnFromMany</a:t>
            </a:r>
            <a:r>
              <a:rPr lang="en-US" altLang="en-US" sz="1400" dirty="0"/>
              <a:t> (Char c) (!work) edges))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possible = map </a:t>
            </a:r>
            <a:r>
              <a:rPr lang="en-US" altLang="en-US" sz="1400" dirty="0" err="1"/>
              <a:t>nextOn</a:t>
            </a:r>
            <a:r>
              <a:rPr lang="en-US" altLang="en-US" sz="1400" dirty="0"/>
              <a:t> chars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fun add ((c,[])::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)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add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es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add ((</a:t>
            </a:r>
            <a:r>
              <a:rPr lang="en-US" altLang="en-US" sz="1400" dirty="0" err="1"/>
              <a:t>c,ss</a:t>
            </a:r>
            <a:r>
              <a:rPr lang="en-US" altLang="en-US" sz="1400" dirty="0"/>
              <a:t>)::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)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add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((!</a:t>
            </a:r>
            <a:r>
              <a:rPr lang="en-US" altLang="en-US" sz="1400" dirty="0" err="1"/>
              <a:t>work,c,ss</a:t>
            </a:r>
            <a:r>
              <a:rPr lang="en-US" altLang="en-US" sz="1400" dirty="0"/>
              <a:t>)::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add []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</a:t>
            </a:r>
            <a:r>
              <a:rPr lang="en-US" altLang="en-US" sz="1400" dirty="0" err="1"/>
              <a:t>es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fun ok [] = false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ok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= not(exists (</a:t>
            </a:r>
            <a:r>
              <a:rPr lang="en-US" altLang="en-US" sz="1400" dirty="0" err="1"/>
              <a:t>fn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 =&gt;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=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) (!old)) </a:t>
            </a:r>
            <a:r>
              <a:rPr lang="en-US" altLang="en-US" sz="1400" dirty="0" err="1"/>
              <a:t>andalso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          not(exists (</a:t>
            </a:r>
            <a:r>
              <a:rPr lang="en-US" altLang="en-US" sz="1400" dirty="0" err="1"/>
              <a:t>fn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 =&gt;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=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)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new = filter ok (map </a:t>
            </a:r>
            <a:r>
              <a:rPr lang="en-US" altLang="en-US" sz="1400" dirty="0" err="1"/>
              <a:t>snd</a:t>
            </a:r>
            <a:r>
              <a:rPr lang="en-US" altLang="en-US" sz="1400" dirty="0"/>
              <a:t> possible)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in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:= new @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 := add possible (!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end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(s0,!old,!newEdges)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2134967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(Example-1)</a:t>
            </a:r>
            <a:endParaRPr lang="x-none" dirty="0"/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16609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51369" y="353496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>
            <a:off x="19657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683694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25753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8061768" y="376356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2324544" y="2620563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3032568" y="29253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6598094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3413569" y="4373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3413569" y="27729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7" name="Freeform 17"/>
          <p:cNvSpPr>
            <a:spLocks/>
          </p:cNvSpPr>
          <p:nvPr/>
        </p:nvSpPr>
        <p:spPr bwMode="auto">
          <a:xfrm>
            <a:off x="1889568" y="4044550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7528369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9" name="Oval 19"/>
          <p:cNvSpPr>
            <a:spLocks noChangeArrowheads="1"/>
          </p:cNvSpPr>
          <p:nvPr/>
        </p:nvSpPr>
        <p:spPr bwMode="auto">
          <a:xfrm>
            <a:off x="3946968" y="29253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0" name="Oval 20"/>
          <p:cNvSpPr>
            <a:spLocks noChangeArrowheads="1"/>
          </p:cNvSpPr>
          <p:nvPr/>
        </p:nvSpPr>
        <p:spPr bwMode="auto">
          <a:xfrm>
            <a:off x="3032568" y="4525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3946968" y="4525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2" name="Oval 22"/>
          <p:cNvSpPr>
            <a:spLocks noChangeArrowheads="1"/>
          </p:cNvSpPr>
          <p:nvPr/>
        </p:nvSpPr>
        <p:spPr bwMode="auto">
          <a:xfrm>
            <a:off x="44041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3" name="Oval 23"/>
          <p:cNvSpPr>
            <a:spLocks noChangeArrowheads="1"/>
          </p:cNvSpPr>
          <p:nvPr/>
        </p:nvSpPr>
        <p:spPr bwMode="auto">
          <a:xfrm>
            <a:off x="53185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4" name="Oval 24"/>
          <p:cNvSpPr>
            <a:spLocks noChangeArrowheads="1"/>
          </p:cNvSpPr>
          <p:nvPr/>
        </p:nvSpPr>
        <p:spPr bwMode="auto">
          <a:xfrm>
            <a:off x="62329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5" name="Oval 25"/>
          <p:cNvSpPr>
            <a:spLocks noChangeArrowheads="1"/>
          </p:cNvSpPr>
          <p:nvPr/>
        </p:nvSpPr>
        <p:spPr bwMode="auto">
          <a:xfrm>
            <a:off x="71473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>
            <a:off x="10513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Line 27"/>
          <p:cNvSpPr>
            <a:spLocks noChangeShapeType="1"/>
          </p:cNvSpPr>
          <p:nvPr/>
        </p:nvSpPr>
        <p:spPr bwMode="auto">
          <a:xfrm flipV="1">
            <a:off x="2803968" y="3230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Line 28"/>
          <p:cNvSpPr>
            <a:spLocks noChangeShapeType="1"/>
          </p:cNvSpPr>
          <p:nvPr/>
        </p:nvSpPr>
        <p:spPr bwMode="auto">
          <a:xfrm>
            <a:off x="3337368" y="30777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Line 29"/>
          <p:cNvSpPr>
            <a:spLocks noChangeShapeType="1"/>
          </p:cNvSpPr>
          <p:nvPr/>
        </p:nvSpPr>
        <p:spPr bwMode="auto">
          <a:xfrm flipV="1">
            <a:off x="4175568" y="40683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Line 31"/>
          <p:cNvSpPr>
            <a:spLocks noChangeShapeType="1"/>
          </p:cNvSpPr>
          <p:nvPr/>
        </p:nvSpPr>
        <p:spPr bwMode="auto">
          <a:xfrm>
            <a:off x="4175568" y="3230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Line 32"/>
          <p:cNvSpPr>
            <a:spLocks noChangeShapeType="1"/>
          </p:cNvSpPr>
          <p:nvPr/>
        </p:nvSpPr>
        <p:spPr bwMode="auto">
          <a:xfrm>
            <a:off x="2803968" y="3992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>
            <a:off x="3337368" y="4677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Line 34"/>
          <p:cNvSpPr>
            <a:spLocks noChangeShapeType="1"/>
          </p:cNvSpPr>
          <p:nvPr/>
        </p:nvSpPr>
        <p:spPr bwMode="auto">
          <a:xfrm>
            <a:off x="47089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>
            <a:off x="56233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Line 36"/>
          <p:cNvSpPr>
            <a:spLocks noChangeShapeType="1"/>
          </p:cNvSpPr>
          <p:nvPr/>
        </p:nvSpPr>
        <p:spPr bwMode="auto">
          <a:xfrm>
            <a:off x="65377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Line 37"/>
          <p:cNvSpPr>
            <a:spLocks noChangeShapeType="1"/>
          </p:cNvSpPr>
          <p:nvPr/>
        </p:nvSpPr>
        <p:spPr bwMode="auto">
          <a:xfrm>
            <a:off x="74521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38"/>
          <p:cNvSpPr>
            <a:spLocks noChangeArrowheads="1"/>
          </p:cNvSpPr>
          <p:nvPr/>
        </p:nvSpPr>
        <p:spPr bwMode="auto">
          <a:xfrm>
            <a:off x="2083244" y="3458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2845244" y="33825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9" name="Rectangle 40"/>
          <p:cNvSpPr>
            <a:spLocks noChangeArrowheads="1"/>
          </p:cNvSpPr>
          <p:nvPr/>
        </p:nvSpPr>
        <p:spPr bwMode="auto">
          <a:xfrm>
            <a:off x="2880169" y="39159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0" name="Rectangle 41"/>
          <p:cNvSpPr>
            <a:spLocks noChangeArrowheads="1"/>
          </p:cNvSpPr>
          <p:nvPr/>
        </p:nvSpPr>
        <p:spPr bwMode="auto">
          <a:xfrm>
            <a:off x="4216844" y="4220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1" name="Rectangle 42"/>
          <p:cNvSpPr>
            <a:spLocks noChangeArrowheads="1"/>
          </p:cNvSpPr>
          <p:nvPr/>
        </p:nvSpPr>
        <p:spPr bwMode="auto">
          <a:xfrm>
            <a:off x="4216844" y="3077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2" name="Rectangle 43"/>
          <p:cNvSpPr>
            <a:spLocks noChangeArrowheads="1"/>
          </p:cNvSpPr>
          <p:nvPr/>
        </p:nvSpPr>
        <p:spPr bwMode="auto">
          <a:xfrm>
            <a:off x="4785169" y="3458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3" name="Rectangle 45"/>
          <p:cNvSpPr>
            <a:spLocks noChangeArrowheads="1"/>
          </p:cNvSpPr>
          <p:nvPr/>
        </p:nvSpPr>
        <p:spPr bwMode="auto">
          <a:xfrm>
            <a:off x="3384201" y="5038298"/>
            <a:ext cx="35004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4" name="Text Box 75"/>
          <p:cNvSpPr txBox="1">
            <a:spLocks noChangeArrowheads="1"/>
          </p:cNvSpPr>
          <p:nvPr/>
        </p:nvSpPr>
        <p:spPr bwMode="auto">
          <a:xfrm>
            <a:off x="746568" y="5619324"/>
            <a:ext cx="6509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Expression: (a | b)*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 Box 75"/>
          <p:cNvSpPr txBox="1">
            <a:spLocks noChangeArrowheads="1"/>
          </p:cNvSpPr>
          <p:nvPr/>
        </p:nvSpPr>
        <p:spPr bwMode="auto">
          <a:xfrm>
            <a:off x="692278" y="2103501"/>
            <a:ext cx="6509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NFA:</a:t>
            </a:r>
          </a:p>
        </p:txBody>
      </p:sp>
      <p:sp>
        <p:nvSpPr>
          <p:cNvPr id="87" name="Rectangle 44"/>
          <p:cNvSpPr>
            <a:spLocks noChangeArrowheads="1"/>
          </p:cNvSpPr>
          <p:nvPr/>
        </p:nvSpPr>
        <p:spPr bwMode="auto">
          <a:xfrm>
            <a:off x="3448094" y="2197356"/>
            <a:ext cx="812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2086495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38775"/>
            <a:ext cx="6543608" cy="4810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Subset Construction Method (Example-1) 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450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5494" y="2138975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498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67819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8594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45893" y="2367575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608669" y="1224576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316693" y="15293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882219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697694" y="2977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697694" y="13769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173693" y="2648563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812494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231093" y="15293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316693" y="3129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231093" y="3129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6882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6026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55170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64314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354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2088093" y="1834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621493" y="16817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459693" y="26723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3459693" y="1834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088093" y="2596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2621493" y="3281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39930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49074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58218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7362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1367369" y="2062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129369" y="19865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164294" y="25199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3500969" y="2824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3500969" y="1681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4069294" y="2062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2621493" y="3666815"/>
            <a:ext cx="4159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375D2397-5567-4CDB-B704-FC0E45862206}"/>
              </a:ext>
            </a:extLst>
          </p:cNvPr>
          <p:cNvGraphicFramePr>
            <a:graphicFrameLocks noGrp="1"/>
          </p:cNvGraphicFramePr>
          <p:nvPr/>
        </p:nvGraphicFramePr>
        <p:xfrm>
          <a:off x="82682" y="4247495"/>
          <a:ext cx="5589698" cy="2529483"/>
        </p:xfrm>
        <a:graphic>
          <a:graphicData uri="http://schemas.openxmlformats.org/drawingml/2006/table">
            <a:tbl>
              <a:tblPr firstRow="1" bandRow="1"/>
              <a:tblGrid>
                <a:gridCol w="1482647">
                  <a:extLst>
                    <a:ext uri="{9D8B030D-6E8A-4147-A177-3AD203B41FA5}">
                      <a16:colId xmlns:a16="http://schemas.microsoft.com/office/drawing/2014/main" val="2756745497"/>
                    </a:ext>
                  </a:extLst>
                </a:gridCol>
                <a:gridCol w="2169763">
                  <a:extLst>
                    <a:ext uri="{9D8B030D-6E8A-4147-A177-3AD203B41FA5}">
                      <a16:colId xmlns:a16="http://schemas.microsoft.com/office/drawing/2014/main" val="3403445951"/>
                    </a:ext>
                  </a:extLst>
                </a:gridCol>
                <a:gridCol w="1937288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</a:tblGrid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E-closure of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E-closure outcome states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E-closure ({0})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0,1,2,4,7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 ({3,8})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31269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 ({5})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E-closure({5,9})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E-closure({5,10})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graphicFrame>
        <p:nvGraphicFramePr>
          <p:cNvPr id="44" name="Table 2">
            <a:extLst>
              <a:ext uri="{FF2B5EF4-FFF2-40B4-BE49-F238E27FC236}">
                <a16:creationId xmlns:a16="http://schemas.microsoft.com/office/drawing/2014/main" id="{2393D6BB-FBD9-428B-A471-13C7E5A5A1BB}"/>
              </a:ext>
            </a:extLst>
          </p:cNvPr>
          <p:cNvGraphicFramePr>
            <a:graphicFrameLocks noGrp="1"/>
          </p:cNvGraphicFramePr>
          <p:nvPr/>
        </p:nvGraphicFramePr>
        <p:xfrm>
          <a:off x="5821893" y="4163162"/>
          <a:ext cx="3239425" cy="2560235"/>
        </p:xfrm>
        <a:graphic>
          <a:graphicData uri="http://schemas.openxmlformats.org/drawingml/2006/table">
            <a:tbl>
              <a:tblPr firstRow="1" bandRow="1"/>
              <a:tblGrid>
                <a:gridCol w="1741280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  <a:gridCol w="752119">
                  <a:extLst>
                    <a:ext uri="{9D8B030D-6E8A-4147-A177-3AD203B41FA5}">
                      <a16:colId xmlns:a16="http://schemas.microsoft.com/office/drawing/2014/main" val="1689113984"/>
                    </a:ext>
                  </a:extLst>
                </a:gridCol>
                <a:gridCol w="385804">
                  <a:extLst>
                    <a:ext uri="{9D8B030D-6E8A-4147-A177-3AD203B41FA5}">
                      <a16:colId xmlns:a16="http://schemas.microsoft.com/office/drawing/2014/main" val="3934725400"/>
                    </a:ext>
                  </a:extLst>
                </a:gridCol>
                <a:gridCol w="360222">
                  <a:extLst>
                    <a:ext uri="{9D8B030D-6E8A-4147-A177-3AD203B41FA5}">
                      <a16:colId xmlns:a16="http://schemas.microsoft.com/office/drawing/2014/main" val="1757394181"/>
                    </a:ext>
                  </a:extLst>
                </a:gridCol>
              </a:tblGrid>
              <a:tr h="6637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NFA States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0,1,2,4,7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86282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2697694" y="777556"/>
            <a:ext cx="4159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2678790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656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6037" y="240488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704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88362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8800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66436" y="263348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629212" y="1490483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337236" y="17952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902762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718237" y="3243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718237" y="16428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194236" y="2914470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833037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251636" y="17952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337236" y="3395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251636" y="3395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7088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6232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55376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64520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560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2108636" y="2100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642036" y="19476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480236" y="29382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3480236" y="2100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108636" y="2862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2642036" y="3547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40136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49280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58424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7568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1387912" y="2328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149912" y="22524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184837" y="27858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3521512" y="3090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3521512" y="1947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4089837" y="2328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2718237" y="3938409"/>
            <a:ext cx="320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1" name="Oval 46">
            <a:extLst>
              <a:ext uri="{FF2B5EF4-FFF2-40B4-BE49-F238E27FC236}">
                <a16:creationId xmlns:a16="http://schemas.microsoft.com/office/drawing/2014/main" id="{5963E67E-3315-4A30-904A-B7263BE4C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9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2" name="Text Box 47">
            <a:extLst>
              <a:ext uri="{FF2B5EF4-FFF2-40B4-BE49-F238E27FC236}">
                <a16:creationId xmlns:a16="http://schemas.microsoft.com/office/drawing/2014/main" id="{60E21BB0-C553-4533-A847-C7E8A98C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386" y="5020288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3" name="Line 48">
            <a:extLst>
              <a:ext uri="{FF2B5EF4-FFF2-40B4-BE49-F238E27FC236}">
                <a16:creationId xmlns:a16="http://schemas.microsoft.com/office/drawing/2014/main" id="{0D5BC507-E7DA-4263-A4B1-EEF30D9AA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83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49">
            <a:extLst>
              <a:ext uri="{FF2B5EF4-FFF2-40B4-BE49-F238E27FC236}">
                <a16:creationId xmlns:a16="http://schemas.microsoft.com/office/drawing/2014/main" id="{5D7C025D-8875-4984-9FEB-FD77F0338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3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5" name="Oval 50">
            <a:extLst>
              <a:ext uri="{FF2B5EF4-FFF2-40B4-BE49-F238E27FC236}">
                <a16:creationId xmlns:a16="http://schemas.microsoft.com/office/drawing/2014/main" id="{207A7197-95E4-4B35-B0E4-CC7921CD6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385" y="43344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6" name="Oval 51">
            <a:extLst>
              <a:ext uri="{FF2B5EF4-FFF2-40B4-BE49-F238E27FC236}">
                <a16:creationId xmlns:a16="http://schemas.microsoft.com/office/drawing/2014/main" id="{B1A2507A-19C8-4E23-AEA5-805896B9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7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7" name="Oval 53">
            <a:extLst>
              <a:ext uri="{FF2B5EF4-FFF2-40B4-BE49-F238E27FC236}">
                <a16:creationId xmlns:a16="http://schemas.microsoft.com/office/drawing/2014/main" id="{9941E707-F3DF-41C9-B348-2621AF074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185" y="5248888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8" name="Line 54">
            <a:extLst>
              <a:ext uri="{FF2B5EF4-FFF2-40B4-BE49-F238E27FC236}">
                <a16:creationId xmlns:a16="http://schemas.microsoft.com/office/drawing/2014/main" id="{65358CBF-C80E-41C9-91C3-F751DEEFED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7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Line 55">
            <a:extLst>
              <a:ext uri="{FF2B5EF4-FFF2-40B4-BE49-F238E27FC236}">
                <a16:creationId xmlns:a16="http://schemas.microsoft.com/office/drawing/2014/main" id="{C20391A7-0E62-4E92-B0C5-18B279608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71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Line 56">
            <a:extLst>
              <a:ext uri="{FF2B5EF4-FFF2-40B4-BE49-F238E27FC236}">
                <a16:creationId xmlns:a16="http://schemas.microsoft.com/office/drawing/2014/main" id="{0D84F6F4-0803-468B-A59E-D2E7C34D4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5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Line 57">
            <a:extLst>
              <a:ext uri="{FF2B5EF4-FFF2-40B4-BE49-F238E27FC236}">
                <a16:creationId xmlns:a16="http://schemas.microsoft.com/office/drawing/2014/main" id="{F653DA66-EAA7-465B-9DCA-8D1BED774DA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559985" y="49440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Freeform 58">
            <a:extLst>
              <a:ext uri="{FF2B5EF4-FFF2-40B4-BE49-F238E27FC236}">
                <a16:creationId xmlns:a16="http://schemas.microsoft.com/office/drawing/2014/main" id="{408F64BB-ACE8-4747-89E5-2005D24FA58D}"/>
              </a:ext>
            </a:extLst>
          </p:cNvPr>
          <p:cNvSpPr>
            <a:spLocks/>
          </p:cNvSpPr>
          <p:nvPr/>
        </p:nvSpPr>
        <p:spPr bwMode="auto">
          <a:xfrm>
            <a:off x="6864786" y="3953489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Freeform 59">
            <a:extLst>
              <a:ext uri="{FF2B5EF4-FFF2-40B4-BE49-F238E27FC236}">
                <a16:creationId xmlns:a16="http://schemas.microsoft.com/office/drawing/2014/main" id="{4AEFCB8C-BBE6-45CF-A269-B14C73261795}"/>
              </a:ext>
            </a:extLst>
          </p:cNvPr>
          <p:cNvSpPr>
            <a:spLocks/>
          </p:cNvSpPr>
          <p:nvPr/>
        </p:nvSpPr>
        <p:spPr bwMode="auto">
          <a:xfrm flipH="1" flipV="1">
            <a:off x="6407585" y="5477488"/>
            <a:ext cx="457200" cy="457200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AutoShape 62">
            <a:extLst>
              <a:ext uri="{FF2B5EF4-FFF2-40B4-BE49-F238E27FC236}">
                <a16:creationId xmlns:a16="http://schemas.microsoft.com/office/drawing/2014/main" id="{134CDE26-0ACF-4C14-B125-EB9B49FE42A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58335" y="4594838"/>
            <a:ext cx="698500" cy="6985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5" name="AutoShape 63">
            <a:extLst>
              <a:ext uri="{FF2B5EF4-FFF2-40B4-BE49-F238E27FC236}">
                <a16:creationId xmlns:a16="http://schemas.microsoft.com/office/drawing/2014/main" id="{1BA75993-A3EA-4530-AAC3-8EB899954C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972735" y="4594838"/>
            <a:ext cx="1612900" cy="67945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6" name="AutoShape 64">
            <a:extLst>
              <a:ext uri="{FF2B5EF4-FFF2-40B4-BE49-F238E27FC236}">
                <a16:creationId xmlns:a16="http://schemas.microsoft.com/office/drawing/2014/main" id="{7D1737B2-8025-4134-B063-1D4FF90C629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7801410" y="4680563"/>
            <a:ext cx="63500" cy="1720850"/>
          </a:xfrm>
          <a:prstGeom prst="curvedConnector3">
            <a:avLst>
              <a:gd name="adj1" fmla="val -330000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7" name="AutoShape 65">
            <a:extLst>
              <a:ext uri="{FF2B5EF4-FFF2-40B4-BE49-F238E27FC236}">
                <a16:creationId xmlns:a16="http://schemas.microsoft.com/office/drawing/2014/main" id="{0BE396D6-19CF-42C2-8303-F53A4F98952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321192" y="5160782"/>
            <a:ext cx="1587" cy="698500"/>
          </a:xfrm>
          <a:prstGeom prst="curvedConnector3">
            <a:avLst>
              <a:gd name="adj1" fmla="val 6699995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sp>
        <p:nvSpPr>
          <p:cNvPr id="88" name="Text Box 66">
            <a:extLst>
              <a:ext uri="{FF2B5EF4-FFF2-40B4-BE49-F238E27FC236}">
                <a16:creationId xmlns:a16="http://schemas.microsoft.com/office/drawing/2014/main" id="{548F3593-98DA-4806-9B27-9BB356286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986" y="4639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9" name="Text Box 67">
            <a:extLst>
              <a:ext uri="{FF2B5EF4-FFF2-40B4-BE49-F238E27FC236}">
                <a16:creationId xmlns:a16="http://schemas.microsoft.com/office/drawing/2014/main" id="{4F2049A4-FE45-4002-BD4B-0B2978550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3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0" name="Text Box 68">
            <a:extLst>
              <a:ext uri="{FF2B5EF4-FFF2-40B4-BE49-F238E27FC236}">
                <a16:creationId xmlns:a16="http://schemas.microsoft.com/office/drawing/2014/main" id="{6E2075C3-30E0-42F5-BB88-E3ED5BDA0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786" y="4715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1" name="Text Box 70">
            <a:extLst>
              <a:ext uri="{FF2B5EF4-FFF2-40B4-BE49-F238E27FC236}">
                <a16:creationId xmlns:a16="http://schemas.microsoft.com/office/drawing/2014/main" id="{CB6B00F5-3413-4D51-B363-70CE66A1E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7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2" name="Text Box 71">
            <a:extLst>
              <a:ext uri="{FF2B5EF4-FFF2-40B4-BE49-F238E27FC236}">
                <a16:creationId xmlns:a16="http://schemas.microsoft.com/office/drawing/2014/main" id="{08AFFC22-05B0-44DF-A6CD-D37006EDB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9186" y="57060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3" name="Text Box 72">
            <a:extLst>
              <a:ext uri="{FF2B5EF4-FFF2-40B4-BE49-F238E27FC236}">
                <a16:creationId xmlns:a16="http://schemas.microsoft.com/office/drawing/2014/main" id="{B56F6760-81E4-4AB2-9FEB-447DAB94B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186" y="5477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E6CB9FBB-7069-4617-A689-9069F39A5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711" y="5858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5" name="Text Box 74">
            <a:extLst>
              <a:ext uri="{FF2B5EF4-FFF2-40B4-BE49-F238E27FC236}">
                <a16:creationId xmlns:a16="http://schemas.microsoft.com/office/drawing/2014/main" id="{590D11AC-64EA-45B9-99ED-986E65042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9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6" name="Text Box 76">
            <a:extLst>
              <a:ext uri="{FF2B5EF4-FFF2-40B4-BE49-F238E27FC236}">
                <a16:creationId xmlns:a16="http://schemas.microsoft.com/office/drawing/2014/main" id="{A6C2FDA7-F666-4D70-9710-FE7BB492F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911" y="47012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7" name="Text Box 69">
            <a:extLst>
              <a:ext uri="{FF2B5EF4-FFF2-40B4-BE49-F238E27FC236}">
                <a16:creationId xmlns:a16="http://schemas.microsoft.com/office/drawing/2014/main" id="{CC61A26B-D0A2-4953-B258-72921D6D9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553" y="3672943"/>
            <a:ext cx="327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graphicFrame>
        <p:nvGraphicFramePr>
          <p:cNvPr id="69" name="Table 2">
            <a:extLst>
              <a:ext uri="{FF2B5EF4-FFF2-40B4-BE49-F238E27FC236}">
                <a16:creationId xmlns:a16="http://schemas.microsoft.com/office/drawing/2014/main" id="{2FA75C32-2061-40B2-8237-20DAF5A1A155}"/>
              </a:ext>
            </a:extLst>
          </p:cNvPr>
          <p:cNvGraphicFramePr>
            <a:graphicFrameLocks noGrp="1"/>
          </p:cNvGraphicFramePr>
          <p:nvPr/>
        </p:nvGraphicFramePr>
        <p:xfrm>
          <a:off x="-1" y="4499588"/>
          <a:ext cx="4694675" cy="2468880"/>
        </p:xfrm>
        <a:graphic>
          <a:graphicData uri="http://schemas.openxmlformats.org/drawingml/2006/table">
            <a:tbl>
              <a:tblPr firstRow="1" bandRow="1"/>
              <a:tblGrid>
                <a:gridCol w="2060127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  <a:gridCol w="1022860">
                  <a:extLst>
                    <a:ext uri="{9D8B030D-6E8A-4147-A177-3AD203B41FA5}">
                      <a16:colId xmlns:a16="http://schemas.microsoft.com/office/drawing/2014/main" val="1689113984"/>
                    </a:ext>
                  </a:extLst>
                </a:gridCol>
                <a:gridCol w="783246">
                  <a:extLst>
                    <a:ext uri="{9D8B030D-6E8A-4147-A177-3AD203B41FA5}">
                      <a16:colId xmlns:a16="http://schemas.microsoft.com/office/drawing/2014/main" val="3934725400"/>
                    </a:ext>
                  </a:extLst>
                </a:gridCol>
                <a:gridCol w="828442">
                  <a:extLst>
                    <a:ext uri="{9D8B030D-6E8A-4147-A177-3AD203B41FA5}">
                      <a16:colId xmlns:a16="http://schemas.microsoft.com/office/drawing/2014/main" val="1757394181"/>
                    </a:ext>
                  </a:extLst>
                </a:gridCol>
              </a:tblGrid>
              <a:tr h="5971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NFA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0,1,2,4,7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86282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sp>
        <p:nvSpPr>
          <p:cNvPr id="70" name="Rectangle 45">
            <a:extLst>
              <a:ext uri="{FF2B5EF4-FFF2-40B4-BE49-F238E27FC236}">
                <a16:creationId xmlns:a16="http://schemas.microsoft.com/office/drawing/2014/main" id="{9CA2F759-8E88-4D0C-A0BC-188C7E974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237" y="1052660"/>
            <a:ext cx="320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A63F6F58-DCAB-4319-AD1E-AAB769E0AA92}"/>
              </a:ext>
            </a:extLst>
          </p:cNvPr>
          <p:cNvSpPr txBox="1">
            <a:spLocks/>
          </p:cNvSpPr>
          <p:nvPr/>
        </p:nvSpPr>
        <p:spPr>
          <a:xfrm>
            <a:off x="335494" y="538775"/>
            <a:ext cx="6834092" cy="55640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Subset Construction Method (Example-1 Cont.)  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51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(Exercise 1)</a:t>
            </a:r>
            <a:endParaRPr lang="x-none" dirty="0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2CB195A3-D06A-40EC-A830-9C8A5DCAA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24836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ED492E9-8869-469C-8F39-E55417D2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23312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B3AF7241-48E7-4C6F-8FB9-B7C33BA90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24836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E65DF564-B428-4BE1-A53D-752ACE6CA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26360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B5322E87-6895-4CE5-821F-E88980912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41" y="33980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6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956B97BB-CAFC-4FE2-80A3-04D408F7C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3231355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5B8E9EA0-07EE-4E7B-BBD0-45C8F3FCD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338375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A9DFD011-453C-450C-94CE-5586F693A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80B5A98B-2F53-4CDD-911F-3C3118DFD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8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403C0383-6498-4F23-8C5B-4B3539A1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93B8C435-CA51-4F56-9720-0DCD22B6D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9FDE203C-95AA-4747-8171-B13B1A73C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42" y="3245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BCDC1D3D-9C85-4B54-9164-0B6A6517C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641" y="35504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D3BB592F-7FE3-4D88-A288-D4E93615F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42" y="3245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2B848467-F8CD-402F-A491-6090DE493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1041" y="35504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8CE4859C-6AE8-4907-894F-B29757C97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43124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8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89CDF5F1-1F7E-439D-84F8-BB993F9CF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440293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E09E3188-5228-4018-8B9A-C8B6CAFC1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43124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8B689412-FF43-40D3-BD65-8C86A03D4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44648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AB32B7DD-CBA6-414A-8953-41EFB8418F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1641" y="2712242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B86C3919-FB99-460A-BBDA-8CB2FA907E7C}"/>
              </a:ext>
            </a:extLst>
          </p:cNvPr>
          <p:cNvSpPr>
            <a:spLocks/>
          </p:cNvSpPr>
          <p:nvPr/>
        </p:nvSpPr>
        <p:spPr bwMode="auto">
          <a:xfrm>
            <a:off x="3557617" y="3921918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A4214750-3559-4668-BFE3-03B6C3A6FCF1}"/>
              </a:ext>
            </a:extLst>
          </p:cNvPr>
          <p:cNvSpPr>
            <a:spLocks/>
          </p:cNvSpPr>
          <p:nvPr/>
        </p:nvSpPr>
        <p:spPr bwMode="auto">
          <a:xfrm>
            <a:off x="4494242" y="3931443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433249CB-EEF2-4216-819D-C18724A34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42" y="3626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3EF8C181-B1CD-4EAA-B8CB-C8C8BDE7F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642" y="364093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31" name="Oval 27">
            <a:extLst>
              <a:ext uri="{FF2B5EF4-FFF2-40B4-BE49-F238E27FC236}">
                <a16:creationId xmlns:a16="http://schemas.microsoft.com/office/drawing/2014/main" id="{FD38442D-A467-4A7A-A468-83B05616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0</a:t>
            </a:r>
          </a:p>
        </p:txBody>
      </p:sp>
      <p:sp>
        <p:nvSpPr>
          <p:cNvPr id="32" name="Line 28">
            <a:extLst>
              <a:ext uri="{FF2B5EF4-FFF2-40B4-BE49-F238E27FC236}">
                <a16:creationId xmlns:a16="http://schemas.microsoft.com/office/drawing/2014/main" id="{1DC7018D-1461-4D20-8423-DF43D8D70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1641" y="3702842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29">
            <a:extLst>
              <a:ext uri="{FF2B5EF4-FFF2-40B4-BE49-F238E27FC236}">
                <a16:creationId xmlns:a16="http://schemas.microsoft.com/office/drawing/2014/main" id="{D3E067A2-3089-4A20-ACE7-DA52A522C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34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655DF9FF-7E45-43B0-B5BF-9B035F686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42" y="316944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5D5C4C3F-37EC-4EE7-8309-3BB8D726F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42" y="385524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657F763D-FF66-46EF-93B3-B6AFD45F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42" y="316944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F34ACD56-DF34-4E03-A98E-9547175C0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917" y="2726530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54D13-EF0D-4357-AC69-342A420E95E8}"/>
              </a:ext>
            </a:extLst>
          </p:cNvPr>
          <p:cNvSpPr txBox="1"/>
          <p:nvPr/>
        </p:nvSpPr>
        <p:spPr>
          <a:xfrm>
            <a:off x="3713554" y="19847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B277EC-4D4E-493A-B84F-6F74A8F25FE0}"/>
              </a:ext>
            </a:extLst>
          </p:cNvPr>
          <p:cNvSpPr txBox="1"/>
          <p:nvPr/>
        </p:nvSpPr>
        <p:spPr>
          <a:xfrm>
            <a:off x="2817842" y="5346976"/>
            <a:ext cx="392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DFA in the next Slide</a:t>
            </a:r>
          </a:p>
        </p:txBody>
      </p:sp>
      <p:sp>
        <p:nvSpPr>
          <p:cNvPr id="38" name="Text Box 65">
            <a:extLst>
              <a:ext uri="{FF2B5EF4-FFF2-40B4-BE49-F238E27FC236}">
                <a16:creationId xmlns:a16="http://schemas.microsoft.com/office/drawing/2014/main" id="{0E509DA3-7991-D14E-A46A-9CF95A7B8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246" y="2435245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1</a:t>
            </a:r>
            <a:endParaRPr lang="en-US" i="1" dirty="0"/>
          </a:p>
        </p:txBody>
      </p:sp>
      <p:sp>
        <p:nvSpPr>
          <p:cNvPr id="39" name="Text Box 65">
            <a:extLst>
              <a:ext uri="{FF2B5EF4-FFF2-40B4-BE49-F238E27FC236}">
                <a16:creationId xmlns:a16="http://schemas.microsoft.com/office/drawing/2014/main" id="{1ACB2AB7-9D1F-0A4F-B5DB-AD35BEEE7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308" y="3382347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2</a:t>
            </a:r>
            <a:endParaRPr lang="en-US" i="1" dirty="0"/>
          </a:p>
        </p:txBody>
      </p:sp>
      <p:sp>
        <p:nvSpPr>
          <p:cNvPr id="40" name="Text Box 65">
            <a:extLst>
              <a:ext uri="{FF2B5EF4-FFF2-40B4-BE49-F238E27FC236}">
                <a16:creationId xmlns:a16="http://schemas.microsoft.com/office/drawing/2014/main" id="{F1C718DC-0F1E-A74D-A74F-23B4F91E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445" y="4249757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9388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(Exercise 1)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54D13-EF0D-4357-AC69-342A420E95E8}"/>
              </a:ext>
            </a:extLst>
          </p:cNvPr>
          <p:cNvSpPr txBox="1"/>
          <p:nvPr/>
        </p:nvSpPr>
        <p:spPr>
          <a:xfrm>
            <a:off x="3713554" y="209325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DFA</a:t>
            </a:r>
          </a:p>
        </p:txBody>
      </p:sp>
      <p:sp>
        <p:nvSpPr>
          <p:cNvPr id="41" name="Oval 38">
            <a:extLst>
              <a:ext uri="{FF2B5EF4-FFF2-40B4-BE49-F238E27FC236}">
                <a16:creationId xmlns:a16="http://schemas.microsoft.com/office/drawing/2014/main" id="{80294D8B-F832-48B2-AFF5-E0BC9392E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931" y="39929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5E8ABE58-44F3-4302-856C-1238644AC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331" y="4131026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9FEF5CBA-2393-4064-A4BC-64BD55A93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132" y="3764313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6163BB32-9F64-454F-AFB6-0751180478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5731" y="33833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202A4881-DCBA-4C92-9DFA-943AB20A3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732" y="45263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46" name="Oval 43">
            <a:extLst>
              <a:ext uri="{FF2B5EF4-FFF2-40B4-BE49-F238E27FC236}">
                <a16:creationId xmlns:a16="http://schemas.microsoft.com/office/drawing/2014/main" id="{9F182CBA-658F-4519-82F3-0B32D5FC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39929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47" name="Text Box 44">
            <a:extLst>
              <a:ext uri="{FF2B5EF4-FFF2-40B4-BE49-F238E27FC236}">
                <a16:creationId xmlns:a16="http://schemas.microsoft.com/office/drawing/2014/main" id="{1E2D7C62-9DAA-47DA-93EE-0A24FC1DB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332" y="4678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48" name="Line 45">
            <a:extLst>
              <a:ext uri="{FF2B5EF4-FFF2-40B4-BE49-F238E27FC236}">
                <a16:creationId xmlns:a16="http://schemas.microsoft.com/office/drawing/2014/main" id="{081CEC15-3618-4784-9103-EC6BABBC3E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7531" y="3307113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6">
            <a:extLst>
              <a:ext uri="{FF2B5EF4-FFF2-40B4-BE49-F238E27FC236}">
                <a16:creationId xmlns:a16="http://schemas.microsoft.com/office/drawing/2014/main" id="{DBFC65B5-36C2-4396-ABA2-27638C2B9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732" y="33833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0" name="Freeform 47">
            <a:extLst>
              <a:ext uri="{FF2B5EF4-FFF2-40B4-BE49-F238E27FC236}">
                <a16:creationId xmlns:a16="http://schemas.microsoft.com/office/drawing/2014/main" id="{D52114FD-0FD0-49F6-9CB1-055DF7BB2404}"/>
              </a:ext>
            </a:extLst>
          </p:cNvPr>
          <p:cNvSpPr>
            <a:spLocks/>
          </p:cNvSpPr>
          <p:nvPr/>
        </p:nvSpPr>
        <p:spPr bwMode="auto">
          <a:xfrm>
            <a:off x="4015732" y="2683227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49">
            <a:extLst>
              <a:ext uri="{FF2B5EF4-FFF2-40B4-BE49-F238E27FC236}">
                <a16:creationId xmlns:a16="http://schemas.microsoft.com/office/drawing/2014/main" id="{A5E13B72-13F0-4853-AEB3-C15C48C1C563}"/>
              </a:ext>
            </a:extLst>
          </p:cNvPr>
          <p:cNvSpPr>
            <a:spLocks/>
          </p:cNvSpPr>
          <p:nvPr/>
        </p:nvSpPr>
        <p:spPr bwMode="auto">
          <a:xfrm>
            <a:off x="3993507" y="3602389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50">
            <a:extLst>
              <a:ext uri="{FF2B5EF4-FFF2-40B4-BE49-F238E27FC236}">
                <a16:creationId xmlns:a16="http://schemas.microsoft.com/office/drawing/2014/main" id="{1E18952F-46D8-4BBD-9577-2838BADBE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132" y="33071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53" name="Line 51">
            <a:extLst>
              <a:ext uri="{FF2B5EF4-FFF2-40B4-BE49-F238E27FC236}">
                <a16:creationId xmlns:a16="http://schemas.microsoft.com/office/drawing/2014/main" id="{E14FACDF-8B74-448C-893B-E02395A69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7531" y="4297713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52">
            <a:extLst>
              <a:ext uri="{FF2B5EF4-FFF2-40B4-BE49-F238E27FC236}">
                <a16:creationId xmlns:a16="http://schemas.microsoft.com/office/drawing/2014/main" id="{CCEF53C2-6330-431E-B47D-19EA6E5C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32" y="3535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5" name="Line 53">
            <a:extLst>
              <a:ext uri="{FF2B5EF4-FFF2-40B4-BE49-F238E27FC236}">
                <a16:creationId xmlns:a16="http://schemas.microsoft.com/office/drawing/2014/main" id="{A0203994-6DFB-49B0-9B2D-706D39C69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8131" y="49835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44BB05BF-944C-4E79-BC15-BA5D0EF7A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531" y="49835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55">
            <a:extLst>
              <a:ext uri="{FF2B5EF4-FFF2-40B4-BE49-F238E27FC236}">
                <a16:creationId xmlns:a16="http://schemas.microsoft.com/office/drawing/2014/main" id="{7928D4BF-B7F9-40B7-934E-466DADEBA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732" y="4678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8" name="Oval 56">
            <a:extLst>
              <a:ext uri="{FF2B5EF4-FFF2-40B4-BE49-F238E27FC236}">
                <a16:creationId xmlns:a16="http://schemas.microsoft.com/office/drawing/2014/main" id="{908FD2EF-A26C-4C4E-A86E-6379D9C4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9" name="Oval 57">
            <a:extLst>
              <a:ext uri="{FF2B5EF4-FFF2-40B4-BE49-F238E27FC236}">
                <a16:creationId xmlns:a16="http://schemas.microsoft.com/office/drawing/2014/main" id="{D7C6C07C-1688-4A83-89C0-78AF5C01A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30785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60" name="Oval 58">
            <a:extLst>
              <a:ext uri="{FF2B5EF4-FFF2-40B4-BE49-F238E27FC236}">
                <a16:creationId xmlns:a16="http://schemas.microsoft.com/office/drawing/2014/main" id="{64F38B13-AB63-43B6-A8AD-25828BAF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7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61" name="Oval 59">
            <a:extLst>
              <a:ext uri="{FF2B5EF4-FFF2-40B4-BE49-F238E27FC236}">
                <a16:creationId xmlns:a16="http://schemas.microsoft.com/office/drawing/2014/main" id="{B592DFA1-2512-4927-AE73-AD070308C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1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62" name="Line 60">
            <a:extLst>
              <a:ext uri="{FF2B5EF4-FFF2-40B4-BE49-F238E27FC236}">
                <a16:creationId xmlns:a16="http://schemas.microsoft.com/office/drawing/2014/main" id="{FDF2D4A4-E633-4F1C-97B2-6BD160CB0C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5731" y="42977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61">
            <a:extLst>
              <a:ext uri="{FF2B5EF4-FFF2-40B4-BE49-F238E27FC236}">
                <a16:creationId xmlns:a16="http://schemas.microsoft.com/office/drawing/2014/main" id="{EFEB6813-DA4C-41E3-B6DD-5C303DD46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32" y="4464401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cxnSp>
        <p:nvCxnSpPr>
          <p:cNvPr id="64" name="AutoShape 62">
            <a:extLst>
              <a:ext uri="{FF2B5EF4-FFF2-40B4-BE49-F238E27FC236}">
                <a16:creationId xmlns:a16="http://schemas.microsoft.com/office/drawing/2014/main" id="{66BA2577-9045-4A66-ADD1-DDD7ABB5CCF7}"/>
              </a:ext>
            </a:extLst>
          </p:cNvPr>
          <p:cNvCxnSpPr>
            <a:cxnSpLocks noChangeShapeType="1"/>
            <a:stCxn id="61" idx="0"/>
            <a:endCxn id="59" idx="6"/>
          </p:cNvCxnSpPr>
          <p:nvPr/>
        </p:nvCxnSpPr>
        <p:spPr bwMode="auto">
          <a:xfrm rot="5400000" flipH="1">
            <a:off x="4225281" y="3192813"/>
            <a:ext cx="1581150" cy="165735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sp>
        <p:nvSpPr>
          <p:cNvPr id="65" name="Text Box 63">
            <a:extLst>
              <a:ext uri="{FF2B5EF4-FFF2-40B4-BE49-F238E27FC236}">
                <a16:creationId xmlns:a16="http://schemas.microsoft.com/office/drawing/2014/main" id="{34325E9F-2A43-4EC6-9985-B77EC2967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332" y="3535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66" name="Text Box 65">
            <a:extLst>
              <a:ext uri="{FF2B5EF4-FFF2-40B4-BE49-F238E27FC236}">
                <a16:creationId xmlns:a16="http://schemas.microsoft.com/office/drawing/2014/main" id="{9F43624D-0E06-4434-929F-ABCCC879A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969" y="2849913"/>
            <a:ext cx="39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baseline="-25000" dirty="0"/>
              <a:t>3</a:t>
            </a:r>
            <a:endParaRPr lang="en-US" i="1" dirty="0"/>
          </a:p>
        </p:txBody>
      </p:sp>
      <p:sp>
        <p:nvSpPr>
          <p:cNvPr id="67" name="Text Box 37">
            <a:extLst>
              <a:ext uri="{FF2B5EF4-FFF2-40B4-BE49-F238E27FC236}">
                <a16:creationId xmlns:a16="http://schemas.microsoft.com/office/drawing/2014/main" id="{FB7EC86B-E223-4E72-B263-18AE698C9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420" y="3129650"/>
            <a:ext cx="144789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Dstates</a:t>
            </a:r>
            <a:br>
              <a:rPr lang="en-US"/>
            </a:br>
            <a:r>
              <a:rPr lang="en-US"/>
              <a:t>A = {0,1,3,7}</a:t>
            </a:r>
            <a:br>
              <a:rPr lang="en-US"/>
            </a:br>
            <a:r>
              <a:rPr lang="en-US"/>
              <a:t>B = {2,4,7}</a:t>
            </a:r>
            <a:br>
              <a:rPr lang="en-US"/>
            </a:br>
            <a:r>
              <a:rPr lang="en-US"/>
              <a:t>C = {8}</a:t>
            </a:r>
            <a:br>
              <a:rPr lang="en-US"/>
            </a:br>
            <a:r>
              <a:rPr lang="en-US"/>
              <a:t>D = {7}</a:t>
            </a:r>
            <a:br>
              <a:rPr lang="en-US"/>
            </a:br>
            <a:r>
              <a:rPr lang="en-US"/>
              <a:t>E = {5,8}</a:t>
            </a:r>
            <a:br>
              <a:rPr lang="en-US"/>
            </a:br>
            <a:r>
              <a:rPr lang="en-US"/>
              <a:t>F = {6,8}</a:t>
            </a:r>
          </a:p>
        </p:txBody>
      </p:sp>
    </p:spTree>
    <p:extLst>
      <p:ext uri="{BB962C8B-B14F-4D97-AF65-F5344CB8AC3E}">
        <p14:creationId xmlns:p14="http://schemas.microsoft.com/office/powerpoint/2010/main" val="1588588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4EAB67-C3F3-4D67-BA3F-E9909E80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46" y="1310531"/>
            <a:ext cx="5356533" cy="268868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3A3C2BC-E974-43C9-B85B-5E7AE7C26D78}"/>
              </a:ext>
            </a:extLst>
          </p:cNvPr>
          <p:cNvSpPr txBox="1">
            <a:spLocks/>
          </p:cNvSpPr>
          <p:nvPr/>
        </p:nvSpPr>
        <p:spPr>
          <a:xfrm>
            <a:off x="0" y="731162"/>
            <a:ext cx="7637433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prstClr val="white">
                  <a:lumMod val="65000"/>
                </a:prstClr>
              </a:buClr>
              <a:buNone/>
            </a:pPr>
            <a:r>
              <a:rPr lang="en-US" sz="2600" b="1" dirty="0">
                <a:solidFill>
                  <a:schemeClr val="tx1"/>
                </a:solidFill>
              </a:rPr>
              <a:t>NFA to DFA / Subset Construction Method (Exercise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7" name="Picture 4" descr="dfa">
            <a:extLst>
              <a:ext uri="{FF2B5EF4-FFF2-40B4-BE49-F238E27FC236}">
                <a16:creationId xmlns:a16="http://schemas.microsoft.com/office/drawing/2014/main" id="{1EA6106E-CBF4-4E01-B3BA-A171320B6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6585" y="4085174"/>
            <a:ext cx="6061256" cy="2688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022DEF-8F48-4E28-910B-919BAB7216BF}"/>
              </a:ext>
            </a:extLst>
          </p:cNvPr>
          <p:cNvSpPr txBox="1"/>
          <p:nvPr/>
        </p:nvSpPr>
        <p:spPr>
          <a:xfrm>
            <a:off x="194179" y="2199588"/>
            <a:ext cx="85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DF351-D67E-40E2-B1D8-210338A0245F}"/>
              </a:ext>
            </a:extLst>
          </p:cNvPr>
          <p:cNvSpPr txBox="1"/>
          <p:nvPr/>
        </p:nvSpPr>
        <p:spPr>
          <a:xfrm>
            <a:off x="194179" y="5244852"/>
            <a:ext cx="852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DFA</a:t>
            </a:r>
          </a:p>
          <a:p>
            <a:r>
              <a:rPr lang="en-US" dirty="0"/>
              <a:t>Hints</a:t>
            </a:r>
          </a:p>
        </p:txBody>
      </p:sp>
    </p:spTree>
    <p:extLst>
      <p:ext uri="{BB962C8B-B14F-4D97-AF65-F5344CB8AC3E}">
        <p14:creationId xmlns:p14="http://schemas.microsoft.com/office/powerpoint/2010/main" val="347017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Objectives: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Understand the basic concept of Regular expression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Understand the regular expression algorithm</a:t>
            </a:r>
          </a:p>
          <a:p>
            <a:pPr lvl="1" algn="just"/>
            <a:endParaRPr lang="en-US" dirty="0"/>
          </a:p>
          <a:p>
            <a:pPr algn="just"/>
            <a:r>
              <a:rPr lang="en-US" sz="2000" b="1" dirty="0"/>
              <a:t>Outcome: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design the nondeterministic finite automate from regular expression.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know the applications of a regular expression. </a:t>
            </a:r>
          </a:p>
          <a:p>
            <a:pPr lvl="1" algn="just"/>
            <a:endParaRPr lang="en-US" sz="20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en-FI" b="1" dirty="0"/>
          </a:p>
        </p:txBody>
      </p:sp>
    </p:spTree>
    <p:extLst>
      <p:ext uri="{BB962C8B-B14F-4D97-AF65-F5344CB8AC3E}">
        <p14:creationId xmlns:p14="http://schemas.microsoft.com/office/powerpoint/2010/main" val="2596703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Deterministic Finite Machine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DFA DESIGN</a:t>
            </a:r>
            <a:endParaRPr lang="x-none" dirty="0"/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CE913A2E-C402-49BB-AD51-D89D01D24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214007"/>
            <a:ext cx="8839200" cy="344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 finite automaton is a 5-tuple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), where 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is a finite set called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states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is a finite set called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alphabet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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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transition function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start state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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set of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accept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final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states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If A is the set of all strings that a machine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accepts, we say that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language of machine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and write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)=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 recognizes 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or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 accepts 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2248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29" y="2821478"/>
            <a:ext cx="7754112" cy="484632"/>
          </a:xfrm>
        </p:spPr>
        <p:txBody>
          <a:bodyPr/>
          <a:lstStyle/>
          <a:p>
            <a:r>
              <a:rPr lang="en-US" dirty="0"/>
              <a:t>DFA DESIGN</a:t>
            </a:r>
            <a:endParaRPr lang="x-none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5F33D18E-EC1B-487F-9381-8EB74C19B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4" y="3021014"/>
            <a:ext cx="8788400" cy="39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(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l-G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Σ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= {0, 1},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 is describe as –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= 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F = </a:t>
            </a:r>
            <a:r>
              <a:rPr lang="en-US" altLang="en-US" sz="2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{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35" name="Group 4">
            <a:extLst>
              <a:ext uri="{FF2B5EF4-FFF2-40B4-BE49-F238E27FC236}">
                <a16:creationId xmlns:a16="http://schemas.microsoft.com/office/drawing/2014/main" id="{B971BB46-F060-4ABA-9EC6-1AEA32AAE42A}"/>
              </a:ext>
            </a:extLst>
          </p:cNvPr>
          <p:cNvGrpSpPr>
            <a:grpSpLocks/>
          </p:cNvGrpSpPr>
          <p:nvPr/>
        </p:nvGrpSpPr>
        <p:grpSpPr bwMode="auto">
          <a:xfrm>
            <a:off x="4341812" y="1984376"/>
            <a:ext cx="4713287" cy="1522413"/>
            <a:chOff x="110" y="423"/>
            <a:chExt cx="2969" cy="959"/>
          </a:xfrm>
        </p:grpSpPr>
        <p:sp>
          <p:nvSpPr>
            <p:cNvPr id="36" name="Arc 5">
              <a:extLst>
                <a:ext uri="{FF2B5EF4-FFF2-40B4-BE49-F238E27FC236}">
                  <a16:creationId xmlns:a16="http://schemas.microsoft.com/office/drawing/2014/main" id="{E71E88AB-ACDF-4A29-9568-D86A25CA59C7}"/>
                </a:ext>
              </a:extLst>
            </p:cNvPr>
            <p:cNvSpPr>
              <a:spLocks/>
            </p:cNvSpPr>
            <p:nvPr/>
          </p:nvSpPr>
          <p:spPr bwMode="auto">
            <a:xfrm rot="5625348" flipH="1" flipV="1">
              <a:off x="1672" y="508"/>
              <a:ext cx="258" cy="222"/>
            </a:xfrm>
            <a:custGeom>
              <a:avLst/>
              <a:gdLst>
                <a:gd name="T0" fmla="*/ 0 w 21600"/>
                <a:gd name="T1" fmla="*/ 0 h 43178"/>
                <a:gd name="T2" fmla="*/ 0 w 21600"/>
                <a:gd name="T3" fmla="*/ 0 h 43178"/>
                <a:gd name="T4" fmla="*/ 0 w 21600"/>
                <a:gd name="T5" fmla="*/ 0 h 431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8"/>
                <a:gd name="T11" fmla="*/ 21600 w 21600"/>
                <a:gd name="T12" fmla="*/ 43178 h 43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47"/>
                    <a:pt x="12518" y="42652"/>
                    <a:pt x="982" y="43177"/>
                  </a:cubicBezTo>
                </a:path>
                <a:path w="21600" h="431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47"/>
                    <a:pt x="12518" y="42652"/>
                    <a:pt x="982" y="431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87CEF161-1F38-4859-8865-9BE390E418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" y="423"/>
              <a:ext cx="2969" cy="959"/>
              <a:chOff x="466" y="423"/>
              <a:chExt cx="2969" cy="959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75862BAC-53BE-4896-88DD-30FC6AF66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750"/>
                <a:ext cx="413" cy="382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39" name="Oval 8">
                <a:extLst>
                  <a:ext uri="{FF2B5EF4-FFF2-40B4-BE49-F238E27FC236}">
                    <a16:creationId xmlns:a16="http://schemas.microsoft.com/office/drawing/2014/main" id="{E8E67642-0423-4F53-83EC-F05F2FAAA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750"/>
                <a:ext cx="413" cy="382"/>
              </a:xfrm>
              <a:prstGeom prst="ellipse">
                <a:avLst/>
              </a:prstGeom>
              <a:noFill/>
              <a:ln w="127000" cmpd="dbl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2</a:t>
                </a:r>
              </a:p>
            </p:txBody>
          </p:sp>
          <p:sp>
            <p:nvSpPr>
              <p:cNvPr id="40" name="Oval 9">
                <a:extLst>
                  <a:ext uri="{FF2B5EF4-FFF2-40B4-BE49-F238E27FC236}">
                    <a16:creationId xmlns:a16="http://schemas.microsoft.com/office/drawing/2014/main" id="{C244C4A4-FE76-4CCF-AABA-636C58CBA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2" y="750"/>
                <a:ext cx="413" cy="382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3</a:t>
                </a:r>
              </a:p>
            </p:txBody>
          </p:sp>
          <p:cxnSp>
            <p:nvCxnSpPr>
              <p:cNvPr id="41" name="AutoShape 10">
                <a:extLst>
                  <a:ext uri="{FF2B5EF4-FFF2-40B4-BE49-F238E27FC236}">
                    <a16:creationId xmlns:a16="http://schemas.microsoft.com/office/drawing/2014/main" id="{B7AB0629-1B11-4E28-BC0E-2D8AF8E64DB5}"/>
                  </a:ext>
                </a:extLst>
              </p:cNvPr>
              <p:cNvCxnSpPr>
                <a:cxnSpLocks noChangeShapeType="1"/>
                <a:stCxn id="38" idx="7"/>
                <a:endCxn id="39" idx="1"/>
              </p:cNvCxnSpPr>
              <p:nvPr/>
            </p:nvCxnSpPr>
            <p:spPr bwMode="auto">
              <a:xfrm rot="-5400000">
                <a:off x="1574" y="364"/>
                <a:ext cx="18" cy="850"/>
              </a:xfrm>
              <a:prstGeom prst="curvedConnector3">
                <a:avLst>
                  <a:gd name="adj1" fmla="val 785713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AutoShape 11">
                <a:extLst>
                  <a:ext uri="{FF2B5EF4-FFF2-40B4-BE49-F238E27FC236}">
                    <a16:creationId xmlns:a16="http://schemas.microsoft.com/office/drawing/2014/main" id="{62F81D2E-44DF-495B-B485-2D31F7CF3411}"/>
                  </a:ext>
                </a:extLst>
              </p:cNvPr>
              <p:cNvCxnSpPr>
                <a:cxnSpLocks noChangeShapeType="1"/>
                <a:stCxn id="39" idx="7"/>
                <a:endCxn id="40" idx="1"/>
              </p:cNvCxnSpPr>
              <p:nvPr/>
            </p:nvCxnSpPr>
            <p:spPr bwMode="auto">
              <a:xfrm rot="5400000" flipV="1">
                <a:off x="2683" y="397"/>
                <a:ext cx="18" cy="783"/>
              </a:xfrm>
              <a:prstGeom prst="curvedConnector3">
                <a:avLst>
                  <a:gd name="adj1" fmla="val -685713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AutoShape 12">
                <a:extLst>
                  <a:ext uri="{FF2B5EF4-FFF2-40B4-BE49-F238E27FC236}">
                    <a16:creationId xmlns:a16="http://schemas.microsoft.com/office/drawing/2014/main" id="{C4E9423C-20D1-4009-B1B2-12C0A0E2A501}"/>
                  </a:ext>
                </a:extLst>
              </p:cNvPr>
              <p:cNvCxnSpPr>
                <a:cxnSpLocks noChangeShapeType="1"/>
                <a:stCxn id="40" idx="3"/>
                <a:endCxn id="39" idx="5"/>
              </p:cNvCxnSpPr>
              <p:nvPr/>
            </p:nvCxnSpPr>
            <p:spPr bwMode="auto">
              <a:xfrm rot="5400000">
                <a:off x="2683" y="701"/>
                <a:ext cx="17" cy="783"/>
              </a:xfrm>
              <a:prstGeom prst="curvedConnector3">
                <a:avLst>
                  <a:gd name="adj1" fmla="val 782144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Line 13">
                <a:extLst>
                  <a:ext uri="{FF2B5EF4-FFF2-40B4-BE49-F238E27FC236}">
                    <a16:creationId xmlns:a16="http://schemas.microsoft.com/office/drawing/2014/main" id="{B6D8EF66-FCE0-4CD0-8E50-D4B566B40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" y="933"/>
                <a:ext cx="336" cy="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5" name="Arc 14">
                <a:extLst>
                  <a:ext uri="{FF2B5EF4-FFF2-40B4-BE49-F238E27FC236}">
                    <a16:creationId xmlns:a16="http://schemas.microsoft.com/office/drawing/2014/main" id="{C5E8958A-5226-4748-A73A-E72203C9B891}"/>
                  </a:ext>
                </a:extLst>
              </p:cNvPr>
              <p:cNvSpPr>
                <a:spLocks/>
              </p:cNvSpPr>
              <p:nvPr/>
            </p:nvSpPr>
            <p:spPr bwMode="auto">
              <a:xfrm rot="5625348" flipH="1" flipV="1">
                <a:off x="863" y="543"/>
                <a:ext cx="270" cy="223"/>
              </a:xfrm>
              <a:custGeom>
                <a:avLst/>
                <a:gdLst>
                  <a:gd name="T0" fmla="*/ 0 w 21600"/>
                  <a:gd name="T1" fmla="*/ 0 h 43178"/>
                  <a:gd name="T2" fmla="*/ 0 w 21600"/>
                  <a:gd name="T3" fmla="*/ 0 h 43178"/>
                  <a:gd name="T4" fmla="*/ 0 w 21600"/>
                  <a:gd name="T5" fmla="*/ 0 h 4317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78"/>
                  <a:gd name="T11" fmla="*/ 21600 w 21600"/>
                  <a:gd name="T12" fmla="*/ 43178 h 431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47"/>
                      <a:pt x="12518" y="42652"/>
                      <a:pt x="982" y="43177"/>
                    </a:cubicBezTo>
                  </a:path>
                  <a:path w="21600" h="431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47"/>
                      <a:pt x="12518" y="42652"/>
                      <a:pt x="982" y="4317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6" name="Text Box 15">
                <a:extLst>
                  <a:ext uri="{FF2B5EF4-FFF2-40B4-BE49-F238E27FC236}">
                    <a16:creationId xmlns:a16="http://schemas.microsoft.com/office/drawing/2014/main" id="{2A6AF3ED-8205-4FE8-A09D-953180B7E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3" y="435"/>
                <a:ext cx="12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</a:t>
                </a:r>
              </a:p>
            </p:txBody>
          </p:sp>
          <p:sp>
            <p:nvSpPr>
              <p:cNvPr id="47" name="Text Box 16">
                <a:extLst>
                  <a:ext uri="{FF2B5EF4-FFF2-40B4-BE49-F238E27FC236}">
                    <a16:creationId xmlns:a16="http://schemas.microsoft.com/office/drawing/2014/main" id="{1174B1BE-DF52-443B-8F45-057EB03AC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3" y="522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</a:t>
                </a:r>
              </a:p>
            </p:txBody>
          </p:sp>
          <p:sp>
            <p:nvSpPr>
              <p:cNvPr id="48" name="Text Box 17">
                <a:extLst>
                  <a:ext uri="{FF2B5EF4-FFF2-40B4-BE49-F238E27FC236}">
                    <a16:creationId xmlns:a16="http://schemas.microsoft.com/office/drawing/2014/main" id="{96CD94A9-8378-43FD-BC4D-89875F08A5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3" y="506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49" name="Text Box 18">
                <a:extLst>
                  <a:ext uri="{FF2B5EF4-FFF2-40B4-BE49-F238E27FC236}">
                    <a16:creationId xmlns:a16="http://schemas.microsoft.com/office/drawing/2014/main" id="{C25E4A22-5FDB-4EDE-903A-6BA9DC10F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1" y="423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50" name="Text Box 19">
                <a:extLst>
                  <a:ext uri="{FF2B5EF4-FFF2-40B4-BE49-F238E27FC236}">
                    <a16:creationId xmlns:a16="http://schemas.microsoft.com/office/drawing/2014/main" id="{679A30EB-4B2B-400C-A8B9-7D48F7DAF2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8" y="1209"/>
                <a:ext cx="45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0,1</a:t>
                </a:r>
              </a:p>
            </p:txBody>
          </p:sp>
        </p:grpSp>
      </p:grpSp>
      <p:sp>
        <p:nvSpPr>
          <p:cNvPr id="51" name="Text Box 20">
            <a:extLst>
              <a:ext uri="{FF2B5EF4-FFF2-40B4-BE49-F238E27FC236}">
                <a16:creationId xmlns:a16="http://schemas.microsoft.com/office/drawing/2014/main" id="{4E8FAF21-5D09-4F53-9286-AE1B962B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7" y="3419476"/>
            <a:ext cx="3078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685800" indent="-685800"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85800" marR="0" lvl="0" indent="-6858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Figure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: Finite Automaton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M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52" name="Group 286">
            <a:extLst>
              <a:ext uri="{FF2B5EF4-FFF2-40B4-BE49-F238E27FC236}">
                <a16:creationId xmlns:a16="http://schemas.microsoft.com/office/drawing/2014/main" id="{D409870A-7E41-45BB-A77E-A1A6624391A5}"/>
              </a:ext>
            </a:extLst>
          </p:cNvPr>
          <p:cNvGraphicFramePr>
            <a:graphicFrameLocks/>
          </p:cNvGraphicFramePr>
          <p:nvPr/>
        </p:nvGraphicFramePr>
        <p:xfrm>
          <a:off x="3776662" y="4591274"/>
          <a:ext cx="1328737" cy="1584616"/>
        </p:xfrm>
        <a:graphic>
          <a:graphicData uri="http://schemas.openxmlformats.org/drawingml/2006/table">
            <a:tbl>
              <a:tblPr/>
              <a:tblGrid>
                <a:gridCol w="44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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 Box 270">
            <a:extLst>
              <a:ext uri="{FF2B5EF4-FFF2-40B4-BE49-F238E27FC236}">
                <a16:creationId xmlns:a16="http://schemas.microsoft.com/office/drawing/2014/main" id="{562CDACA-FA71-4E39-9511-AE2B7464E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7" y="4806951"/>
            <a:ext cx="3248025" cy="133985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.</a:t>
            </a: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54" name="Text Box 284">
            <a:extLst>
              <a:ext uri="{FF2B5EF4-FFF2-40B4-BE49-F238E27FC236}">
                <a16:creationId xmlns:a16="http://schemas.microsoft.com/office/drawing/2014/main" id="{3E26517F-577C-4797-B6D9-E067447F7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399" y="5338691"/>
            <a:ext cx="477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or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69CFC57D-DE91-43DA-A445-ED0585B34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</p:spPr>
        <p:txBody>
          <a:bodyPr/>
          <a:lstStyle/>
          <a:p>
            <a:r>
              <a:rPr lang="en-US" dirty="0"/>
              <a:t>Deterministic Finite Machine</a:t>
            </a:r>
          </a:p>
        </p:txBody>
      </p:sp>
      <p:sp>
        <p:nvSpPr>
          <p:cNvPr id="59" name="Subtitle 4">
            <a:extLst>
              <a:ext uri="{FF2B5EF4-FFF2-40B4-BE49-F238E27FC236}">
                <a16:creationId xmlns:a16="http://schemas.microsoft.com/office/drawing/2014/main" id="{2EEC78EA-1E52-4222-946B-3BE6887ECFBE}"/>
              </a:ext>
            </a:extLst>
          </p:cNvPr>
          <p:cNvSpPr txBox="1">
            <a:spLocks/>
          </p:cNvSpPr>
          <p:nvPr/>
        </p:nvSpPr>
        <p:spPr>
          <a:xfrm>
            <a:off x="476205" y="1532427"/>
            <a:ext cx="7754112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DFA Example 1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24357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583656" y="526682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</a:t>
            </a: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27E065D3-048D-4E5F-B021-28D26C9F1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1229001"/>
            <a:ext cx="5883275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Alphabet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={0,1,2}.</a:t>
            </a:r>
            <a:endParaRPr kumimoji="0" lang="el-G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Language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{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: the sum of all the symbols in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multiple of 3 }.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Can be represented as follows – 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the sum of all the symbols in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If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3 = 0 then the sum is multiple of 3.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 the sum of all the symbols in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0 modulo 3.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Here,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modeled as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3 = </a:t>
            </a:r>
            <a:r>
              <a:rPr kumimoji="0" lang="en-US" altLang="en-US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finite state machine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{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700" b="0" i="1" u="sng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br>
              <a:rPr kumimoji="0" lang="en-US" altLang="en-US" sz="1700" b="0" i="1" u="sng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     </a:t>
            </a:r>
            <a:r>
              <a:rPr kumimoji="0" lang="en-US" altLang="en-US" sz="21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7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       </a:t>
            </a:r>
            <a:r>
              <a:rPr kumimoji="0" lang="en-US" altLang="en-US" sz="17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	1	2  </a:t>
            </a:r>
            <a:r>
              <a:rPr kumimoji="0" lang="en-US" altLang="en-US" sz="17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</a:p>
        </p:txBody>
      </p:sp>
      <p:sp>
        <p:nvSpPr>
          <p:cNvPr id="54" name="Rectangle 4">
            <a:extLst>
              <a:ext uri="{FF2B5EF4-FFF2-40B4-BE49-F238E27FC236}">
                <a16:creationId xmlns:a16="http://schemas.microsoft.com/office/drawing/2014/main" id="{899D55D7-3190-45C4-B30E-95CC136E4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64288"/>
            <a:ext cx="33813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example: 01120101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Present State: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symbol: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algn="ctr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Accepted</a:t>
            </a:r>
          </a:p>
        </p:txBody>
      </p:sp>
      <p:sp>
        <p:nvSpPr>
          <p:cNvPr id="55" name="Text Box 5">
            <a:extLst>
              <a:ext uri="{FF2B5EF4-FFF2-40B4-BE49-F238E27FC236}">
                <a16:creationId xmlns:a16="http://schemas.microsoft.com/office/drawing/2014/main" id="{4D939365-A489-42BC-957A-A8D5FA971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4834213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56" name="Text Box 6">
            <a:extLst>
              <a:ext uri="{FF2B5EF4-FFF2-40B4-BE49-F238E27FC236}">
                <a16:creationId xmlns:a16="http://schemas.microsoft.com/office/drawing/2014/main" id="{543E3AAA-DAFF-45EE-80A5-E8E439EA4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4826276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57" name="Text Box 7">
            <a:extLst>
              <a:ext uri="{FF2B5EF4-FFF2-40B4-BE49-F238E27FC236}">
                <a16:creationId xmlns:a16="http://schemas.microsoft.com/office/drawing/2014/main" id="{9C3C671A-5324-4009-82BD-F265B94EC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4824688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58" name="Text Box 8">
            <a:extLst>
              <a:ext uri="{FF2B5EF4-FFF2-40B4-BE49-F238E27FC236}">
                <a16:creationId xmlns:a16="http://schemas.microsoft.com/office/drawing/2014/main" id="{D4DE702D-754E-4AFA-B97D-B52E910F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94705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1120101</a:t>
            </a:r>
          </a:p>
        </p:txBody>
      </p:sp>
      <p:sp>
        <p:nvSpPr>
          <p:cNvPr id="59" name="Text Box 9">
            <a:extLst>
              <a:ext uri="{FF2B5EF4-FFF2-40B4-BE49-F238E27FC236}">
                <a16:creationId xmlns:a16="http://schemas.microsoft.com/office/drawing/2014/main" id="{7E7CC085-056B-4D70-92F7-43073D186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120101</a:t>
            </a:r>
          </a:p>
        </p:txBody>
      </p:sp>
      <p:sp>
        <p:nvSpPr>
          <p:cNvPr id="60" name="Text Box 10">
            <a:extLst>
              <a:ext uri="{FF2B5EF4-FFF2-40B4-BE49-F238E27FC236}">
                <a16:creationId xmlns:a16="http://schemas.microsoft.com/office/drawing/2014/main" id="{2D0AA480-FD33-4903-9CBD-4EBD449FD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594070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20101</a:t>
            </a:r>
          </a:p>
        </p:txBody>
      </p:sp>
      <p:sp>
        <p:nvSpPr>
          <p:cNvPr id="61" name="Text Box 11">
            <a:extLst>
              <a:ext uri="{FF2B5EF4-FFF2-40B4-BE49-F238E27FC236}">
                <a16:creationId xmlns:a16="http://schemas.microsoft.com/office/drawing/2014/main" id="{8F045EC0-DA05-429C-A142-26987C020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0101</a:t>
            </a:r>
          </a:p>
        </p:txBody>
      </p:sp>
      <p:sp>
        <p:nvSpPr>
          <p:cNvPr id="62" name="Text Box 12">
            <a:extLst>
              <a:ext uri="{FF2B5EF4-FFF2-40B4-BE49-F238E27FC236}">
                <a16:creationId xmlns:a16="http://schemas.microsoft.com/office/drawing/2014/main" id="{E816C8B0-CE1F-4604-9EB9-82B548D36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93276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101</a:t>
            </a:r>
          </a:p>
        </p:txBody>
      </p:sp>
      <p:sp>
        <p:nvSpPr>
          <p:cNvPr id="63" name="Text Box 13">
            <a:extLst>
              <a:ext uri="{FF2B5EF4-FFF2-40B4-BE49-F238E27FC236}">
                <a16:creationId xmlns:a16="http://schemas.microsoft.com/office/drawing/2014/main" id="{09B42C3F-C8DC-4326-B4CF-3E4E99F5B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</a:p>
        </p:txBody>
      </p:sp>
      <p:sp>
        <p:nvSpPr>
          <p:cNvPr id="64" name="Text Box 14">
            <a:extLst>
              <a:ext uri="{FF2B5EF4-FFF2-40B4-BE49-F238E27FC236}">
                <a16:creationId xmlns:a16="http://schemas.microsoft.com/office/drawing/2014/main" id="{EF1746F6-E213-44C3-B9F8-C88FE032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593435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5" name="Text Box 15">
            <a:extLst>
              <a:ext uri="{FF2B5EF4-FFF2-40B4-BE49-F238E27FC236}">
                <a16:creationId xmlns:a16="http://schemas.microsoft.com/office/drawing/2014/main" id="{368186AB-6839-4C99-AAE0-799726BA6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929588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25A2E3B8-8B9C-4E2B-96E7-C8BAE53AC0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9800" y="3575326"/>
            <a:ext cx="0" cy="542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67" name="Oval 17">
            <a:extLst>
              <a:ext uri="{FF2B5EF4-FFF2-40B4-BE49-F238E27FC236}">
                <a16:creationId xmlns:a16="http://schemas.microsoft.com/office/drawing/2014/main" id="{B59FA2E0-C056-4F6C-AEA0-BF39E4D4D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1032151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8" name="Oval 18">
            <a:extLst>
              <a:ext uri="{FF2B5EF4-FFF2-40B4-BE49-F238E27FC236}">
                <a16:creationId xmlns:a16="http://schemas.microsoft.com/office/drawing/2014/main" id="{AEDBAEDF-4847-4EB9-BE7B-553B75C4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2708551"/>
            <a:ext cx="847725" cy="847725"/>
          </a:xfrm>
          <a:prstGeom prst="ellipse">
            <a:avLst/>
          </a:prstGeom>
          <a:noFill/>
          <a:ln w="88900" cmpd="dbl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69" name="Oval 19">
            <a:extLst>
              <a:ext uri="{FF2B5EF4-FFF2-40B4-BE49-F238E27FC236}">
                <a16:creationId xmlns:a16="http://schemas.microsoft.com/office/drawing/2014/main" id="{7909C49E-23DD-4B22-AB67-CF79A5F6B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75" y="2673626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2</a:t>
            </a:r>
          </a:p>
        </p:txBody>
      </p:sp>
      <p:cxnSp>
        <p:nvCxnSpPr>
          <p:cNvPr id="70" name="AutoShape 20">
            <a:extLst>
              <a:ext uri="{FF2B5EF4-FFF2-40B4-BE49-F238E27FC236}">
                <a16:creationId xmlns:a16="http://schemas.microsoft.com/office/drawing/2014/main" id="{1AD16C15-7F76-42F1-AF44-8FA6B6E84100}"/>
              </a:ext>
            </a:extLst>
          </p:cNvPr>
          <p:cNvCxnSpPr>
            <a:cxnSpLocks noChangeShapeType="1"/>
            <a:stCxn id="68" idx="1"/>
            <a:endCxn id="67" idx="2"/>
          </p:cNvCxnSpPr>
          <p:nvPr/>
        </p:nvCxnSpPr>
        <p:spPr bwMode="auto">
          <a:xfrm rot="16200000">
            <a:off x="349250" y="1757638"/>
            <a:ext cx="1331913" cy="728663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21">
            <a:extLst>
              <a:ext uri="{FF2B5EF4-FFF2-40B4-BE49-F238E27FC236}">
                <a16:creationId xmlns:a16="http://schemas.microsoft.com/office/drawing/2014/main" id="{49359C32-03F4-42F3-A6DD-DCBCCD6A9F67}"/>
              </a:ext>
            </a:extLst>
          </p:cNvPr>
          <p:cNvCxnSpPr>
            <a:cxnSpLocks noChangeShapeType="1"/>
            <a:stCxn id="67" idx="3"/>
            <a:endCxn id="68" idx="0"/>
          </p:cNvCxnSpPr>
          <p:nvPr/>
        </p:nvCxnSpPr>
        <p:spPr bwMode="auto">
          <a:xfrm flipH="1">
            <a:off x="950913" y="1770338"/>
            <a:ext cx="566737" cy="893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22">
            <a:extLst>
              <a:ext uri="{FF2B5EF4-FFF2-40B4-BE49-F238E27FC236}">
                <a16:creationId xmlns:a16="http://schemas.microsoft.com/office/drawing/2014/main" id="{159D5F8A-CF60-41E8-A819-1365C99191CA}"/>
              </a:ext>
            </a:extLst>
          </p:cNvPr>
          <p:cNvCxnSpPr>
            <a:cxnSpLocks noChangeShapeType="1"/>
            <a:stCxn id="68" idx="7"/>
            <a:endCxn id="69" idx="1"/>
          </p:cNvCxnSpPr>
          <p:nvPr/>
        </p:nvCxnSpPr>
        <p:spPr bwMode="auto">
          <a:xfrm flipV="1">
            <a:off x="1250950" y="2783163"/>
            <a:ext cx="1060450" cy="4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23">
            <a:extLst>
              <a:ext uri="{FF2B5EF4-FFF2-40B4-BE49-F238E27FC236}">
                <a16:creationId xmlns:a16="http://schemas.microsoft.com/office/drawing/2014/main" id="{D7F11A86-EC87-4525-BA23-46C14F620FC3}"/>
              </a:ext>
            </a:extLst>
          </p:cNvPr>
          <p:cNvCxnSpPr>
            <a:cxnSpLocks noChangeShapeType="1"/>
            <a:stCxn id="69" idx="0"/>
            <a:endCxn id="67" idx="5"/>
          </p:cNvCxnSpPr>
          <p:nvPr/>
        </p:nvCxnSpPr>
        <p:spPr bwMode="auto">
          <a:xfrm flipH="1" flipV="1">
            <a:off x="2117725" y="1770338"/>
            <a:ext cx="493713" cy="8890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24">
            <a:extLst>
              <a:ext uri="{FF2B5EF4-FFF2-40B4-BE49-F238E27FC236}">
                <a16:creationId xmlns:a16="http://schemas.microsoft.com/office/drawing/2014/main" id="{6ABDF5ED-31C5-45BA-B620-000CE54D1816}"/>
              </a:ext>
            </a:extLst>
          </p:cNvPr>
          <p:cNvCxnSpPr>
            <a:cxnSpLocks noChangeShapeType="1"/>
            <a:stCxn id="67" idx="6"/>
            <a:endCxn id="69" idx="7"/>
          </p:cNvCxnSpPr>
          <p:nvPr/>
        </p:nvCxnSpPr>
        <p:spPr bwMode="auto">
          <a:xfrm>
            <a:off x="2255838" y="1456013"/>
            <a:ext cx="655637" cy="13271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5">
            <a:extLst>
              <a:ext uri="{FF2B5EF4-FFF2-40B4-BE49-F238E27FC236}">
                <a16:creationId xmlns:a16="http://schemas.microsoft.com/office/drawing/2014/main" id="{BF8A49F8-0AC2-40BD-A89E-74A821F35ABF}"/>
              </a:ext>
            </a:extLst>
          </p:cNvPr>
          <p:cNvCxnSpPr>
            <a:cxnSpLocks noChangeShapeType="1"/>
            <a:stCxn id="69" idx="3"/>
            <a:endCxn id="68" idx="5"/>
          </p:cNvCxnSpPr>
          <p:nvPr/>
        </p:nvCxnSpPr>
        <p:spPr bwMode="auto">
          <a:xfrm rot="5400000">
            <a:off x="1748631" y="2914132"/>
            <a:ext cx="65088" cy="1060450"/>
          </a:xfrm>
          <a:prstGeom prst="curvedConnector3">
            <a:avLst>
              <a:gd name="adj1" fmla="val 573171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26">
            <a:extLst>
              <a:ext uri="{FF2B5EF4-FFF2-40B4-BE49-F238E27FC236}">
                <a16:creationId xmlns:a16="http://schemas.microsoft.com/office/drawing/2014/main" id="{2C910279-CD29-4288-9AD0-44A54902080B}"/>
              </a:ext>
            </a:extLst>
          </p:cNvPr>
          <p:cNvCxnSpPr>
            <a:cxnSpLocks noChangeShapeType="1"/>
            <a:stCxn id="68" idx="2"/>
            <a:endCxn id="68" idx="3"/>
          </p:cNvCxnSpPr>
          <p:nvPr/>
        </p:nvCxnSpPr>
        <p:spPr bwMode="auto">
          <a:xfrm rot="10800000" flipH="1" flipV="1">
            <a:off x="482600" y="3132413"/>
            <a:ext cx="168275" cy="344488"/>
          </a:xfrm>
          <a:prstGeom prst="curvedConnector4">
            <a:avLst>
              <a:gd name="adj1" fmla="val -244343"/>
              <a:gd name="adj2" fmla="val 189403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27">
            <a:extLst>
              <a:ext uri="{FF2B5EF4-FFF2-40B4-BE49-F238E27FC236}">
                <a16:creationId xmlns:a16="http://schemas.microsoft.com/office/drawing/2014/main" id="{61C6DECF-73AB-40E1-8779-D766E7066AB9}"/>
              </a:ext>
            </a:extLst>
          </p:cNvPr>
          <p:cNvCxnSpPr>
            <a:cxnSpLocks noChangeShapeType="1"/>
            <a:stCxn id="67" idx="0"/>
            <a:endCxn id="67" idx="1"/>
          </p:cNvCxnSpPr>
          <p:nvPr/>
        </p:nvCxnSpPr>
        <p:spPr bwMode="auto">
          <a:xfrm rot="16200000" flipH="1" flipV="1">
            <a:off x="1605756" y="929757"/>
            <a:ext cx="123825" cy="300038"/>
          </a:xfrm>
          <a:prstGeom prst="curvedConnector3">
            <a:avLst>
              <a:gd name="adj1" fmla="val -366667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28">
            <a:extLst>
              <a:ext uri="{FF2B5EF4-FFF2-40B4-BE49-F238E27FC236}">
                <a16:creationId xmlns:a16="http://schemas.microsoft.com/office/drawing/2014/main" id="{5F7C1BB9-5E4D-4248-876C-B8E37C0BBB17}"/>
              </a:ext>
            </a:extLst>
          </p:cNvPr>
          <p:cNvCxnSpPr>
            <a:cxnSpLocks noChangeShapeType="1"/>
            <a:stCxn id="69" idx="4"/>
            <a:endCxn id="69" idx="5"/>
          </p:cNvCxnSpPr>
          <p:nvPr/>
        </p:nvCxnSpPr>
        <p:spPr bwMode="auto">
          <a:xfrm rot="5400000" flipH="1" flipV="1">
            <a:off x="2699544" y="3323707"/>
            <a:ext cx="123825" cy="300037"/>
          </a:xfrm>
          <a:prstGeom prst="curvedConnector3">
            <a:avLst>
              <a:gd name="adj1" fmla="val -282056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Text Box 29">
            <a:extLst>
              <a:ext uri="{FF2B5EF4-FFF2-40B4-BE49-F238E27FC236}">
                <a16:creationId xmlns:a16="http://schemas.microsoft.com/office/drawing/2014/main" id="{5BA5CA6C-C23A-4A9C-BDFC-953F2800E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763" y="613051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0" name="Text Box 30">
            <a:extLst>
              <a:ext uri="{FF2B5EF4-FFF2-40B4-BE49-F238E27FC236}">
                <a16:creationId xmlns:a16="http://schemas.microsoft.com/office/drawing/2014/main" id="{CA881FEA-B6D7-4E64-8572-15A37709F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2808563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1" name="Text Box 31">
            <a:extLst>
              <a:ext uri="{FF2B5EF4-FFF2-40B4-BE49-F238E27FC236}">
                <a16:creationId xmlns:a16="http://schemas.microsoft.com/office/drawing/2014/main" id="{184A7716-184E-4147-869F-5F787EA82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3502301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2" name="Text Box 32">
            <a:extLst>
              <a:ext uri="{FF2B5EF4-FFF2-40B4-BE49-F238E27FC236}">
                <a16:creationId xmlns:a16="http://schemas.microsoft.com/office/drawing/2014/main" id="{230257A7-7231-4BBC-AF4C-86E787136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137051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3" name="Text Box 33">
            <a:extLst>
              <a:ext uri="{FF2B5EF4-FFF2-40B4-BE49-F238E27FC236}">
                <a16:creationId xmlns:a16="http://schemas.microsoft.com/office/drawing/2014/main" id="{74C03856-536B-48CD-85C0-21AF99300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3349901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4" name="Text Box 34">
            <a:extLst>
              <a:ext uri="{FF2B5EF4-FFF2-40B4-BE49-F238E27FC236}">
                <a16:creationId xmlns:a16="http://schemas.microsoft.com/office/drawing/2014/main" id="{98695C86-9E2F-4F13-A3B2-8E0B5F4F3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117661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5" name="Text Box 35">
            <a:extLst>
              <a:ext uri="{FF2B5EF4-FFF2-40B4-BE49-F238E27FC236}">
                <a16:creationId xmlns:a16="http://schemas.microsoft.com/office/drawing/2014/main" id="{8AB91474-5F53-4720-9CA4-096769BF6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1744938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6" name="Text Box 36">
            <a:extLst>
              <a:ext uri="{FF2B5EF4-FFF2-40B4-BE49-F238E27FC236}">
                <a16:creationId xmlns:a16="http://schemas.microsoft.com/office/drawing/2014/main" id="{0658DAE8-ABF8-4141-B0CD-5A910D603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271966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7" name="Text Box 37">
            <a:extLst>
              <a:ext uri="{FF2B5EF4-FFF2-40B4-BE49-F238E27FC236}">
                <a16:creationId xmlns:a16="http://schemas.microsoft.com/office/drawing/2014/main" id="{60D95B7C-9033-4D54-B589-EB8710053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322788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8" name="Oval 38">
            <a:extLst>
              <a:ext uri="{FF2B5EF4-FFF2-40B4-BE49-F238E27FC236}">
                <a16:creationId xmlns:a16="http://schemas.microsoft.com/office/drawing/2014/main" id="{8E5BFF85-A2A8-40BA-A7C8-1F7B7FD87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011888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Oval 39">
            <a:extLst>
              <a:ext uri="{FF2B5EF4-FFF2-40B4-BE49-F238E27FC236}">
                <a16:creationId xmlns:a16="http://schemas.microsoft.com/office/drawing/2014/main" id="{C041EB8D-49C4-4BCA-8034-FF536B40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2878413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Oval 40">
            <a:extLst>
              <a:ext uri="{FF2B5EF4-FFF2-40B4-BE49-F238E27FC236}">
                <a16:creationId xmlns:a16="http://schemas.microsoft.com/office/drawing/2014/main" id="{45FB5959-43E3-4DFF-BE42-02A5473B7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2775226"/>
            <a:ext cx="106362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Oval 41">
            <a:extLst>
              <a:ext uri="{FF2B5EF4-FFF2-40B4-BE49-F238E27FC236}">
                <a16:creationId xmlns:a16="http://schemas.microsoft.com/office/drawing/2014/main" id="{964E5F54-CE65-4AD5-AB66-9920288F6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1181376"/>
            <a:ext cx="106363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 Box 42">
            <a:extLst>
              <a:ext uri="{FF2B5EF4-FFF2-40B4-BE49-F238E27FC236}">
                <a16:creationId xmlns:a16="http://schemas.microsoft.com/office/drawing/2014/main" id="{798C19C1-DDE0-4A4D-9D47-CBFAC2917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593752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l-GR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200999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025E-6 C -0.00121 -0.06822 -0.00226 -0.13644 -0.00278 -0.164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8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74 C -0.00382 -0.00139 -0.03455 0.02336 -0.04635 0.02845 C -0.05816 0.03354 -0.06371 0.03099 -0.07118 0.03816 C -0.0783 0.04533 -0.08871 0.05851 -0.08993 0.071 C -0.09114 0.08349 -0.08385 0.10453 -0.0783 0.11355 C -0.07274 0.12257 -0.06389 0.12581 -0.0566 0.12512 C -0.0493 0.12442 -0.04028 0.11702 -0.03472 0.10962 C -0.02917 0.10222 -0.02951 0.09806 -0.02326 0.08071 C -0.01701 0.06337 0.00382 0.01619 -8.33333E-7 0.0074 Z " pathEditMode="relative" rAng="0" ptsTypes="aaaaaaaaa">
                                      <p:cBhvr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5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69288E-6 C -0.01476 0.00139 -0.02935 0.00301 -0.03039 -0.02313 C -0.03143 -0.04926 -0.01806 -0.12396 -0.00572 -0.15634 C 0.0066 -0.18871 0.03369 -0.20745 0.04358 -0.21808 C 0.05348 -0.22872 0.04619 -0.21461 0.05365 -0.22016 C 0.06112 -0.22572 0.07483 -0.23843 0.08837 -0.25092 " pathEditMode="relative" rAng="0" ptsTypes="aaaaaA">
                                      <p:cBhvr>
                                        <p:cTn id="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" y="-123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69288E-6 C 0.02083 0.01041 0.04184 0.02104 0.05781 0.03076 C 0.07378 0.04047 0.08455 0.03793 0.09548 0.05782 C 0.10642 0.0777 0.11718 0.12257 0.12309 0.15055 C 0.12899 0.17854 0.13593 0.21138 0.13038 0.22572 C 0.12482 0.24005 0.10729 0.23867 0.08975 0.23728 " pathEditMode="relative" rAng="0" ptsTypes="aaaaaA">
                                      <p:cBhvr>
                                        <p:cTn id="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120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39685E-6 C 0.00538 -0.00324 0.01076 -0.00625 0.00451 -0.02706 C -0.00174 -0.04787 -0.02605 -0.09829 -0.03768 -0.12558 C -0.04931 -0.15287 -0.05452 -0.17299 -0.06511 -0.19103 C -0.0757 -0.20907 -0.08855 -0.22132 -0.10139 -0.23358 " pathEditMode="relative" rAng="0" ptsTypes="aaaaA">
                                      <p:cBhvr>
                                        <p:cTn id="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-11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9.80574E-7 C 0.00556 -0.00231 0.0125 -0.01758 0.01302 -0.03261 C 0.01354 -0.04764 0.00573 -0.07932 0.00278 -0.09042 C -0.00017 -0.10176 -0.00139 -0.10291 -0.00451 -0.10014 C -0.00764 -0.09736 -0.01337 -0.08696 -0.01597 -0.07308 C -0.01857 -0.0592 -0.02292 -0.02891 -0.02031 -0.01711 C -0.01771 -0.00555 -0.00555 0.00278 -1.38889E-6 -9.80574E-7 Z " pathEditMode="relative" rAng="0" ptsTypes="aaaaaaa">
                                      <p:cBhvr>
                                        <p:cTn id="1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5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09898E-6 C 0.0217 0.01156 0.04358 0.02312 0.05799 0.03076 C 0.0724 0.03839 0.0776 0.03376 0.08698 0.04625 C 0.09635 0.05874 0.10712 0.08117 0.11458 0.10615 C 0.12205 0.13089 0.12899 0.17622 0.13194 0.19681 C 0.1349 0.21739 0.13767 0.22294 0.13194 0.22965 C 0.12622 0.23635 0.10278 0.23612 0.09705 0.23728 " pathEditMode="relative" rAng="0" ptsTypes="aaaaaaA">
                                      <p:cBhvr>
                                        <p:cTn id="1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11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3784E-6 C -0.00434 0.00925 0.00243 0.07516 0.00434 0.09852 C 0.00625 0.12188 0.00868 0.13205 0.01163 0.14084 C 0.01459 0.14963 0.01806 0.15333 0.0217 0.15056 C 0.02535 0.14778 0.0309 0.13367 0.03334 0.1235 C 0.03577 0.11332 0.03681 0.10222 0.03629 0.08881 C 0.03577 0.07539 0.03646 0.05805 0.03038 0.04255 C 0.02431 0.02706 0.00434 -0.00925 -1.94444E-6 -1.13784E-6 Z " pathEditMode="relative" rAng="0" ptsTypes="aaaaaaaa">
                                      <p:cBhvr>
                                        <p:cTn id="1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7192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5.45791E-7 C -0.01112 0.03191 -0.02205 0.06383 -0.02743 0.08094 C -0.03282 0.09806 -0.02657 0.09389 -0.03195 0.10222 C -0.03733 0.11055 -0.04948 0.12535 -0.05938 0.13113 C -0.06927 0.13691 -0.07917 0.13853 -0.09132 0.13691 C -0.10348 0.13529 -0.12292 0.12928 -0.13195 0.12165 C -0.14098 0.11401 -0.13681 0.108 -0.14497 0.09066 C -0.15313 0.07331 -0.16719 0.04533 -0.18108 0.01734 " pathEditMode="relative" rAng="0" ptsTypes="aaaaaaaA">
                                      <p:cBhvr>
                                        <p:cTn id="1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69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2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F33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3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89" grpId="3" animBg="1"/>
      <p:bldP spid="90" grpId="0" animBg="1"/>
      <p:bldP spid="90" grpId="1" animBg="1"/>
      <p:bldP spid="90" grpId="2" animBg="1"/>
      <p:bldP spid="90" grpId="3" animBg="1"/>
      <p:bldP spid="90" grpId="4" animBg="1"/>
      <p:bldP spid="90" grpId="5" animBg="1"/>
      <p:bldP spid="91" grpId="0" animBg="1"/>
      <p:bldP spid="91" grpId="1" animBg="1"/>
      <p:bldP spid="91" grpId="2" animBg="1"/>
      <p:bldP spid="91" grpId="3" animBg="1"/>
      <p:bldP spid="91" grpId="4" animBg="1"/>
      <p:bldP spid="91" grpId="5" animBg="1"/>
      <p:bldP spid="91" grpId="6" animBg="1"/>
      <p:bldP spid="9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3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</a:t>
            </a:r>
          </a:p>
        </p:txBody>
      </p:sp>
      <p:sp>
        <p:nvSpPr>
          <p:cNvPr id="118" name="Rectangle 3">
            <a:extLst>
              <a:ext uri="{FF2B5EF4-FFF2-40B4-BE49-F238E27FC236}">
                <a16:creationId xmlns:a16="http://schemas.microsoft.com/office/drawing/2014/main" id="{A7B34FD8-ADD4-42F7-A207-0CA88A4E3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1260964"/>
            <a:ext cx="5883275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Alphabet </a:t>
            </a:r>
            <a:r>
              <a:rPr kumimoji="0" lang="el-G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={0,1,2}.</a:t>
            </a:r>
            <a:endParaRPr kumimoji="0" lang="el-G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Language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{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: the sum of all the symbols in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an even number }.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Can be represented as follows – 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the sum of all the symbols in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If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2 = 0 then the sum is even.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Here,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modeled as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2 =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finite state machine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{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1900" b="0" i="1" u="sng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br>
              <a:rPr kumimoji="0" lang="en-US" altLang="en-US" sz="1900" b="0" i="1" u="sng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     </a:t>
            </a:r>
            <a:r>
              <a:rPr kumimoji="0" lang="en-US" altLang="en-US" sz="25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9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       </a:t>
            </a:r>
            <a:r>
              <a:rPr kumimoji="0" lang="en-US" altLang="en-US" sz="19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	1	2  </a:t>
            </a:r>
            <a:r>
              <a:rPr kumimoji="0" lang="en-US" altLang="en-US" sz="1900" b="0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b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      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b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      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</a:p>
        </p:txBody>
      </p:sp>
      <p:sp>
        <p:nvSpPr>
          <p:cNvPr id="119" name="Rectangle 36">
            <a:extLst>
              <a:ext uri="{FF2B5EF4-FFF2-40B4-BE49-F238E27FC236}">
                <a16:creationId xmlns:a16="http://schemas.microsoft.com/office/drawing/2014/main" id="{982D0F76-F000-493D-B952-29F87FFB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4196251"/>
            <a:ext cx="33813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example: 01120101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Present State: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symbol: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algn="ctr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Accepted</a:t>
            </a:r>
          </a:p>
        </p:txBody>
      </p:sp>
      <p:sp>
        <p:nvSpPr>
          <p:cNvPr id="120" name="Text Box 37">
            <a:extLst>
              <a:ext uri="{FF2B5EF4-FFF2-40B4-BE49-F238E27FC236}">
                <a16:creationId xmlns:a16="http://schemas.microsoft.com/office/drawing/2014/main" id="{91FDE524-08F0-4B62-AB8D-1C88C2AAB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4866176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121" name="Text Box 38">
            <a:extLst>
              <a:ext uri="{FF2B5EF4-FFF2-40B4-BE49-F238E27FC236}">
                <a16:creationId xmlns:a16="http://schemas.microsoft.com/office/drawing/2014/main" id="{1591C391-D345-4E2D-B9E0-AB41CEC9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4867764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22" name="Text Box 40">
            <a:extLst>
              <a:ext uri="{FF2B5EF4-FFF2-40B4-BE49-F238E27FC236}">
                <a16:creationId xmlns:a16="http://schemas.microsoft.com/office/drawing/2014/main" id="{6A5E9A29-AEE8-4038-AC3A-1BAFAF2D9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1120101</a:t>
            </a:r>
          </a:p>
        </p:txBody>
      </p:sp>
      <p:sp>
        <p:nvSpPr>
          <p:cNvPr id="123" name="Text Box 41">
            <a:extLst>
              <a:ext uri="{FF2B5EF4-FFF2-40B4-BE49-F238E27FC236}">
                <a16:creationId xmlns:a16="http://schemas.microsoft.com/office/drawing/2014/main" id="{DB991119-BDC0-4BE3-86F3-988D13F3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120101</a:t>
            </a:r>
          </a:p>
        </p:txBody>
      </p:sp>
      <p:sp>
        <p:nvSpPr>
          <p:cNvPr id="124" name="Text Box 42">
            <a:extLst>
              <a:ext uri="{FF2B5EF4-FFF2-40B4-BE49-F238E27FC236}">
                <a16:creationId xmlns:a16="http://schemas.microsoft.com/office/drawing/2014/main" id="{96B6FC69-7B07-4371-B515-C1D7CC48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20101</a:t>
            </a:r>
          </a:p>
        </p:txBody>
      </p:sp>
      <p:sp>
        <p:nvSpPr>
          <p:cNvPr id="125" name="Text Box 43">
            <a:extLst>
              <a:ext uri="{FF2B5EF4-FFF2-40B4-BE49-F238E27FC236}">
                <a16:creationId xmlns:a16="http://schemas.microsoft.com/office/drawing/2014/main" id="{5637961D-5D28-4CD1-A0AF-EF78F4879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0101</a:t>
            </a:r>
          </a:p>
        </p:txBody>
      </p:sp>
      <p:sp>
        <p:nvSpPr>
          <p:cNvPr id="126" name="Text Box 44">
            <a:extLst>
              <a:ext uri="{FF2B5EF4-FFF2-40B4-BE49-F238E27FC236}">
                <a16:creationId xmlns:a16="http://schemas.microsoft.com/office/drawing/2014/main" id="{2F3A3C7A-865B-43EA-A9EC-8E3331838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101</a:t>
            </a:r>
          </a:p>
        </p:txBody>
      </p:sp>
      <p:sp>
        <p:nvSpPr>
          <p:cNvPr id="127" name="Text Box 45">
            <a:extLst>
              <a:ext uri="{FF2B5EF4-FFF2-40B4-BE49-F238E27FC236}">
                <a16:creationId xmlns:a16="http://schemas.microsoft.com/office/drawing/2014/main" id="{32989770-6B2D-469E-8337-8701D9CCD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</a:p>
        </p:txBody>
      </p:sp>
      <p:sp>
        <p:nvSpPr>
          <p:cNvPr id="128" name="Text Box 46">
            <a:extLst>
              <a:ext uri="{FF2B5EF4-FFF2-40B4-BE49-F238E27FC236}">
                <a16:creationId xmlns:a16="http://schemas.microsoft.com/office/drawing/2014/main" id="{914BB507-C394-40E5-B937-FFC72EBF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29" name="Text Box 49">
            <a:extLst>
              <a:ext uri="{FF2B5EF4-FFF2-40B4-BE49-F238E27FC236}">
                <a16:creationId xmlns:a16="http://schemas.microsoft.com/office/drawing/2014/main" id="{3AFECA0E-F4A5-41A8-A521-BD8DB6429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30" name="Line 35">
            <a:extLst>
              <a:ext uri="{FF2B5EF4-FFF2-40B4-BE49-F238E27FC236}">
                <a16:creationId xmlns:a16="http://schemas.microsoft.com/office/drawing/2014/main" id="{318429D6-082E-4948-B44A-9A3612B225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7600" y="2324589"/>
            <a:ext cx="0" cy="542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31" name="Oval 6">
            <a:extLst>
              <a:ext uri="{FF2B5EF4-FFF2-40B4-BE49-F238E27FC236}">
                <a16:creationId xmlns:a16="http://schemas.microsoft.com/office/drawing/2014/main" id="{07C9026F-4439-4E49-A256-5D6655A0C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457814"/>
            <a:ext cx="847725" cy="847725"/>
          </a:xfrm>
          <a:prstGeom prst="ellipse">
            <a:avLst/>
          </a:prstGeom>
          <a:noFill/>
          <a:ln w="88900" cmpd="dbl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b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132" name="Oval 7">
            <a:extLst>
              <a:ext uri="{FF2B5EF4-FFF2-40B4-BE49-F238E27FC236}">
                <a16:creationId xmlns:a16="http://schemas.microsoft.com/office/drawing/2014/main" id="{2C7747D3-ABCE-47C6-8F7C-2350908B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1422889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b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</a:p>
        </p:txBody>
      </p:sp>
      <p:cxnSp>
        <p:nvCxnSpPr>
          <p:cNvPr id="133" name="AutoShape 14">
            <a:extLst>
              <a:ext uri="{FF2B5EF4-FFF2-40B4-BE49-F238E27FC236}">
                <a16:creationId xmlns:a16="http://schemas.microsoft.com/office/drawing/2014/main" id="{A2F758D1-990C-4079-A168-CFD444316361}"/>
              </a:ext>
            </a:extLst>
          </p:cNvPr>
          <p:cNvCxnSpPr>
            <a:cxnSpLocks noChangeShapeType="1"/>
            <a:stCxn id="131" idx="7"/>
            <a:endCxn id="132" idx="1"/>
          </p:cNvCxnSpPr>
          <p:nvPr/>
        </p:nvCxnSpPr>
        <p:spPr bwMode="auto">
          <a:xfrm flipV="1">
            <a:off x="1390650" y="1532426"/>
            <a:ext cx="1060450" cy="4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17">
            <a:extLst>
              <a:ext uri="{FF2B5EF4-FFF2-40B4-BE49-F238E27FC236}">
                <a16:creationId xmlns:a16="http://schemas.microsoft.com/office/drawing/2014/main" id="{449856C6-C09A-4BA3-8D55-23C24A5DAD66}"/>
              </a:ext>
            </a:extLst>
          </p:cNvPr>
          <p:cNvCxnSpPr>
            <a:cxnSpLocks noChangeShapeType="1"/>
            <a:stCxn id="132" idx="3"/>
            <a:endCxn id="131" idx="5"/>
          </p:cNvCxnSpPr>
          <p:nvPr/>
        </p:nvCxnSpPr>
        <p:spPr bwMode="auto">
          <a:xfrm rot="5400000">
            <a:off x="1888331" y="1663395"/>
            <a:ext cx="65088" cy="1060450"/>
          </a:xfrm>
          <a:prstGeom prst="curvedConnector3">
            <a:avLst>
              <a:gd name="adj1" fmla="val 573171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18">
            <a:extLst>
              <a:ext uri="{FF2B5EF4-FFF2-40B4-BE49-F238E27FC236}">
                <a16:creationId xmlns:a16="http://schemas.microsoft.com/office/drawing/2014/main" id="{93D1C098-299B-482F-8B1B-27235DE57E3B}"/>
              </a:ext>
            </a:extLst>
          </p:cNvPr>
          <p:cNvCxnSpPr>
            <a:cxnSpLocks noChangeShapeType="1"/>
            <a:stCxn id="131" idx="2"/>
            <a:endCxn id="131" idx="3"/>
          </p:cNvCxnSpPr>
          <p:nvPr/>
        </p:nvCxnSpPr>
        <p:spPr bwMode="auto">
          <a:xfrm rot="10800000" flipH="1" flipV="1">
            <a:off x="622300" y="1881676"/>
            <a:ext cx="168275" cy="344488"/>
          </a:xfrm>
          <a:prstGeom prst="curvedConnector4">
            <a:avLst>
              <a:gd name="adj1" fmla="val -244343"/>
              <a:gd name="adj2" fmla="val 189403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25">
            <a:extLst>
              <a:ext uri="{FF2B5EF4-FFF2-40B4-BE49-F238E27FC236}">
                <a16:creationId xmlns:a16="http://schemas.microsoft.com/office/drawing/2014/main" id="{CD31D457-5AB8-4E9B-B3D5-E2D8BF4A1276}"/>
              </a:ext>
            </a:extLst>
          </p:cNvPr>
          <p:cNvCxnSpPr>
            <a:cxnSpLocks noChangeShapeType="1"/>
            <a:stCxn id="132" idx="4"/>
            <a:endCxn id="132" idx="5"/>
          </p:cNvCxnSpPr>
          <p:nvPr/>
        </p:nvCxnSpPr>
        <p:spPr bwMode="auto">
          <a:xfrm rot="5400000" flipH="1" flipV="1">
            <a:off x="2839244" y="2072970"/>
            <a:ext cx="123825" cy="300037"/>
          </a:xfrm>
          <a:prstGeom prst="curvedConnector3">
            <a:avLst>
              <a:gd name="adj1" fmla="val -282056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Text Box 27">
            <a:extLst>
              <a:ext uri="{FF2B5EF4-FFF2-40B4-BE49-F238E27FC236}">
                <a16:creationId xmlns:a16="http://schemas.microsoft.com/office/drawing/2014/main" id="{EC9A429D-48B8-42BF-B6A7-832F982AF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57052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0,2</a:t>
            </a:r>
          </a:p>
        </p:txBody>
      </p:sp>
      <p:sp>
        <p:nvSpPr>
          <p:cNvPr id="138" name="Text Box 28">
            <a:extLst>
              <a:ext uri="{FF2B5EF4-FFF2-40B4-BE49-F238E27FC236}">
                <a16:creationId xmlns:a16="http://schemas.microsoft.com/office/drawing/2014/main" id="{CD8ABEDC-6CF4-43CD-8346-F1AD87858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2521439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0,2</a:t>
            </a:r>
          </a:p>
        </p:txBody>
      </p:sp>
      <p:sp>
        <p:nvSpPr>
          <p:cNvPr id="139" name="Text Box 30">
            <a:extLst>
              <a:ext uri="{FF2B5EF4-FFF2-40B4-BE49-F238E27FC236}">
                <a16:creationId xmlns:a16="http://schemas.microsoft.com/office/drawing/2014/main" id="{D19DFE81-C1B3-4638-AF02-E7F1D5C96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099164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40" name="Text Box 33">
            <a:extLst>
              <a:ext uri="{FF2B5EF4-FFF2-40B4-BE49-F238E27FC236}">
                <a16:creationId xmlns:a16="http://schemas.microsoft.com/office/drawing/2014/main" id="{5F58740B-DF43-49EC-B2F0-18F8FEB31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1468926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41" name="Oval 50">
            <a:extLst>
              <a:ext uri="{FF2B5EF4-FFF2-40B4-BE49-F238E27FC236}">
                <a16:creationId xmlns:a16="http://schemas.microsoft.com/office/drawing/2014/main" id="{EDA5D9C6-62E0-4248-BE41-C0B2782C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761151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Oval 54">
            <a:extLst>
              <a:ext uri="{FF2B5EF4-FFF2-40B4-BE49-F238E27FC236}">
                <a16:creationId xmlns:a16="http://schemas.microsoft.com/office/drawing/2014/main" id="{40F550B9-9987-4B80-AEDE-1B2D5D328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1602276"/>
            <a:ext cx="106362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Oval 56">
            <a:extLst>
              <a:ext uri="{FF2B5EF4-FFF2-40B4-BE49-F238E27FC236}">
                <a16:creationId xmlns:a16="http://schemas.microsoft.com/office/drawing/2014/main" id="{EBC3ABAF-2960-43A7-B2B0-B18794C3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1448289"/>
            <a:ext cx="106362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Text Box 61">
            <a:extLst>
              <a:ext uri="{FF2B5EF4-FFF2-40B4-BE49-F238E27FC236}">
                <a16:creationId xmlns:a16="http://schemas.microsoft.com/office/drawing/2014/main" id="{F5CAC748-4FE1-4BA3-B8C1-CF67A01D2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l-GR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105038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0007 C 0.00086 -0.0703 0.00104 -0.14107 0.00086 -0.16928 " pathEditMode="relative" ptsTypes="aA">
                                      <p:cBhvr>
                                        <p:cTn id="1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2803E-6 C -0.00486 -0.00602 -0.04357 0.02451 -0.0566 0.03099 C -0.06962 0.03746 -0.071 0.03214 -0.0783 0.03862 C -0.08559 0.04509 -0.0967 0.05989 -0.1 0.06961 C -0.1033 0.07932 -0.10104 0.08811 -0.09878 0.09643 C -0.09618 0.10476 -0.09045 0.1147 -0.08559 0.11979 C -0.08073 0.12488 -0.07517 0.12742 -0.06962 0.12742 C -0.06406 0.12742 -0.05677 0.12372 -0.05225 0.11979 C -0.04791 0.11586 -0.04462 0.10939 -0.04219 0.1043 C -0.03975 0.09921 -0.0401 0.09482 -0.03767 0.0888 C -0.03524 0.08279 -0.03385 0.0821 -0.0276 0.06753 C -0.02135 0.05296 0.00486 0.00601 -1.94444E-6 3.72803E-6 Z " pathEditMode="relative" rAng="0" ptsTypes="aaaaaaaaaaaa">
                                      <p:cBhvr>
                                        <p:cTn id="3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1" y="60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32192E-6 C 0.00017 -0.00763 0.00034 -0.01527 0.03038 -0.0192 C 0.06041 -0.02313 0.11996 -0.02313 0.17968 -0.02313 " pathEditMode="relative" rAng="0" ptsTypes="aaA">
                                      <p:cBhvr>
                                        <p:cTn id="4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-1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9.43571E-7 C -0.01406 0.03677 -0.02795 0.07378 -0.03472 0.09251 C -0.04149 0.11124 -0.03628 0.10546 -0.04062 0.11193 C -0.04496 0.11841 -0.05191 0.12512 -0.06093 0.13113 C -0.06996 0.13714 -0.08298 0.14778 -0.09427 0.14847 C -0.10555 0.14917 -0.12031 0.13992 -0.12899 0.13506 C -0.13767 0.1302 -0.14218 0.12627 -0.14635 0.11957 C -0.15052 0.11286 -0.14739 0.11193 -0.15364 0.09459 C -0.15989 0.07724 -0.17205 0.04625 -0.18402 0.01526 " pathEditMode="relative" rAng="0" ptsTypes="aaaaaaaaA">
                                      <p:cBhvr>
                                        <p:cTn id="6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74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18316E-6 C -0.00365 -0.00763 -0.04358 0.02336 -0.05521 0.02914 C -0.06684 0.03492 -0.06389 0.03168 -0.06962 0.03492 C -0.07535 0.03816 -0.0849 0.04186 -0.08993 0.04833 C -0.09496 0.05481 -0.09878 0.06498 -0.1 0.07354 C -0.10121 0.0821 -0.09983 0.09297 -0.09722 0.10037 C -0.09462 0.10777 -0.08802 0.11401 -0.0842 0.11794 C -0.08055 0.12188 -0.07882 0.12349 -0.07396 0.12373 C -0.0691 0.12396 -0.06146 0.12465 -0.05521 0.11979 C -0.04896 0.11494 -0.03993 0.10199 -0.03628 0.09459 C -0.03264 0.08719 -0.03941 0.09089 -0.03333 0.07539 C -0.02726 0.0599 0.00365 0.00763 -5.55556E-7 2.18316E-6 Z " pathEditMode="relative" rAng="0" ptsTypes="aaaaaaaaaaaa">
                                      <p:cBhvr>
                                        <p:cTn id="9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8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2803E-6 C -0.00365 -0.00879 -0.04532 0.02243 -0.05799 0.0289 C -0.07066 0.03538 -0.0698 0.03422 -0.07553 0.03862 C -0.08125 0.04301 -0.08855 0.04856 -0.09289 0.05596 C -0.09723 0.06336 -0.10139 0.07423 -0.10157 0.08302 C -0.10174 0.09181 -0.09757 0.10152 -0.09428 0.10823 C -0.09098 0.11494 -0.08612 0.12026 -0.08125 0.12349 C -0.07639 0.12673 -0.07153 0.12927 -0.06528 0.12742 C -0.05903 0.12557 -0.04844 0.11956 -0.04358 0.11193 C -0.03872 0.1043 -0.04393 0.09944 -0.03629 0.08117 C -0.02865 0.0629 0.00364 0.00878 4.44444E-6 3.72803E-6 Z " pathEditMode="relative" rAng="0" ptsTypes="aaaaaaaaaaa">
                                      <p:cBhvr>
                                        <p:cTn id="10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60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46 C 0.00035 -0.00763 5.55556E-7 -0.01457 0.02969 -0.01781 C 0.05937 -0.02105 0.1191 -0.02035 0.17882 -0.01966 " pathEditMode="relative" ptsTypes="aaA">
                                      <p:cBhvr>
                                        <p:cTn id="11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19796E-6 C -0.00538 0.00764 -0.00139 0.08997 -0.00139 0.11194 C -0.00139 0.13391 -0.00122 0.12536 1.66667E-6 0.13137 C 0.00121 0.13738 0.00347 0.14386 0.0059 0.14871 C 0.00833 0.15357 0.01163 0.15935 0.01458 0.16028 C 0.01753 0.1612 0.02083 0.15935 0.02326 0.15449 C 0.02569 0.14964 0.02726 0.14062 0.02899 0.13137 C 0.03073 0.12212 0.03299 0.1094 0.03333 0.09853 C 0.03368 0.08766 0.03576 0.08234 0.03055 0.06569 C 0.02535 0.04904 0.00538 -0.00762 1.66667E-6 6.19796E-6 Z " pathEditMode="relative" ptsTypes="aaaaaaaaaa">
                                      <p:cBhvr>
                                        <p:cTn id="14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47826E-6 C -0.01406 0.04001 -0.02795 0.08002 -0.0349 0.10037 C -0.04184 0.12073 -0.03837 0.11517 -0.04201 0.12165 C -0.04566 0.12813 -0.05122 0.13506 -0.0566 0.139 C -0.06198 0.14293 -0.0684 0.14246 -0.07396 0.14478 C -0.07951 0.14709 -0.08455 0.15241 -0.08993 0.15241 C -0.09531 0.15241 -0.10139 0.1464 -0.1059 0.14478 C -0.11042 0.14316 -0.11163 0.1457 -0.11736 0.14293 C -0.12309 0.14015 -0.1349 0.13344 -0.14063 0.12743 C -0.14635 0.12142 -0.14549 0.1235 -0.15226 0.10616 C -0.15903 0.08881 -0.17639 0.03701 -0.18125 0.02313 " pathEditMode="relative" rAng="0" ptsTypes="aaaaaaaaaaA">
                                      <p:cBhvr>
                                        <p:cTn id="15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7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9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0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120" grpId="2" animBg="1"/>
      <p:bldP spid="120" grpId="3" animBg="1"/>
      <p:bldP spid="120" grpId="4" animBg="1"/>
      <p:bldP spid="121" grpId="0" animBg="1"/>
      <p:bldP spid="121" grpId="1" animBg="1"/>
      <p:bldP spid="121" grpId="2" animBg="1"/>
      <p:bldP spid="121" grpId="3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2" grpId="3" animBg="1"/>
      <p:bldP spid="142" grpId="4" animBg="1"/>
      <p:bldP spid="142" grpId="5" animBg="1"/>
      <p:bldP spid="142" grpId="6" animBg="1"/>
      <p:bldP spid="142" grpId="7" animBg="1"/>
      <p:bldP spid="142" grpId="8" animBg="1"/>
      <p:bldP spid="143" grpId="0" animBg="1"/>
      <p:bldP spid="143" grpId="1" animBg="1"/>
      <p:bldP spid="143" grpId="2" animBg="1"/>
      <p:bldP spid="143" grpId="3" animBg="1"/>
      <p:bldP spid="143" grpId="4" animBg="1"/>
      <p:bldP spid="143" grpId="5" animBg="1"/>
      <p:bldP spid="14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3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(Type 1)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CCF01-35AF-4DA1-9B7C-D68484481926}"/>
              </a:ext>
            </a:extLst>
          </p:cNvPr>
          <p:cNvSpPr/>
          <p:nvPr/>
        </p:nvSpPr>
        <p:spPr>
          <a:xfrm>
            <a:off x="475297" y="1318022"/>
            <a:ext cx="8668703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construction of DFA for languages consisting of strings ending with a particular substring.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Determine the minimum number of states required in the DFA.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the length of substring.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strings ending with ‘n’ length substring will always require minimum (n+1) states in the DFA.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Draw those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Decide the strings for which DFA will be constructed.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Construct a DFA for the decided strings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While constructing a DFA, Always prefer to use the existing path. Create a new path only when there exists no path to go with.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Send all the left possible combinations to the starting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 not send the left possible combinations over the dead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36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2"/>
            <a:ext cx="7261933" cy="622473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and Exercise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CCF01-35AF-4DA1-9B7C-D68484481926}"/>
              </a:ext>
            </a:extLst>
          </p:cNvPr>
          <p:cNvSpPr/>
          <p:nvPr/>
        </p:nvSpPr>
        <p:spPr>
          <a:xfrm>
            <a:off x="533821" y="1486835"/>
            <a:ext cx="80763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ending with ‘</a:t>
            </a:r>
            <a:r>
              <a:rPr lang="en-US" dirty="0" err="1"/>
              <a:t>abb</a:t>
            </a:r>
            <a:r>
              <a:rPr lang="en-US" dirty="0"/>
              <a:t>’ over input alphabets ∑ = {a, b}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starting with ‘ab’ over input alphabets ∑ = {a, b}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‘ab’ in the middle (sub string) over input alphabets ∑ = {a, b}</a:t>
            </a:r>
          </a:p>
        </p:txBody>
      </p:sp>
    </p:spTree>
    <p:extLst>
      <p:ext uri="{BB962C8B-B14F-4D97-AF65-F5344CB8AC3E}">
        <p14:creationId xmlns:p14="http://schemas.microsoft.com/office/powerpoint/2010/main" val="3361347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/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 err="1"/>
                        <a:t>billah.masumcu@aiub.edu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313806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Review of Subset Construction Rule (NFA to DFA conversion)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Overview of First and Follow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First and Follow set Rules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797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082018"/>
            <a:ext cx="7754112" cy="38622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the necessity or requirement of FIRST and FOLLOW set calculation.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elaborate the method/algorithm of FIRST and FOLLOW calculation from a given CFG.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provide necessary example and exercise of FIRST and FOLLOW calculation from a given CFG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know the necessity of FIRST and FOLLOW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be able to demonstrate the FIRST and FOLLOW calculation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also be capable of calculating FIRST and FOLLOW set from a given CFG</a:t>
            </a:r>
          </a:p>
        </p:txBody>
      </p:sp>
    </p:spTree>
    <p:extLst>
      <p:ext uri="{BB962C8B-B14F-4D97-AF65-F5344CB8AC3E}">
        <p14:creationId xmlns:p14="http://schemas.microsoft.com/office/powerpoint/2010/main" val="1983893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33" y="449005"/>
            <a:ext cx="7808976" cy="1088136"/>
          </a:xfrm>
        </p:spPr>
        <p:txBody>
          <a:bodyPr/>
          <a:lstStyle/>
          <a:p>
            <a:r>
              <a:rPr lang="en-US" dirty="0"/>
              <a:t>Review on NFA to DFA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0D019C-D38E-424A-ABD8-DF8DCCF5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C401E-BDC0-43F2-89AC-945303ABBC0E}"/>
              </a:ext>
            </a:extLst>
          </p:cNvPr>
          <p:cNvSpPr/>
          <p:nvPr/>
        </p:nvSpPr>
        <p:spPr>
          <a:xfrm>
            <a:off x="900332" y="2187698"/>
            <a:ext cx="595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NFA for the language, L3 = {a, b}∗{</a:t>
            </a:r>
            <a:r>
              <a:rPr lang="en-US" dirty="0" err="1"/>
              <a:t>abb</a:t>
            </a:r>
            <a:r>
              <a:rPr lang="en-US" dirty="0"/>
              <a:t>}.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33B58-03C2-4FBE-A2BC-A3BF1D0E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12" y="3207587"/>
            <a:ext cx="5774976" cy="1488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5CFAE-C074-4261-8741-2D07C7C5F52A}"/>
              </a:ext>
            </a:extLst>
          </p:cNvPr>
          <p:cNvSpPr txBox="1"/>
          <p:nvPr/>
        </p:nvSpPr>
        <p:spPr>
          <a:xfrm>
            <a:off x="3879166" y="5022166"/>
            <a:ext cx="167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NFA</a:t>
            </a:r>
          </a:p>
        </p:txBody>
      </p:sp>
    </p:spTree>
    <p:extLst>
      <p:ext uri="{BB962C8B-B14F-4D97-AF65-F5344CB8AC3E}">
        <p14:creationId xmlns:p14="http://schemas.microsoft.com/office/powerpoint/2010/main" val="268421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cs typeface="Times New Roman" panose="02020603050405020304" pitchFamily="18" charset="0"/>
              </a:rPr>
              <a:t>Definition: </a:t>
            </a:r>
            <a:r>
              <a:rPr lang="en-US" dirty="0">
                <a:cs typeface="Times New Roman" panose="02020603050405020304" pitchFamily="18" charset="0"/>
              </a:rPr>
              <a:t>A sequence of  symbols and characters expressing a string or pattern to be searched for within a longer piece of text.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Another words to say a  regular expression is a method used in programming for pattern matching. Regular expressions provide a flexible and concise means to match strings of text.</a:t>
            </a:r>
            <a:endParaRPr lang="en-FI" dirty="0">
              <a:cs typeface="Times New Roman" panose="02020603050405020304" pitchFamily="18" charset="0"/>
            </a:endParaRP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regular expressions are built recursively out of smaller regular expressions, using some rules.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Each regular expression r denotes a language L(r), which is also defined recursively from the languages denoted by r ' s subexpressions.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en-FI" b="1" dirty="0"/>
          </a:p>
        </p:txBody>
      </p:sp>
    </p:spTree>
    <p:extLst>
      <p:ext uri="{BB962C8B-B14F-4D97-AF65-F5344CB8AC3E}">
        <p14:creationId xmlns:p14="http://schemas.microsoft.com/office/powerpoint/2010/main" val="1702268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33" y="449005"/>
            <a:ext cx="7808976" cy="1088136"/>
          </a:xfrm>
        </p:spPr>
        <p:txBody>
          <a:bodyPr/>
          <a:lstStyle/>
          <a:p>
            <a:r>
              <a:rPr lang="en-US" dirty="0"/>
              <a:t>Review on NFA to DFA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0D019C-D38E-424A-ABD8-DF8DCCF5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5C718-1C33-443F-B9AD-648E5C62B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5" y="2714425"/>
            <a:ext cx="2535587" cy="1429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FACFD-4286-4469-BE17-900FC75A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65" y="4019183"/>
            <a:ext cx="400050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ED30B-4939-474B-BCB4-1664F2ACDF85}"/>
              </a:ext>
            </a:extLst>
          </p:cNvPr>
          <p:cNvSpPr txBox="1"/>
          <p:nvPr/>
        </p:nvSpPr>
        <p:spPr>
          <a:xfrm>
            <a:off x="5556738" y="5762258"/>
            <a:ext cx="167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DFA</a:t>
            </a:r>
          </a:p>
        </p:txBody>
      </p:sp>
    </p:spTree>
    <p:extLst>
      <p:ext uri="{BB962C8B-B14F-4D97-AF65-F5344CB8AC3E}">
        <p14:creationId xmlns:p14="http://schemas.microsoft.com/office/powerpoint/2010/main" val="1164559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3B1B9-6355-4DE6-B4F5-9487A4D4A3AB}"/>
              </a:ext>
            </a:extLst>
          </p:cNvPr>
          <p:cNvSpPr/>
          <p:nvPr/>
        </p:nvSpPr>
        <p:spPr>
          <a:xfrm>
            <a:off x="282633" y="2136338"/>
            <a:ext cx="857873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basic problem in parsing is choosing which production rule to use at any stage during a derivation.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Lookahead</a:t>
            </a:r>
          </a:p>
          <a:p>
            <a:r>
              <a:rPr lang="en-US" sz="2000" dirty="0"/>
              <a:t>Means attempting to analyze the possible production rules which can be applied, in order to pick the one most likely to derive the current symbol(s) on the input.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FIRST and FOLLOW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formalize the task of picking a production rule using two functions, FIRST and FOLLOW. we need to find FIRST and FOLLOW sets for a given grammar, so that the parser can properly apply the needed rule at the correct position.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9237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Set Calculation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E68F0-923A-438C-94E2-5D9BFB0FFA81}"/>
              </a:ext>
            </a:extLst>
          </p:cNvPr>
          <p:cNvSpPr/>
          <p:nvPr/>
        </p:nvSpPr>
        <p:spPr>
          <a:xfrm>
            <a:off x="266007" y="2072314"/>
            <a:ext cx="86119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1. If X is terminal, FIRST(X) = {X}.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2. If X → ε is a production, then add ε to FIRST(X).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3. If X is a non-terminal, and X → 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 is a production, and ε is in all of FIRST(Y1), …, FIRST(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), then add ε to FIRST(X).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4. If X is a non-terminal, and X → 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 is a production, then add a to FIRST(X) if for some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, a is in FIRST(Yi), and ε is in all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of FIRST(Y1), …, FIRST(Yi-1).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2D060-964D-4B44-AB9D-925E41B59803}"/>
              </a:ext>
            </a:extLst>
          </p:cNvPr>
          <p:cNvSpPr/>
          <p:nvPr/>
        </p:nvSpPr>
        <p:spPr>
          <a:xfrm>
            <a:off x="266006" y="4295009"/>
            <a:ext cx="86119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Applying rules 1 and 2 is obvious. Applying rules 3 and 4 for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 can be done as follows: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Add all the non-ε symbols of FIRST(Y1) to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). If ε ∈ FIRST(Y1), add all the non-ε symbols of FIRST(Y2). If ε ∈ FIRST(Y1) and ε ∈ FIRST(Y2), add all the non-ε symbols of FIRST(Y3), and so on. Finally, add ε to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 if ε ∈ FIRST(Yi), for all 1 ≤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≤ k.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1534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algorithm to compute the firsts set of a symbol X:</a:t>
            </a:r>
          </a:p>
          <a:p>
            <a:endParaRPr lang="en-FI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20A9F-BA8F-4360-994C-EEB648CEBD40}"/>
              </a:ext>
            </a:extLst>
          </p:cNvPr>
          <p:cNvSpPr/>
          <p:nvPr/>
        </p:nvSpPr>
        <p:spPr>
          <a:xfrm>
            <a:off x="1969118" y="2017059"/>
            <a:ext cx="52057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if(X is a terminal symbol):</a:t>
            </a:r>
          </a:p>
          <a:p>
            <a:r>
              <a:rPr lang="en-US" dirty="0"/>
              <a:t>  first(X) = X;</a:t>
            </a:r>
          </a:p>
          <a:p>
            <a:r>
              <a:rPr lang="en-US" dirty="0"/>
              <a:t>  break;</a:t>
            </a:r>
          </a:p>
          <a:p>
            <a:r>
              <a:rPr lang="en-US" dirty="0"/>
              <a:t>if (X -&gt; ℇ ∈ productions of the grammar):</a:t>
            </a:r>
          </a:p>
          <a:p>
            <a:r>
              <a:rPr lang="en-US" dirty="0"/>
              <a:t>  first(X).add({ ℇ });</a:t>
            </a:r>
          </a:p>
          <a:p>
            <a:r>
              <a:rPr lang="en-US" dirty="0"/>
              <a:t>foreach(X -&gt; Y1....</a:t>
            </a:r>
            <a:r>
              <a:rPr lang="en-US" dirty="0" err="1"/>
              <a:t>Yn</a:t>
            </a:r>
            <a:r>
              <a:rPr lang="en-US" dirty="0"/>
              <a:t> ∈ productions of the grammar):</a:t>
            </a:r>
          </a:p>
          <a:p>
            <a:r>
              <a:rPr lang="en-US" dirty="0"/>
              <a:t>  j = 1;</a:t>
            </a:r>
          </a:p>
          <a:p>
            <a:r>
              <a:rPr lang="en-US" dirty="0"/>
              <a:t>  while (j &lt;= n):</a:t>
            </a:r>
          </a:p>
          <a:p>
            <a:r>
              <a:rPr lang="en-US" dirty="0"/>
              <a:t>    first(X).add({ b }), ∀ b ∈ first(</a:t>
            </a:r>
            <a:r>
              <a:rPr lang="en-US" dirty="0" err="1"/>
              <a:t>Yj</a:t>
            </a:r>
            <a:r>
              <a:rPr lang="en-US" dirty="0"/>
              <a:t>) ;</a:t>
            </a:r>
          </a:p>
          <a:p>
            <a:r>
              <a:rPr lang="en-US" dirty="0"/>
              <a:t>    if ( ℇ ∈ first(</a:t>
            </a:r>
            <a:r>
              <a:rPr lang="en-US" dirty="0" err="1"/>
              <a:t>Yj</a:t>
            </a:r>
            <a:r>
              <a:rPr lang="en-US" dirty="0"/>
              <a:t>)):</a:t>
            </a:r>
          </a:p>
          <a:p>
            <a:r>
              <a:rPr lang="en-US" dirty="0"/>
              <a:t>       j ++;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break;</a:t>
            </a:r>
          </a:p>
          <a:p>
            <a:r>
              <a:rPr lang="en-US" dirty="0"/>
              <a:t>if(j = n+1):</a:t>
            </a:r>
          </a:p>
          <a:p>
            <a:r>
              <a:rPr lang="en-US" dirty="0"/>
              <a:t>  first(X).add({ ℇ });</a:t>
            </a:r>
          </a:p>
        </p:txBody>
      </p:sp>
    </p:spTree>
    <p:extLst>
      <p:ext uri="{BB962C8B-B14F-4D97-AF65-F5344CB8AC3E}">
        <p14:creationId xmlns:p14="http://schemas.microsoft.com/office/powerpoint/2010/main" val="424811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3CA3B9-1AEF-4BD6-9E50-D93D60FECCAE}"/>
              </a:ext>
            </a:extLst>
          </p:cNvPr>
          <p:cNvSpPr txBox="1">
            <a:spLocks/>
          </p:cNvSpPr>
          <p:nvPr/>
        </p:nvSpPr>
        <p:spPr>
          <a:xfrm>
            <a:off x="239151" y="1721188"/>
            <a:ext cx="4332849" cy="413097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terminals that terminal (left most) would be considered as a ‘First’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If the Left most thing is a terminals then that terminals will be ‘First’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Don’t worry about the rest of the things residing on the right side of the first terminals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106AA-F350-46F0-B23E-9D6E47BF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10" y="2636520"/>
            <a:ext cx="4177474" cy="349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20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D73EC0-BC6F-454B-876F-3F293CB0C10C}"/>
              </a:ext>
            </a:extLst>
          </p:cNvPr>
          <p:cNvSpPr txBox="1">
            <a:spLocks/>
          </p:cNvSpPr>
          <p:nvPr/>
        </p:nvSpPr>
        <p:spPr>
          <a:xfrm>
            <a:off x="422031" y="1962795"/>
            <a:ext cx="8187397" cy="160706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epsilon (</a:t>
            </a:r>
            <a:r>
              <a:rPr lang="el-GR" sz="2000" dirty="0">
                <a:solidFill>
                  <a:sysClr val="windowText" lastClr="000000"/>
                </a:solidFill>
              </a:rPr>
              <a:t>ε</a:t>
            </a:r>
            <a:r>
              <a:rPr lang="en-US" sz="2000" dirty="0"/>
              <a:t>) then ‘FIRST’ is epsilon (</a:t>
            </a:r>
            <a:r>
              <a:rPr lang="el-GR" sz="2000" dirty="0">
                <a:solidFill>
                  <a:sysClr val="windowText" lastClr="000000"/>
                </a:solidFill>
              </a:rPr>
              <a:t>ε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2901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3)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155A6F-9530-4211-9D89-51C729B1F5C2}"/>
              </a:ext>
            </a:extLst>
          </p:cNvPr>
          <p:cNvSpPr txBox="1">
            <a:spLocks/>
          </p:cNvSpPr>
          <p:nvPr/>
        </p:nvSpPr>
        <p:spPr>
          <a:xfrm>
            <a:off x="335494" y="1568899"/>
            <a:ext cx="8386475" cy="16385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Non-Terminals, then we should continue until we found a terminals.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Look for the next production and next until we encounter a terminals</a:t>
            </a:r>
          </a:p>
        </p:txBody>
      </p:sp>
    </p:spTree>
    <p:extLst>
      <p:ext uri="{BB962C8B-B14F-4D97-AF65-F5344CB8AC3E}">
        <p14:creationId xmlns:p14="http://schemas.microsoft.com/office/powerpoint/2010/main" val="34234052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B4BE8-9F4C-4891-AE0C-66FF0C84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5" y="2839450"/>
            <a:ext cx="2373446" cy="2008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3F2E29-F12A-49B0-84CA-68F4D41304B3}"/>
              </a:ext>
            </a:extLst>
          </p:cNvPr>
          <p:cNvSpPr txBox="1"/>
          <p:nvPr/>
        </p:nvSpPr>
        <p:spPr>
          <a:xfrm>
            <a:off x="1310780" y="2470118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FDE1E-EE64-4547-87BC-71638B11033E}"/>
              </a:ext>
            </a:extLst>
          </p:cNvPr>
          <p:cNvSpPr txBox="1"/>
          <p:nvPr/>
        </p:nvSpPr>
        <p:spPr>
          <a:xfrm>
            <a:off x="5852160" y="24651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B078C-CF2A-4616-AF07-4AD4A706B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191" y="2839450"/>
            <a:ext cx="4746880" cy="19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559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F2E29-F12A-49B0-84CA-68F4D41304B3}"/>
              </a:ext>
            </a:extLst>
          </p:cNvPr>
          <p:cNvSpPr txBox="1"/>
          <p:nvPr/>
        </p:nvSpPr>
        <p:spPr>
          <a:xfrm>
            <a:off x="1283749" y="258032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FDE1E-EE64-4547-87BC-71638B11033E}"/>
              </a:ext>
            </a:extLst>
          </p:cNvPr>
          <p:cNvSpPr txBox="1"/>
          <p:nvPr/>
        </p:nvSpPr>
        <p:spPr>
          <a:xfrm>
            <a:off x="5900375" y="258032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8F661-5864-48B0-8077-2A3C3E45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3" y="2949653"/>
            <a:ext cx="2892814" cy="1697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ED65AE-D953-4A3E-A437-C86AB88FA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78" y="2949653"/>
            <a:ext cx="4648505" cy="16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877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6C588E9-EE41-4EC6-A415-87E3A627BCD2}"/>
              </a:ext>
            </a:extLst>
          </p:cNvPr>
          <p:cNvSpPr txBox="1">
            <a:spLocks/>
          </p:cNvSpPr>
          <p:nvPr/>
        </p:nvSpPr>
        <p:spPr>
          <a:xfrm>
            <a:off x="299258" y="2293433"/>
            <a:ext cx="8562109" cy="3791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should be look for right side of anything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always starts with $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Follow(X)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 to be the set of terminals that can appear immediately to the right of Non-Terminal X in some sentential form.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FOLLOW (S) = { S }  // where S is the starting Non-Terminal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 -&gt; </a:t>
            </a:r>
            <a:r>
              <a:rPr lang="en-US" sz="1800" dirty="0" err="1">
                <a:solidFill>
                  <a:sysClr val="windowText" lastClr="000000"/>
                </a:solidFill>
              </a:rPr>
              <a:t>pBq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production, where p, B and q are any grammar symbols, then everything in FIRST (q) except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 is in FOLLOW (B)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A-&gt;</a:t>
            </a:r>
            <a:r>
              <a:rPr lang="en-US" sz="1800" dirty="0" err="1">
                <a:solidFill>
                  <a:sysClr val="windowText" lastClr="000000"/>
                </a:solidFill>
              </a:rPr>
              <a:t>pB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production, then everything in FOLLOW(A) is in FOLLOW (B)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A-&gt;</a:t>
            </a:r>
            <a:r>
              <a:rPr lang="en-US" sz="1800" dirty="0" err="1">
                <a:solidFill>
                  <a:sysClr val="windowText" lastClr="000000"/>
                </a:solidFill>
              </a:rPr>
              <a:t>pBq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 and FIRST(q) contains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, then FOLLOW (B) contains { FIRST(q) -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} U FOLLOW (A)</a:t>
            </a:r>
          </a:p>
        </p:txBody>
      </p:sp>
    </p:spTree>
    <p:extLst>
      <p:ext uri="{BB962C8B-B14F-4D97-AF65-F5344CB8AC3E}">
        <p14:creationId xmlns:p14="http://schemas.microsoft.com/office/powerpoint/2010/main" val="12739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cs typeface="Times New Roman" panose="02020603050405020304" pitchFamily="18" charset="0"/>
              </a:rPr>
              <a:t>The regular expressions are built recursively out of smaller regular expressions, using some rules.</a:t>
            </a:r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Each regular expression r denotes a language L(r), which is also defined recursively from the languages denoted by r ' s subexpressions.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9995175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BC0E3F-7F7E-4184-A30D-1AEA3963AF36}"/>
              </a:ext>
            </a:extLst>
          </p:cNvPr>
          <p:cNvSpPr/>
          <p:nvPr/>
        </p:nvSpPr>
        <p:spPr>
          <a:xfrm>
            <a:off x="182880" y="2089078"/>
            <a:ext cx="8665698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Apply the following rules: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1. If $ is the input end-marker, and S is the start symbol, $ ∈ FOLLOW(S).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2. If there is a production, A → αBβ, then (FIRST(β) – ε) ⊆ FOLLOW(B).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3. If there is a production, A → αB, or a production A → αBβ, where ε ∈ FIRST(β), then FOLLOW(A) ⊆ FOLLOW(B).</a:t>
            </a:r>
          </a:p>
          <a:p>
            <a:br>
              <a:rPr lang="en-US" sz="2500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Note </a:t>
            </a:r>
            <a:r>
              <a:rPr lang="en-US" dirty="0">
                <a:solidFill>
                  <a:srgbClr val="000000"/>
                </a:solidFill>
              </a:rPr>
              <a:t>that unlike the computation of FIRST sets for non-terminals, where the focus is </a:t>
            </a:r>
            <a:r>
              <a:rPr lang="en-US" dirty="0" err="1">
                <a:solidFill>
                  <a:srgbClr val="000000"/>
                </a:solidFill>
              </a:rPr>
              <a:t>on</a:t>
            </a:r>
            <a:r>
              <a:rPr lang="en-US" i="1" dirty="0" err="1">
                <a:solidFill>
                  <a:srgbClr val="000000"/>
                </a:solidFill>
              </a:rPr>
              <a:t>what</a:t>
            </a:r>
            <a:r>
              <a:rPr lang="en-US" i="1" dirty="0">
                <a:solidFill>
                  <a:srgbClr val="000000"/>
                </a:solidFill>
              </a:rPr>
              <a:t> a non-terminal generates</a:t>
            </a:r>
            <a:r>
              <a:rPr lang="en-US" dirty="0">
                <a:solidFill>
                  <a:srgbClr val="000000"/>
                </a:solidFill>
              </a:rPr>
              <a:t>, the computation of FOLLOW sets depends upon </a:t>
            </a:r>
            <a:r>
              <a:rPr lang="en-US" i="1" dirty="0">
                <a:solidFill>
                  <a:srgbClr val="000000"/>
                </a:solidFill>
              </a:rPr>
              <a:t>where the non-terminal appears on the RHS of a production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53895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1-a)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991FD6-8352-4400-843E-83F5435B150C}"/>
              </a:ext>
            </a:extLst>
          </p:cNvPr>
          <p:cNvSpPr txBox="1">
            <a:spLocks/>
          </p:cNvSpPr>
          <p:nvPr/>
        </p:nvSpPr>
        <p:spPr>
          <a:xfrm>
            <a:off x="365760" y="1825624"/>
            <a:ext cx="8440615" cy="1944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means something right behind of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means the next 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 next of a thing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should be calculated)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terminal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/nonterminal then we must find the ‘FIRST’ of that terminal/nonterminal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particular ‘FIRST’ would be the designated ‘FOLLOW’ of the things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should be calculated)</a:t>
            </a:r>
          </a:p>
        </p:txBody>
      </p:sp>
    </p:spTree>
    <p:extLst>
      <p:ext uri="{BB962C8B-B14F-4D97-AF65-F5344CB8AC3E}">
        <p14:creationId xmlns:p14="http://schemas.microsoft.com/office/powerpoint/2010/main" val="4142498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1-b)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709466-9664-494C-9EE2-F91667DD9B6D}"/>
              </a:ext>
            </a:extLst>
          </p:cNvPr>
          <p:cNvSpPr txBox="1">
            <a:spLocks/>
          </p:cNvSpPr>
          <p:nvPr/>
        </p:nvSpPr>
        <p:spPr>
          <a:xfrm>
            <a:off x="271975" y="1547447"/>
            <a:ext cx="8295250" cy="462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means something right behind of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means the next 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the next of a thing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Follow should be calculated) terminal/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nonterminal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then we must find the ‘FIRST’ of that terminal/nonterminal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That particular ‘FIRST’ would be the designated ‘FOLLOW’ of the things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Follow should be calculated)</a:t>
            </a:r>
          </a:p>
        </p:txBody>
      </p:sp>
    </p:spTree>
    <p:extLst>
      <p:ext uri="{BB962C8B-B14F-4D97-AF65-F5344CB8AC3E}">
        <p14:creationId xmlns:p14="http://schemas.microsoft.com/office/powerpoint/2010/main" val="1985679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D52FFC-9689-4C92-8AFD-8DAD9534C782}"/>
              </a:ext>
            </a:extLst>
          </p:cNvPr>
          <p:cNvSpPr txBox="1">
            <a:spLocks/>
          </p:cNvSpPr>
          <p:nvPr/>
        </p:nvSpPr>
        <p:spPr>
          <a:xfrm>
            <a:off x="335494" y="1825624"/>
            <a:ext cx="8189528" cy="4476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never write epsilon (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in ‘FOLLOW’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we do not have anything on right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is, if we do not have an ‘FOLLOW’ then we will take the ‘FOLLOW’ (all FOLLOW) of its parent (non-terminal) (from which the production came)</a:t>
            </a:r>
          </a:p>
        </p:txBody>
      </p:sp>
    </p:spTree>
    <p:extLst>
      <p:ext uri="{BB962C8B-B14F-4D97-AF65-F5344CB8AC3E}">
        <p14:creationId xmlns:p14="http://schemas.microsoft.com/office/powerpoint/2010/main" val="14145307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927A982-07BD-4DE6-B597-D72C1E4D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487" y="2740883"/>
            <a:ext cx="5811513" cy="2849916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C5D5A5A1-35B9-4203-BBF4-B77D5F56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2" y="2722793"/>
            <a:ext cx="2167980" cy="1928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6A66-A058-413B-A539-46F230A46AB0}"/>
              </a:ext>
            </a:extLst>
          </p:cNvPr>
          <p:cNvSpPr txBox="1"/>
          <p:nvPr/>
        </p:nvSpPr>
        <p:spPr>
          <a:xfrm>
            <a:off x="906012" y="235346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230BF-C76F-4613-90ED-A7DD9BB9DE8D}"/>
              </a:ext>
            </a:extLst>
          </p:cNvPr>
          <p:cNvSpPr txBox="1"/>
          <p:nvPr/>
        </p:nvSpPr>
        <p:spPr>
          <a:xfrm>
            <a:off x="5718845" y="235346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2413908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94E52C-120D-426D-95CE-E3594DF3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77" y="2683849"/>
            <a:ext cx="6543609" cy="3309425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5C5A6B62-5EF3-467A-9DF3-B8060DFA5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21" y="2683849"/>
            <a:ext cx="1987068" cy="1490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16FC78-1F20-4007-8690-CD4925B63B67}"/>
              </a:ext>
            </a:extLst>
          </p:cNvPr>
          <p:cNvSpPr txBox="1"/>
          <p:nvPr/>
        </p:nvSpPr>
        <p:spPr>
          <a:xfrm>
            <a:off x="802884" y="23145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95D01-E255-436E-8B58-A2DAFBF82721}"/>
              </a:ext>
            </a:extLst>
          </p:cNvPr>
          <p:cNvSpPr txBox="1"/>
          <p:nvPr/>
        </p:nvSpPr>
        <p:spPr>
          <a:xfrm>
            <a:off x="5183410" y="23145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0987876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Example </a:t>
            </a:r>
            <a:endParaRPr lang="en-FI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33B1B6E-B600-4720-9BE3-A67263989143}"/>
              </a:ext>
            </a:extLst>
          </p:cNvPr>
          <p:cNvGraphicFramePr>
            <a:graphicFrameLocks/>
          </p:cNvGraphicFramePr>
          <p:nvPr/>
        </p:nvGraphicFramePr>
        <p:xfrm>
          <a:off x="650151" y="2264899"/>
          <a:ext cx="7808976" cy="372794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55757">
                  <a:extLst>
                    <a:ext uri="{9D8B030D-6E8A-4147-A177-3AD203B41FA5}">
                      <a16:colId xmlns:a16="http://schemas.microsoft.com/office/drawing/2014/main" val="3363380866"/>
                    </a:ext>
                  </a:extLst>
                </a:gridCol>
                <a:gridCol w="2574387">
                  <a:extLst>
                    <a:ext uri="{9D8B030D-6E8A-4147-A177-3AD203B41FA5}">
                      <a16:colId xmlns:a16="http://schemas.microsoft.com/office/drawing/2014/main" val="544063937"/>
                    </a:ext>
                  </a:extLst>
                </a:gridCol>
                <a:gridCol w="2578832">
                  <a:extLst>
                    <a:ext uri="{9D8B030D-6E8A-4147-A177-3AD203B41FA5}">
                      <a16:colId xmlns:a16="http://schemas.microsoft.com/office/drawing/2014/main" val="944973225"/>
                    </a:ext>
                  </a:extLst>
                </a:gridCol>
              </a:tblGrid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Grammar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55990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S-&gt;ABCDE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{a, b, c}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 $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557768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A-a/epsilon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{a,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{b, 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89816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B-&gt;b/epsilon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{b,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32840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C-&gt;c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{d, e, 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42889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D-&gt;d/epsilon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{d,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{e, $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79587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E-&gt;e/epsilon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{e,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0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9459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and Parsing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/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Masum Billah; </a:t>
                      </a:r>
                      <a:r>
                        <a:rPr lang="en-US" i="1" dirty="0">
                          <a:hlinkClick r:id="rId2"/>
                        </a:rPr>
                        <a:t>billah.masumcu@aiub.edu</a:t>
                      </a:r>
                      <a:r>
                        <a:rPr lang="en-US" i="1" dirty="0"/>
                        <a:t>, Masum.Billah.net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16576933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fr-FR" sz="2400" dirty="0">
                <a:solidFill>
                  <a:schemeClr val="tx1"/>
                </a:solidFill>
              </a:rPr>
              <a:t>Quiz </a:t>
            </a: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r>
              <a:rPr lang="fr-FR" sz="2400" dirty="0">
                <a:solidFill>
                  <a:schemeClr val="tx1"/>
                </a:solidFill>
              </a:rPr>
              <a:t> Technique(LL1 Grammar)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r>
              <a:rPr lang="fr-FR" sz="2400" dirty="0">
                <a:solidFill>
                  <a:schemeClr val="tx1"/>
                </a:solidFill>
              </a:rPr>
              <a:t> Table Construction Technique </a:t>
            </a: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Examples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Exercises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8239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provide an overview of parsing and parsing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give an overview of predictive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demonstrate the predictive parsing table construction for predictive / LL(1) parser from a given CFG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be able to understand basics of predictive and LL (1) parser.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be capable of constructing a predictive parsing table from given CFG</a:t>
            </a:r>
          </a:p>
        </p:txBody>
      </p:sp>
    </p:spTree>
    <p:extLst>
      <p:ext uri="{BB962C8B-B14F-4D97-AF65-F5344CB8AC3E}">
        <p14:creationId xmlns:p14="http://schemas.microsoft.com/office/powerpoint/2010/main" val="200223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Here are the rules that define the regular expressions over some alphabet £ and the languages that those expressions denote.</a:t>
            </a:r>
          </a:p>
          <a:p>
            <a:pPr algn="just"/>
            <a:endParaRPr lang="en-US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Basis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 Induction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 Precedence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BF6542-134F-41C0-BDC4-A8DFF737D228}"/>
              </a:ext>
            </a:extLst>
          </p:cNvPr>
          <p:cNvSpPr txBox="1">
            <a:spLocks noChangeArrowheads="1"/>
          </p:cNvSpPr>
          <p:nvPr/>
        </p:nvSpPr>
        <p:spPr>
          <a:xfrm>
            <a:off x="216131" y="2177936"/>
            <a:ext cx="8695113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D34817">
                  <a:lumMod val="75000"/>
                </a:srgbClr>
              </a:buClr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Quiz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7225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BF6542-134F-41C0-BDC4-A8DFF737D228}"/>
              </a:ext>
            </a:extLst>
          </p:cNvPr>
          <p:cNvSpPr txBox="1">
            <a:spLocks noChangeArrowheads="1"/>
          </p:cNvSpPr>
          <p:nvPr/>
        </p:nvSpPr>
        <p:spPr>
          <a:xfrm>
            <a:off x="216131" y="2177936"/>
            <a:ext cx="8695113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The process of determining if a string of terminals (tokens) can be generated by a grammar.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Time complexity: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For any CFG there is a parser that takes at most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O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(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3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) time to parse a string of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 terminals.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Linear algorithms suffice to parse essentially all languages that arise in practice.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Two kinds of methods: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Top-down: constructs a parse tree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root to leaves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Bottom-up: constructs a parse tree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leaves to root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8027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Parsing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09BAB-F557-4F31-BA03-955523E6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70" y="2091953"/>
            <a:ext cx="8637130" cy="39568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5BB4B97-A8E1-4C4C-93C2-554C196E756C}"/>
              </a:ext>
            </a:extLst>
          </p:cNvPr>
          <p:cNvSpPr/>
          <p:nvPr/>
        </p:nvSpPr>
        <p:spPr>
          <a:xfrm>
            <a:off x="4726745" y="462827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F73AE-E801-48FA-862A-D08DCE3D28BE}"/>
              </a:ext>
            </a:extLst>
          </p:cNvPr>
          <p:cNvSpPr/>
          <p:nvPr/>
        </p:nvSpPr>
        <p:spPr>
          <a:xfrm>
            <a:off x="4726745" y="535979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956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Table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D84728-EEE8-4B79-94FB-025E97FEB87D}"/>
              </a:ext>
            </a:extLst>
          </p:cNvPr>
          <p:cNvSpPr txBox="1">
            <a:spLocks/>
          </p:cNvSpPr>
          <p:nvPr/>
        </p:nvSpPr>
        <p:spPr>
          <a:xfrm>
            <a:off x="191344" y="2310938"/>
            <a:ext cx="8653398" cy="387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collects information from FIRST and FOLLOW set.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Parsing table provides a direction/predictive guideline for generating a parse tree from a grammar. 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provide information to create moves made by a predictive parser on a specific input. </a:t>
            </a:r>
          </a:p>
        </p:txBody>
      </p:sp>
    </p:spTree>
    <p:extLst>
      <p:ext uri="{BB962C8B-B14F-4D97-AF65-F5344CB8AC3E}">
        <p14:creationId xmlns:p14="http://schemas.microsoft.com/office/powerpoint/2010/main" val="3299727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576774"/>
            <a:ext cx="7934895" cy="1083213"/>
          </a:xfrm>
        </p:spPr>
        <p:txBody>
          <a:bodyPr>
            <a:normAutofit fontScale="90000"/>
          </a:bodyPr>
          <a:lstStyle/>
          <a:p>
            <a:r>
              <a:rPr lang="en-US" dirty="0"/>
              <a:t>LL(k) LL(1) Parser Design </a:t>
            </a:r>
            <a:br>
              <a:rPr lang="en-US" dirty="0"/>
            </a:br>
            <a:r>
              <a:rPr lang="en-US" dirty="0"/>
              <a:t>Prerequisite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053883"/>
            <a:ext cx="7934895" cy="412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Make the grammar suitable for top-down parser. By performing the elimination of left recursion. And by performing left factoring.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Find the FIRST and FOLLOW of the variables.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Create </a:t>
            </a:r>
            <a:r>
              <a:rPr lang="en-US" sz="1800" dirty="0">
                <a:solidFill>
                  <a:sysClr val="windowText" lastClr="000000"/>
                </a:solidFill>
              </a:rPr>
              <a:t>Parsing table based on the information from FIRST and FOLLOW sets.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2853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5"/>
            <a:ext cx="7934895" cy="1239118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(LL1) 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8581292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Collect information from FIRST and FOLLOW sets into a predictive parsing Table M[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A,a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M[</a:t>
            </a:r>
            <a:r>
              <a:rPr lang="en-US" sz="1800" dirty="0" err="1">
                <a:solidFill>
                  <a:sysClr val="windowText" lastClr="000000"/>
                </a:solidFill>
              </a:rPr>
              <a:t>A,a</a:t>
            </a:r>
            <a:r>
              <a:rPr lang="en-US" sz="1800" dirty="0">
                <a:solidFill>
                  <a:sysClr val="windowText" lastClr="000000"/>
                </a:solidFill>
              </a:rPr>
              <a:t>] is a 2D array where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nonterminal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is a terminal or the symbol $, the input </a:t>
            </a:r>
            <a:r>
              <a:rPr lang="en-US" sz="1800" dirty="0" err="1">
                <a:solidFill>
                  <a:sysClr val="windowText" lastClr="000000"/>
                </a:solidFill>
              </a:rPr>
              <a:t>endmarker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The Production </a:t>
            </a:r>
            <a:r>
              <a:rPr lang="en-US" sz="1800" dirty="0">
                <a:solidFill>
                  <a:sysClr val="windowText" lastClr="000000"/>
                </a:solidFill>
              </a:rPr>
              <a:t>A -&gt; a is chosen if the next input symbol a is in First (a). </a:t>
            </a: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a = </a:t>
            </a:r>
            <a:r>
              <a:rPr lang="el-GR" sz="1800" dirty="0"/>
              <a:t>ε</a:t>
            </a:r>
            <a:r>
              <a:rPr lang="en-US" sz="1800" dirty="0"/>
              <a:t>, we should again choose A-&gt; a, if the current input symbol is in FOLLOW (A) or if the $ on the input has been reached and $ is in the FOLLOW(A)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506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4"/>
            <a:ext cx="7934895" cy="1210983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(LL1) 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7934895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From </a:t>
            </a:r>
            <a:r>
              <a:rPr lang="en-US" sz="1800" dirty="0">
                <a:solidFill>
                  <a:sysClr val="windowText" lastClr="000000"/>
                </a:solidFill>
              </a:rPr>
              <a:t>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Grammar Find out First and Follow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Take a production; Row should be left hand side and column should be first of right and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we see epsilon in first of right hand side, place the production in follow also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first of right hand side terminal, directly place in table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the first of right hand side is epsilon, directly place in follow of left hand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9024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42829-AA65-4484-8104-C0C87D9B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50" y="1538887"/>
            <a:ext cx="3143899" cy="2410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F42A1E-01A8-4A2C-8B66-FCE634977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00910"/>
            <a:ext cx="9144000" cy="17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335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688F5-F0BB-44BA-B902-84FFEFCEE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07" y="1579373"/>
            <a:ext cx="6513210" cy="29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320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F2DB43-9A2D-4E4B-8662-CBD19B74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21" y="2023276"/>
            <a:ext cx="7356199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r>
              <a:rPr lang="en-US" b="1" dirty="0">
                <a:cs typeface="Times New Roman" panose="02020603050405020304" pitchFamily="18" charset="0"/>
              </a:rPr>
              <a:t>BASIS: </a:t>
            </a:r>
            <a:r>
              <a:rPr lang="en-US" dirty="0">
                <a:cs typeface="Times New Roman" panose="02020603050405020304" pitchFamily="18" charset="0"/>
              </a:rPr>
              <a:t>There are two rules that form the basis: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E is a regular expression, and </a:t>
            </a:r>
            <a:r>
              <a:rPr lang="en-US" i="1" dirty="0">
                <a:cs typeface="Times New Roman" panose="02020603050405020304" pitchFamily="18" charset="0"/>
              </a:rPr>
              <a:t>L(E) </a:t>
            </a:r>
            <a:r>
              <a:rPr lang="en-US" dirty="0">
                <a:cs typeface="Times New Roman" panose="02020603050405020304" pitchFamily="18" charset="0"/>
              </a:rPr>
              <a:t>is {E}, that is, the language whose sole member is the empty string.</a:t>
            </a: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 If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is a symbol in E, then </a:t>
            </a:r>
            <a:r>
              <a:rPr lang="en-US" b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is a regular expression, and L</a:t>
            </a:r>
            <a:r>
              <a:rPr lang="en-US" b="1" dirty="0">
                <a:cs typeface="Times New Roman" panose="02020603050405020304" pitchFamily="18" charset="0"/>
              </a:rPr>
              <a:t>(a) = </a:t>
            </a:r>
            <a:r>
              <a:rPr lang="en-US" i="1" dirty="0">
                <a:cs typeface="Times New Roman" panose="02020603050405020304" pitchFamily="18" charset="0"/>
              </a:rPr>
              <a:t>{a}, </a:t>
            </a:r>
            <a:r>
              <a:rPr lang="en-US" dirty="0">
                <a:cs typeface="Times New Roman" panose="02020603050405020304" pitchFamily="18" charset="0"/>
              </a:rPr>
              <a:t>that is, the language with one string, of length one, with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in its one position. Here italics is used for symbols, and boldface for their corresponding regular expression.</a:t>
            </a:r>
            <a:endParaRPr lang="en-FI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155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 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C23AC0-7922-4450-8C35-570891BC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99" y="2051411"/>
            <a:ext cx="5196772" cy="272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423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(Problem)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3265E-FE18-49A9-884C-A4DE3C9DCAEF}"/>
              </a:ext>
            </a:extLst>
          </p:cNvPr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the following LL(1) grammar, which has the set of terminals </a:t>
            </a:r>
            <a:r>
              <a:rPr lang="en-US" i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ep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+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. This grammar generates regular expressions over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i="1" dirty="0" err="1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, with </a:t>
            </a:r>
            <a:r>
              <a:rPr lang="en-US" b="1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n-US" dirty="0" err="1">
                <a:solidFill>
                  <a:srgbClr val="000000"/>
                </a:solidFill>
              </a:rPr>
              <a:t>RegExp</a:t>
            </a:r>
            <a:r>
              <a:rPr lang="en-US" dirty="0">
                <a:solidFill>
                  <a:srgbClr val="000000"/>
                </a:solidFill>
              </a:rPr>
              <a:t> OR operator, and </a:t>
            </a:r>
            <a:r>
              <a:rPr lang="en-US" b="1" dirty="0">
                <a:solidFill>
                  <a:srgbClr val="000000"/>
                </a:solidFill>
              </a:rPr>
              <a:t>ep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l-GR" dirty="0">
                <a:solidFill>
                  <a:sysClr val="windowText" lastClr="000000"/>
                </a:solidFill>
              </a:rPr>
              <a:t>ε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symbol. (Yes, this is a context free grammar for generating regular expressions!)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58DD2-EECC-4194-9D0E-DEAE14B4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499890"/>
            <a:ext cx="2800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749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96B67-269B-4D2A-90CE-01D0EB4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2" y="2407472"/>
            <a:ext cx="5611595" cy="20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8135815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(1) Parsing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28E1E-E4B2-46CD-A723-9EC9B016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63" y="2521002"/>
            <a:ext cx="6033274" cy="30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878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1496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Movement Predictive </a:t>
            </a:r>
            <a:br>
              <a:rPr lang="en-US" dirty="0"/>
            </a:br>
            <a:r>
              <a:rPr lang="en-US" dirty="0"/>
              <a:t>parser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/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b</a:t>
                      </a:r>
                      <a:r>
                        <a:rPr lang="en-US" i="1"/>
                        <a:t>illah</a:t>
                      </a:r>
                      <a:r>
                        <a:rPr lang="en-US" i="1" dirty="0" err="1"/>
                        <a:t>.</a:t>
                      </a:r>
                      <a:r>
                        <a:rPr lang="en-US" i="1" err="1"/>
                        <a:t>masumcu</a:t>
                      </a:r>
                      <a:r>
                        <a:rPr lang="en-US" i="1"/>
                        <a:t>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17089325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First, Follow and Parsing Table Exercise and Practice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Non-Recursive predictive parsing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Stack Movement of Predictive parser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40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review predictive parsing table construction with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elaborate the necessity of stack movement by a predictive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non-recursive predictive parsing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Demonstrate stack movement of a predictive parser for a certain input with example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 will improve their ability of FIRST, FOLLOW and parsing table construction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understand non-recursive predictive parsing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be capable of demonstrating stack movement of a predictive parser for a certain given input string from given Grammar (CFG)</a:t>
            </a:r>
          </a:p>
        </p:txBody>
      </p:sp>
    </p:spTree>
    <p:extLst>
      <p:ext uri="{BB962C8B-B14F-4D97-AF65-F5344CB8AC3E}">
        <p14:creationId xmlns:p14="http://schemas.microsoft.com/office/powerpoint/2010/main" val="16859566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FC112-C925-4210-8EE5-30489B03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451611"/>
            <a:ext cx="8533125" cy="1868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81141C-8284-4A20-9A93-AEB4AD51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4" y="3428999"/>
            <a:ext cx="8565416" cy="26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926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BCA0C2-1C37-4228-9441-3A77E13B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223889"/>
            <a:ext cx="7670311" cy="540408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57C2AA2-7B44-41BA-9FB8-920219FD2273}"/>
              </a:ext>
            </a:extLst>
          </p:cNvPr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</p:spTree>
    <p:extLst>
      <p:ext uri="{BB962C8B-B14F-4D97-AF65-F5344CB8AC3E}">
        <p14:creationId xmlns:p14="http://schemas.microsoft.com/office/powerpoint/2010/main" val="36787093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17D65-86E7-44C1-ADDC-06BDDFC5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412070"/>
            <a:ext cx="8433215" cy="397585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2045129-C0B1-4A4C-8896-DFFF58E141BD}"/>
              </a:ext>
            </a:extLst>
          </p:cNvPr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</p:spTree>
    <p:extLst>
      <p:ext uri="{BB962C8B-B14F-4D97-AF65-F5344CB8AC3E}">
        <p14:creationId xmlns:p14="http://schemas.microsoft.com/office/powerpoint/2010/main" val="266986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INDUCTION: </a:t>
            </a:r>
            <a:r>
              <a:rPr lang="en-US" dirty="0">
                <a:cs typeface="Times New Roman" panose="02020603050405020304" pitchFamily="18" charset="0"/>
              </a:rPr>
              <a:t>There are four parts to the induction. Suppose r and </a:t>
            </a:r>
            <a:r>
              <a:rPr lang="en-US" i="1" dirty="0">
                <a:cs typeface="Times New Roman" panose="02020603050405020304" pitchFamily="18" charset="0"/>
              </a:rPr>
              <a:t>s </a:t>
            </a:r>
            <a:r>
              <a:rPr lang="en-US" dirty="0">
                <a:cs typeface="Times New Roman" panose="02020603050405020304" pitchFamily="18" charset="0"/>
              </a:rPr>
              <a:t>are regular expressions denoting languages </a:t>
            </a:r>
            <a:r>
              <a:rPr lang="en-US" i="1" dirty="0">
                <a:cs typeface="Times New Roman" panose="02020603050405020304" pitchFamily="18" charset="0"/>
              </a:rPr>
              <a:t>L(r) </a:t>
            </a:r>
            <a:r>
              <a:rPr lang="en-US" dirty="0">
                <a:cs typeface="Times New Roman" panose="02020603050405020304" pitchFamily="18" charset="0"/>
              </a:rPr>
              <a:t>and </a:t>
            </a:r>
            <a:r>
              <a:rPr lang="en-US" i="1" dirty="0">
                <a:cs typeface="Times New Roman" panose="02020603050405020304" pitchFamily="18" charset="0"/>
              </a:rPr>
              <a:t>L(s), </a:t>
            </a:r>
            <a:r>
              <a:rPr lang="en-US" dirty="0">
                <a:cs typeface="Times New Roman" panose="02020603050405020304" pitchFamily="18" charset="0"/>
              </a:rPr>
              <a:t>respectively.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(r)|(s) is a regular expression denoting the language </a:t>
            </a:r>
            <a:r>
              <a:rPr lang="en-US" i="1" dirty="0">
                <a:cs typeface="Times New Roman" panose="02020603050405020304" pitchFamily="18" charset="0"/>
              </a:rPr>
              <a:t>L(r) </a:t>
            </a:r>
            <a:r>
              <a:rPr lang="en-US" dirty="0">
                <a:cs typeface="Times New Roman" panose="02020603050405020304" pitchFamily="18" charset="0"/>
              </a:rPr>
              <a:t>U </a:t>
            </a:r>
            <a:r>
              <a:rPr lang="en-US" i="1" dirty="0">
                <a:cs typeface="Times New Roman" panose="02020603050405020304" pitchFamily="18" charset="0"/>
              </a:rPr>
              <a:t>L(s).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(r)(s) is a regular expression denoting the language </a:t>
            </a:r>
            <a:r>
              <a:rPr lang="en-US" i="1" dirty="0">
                <a:cs typeface="Times New Roman" panose="02020603050405020304" pitchFamily="18" charset="0"/>
              </a:rPr>
              <a:t>L(r)L(s).</a:t>
            </a:r>
          </a:p>
          <a:p>
            <a:pPr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dirty="0">
                <a:cs typeface="Times New Roman" panose="02020603050405020304" pitchFamily="18" charset="0"/>
              </a:rPr>
              <a:t>(r)* is a regular expression denoting (L(r))*.</a:t>
            </a:r>
          </a:p>
          <a:p>
            <a:pPr algn="just"/>
            <a:endParaRPr lang="pt-BR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 is a regular expression denoting </a:t>
            </a:r>
            <a:r>
              <a:rPr lang="en-US" i="1" dirty="0">
                <a:cs typeface="Times New Roman" panose="02020603050405020304" pitchFamily="18" charset="0"/>
              </a:rPr>
              <a:t>L(r).</a:t>
            </a:r>
            <a:r>
              <a:rPr lang="en-US" dirty="0">
                <a:cs typeface="Times New Roman" panose="02020603050405020304" pitchFamily="18" charset="0"/>
              </a:rPr>
              <a:t>The last rule says that we can add additional pairs of parentheses around expressions without changing the language they denote.</a:t>
            </a:r>
            <a:endParaRPr lang="en-FI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30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Non Recursive Predictive Parsing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590398"/>
            <a:ext cx="34191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possible to build a non recursive predictive parser by maintaining a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key problem during predictive parsing is that determining the production to be applied for a nonterminal.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non recursive parser looks up the production to be applied in the parsing table.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E540A-9B7C-46B8-A60D-353B9A832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610" y="2749501"/>
            <a:ext cx="50482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825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Non Recursive Predictive Parser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122" y="2212063"/>
            <a:ext cx="34050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Input: </a:t>
            </a:r>
            <a:r>
              <a:rPr lang="en-US" dirty="0"/>
              <a:t>A String (input) w, a parsing table M and a grammar G </a:t>
            </a:r>
          </a:p>
          <a:p>
            <a:r>
              <a:rPr lang="en-US" sz="2400" dirty="0"/>
              <a:t>Output: </a:t>
            </a:r>
            <a:r>
              <a:rPr lang="en-US" dirty="0"/>
              <a:t>If w is in L(G), a leftmost derivation of w; or error</a:t>
            </a:r>
          </a:p>
          <a:p>
            <a:r>
              <a:rPr lang="en-US" sz="2400" dirty="0"/>
              <a:t>Method</a:t>
            </a:r>
            <a:r>
              <a:rPr lang="en-US" dirty="0"/>
              <a:t>: Initially, the parser is in a configuration in which it has $S on the stack with S, the start symbol of G on top, and w$ in the input buffer. The program that utilizes the predictive parsing table M to produce a parse for the input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E6481-E142-46A7-BF37-34DEB263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2212063"/>
            <a:ext cx="58102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540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Stack Movement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Non Recursive Predictive Parser Method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42433" y="2435897"/>
            <a:ext cx="8519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help of FIRST, FOLLOW and associated Parse Table predictive parser makes moves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certain input string the predictive parser makes the sequence of moves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pointer points to the leftmost symbol of the string in the input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tracing out a leftmost derivation for the input, the productions output are those of a leftmost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symbols that have already been scanned, followed by the grammar symbols on the stack (from top to bottom), make up the left-sentential forms in the derivation.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46651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AE3D1F-30C4-4D9C-8090-4AC00A96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50" y="1538887"/>
            <a:ext cx="3143899" cy="2410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98B6D0-BC4F-44B2-ABE1-C64DA7362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00910"/>
            <a:ext cx="9144000" cy="17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131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120384" cy="63340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Stack Movement a Predictive Parser (Example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0753F-60B7-4EC4-A686-999684B5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56" y="1849849"/>
            <a:ext cx="6835462" cy="45647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315B68-AF53-4373-9DC5-0D43C046D1B5}"/>
              </a:ext>
            </a:extLst>
          </p:cNvPr>
          <p:cNvSpPr txBox="1"/>
          <p:nvPr/>
        </p:nvSpPr>
        <p:spPr>
          <a:xfrm>
            <a:off x="1460500" y="1422541"/>
            <a:ext cx="551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input String:  id + id</a:t>
            </a:r>
          </a:p>
        </p:txBody>
      </p:sp>
    </p:spTree>
    <p:extLst>
      <p:ext uri="{BB962C8B-B14F-4D97-AF65-F5344CB8AC3E}">
        <p14:creationId xmlns:p14="http://schemas.microsoft.com/office/powerpoint/2010/main" val="40500917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3265E-FE18-49A9-884C-A4DE3C9DCAEF}"/>
              </a:ext>
            </a:extLst>
          </p:cNvPr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the following LL(1) grammar, which has the set of terminals </a:t>
            </a:r>
            <a:r>
              <a:rPr lang="en-US" i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ep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+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. This grammar generates regular expressions over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i="1" dirty="0" err="1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, with </a:t>
            </a:r>
            <a:r>
              <a:rPr lang="en-US" b="1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n-US" dirty="0" err="1">
                <a:solidFill>
                  <a:srgbClr val="000000"/>
                </a:solidFill>
              </a:rPr>
              <a:t>RegExp</a:t>
            </a:r>
            <a:r>
              <a:rPr lang="en-US" dirty="0">
                <a:solidFill>
                  <a:srgbClr val="000000"/>
                </a:solidFill>
              </a:rPr>
              <a:t> OR operator, and </a:t>
            </a:r>
            <a:r>
              <a:rPr lang="en-US" b="1" dirty="0">
                <a:solidFill>
                  <a:srgbClr val="000000"/>
                </a:solidFill>
              </a:rPr>
              <a:t>ep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l-GR" dirty="0">
                <a:solidFill>
                  <a:sysClr val="windowText" lastClr="000000"/>
                </a:solidFill>
              </a:rPr>
              <a:t>ε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symbol. (Yes, this is a context free grammar for generating regular expressions!)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58DD2-EECC-4194-9D0E-DEAE14B4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499890"/>
            <a:ext cx="2800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886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96B67-269B-4D2A-90CE-01D0EB4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2" y="2407472"/>
            <a:ext cx="5611595" cy="20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31423548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(1) Parsing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28E1E-E4B2-46CD-A723-9EC9B016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63" y="2521002"/>
            <a:ext cx="6033274" cy="30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021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555363" y="1405326"/>
            <a:ext cx="52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 of an LL(1) parser on the input string ab*.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FE51C-7E7E-4109-8D82-5B6070428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89" y="1909688"/>
            <a:ext cx="3360127" cy="48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1. The regular expression 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i="1" dirty="0">
                <a:cs typeface="Times New Roman" panose="02020603050405020304" pitchFamily="18" charset="0"/>
              </a:rPr>
              <a:t>{a, b}.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2.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 </a:t>
            </a:r>
            <a:r>
              <a:rPr lang="en-US" dirty="0">
                <a:cs typeface="Times New Roman" panose="02020603050405020304" pitchFamily="18" charset="0"/>
              </a:rPr>
              <a:t>denotes </a:t>
            </a:r>
            <a:r>
              <a:rPr lang="en-US" i="1" dirty="0">
                <a:cs typeface="Times New Roman" panose="02020603050405020304" pitchFamily="18" charset="0"/>
              </a:rPr>
              <a:t>{aa, ab, </a:t>
            </a:r>
            <a:r>
              <a:rPr lang="en-US" i="1" dirty="0" err="1">
                <a:cs typeface="Times New Roman" panose="02020603050405020304" pitchFamily="18" charset="0"/>
              </a:rPr>
              <a:t>ba</a:t>
            </a:r>
            <a:r>
              <a:rPr lang="en-US" i="1" dirty="0">
                <a:cs typeface="Times New Roman" panose="02020603050405020304" pitchFamily="18" charset="0"/>
              </a:rPr>
              <a:t>, bb}, </a:t>
            </a:r>
            <a:r>
              <a:rPr lang="en-US" dirty="0">
                <a:cs typeface="Times New Roman" panose="02020603050405020304" pitchFamily="18" charset="0"/>
              </a:rPr>
              <a:t>the language of all strings of length two over the alphabet E.</a:t>
            </a: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 Another regular expression for the same language is </a:t>
            </a:r>
            <a:r>
              <a:rPr lang="en-US" b="1" dirty="0" err="1">
                <a:cs typeface="Times New Roman" panose="02020603050405020304" pitchFamily="18" charset="0"/>
              </a:rPr>
              <a:t>aa|ab|ba|bb</a:t>
            </a:r>
            <a:r>
              <a:rPr lang="en-US" b="1" dirty="0"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3. </a:t>
            </a:r>
            <a:r>
              <a:rPr lang="en-US" b="1" dirty="0">
                <a:cs typeface="Times New Roman" panose="02020603050405020304" pitchFamily="18" charset="0"/>
              </a:rPr>
              <a:t>a* </a:t>
            </a:r>
            <a:r>
              <a:rPr lang="en-US" dirty="0">
                <a:cs typeface="Times New Roman" panose="02020603050405020304" pitchFamily="18" charset="0"/>
              </a:rPr>
              <a:t>denotes the language consisting of all strings of zero or more a's, that </a:t>
            </a:r>
            <a:r>
              <a:rPr lang="pt-BR" dirty="0">
                <a:cs typeface="Times New Roman" panose="02020603050405020304" pitchFamily="18" charset="0"/>
              </a:rPr>
              <a:t>is, { E, </a:t>
            </a:r>
            <a:r>
              <a:rPr lang="pt-BR" i="1" dirty="0">
                <a:cs typeface="Times New Roman" panose="02020603050405020304" pitchFamily="18" charset="0"/>
              </a:rPr>
              <a:t>a , a a , a a a , . . . }.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0118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98</TotalTime>
  <Words>5628</Words>
  <Application>Microsoft Office PowerPoint</Application>
  <PresentationFormat>On-screen Show (4:3)</PresentationFormat>
  <Paragraphs>867</Paragraphs>
  <Slides>88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7" baseType="lpstr">
      <vt:lpstr>Arial</vt:lpstr>
      <vt:lpstr>Bookman Old Style</vt:lpstr>
      <vt:lpstr>Calibri</vt:lpstr>
      <vt:lpstr>Corbel</vt:lpstr>
      <vt:lpstr>Courier New</vt:lpstr>
      <vt:lpstr>Rockwell</vt:lpstr>
      <vt:lpstr>Times New Roman</vt:lpstr>
      <vt:lpstr>Wingdings</vt:lpstr>
      <vt:lpstr>Spectrum</vt:lpstr>
      <vt:lpstr>Regular Expression</vt:lpstr>
      <vt:lpstr>Lecture Outline</vt:lpstr>
      <vt:lpstr>Objectives and Outcomes</vt:lpstr>
      <vt:lpstr>Regular Expression</vt:lpstr>
      <vt:lpstr>Regular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 Expression To NFA</vt:lpstr>
      <vt:lpstr>Regular Expression To NFA</vt:lpstr>
      <vt:lpstr>Regular Expression To NFA</vt:lpstr>
      <vt:lpstr>NFA to DFA Conversion  (Subset Construction Method)</vt:lpstr>
      <vt:lpstr>Lecture Outline</vt:lpstr>
      <vt:lpstr>Objective and Outcome</vt:lpstr>
      <vt:lpstr>NFA to DFA Conversion </vt:lpstr>
      <vt:lpstr>NFA to DFA Conversion </vt:lpstr>
      <vt:lpstr>NFA to DFA Conversion </vt:lpstr>
      <vt:lpstr>Subset Construction Algorithm</vt:lpstr>
      <vt:lpstr>Subset Construction Algorithm</vt:lpstr>
      <vt:lpstr>Subset Construction Algorithm</vt:lpstr>
      <vt:lpstr>NFA to DFA Conversion </vt:lpstr>
      <vt:lpstr>PowerPoint Presentation</vt:lpstr>
      <vt:lpstr>PowerPoint Presentation</vt:lpstr>
      <vt:lpstr>NFA to DFA Conversion </vt:lpstr>
      <vt:lpstr>NFA to DFA Conversion </vt:lpstr>
      <vt:lpstr>PowerPoint Presentation</vt:lpstr>
      <vt:lpstr>Deterministic Finite Machine</vt:lpstr>
      <vt:lpstr>Deterministic Finite Machine</vt:lpstr>
      <vt:lpstr>PowerPoint Presentation</vt:lpstr>
      <vt:lpstr>PowerPoint Presentation</vt:lpstr>
      <vt:lpstr>PowerPoint Presentation</vt:lpstr>
      <vt:lpstr>PowerPoint Presentation</vt:lpstr>
      <vt:lpstr>FIRST and FOLLOW</vt:lpstr>
      <vt:lpstr>Lecture Outline</vt:lpstr>
      <vt:lpstr>Objective and Outcome</vt:lpstr>
      <vt:lpstr>Review on NFA to DFA</vt:lpstr>
      <vt:lpstr>Review on NFA to DFA</vt:lpstr>
      <vt:lpstr>FIRST and FOLLOW Overview</vt:lpstr>
      <vt:lpstr>FIRST Set Calculation</vt:lpstr>
      <vt:lpstr>First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Follow Set</vt:lpstr>
      <vt:lpstr>Follow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and Follow Set</vt:lpstr>
      <vt:lpstr>Parsing and Parsing Table</vt:lpstr>
      <vt:lpstr>Lecture Outline</vt:lpstr>
      <vt:lpstr>Objective and Outcome</vt:lpstr>
      <vt:lpstr>Quiz</vt:lpstr>
      <vt:lpstr>Parsing</vt:lpstr>
      <vt:lpstr>Types of Parsing</vt:lpstr>
      <vt:lpstr>Parsing Table Overview</vt:lpstr>
      <vt:lpstr>LL(k) LL(1) Parser Design  Prerequisite </vt:lpstr>
      <vt:lpstr>Predictive (LL1) Parsing Table  Construction Rule</vt:lpstr>
      <vt:lpstr>Predictive (LL1) Parsing Table  Construction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 Movement Predictive  parser</vt:lpstr>
      <vt:lpstr>Lecture Outline</vt:lpstr>
      <vt:lpstr>Objective and Outcome</vt:lpstr>
      <vt:lpstr>PowerPoint Presentation</vt:lpstr>
      <vt:lpstr>PowerPoint Presentation</vt:lpstr>
      <vt:lpstr>PowerPoint Presentation</vt:lpstr>
      <vt:lpstr>Non Recursive Predictive Parsing</vt:lpstr>
      <vt:lpstr>Non Recursive Predictive Parser</vt:lpstr>
      <vt:lpstr>Stack Movement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NOKIBUL ARFIN SIAM</cp:lastModifiedBy>
  <cp:revision>33</cp:revision>
  <dcterms:created xsi:type="dcterms:W3CDTF">2018-12-10T17:20:29Z</dcterms:created>
  <dcterms:modified xsi:type="dcterms:W3CDTF">2023-05-11T15:41:19Z</dcterms:modified>
</cp:coreProperties>
</file>