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308" r:id="rId3"/>
    <p:sldId id="309" r:id="rId4"/>
    <p:sldId id="310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12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product metrics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for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2066212"/>
            <a:ext cx="11085342" cy="363120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Testing effort can also be estimated using metrics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Binder suggests a broad array of design metrics that have a direct influence on the “testability” of an OO system.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Lack of cohesion in methods (LCOM).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Percent public and protected (PAP).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Public access to data members (PAD).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root classes (NOR).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children (NOC) and depth of the inheritance tree (DIT).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1737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Maintenance 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2066211"/>
            <a:ext cx="11085342" cy="441296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IEEE Std. 982.1-1988 suggests a </a:t>
            </a:r>
            <a:r>
              <a:rPr lang="en-US" sz="2000" b="1" dirty="0">
                <a:ea typeface="ＭＳ Ｐゴシック" pitchFamily="34" charset="-128"/>
              </a:rPr>
              <a:t>software maturity index (SMI)</a:t>
            </a:r>
            <a:r>
              <a:rPr lang="en-US" sz="2000" dirty="0">
                <a:ea typeface="ＭＳ Ｐゴシック" pitchFamily="34" charset="-128"/>
              </a:rPr>
              <a:t> that provides an indication of the stability of a software product (based on changes that occur for each release of the product). 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The following information is determined:</a:t>
            </a:r>
          </a:p>
          <a:p>
            <a:pPr lvl="1"/>
            <a:r>
              <a:rPr lang="en-US" sz="2000" i="1" dirty="0">
                <a:ea typeface="ＭＳ Ｐゴシック" pitchFamily="34" charset="-128"/>
              </a:rPr>
              <a:t>M</a:t>
            </a:r>
            <a:r>
              <a:rPr lang="en-US" sz="2000" i="1" baseline="-25000" dirty="0">
                <a:ea typeface="ＭＳ Ｐゴシック" pitchFamily="34" charset="-128"/>
              </a:rPr>
              <a:t>T</a:t>
            </a:r>
            <a:r>
              <a:rPr lang="en-US" sz="2000" dirty="0">
                <a:ea typeface="ＭＳ Ｐゴシック" pitchFamily="34" charset="-128"/>
              </a:rPr>
              <a:t> = the number of modules in the current release</a:t>
            </a:r>
          </a:p>
          <a:p>
            <a:pPr lvl="1"/>
            <a:r>
              <a:rPr lang="en-US" sz="2000" i="1" dirty="0" err="1">
                <a:ea typeface="ＭＳ Ｐゴシック" pitchFamily="34" charset="-128"/>
              </a:rPr>
              <a:t>F</a:t>
            </a:r>
            <a:r>
              <a:rPr lang="en-US" sz="2000" i="1" baseline="-25000" dirty="0" err="1">
                <a:ea typeface="ＭＳ Ｐゴシック" pitchFamily="34" charset="-128"/>
              </a:rPr>
              <a:t>c</a:t>
            </a:r>
            <a:r>
              <a:rPr lang="en-US" sz="2000" dirty="0">
                <a:ea typeface="ＭＳ Ｐゴシック" pitchFamily="34" charset="-128"/>
              </a:rPr>
              <a:t> = the number of modules in the current release that have been changed</a:t>
            </a:r>
          </a:p>
          <a:p>
            <a:pPr lvl="1"/>
            <a:r>
              <a:rPr lang="en-US" sz="2000" i="1" dirty="0" err="1">
                <a:ea typeface="ＭＳ Ｐゴシック" pitchFamily="34" charset="-128"/>
              </a:rPr>
              <a:t>F</a:t>
            </a:r>
            <a:r>
              <a:rPr lang="en-US" sz="2000" i="1" baseline="-25000" dirty="0" err="1">
                <a:ea typeface="ＭＳ Ｐゴシック" pitchFamily="34" charset="-128"/>
              </a:rPr>
              <a:t>a</a:t>
            </a:r>
            <a:r>
              <a:rPr lang="en-US" sz="2000" i="1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= the number of modules in the current release that have been added</a:t>
            </a:r>
          </a:p>
          <a:p>
            <a:pPr lvl="1"/>
            <a:r>
              <a:rPr lang="en-US" sz="2000" i="1" dirty="0" err="1">
                <a:ea typeface="ＭＳ Ｐゴシック" pitchFamily="34" charset="-128"/>
              </a:rPr>
              <a:t>F</a:t>
            </a:r>
            <a:r>
              <a:rPr lang="en-US" sz="2000" i="1" baseline="-25000" dirty="0" err="1">
                <a:ea typeface="ＭＳ Ｐゴシック" pitchFamily="34" charset="-128"/>
              </a:rPr>
              <a:t>d</a:t>
            </a:r>
            <a:r>
              <a:rPr lang="en-US" sz="2000" i="1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= the number of modules from the preceding release that were deleted in the current release</a:t>
            </a:r>
            <a:br>
              <a:rPr lang="en-US" sz="2000" dirty="0">
                <a:ea typeface="ＭＳ Ｐゴシック" pitchFamily="34" charset="-128"/>
              </a:rPr>
            </a:br>
            <a:endParaRPr lang="en-US" sz="2000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The software maturity index is computed in the following manner:</a:t>
            </a:r>
          </a:p>
          <a:p>
            <a:pPr marL="324000" lvl="1" indent="0">
              <a:buNone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   SMI = </a:t>
            </a:r>
            <a:r>
              <a:rPr lang="en-US" sz="2000" b="1" i="1" dirty="0">
                <a:solidFill>
                  <a:srgbClr val="C00000"/>
                </a:solidFill>
                <a:ea typeface="ＭＳ Ｐゴシック" pitchFamily="34" charset="-128"/>
              </a:rPr>
              <a:t>[MT - (F</a:t>
            </a:r>
            <a:r>
              <a:rPr lang="en-US" sz="2000" b="1" i="1" baseline="-25000" dirty="0">
                <a:solidFill>
                  <a:srgbClr val="C00000"/>
                </a:solidFill>
                <a:ea typeface="ＭＳ Ｐゴシック" pitchFamily="34" charset="-128"/>
              </a:rPr>
              <a:t>a</a:t>
            </a:r>
            <a:r>
              <a:rPr lang="en-US" sz="2000" b="1" i="1" dirty="0">
                <a:solidFill>
                  <a:srgbClr val="C00000"/>
                </a:solidFill>
                <a:ea typeface="ＭＳ Ｐゴシック" pitchFamily="34" charset="-128"/>
              </a:rPr>
              <a:t> +F</a:t>
            </a:r>
            <a:r>
              <a:rPr lang="en-US" sz="2000" b="1" i="1" baseline="-25000" dirty="0">
                <a:solidFill>
                  <a:srgbClr val="C00000"/>
                </a:solidFill>
                <a:ea typeface="ＭＳ Ｐゴシック" pitchFamily="34" charset="-128"/>
              </a:rPr>
              <a:t>c</a:t>
            </a:r>
            <a:r>
              <a:rPr lang="en-US" sz="2000" b="1" i="1" dirty="0">
                <a:solidFill>
                  <a:srgbClr val="C00000"/>
                </a:solidFill>
                <a:ea typeface="ＭＳ Ｐゴシック" pitchFamily="34" charset="-128"/>
              </a:rPr>
              <a:t> +</a:t>
            </a:r>
            <a:r>
              <a:rPr lang="en-US" sz="2000" b="1" i="1" dirty="0" err="1">
                <a:solidFill>
                  <a:srgbClr val="C00000"/>
                </a:solidFill>
                <a:ea typeface="ＭＳ Ｐゴシック" pitchFamily="34" charset="-128"/>
              </a:rPr>
              <a:t>F</a:t>
            </a:r>
            <a:r>
              <a:rPr lang="en-US" sz="2000" b="1" i="1" baseline="-25000" dirty="0" err="1">
                <a:solidFill>
                  <a:srgbClr val="C00000"/>
                </a:solidFill>
                <a:ea typeface="ＭＳ Ｐゴシック" pitchFamily="34" charset="-128"/>
              </a:rPr>
              <a:t>d</a:t>
            </a:r>
            <a:r>
              <a:rPr lang="en-US" sz="2000" b="1" i="1" dirty="0">
                <a:solidFill>
                  <a:srgbClr val="C00000"/>
                </a:solidFill>
                <a:ea typeface="ＭＳ Ｐゴシック" pitchFamily="34" charset="-128"/>
              </a:rPr>
              <a:t>)]/M T</a:t>
            </a:r>
            <a:endParaRPr lang="en-US" sz="2000" b="1" i="1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As SMI approaches 1.0, the product begins to stabilize.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3456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- 12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Function-based 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63" y="1981805"/>
            <a:ext cx="11521440" cy="45456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The function point metric (FP), first proposed by Albrecht, can be used effectively as a means for measuring the functionality delivered by a system (e.g. size)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Function points are derived using an empirical relationship based on countable measures of software's information domain and assessments of software complexity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Information domain values are defined in the following manner: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Number of external inputs (EIs): </a:t>
            </a:r>
            <a:r>
              <a:rPr lang="en-US" sz="2000" dirty="0"/>
              <a:t>input transactions that update internal computer files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Number of external outputs (EOs): </a:t>
            </a:r>
            <a:r>
              <a:rPr lang="en-US" sz="2000" dirty="0"/>
              <a:t>transactions where data is output to the user,  e.g. printed reports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Number of internal logical files (ILFs):  </a:t>
            </a:r>
            <a:r>
              <a:rPr lang="en-US" sz="2000" dirty="0"/>
              <a:t>group of data that is usually accessed together,  </a:t>
            </a:r>
            <a:r>
              <a:rPr lang="en-US" dirty="0"/>
              <a:t>e.g. purchase order file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Number of external interface files (EIFs): </a:t>
            </a:r>
            <a:r>
              <a:rPr lang="en-US" sz="2000" dirty="0"/>
              <a:t>file sharing among different applications to achieve a common goal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Number of external inquiries (EQs): </a:t>
            </a:r>
            <a:r>
              <a:rPr lang="en-US" sz="2000" dirty="0"/>
              <a:t>transactions that provide information but do not update internal file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53540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points Metrics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914398" y="2404745"/>
          <a:ext cx="10635176" cy="3243341"/>
        </p:xfrm>
        <a:graphic>
          <a:graphicData uri="http://schemas.openxmlformats.org/drawingml/2006/table">
            <a:tbl>
              <a:tblPr/>
              <a:tblGrid>
                <a:gridCol w="433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10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21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Information Domain Value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Count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Simple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Average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Complex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6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FPunadjusted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inputs (EIs)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3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4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6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outputs (EOs)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4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5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7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inquiries (EQs)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3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4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6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internal logical files (ILFs)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7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10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15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interface files (EIFs)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5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7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10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Count Total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9232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for OO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1981806"/>
            <a:ext cx="11465169" cy="39400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Whitmire describes nine distinct and measurable characteristics of an OO design:</a:t>
            </a:r>
            <a:br>
              <a:rPr lang="en-US" sz="2000" dirty="0">
                <a:ea typeface="ＭＳ Ｐゴシック" pitchFamily="34" charset="-128"/>
              </a:rPr>
            </a:br>
            <a:endParaRPr lang="en-US" sz="2000" dirty="0">
              <a:ea typeface="ＭＳ Ｐゴシック" pitchFamily="34" charset="-128"/>
            </a:endParaRP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Size:  </a:t>
            </a:r>
            <a:r>
              <a:rPr lang="en-US" sz="2000" dirty="0">
                <a:ea typeface="ＭＳ Ｐゴシック" pitchFamily="34" charset="-128"/>
              </a:rPr>
              <a:t>size is defined in terms of volume, length, and functionality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Complexity: </a:t>
            </a:r>
            <a:r>
              <a:rPr lang="en-US" sz="2000" b="1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how classes of an OO design are interrelated to one another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Coupling:  </a:t>
            </a:r>
            <a:r>
              <a:rPr lang="en-US" sz="2000" dirty="0">
                <a:ea typeface="ＭＳ Ｐゴシック" pitchFamily="34" charset="-128"/>
              </a:rPr>
              <a:t>the physical connections between elements of the OO design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Cohesion :  </a:t>
            </a:r>
            <a:r>
              <a:rPr lang="en-US" sz="2000" dirty="0">
                <a:ea typeface="ＭＳ Ｐゴシック" pitchFamily="34" charset="-128"/>
              </a:rPr>
              <a:t>the degree to which all operations working together to achieve a single, well-defined purpose</a:t>
            </a:r>
          </a:p>
          <a:p>
            <a:pPr marL="0" indent="0">
              <a:buNone/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89218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for OO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63" y="1981805"/>
            <a:ext cx="11352628" cy="380939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000" dirty="0">
              <a:ea typeface="ＭＳ Ｐゴシック" pitchFamily="34" charset="-128"/>
            </a:endParaRP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Sufficiency:  </a:t>
            </a:r>
            <a:r>
              <a:rPr lang="en-US" sz="2000" dirty="0">
                <a:ea typeface="ＭＳ Ｐゴシック" pitchFamily="34" charset="-128"/>
              </a:rPr>
              <a:t>the degree to which an abstraction possesses the features required of it, or the degree to which a design component possesses features in its abstraction, from the point of view of the current application. (</a:t>
            </a:r>
            <a:r>
              <a:rPr lang="en-US" sz="2000" dirty="0">
                <a:solidFill>
                  <a:srgbClr val="7030A0"/>
                </a:solidFill>
                <a:ea typeface="ＭＳ Ｐゴシック" pitchFamily="34" charset="-128"/>
              </a:rPr>
              <a:t>e.g. deals with interface and hide internals to the users</a:t>
            </a:r>
            <a:r>
              <a:rPr lang="en-US" sz="2000" dirty="0">
                <a:ea typeface="ＭＳ Ｐゴシック" pitchFamily="34" charset="-128"/>
              </a:rPr>
              <a:t>)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Completeness:  </a:t>
            </a:r>
            <a:r>
              <a:rPr lang="en-US" sz="2000" dirty="0">
                <a:ea typeface="ＭＳ Ｐゴシック" pitchFamily="34" charset="-128"/>
              </a:rPr>
              <a:t>an indirect implication about the degree to which the abstraction or design component can be reused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Primitiveness: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</a:t>
            </a:r>
            <a:r>
              <a:rPr lang="en-US" sz="2000" dirty="0">
                <a:ea typeface="ＭＳ Ｐゴシック" pitchFamily="34" charset="-128"/>
              </a:rPr>
              <a:t>applied to both operations and classes, the degree to which an operation is atomic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Similarity: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the degree to which two or more classes are similar in terms of their structure, function, behavior, or purpose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Volatility: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measures the likelihood that a change will occur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73887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5"/>
            <a:ext cx="11085342" cy="332171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000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Proposed by </a:t>
            </a:r>
            <a:r>
              <a:rPr lang="en-US" sz="2000" dirty="0" err="1">
                <a:ea typeface="ＭＳ Ｐゴシック" pitchFamily="34" charset="-128"/>
              </a:rPr>
              <a:t>Chidamber</a:t>
            </a:r>
            <a:r>
              <a:rPr lang="en-US" sz="2000" dirty="0">
                <a:ea typeface="ＭＳ Ｐゴシック" pitchFamily="34" charset="-128"/>
              </a:rPr>
              <a:t> and </a:t>
            </a:r>
            <a:r>
              <a:rPr lang="en-US" sz="2000" dirty="0" err="1">
                <a:ea typeface="ＭＳ Ｐゴシック" pitchFamily="34" charset="-128"/>
              </a:rPr>
              <a:t>Kemerer</a:t>
            </a:r>
            <a:r>
              <a:rPr lang="en-US" sz="2000" dirty="0">
                <a:ea typeface="ＭＳ Ｐゴシック" pitchFamily="34" charset="-128"/>
              </a:rPr>
              <a:t>: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Weighted methods per class - number of functions in class (WMC)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Depth of the inheritance tree (DIT)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children (NOC)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Coupling between object classes (CBC)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Lack of cohesion in methods (LCOM)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53156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5"/>
            <a:ext cx="11085342" cy="26042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000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Proposed by Lorenz and Kidd: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Class size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operations overridden by a subclass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operations added by a subclass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7822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Operation-oriented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5"/>
            <a:ext cx="11085342" cy="26042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Proposed by Lorenz and Kidd:</a:t>
            </a:r>
          </a:p>
          <a:p>
            <a:r>
              <a:rPr lang="en-US" sz="2000" dirty="0">
                <a:ea typeface="ＭＳ Ｐゴシック" pitchFamily="34" charset="-128"/>
              </a:rPr>
              <a:t>Average operation size</a:t>
            </a:r>
          </a:p>
          <a:p>
            <a:r>
              <a:rPr lang="en-US" sz="2000" dirty="0">
                <a:ea typeface="ＭＳ Ｐゴシック" pitchFamily="34" charset="-128"/>
              </a:rPr>
              <a:t>Operation complexity</a:t>
            </a:r>
          </a:p>
          <a:p>
            <a:r>
              <a:rPr lang="en-US" sz="2000" dirty="0">
                <a:ea typeface="ＭＳ Ｐゴシック" pitchFamily="34" charset="-128"/>
              </a:rPr>
              <a:t>Average number of parameters per operation</a:t>
            </a:r>
          </a:p>
          <a:p>
            <a:pPr>
              <a:lnSpc>
                <a:spcPct val="9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88654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6"/>
            <a:ext cx="11085342" cy="2168164"/>
          </a:xfrm>
        </p:spPr>
        <p:txBody>
          <a:bodyPr>
            <a:noAutofit/>
          </a:bodyPr>
          <a:lstStyle/>
          <a:p>
            <a:r>
              <a:rPr lang="en-US" sz="2000" dirty="0">
                <a:ea typeface="ＭＳ Ｐゴシック" pitchFamily="34" charset="-128"/>
              </a:rPr>
              <a:t>Halstead’s Software Science:  a comprehensive collection of metrics all predicated on the number (count and occurrence) of </a:t>
            </a:r>
            <a:r>
              <a:rPr lang="en-US" sz="2000" dirty="0">
                <a:solidFill>
                  <a:srgbClr val="7030A0"/>
                </a:solidFill>
                <a:ea typeface="ＭＳ Ｐゴシック" pitchFamily="34" charset="-128"/>
              </a:rPr>
              <a:t>operators and operands </a:t>
            </a:r>
            <a:r>
              <a:rPr lang="en-US" sz="2000" dirty="0">
                <a:ea typeface="ＭＳ Ｐゴシック" pitchFamily="34" charset="-128"/>
              </a:rPr>
              <a:t>within a component or program</a:t>
            </a:r>
          </a:p>
          <a:p>
            <a:pPr>
              <a:lnSpc>
                <a:spcPct val="9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7527742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01D9BA603434CADA74EAB3A49F7EB" ma:contentTypeVersion="2" ma:contentTypeDescription="Create a new document." ma:contentTypeScope="" ma:versionID="311c2b8d3c2d0c79a9240ba40b03ca15">
  <xsd:schema xmlns:xsd="http://www.w3.org/2001/XMLSchema" xmlns:xs="http://www.w3.org/2001/XMLSchema" xmlns:p="http://schemas.microsoft.com/office/2006/metadata/properties" xmlns:ns2="474f63a6-4944-4275-bc0c-58fed01c8c2e" targetNamespace="http://schemas.microsoft.com/office/2006/metadata/properties" ma:root="true" ma:fieldsID="767d216ee2c68aa8915243c3cb74fb98" ns2:_="">
    <xsd:import namespace="474f63a6-4944-4275-bc0c-58fed01c8c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f63a6-4944-4275-bc0c-58fed01c8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8A7D96-0F97-421C-B4DF-EC0598A350F0}"/>
</file>

<file path=customXml/itemProps2.xml><?xml version="1.0" encoding="utf-8"?>
<ds:datastoreItem xmlns:ds="http://schemas.openxmlformats.org/officeDocument/2006/customXml" ds:itemID="{CA7493BE-C219-4D75-B4ED-352234F0839C}"/>
</file>

<file path=customXml/itemProps3.xml><?xml version="1.0" encoding="utf-8"?>
<ds:datastoreItem xmlns:ds="http://schemas.openxmlformats.org/officeDocument/2006/customXml" ds:itemID="{1A52E803-D4BC-4FA4-B113-9F9CEE2FBF1A}"/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741</Words>
  <Application>Microsoft Office PowerPoint</Application>
  <PresentationFormat>Widescreen</PresentationFormat>
  <Paragraphs>154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Wingdings</vt:lpstr>
      <vt:lpstr>Wingdings 2</vt:lpstr>
      <vt:lpstr>Dividend</vt:lpstr>
      <vt:lpstr>PowerPoint Presentation</vt:lpstr>
      <vt:lpstr>Function-based  metrics</vt:lpstr>
      <vt:lpstr>Function points Metrics</vt:lpstr>
      <vt:lpstr>Metrics for OO design</vt:lpstr>
      <vt:lpstr>Metrics for OO design</vt:lpstr>
      <vt:lpstr>Class oriented metrics</vt:lpstr>
      <vt:lpstr>Class oriented metrics</vt:lpstr>
      <vt:lpstr>Operation-oriented metrics</vt:lpstr>
      <vt:lpstr>Code metrics</vt:lpstr>
      <vt:lpstr>Metrics for testing</vt:lpstr>
      <vt:lpstr>Maintenance  Metrics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Ch.12 - Product Metrics</dc:title>
  <dc:subject>Software Engineering</dc:subject>
  <dc:creator>M. Mahmudul Hasan</dc:creator>
  <cp:lastModifiedBy> </cp:lastModifiedBy>
  <cp:revision>23</cp:revision>
  <dcterms:created xsi:type="dcterms:W3CDTF">2019-05-13T08:37:20Z</dcterms:created>
  <dcterms:modified xsi:type="dcterms:W3CDTF">2019-05-13T09:33:59Z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0x01010076501D9BA603434CADA74EAB3A49F7EB</vt:lpwstr>
  </property>
</Properties>
</file>