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307" r:id="rId4"/>
    <p:sldId id="308" r:id="rId5"/>
    <p:sldId id="309" r:id="rId6"/>
    <p:sldId id="321" r:id="rId7"/>
    <p:sldId id="312" r:id="rId8"/>
    <p:sldId id="322" r:id="rId9"/>
    <p:sldId id="315" r:id="rId10"/>
    <p:sldId id="316" r:id="rId11"/>
    <p:sldId id="317" r:id="rId12"/>
    <p:sldId id="318" r:id="rId13"/>
    <p:sldId id="319" r:id="rId14"/>
    <p:sldId id="32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project scheduling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4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scheduled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(BCWS) 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is determined for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each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work task represented in the schedule.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is the effort planned for work task </a:t>
            </a:r>
            <a:r>
              <a:rPr lang="en-US" altLang="en-US" sz="2200" i="1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i="1" dirty="0">
                <a:latin typeface="+mj-lt"/>
                <a:ea typeface="ＭＳ Ｐゴシック" panose="020B0600070205080204" pitchFamily="34" charset="-128"/>
              </a:rPr>
              <a:t>.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To determine progress at a given point along the project schedule, the value of BCWS is the sum of the </a:t>
            </a:r>
            <a:r>
              <a:rPr lang="en-US" altLang="en-US" sz="2200" dirty="0" err="1"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values for all work tasks that should have been completed by that point in time on the project schedule. </a:t>
            </a:r>
          </a:p>
          <a:p>
            <a:pPr marL="3240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BCWS values for all work tasks are summed to derive 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 at completion,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BAC. </a:t>
            </a:r>
            <a:br>
              <a:rPr lang="en-US" altLang="en-US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Hence,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      		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BAC = ∑ (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) for all tasks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9A77E4-55EA-42D9-A69D-613D73B12B2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8419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891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performed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(BCWP)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</a:rPr>
              <a:t>The value for BCWP is the sum of the BCWS values for all work tasks that have actually been completed by a point in time on the project schedule.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the distinction between the BCWS and the BCWP is that the former represents the 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budget of the activities that were planned to be completed and the latter represents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the budget of the activities that actually were completed.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Given values for BCWS, BAC, and BCWP, important progress indicators can be computed: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performance index,  SPI = BCWP/BCWS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SPI tells you how efficiently you are actually progressing compared to the planned progress.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SPI is an indication of the efficiency with which the project is utilizing scheduled resources.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variance, SV =  BCWP – BCWS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49637C-47A8-42CF-8223-1B03EC1B7B9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3181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0" y="605118"/>
            <a:ext cx="9742539" cy="5076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2077" y="1378267"/>
            <a:ext cx="11185525" cy="46243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scheduled for completion = BCWS/BAC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provides an indication of the percentage of work that should have been completed by time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complete = BCWP/BAC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provides a quantitative indication of the percent of completeness of the project at a given 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r>
              <a:rPr lang="en-US" altLang="en-US" sz="2200" dirty="0">
                <a:ea typeface="ＭＳ Ｐゴシック" panose="020B0600070205080204" pitchFamily="34" charset="-128"/>
              </a:rPr>
              <a:t>     point in time,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Actual cost of work performed,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ACWP,</a:t>
            </a:r>
            <a:r>
              <a:rPr lang="en-US" altLang="en-US" sz="2200" dirty="0">
                <a:ea typeface="ＭＳ Ｐゴシック" panose="020B0600070205080204" pitchFamily="34" charset="-128"/>
              </a:rPr>
              <a:t>  is the sum of the effort actually expended on work tasks that have been completed by a point in time on the project schedule. It is then possible to compute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performance index, CPI = BCWP/ACWP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dirty="0"/>
              <a:t>	The Cost Performance Index helps you analyze the efficiency of the cost utilized by the project.</a:t>
            </a:r>
            <a:endParaRPr lang="en-US" altLang="en-US" sz="21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variance, CV =  BCWP – ACWP</a:t>
            </a:r>
            <a:r>
              <a:rPr lang="ja-JP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             </a:t>
            </a:r>
            <a:r>
              <a:rPr lang="ja-JP" altLang="en-US" sz="2200" dirty="0">
                <a:ea typeface="ＭＳ Ｐゴシック" panose="020B0600070205080204" pitchFamily="34" charset="-128"/>
              </a:rPr>
              <a:t>     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FBA02-946E-41AD-928A-82C74B1805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E4675D-DC7D-4F28-9B6C-F422CA0BA16B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184" y="605118"/>
            <a:ext cx="9875581" cy="53719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EVA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8609" y="1311838"/>
            <a:ext cx="11188993" cy="376237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Assume you are a software project manager and you’ve been asked to compute earned value statistics for a small software project.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project has 56 planned work tasks that are estimated to require 582 person-days to complete.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the time that you’ve been asked to do the earned value analysis, 12 tasks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However the project schedule indicates that 15 tasks should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following scheduling data (in person-days) </a:t>
            </a:r>
            <a:r>
              <a:rPr lang="fr-FR" altLang="en-US" sz="2400" dirty="0">
                <a:ea typeface="ＭＳ Ｐゴシック" panose="020B0600070205080204" pitchFamily="34" charset="-128"/>
              </a:rPr>
              <a:t>are avalable: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CE2E8D-0D19-461F-AD54-F6F6165A6D0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FDC7127-A0F8-426F-BFAD-B470E2347C71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2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191" y="583022"/>
            <a:ext cx="8866022" cy="492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									      EVA exercise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4294967295"/>
          </p:nvPr>
        </p:nvSpPr>
        <p:spPr>
          <a:xfrm>
            <a:off x="5493483" y="1442561"/>
            <a:ext cx="6414119" cy="4495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BAC =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SPI = BCWP/ BCWS = 126.5/ 156.5 = 0.808307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SV = BCWP - BCWS = 126.5 - 156.5 =  -30 person-day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CPI = BCWP/ ACWP = 0.99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CV = BCWP – ACWP = -1 person-day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schedule for completion = BCWS/ BAC = 156.5/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= 26.89%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[% of work scheduled to be done at this time]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complete = BCWP/ BAC = 126.5/ 582.00 = 21.74%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[% of work completed at this time]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42561"/>
            <a:ext cx="4826831" cy="43508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57225F-4414-4A38-AC69-9BA20068953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18791F5-4DCD-488D-BE1F-4D8571375D0E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9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15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projects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911468"/>
            <a:ext cx="11142800" cy="46460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unrealistic deadline </a:t>
            </a:r>
            <a:r>
              <a:rPr lang="en-US" altLang="en-US" sz="2200" dirty="0">
                <a:ea typeface="ＭＳ Ｐゴシック" panose="020B0600070205080204" pitchFamily="34" charset="-128"/>
              </a:rPr>
              <a:t>established by someone outside the software development group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changing customer requirements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are not reflected in schedule changes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honest underestimate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of the amount of effort and/or the number of resources that will be required to do the job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predictable and/or unpredictable risks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were not considered when the project commenced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technical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human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miscommunication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among project staff that results in delays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failure by project management to recognize that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project is falling behind schedule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lack of action to correct the problem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96626B-81D4-4CCF-8D49-9CC4DFFAC9E5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8"/>
            <a:ext cx="11044934" cy="464608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compartmentalization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—define distinct tasks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interdependency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—indicate task interrelationship 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effort validation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—be sure resources are available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responsibilities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—people must be assigned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outcomes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—each task must have an output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milestones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—review for quality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1F1AD-1612-48FF-8811-6D8325042E1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496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and delivery time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1715956"/>
            <a:ext cx="9170125" cy="49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E6152-3D9F-4353-8416-39165E588F6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377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allocation (40-20-40 rule)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>
          <a:xfrm>
            <a:off x="4587240" y="2305594"/>
            <a:ext cx="3962400" cy="3830638"/>
          </a:xfrm>
          <a:prstGeom prst="rect">
            <a:avLst/>
          </a:prstGeom>
          <a:noFill/>
        </p:spPr>
        <p:txBody>
          <a:bodyPr vert="horz" lIns="90487" tIns="44450" rIns="90487" bIns="4445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front end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activities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customer communication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analysis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design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review and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construction activities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coding or code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testing and installation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unit, integration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white-box, black box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regression 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453640" y="2153194"/>
            <a:ext cx="1703388" cy="4035425"/>
            <a:chOff x="895" y="770"/>
            <a:chExt cx="1250" cy="291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664" y="2282"/>
              <a:ext cx="481" cy="1405"/>
              <a:chOff x="1464" y="2052"/>
              <a:chExt cx="481" cy="1249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468" y="2212"/>
                <a:ext cx="328" cy="108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1464" y="2052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664" y="1958"/>
              <a:ext cx="481" cy="541"/>
              <a:chOff x="1464" y="1764"/>
              <a:chExt cx="481" cy="481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68" y="1828"/>
                <a:ext cx="328" cy="4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464" y="1764"/>
                <a:ext cx="481" cy="481"/>
              </a:xfrm>
              <a:custGeom>
                <a:avLst/>
                <a:gdLst>
                  <a:gd name="T0" fmla="*/ 336 w 481"/>
                  <a:gd name="T1" fmla="*/ 480 h 481"/>
                  <a:gd name="T2" fmla="*/ 480 w 481"/>
                  <a:gd name="T3" fmla="*/ 420 h 481"/>
                  <a:gd name="T4" fmla="*/ 480 w 481"/>
                  <a:gd name="T5" fmla="*/ 0 h 481"/>
                  <a:gd name="T6" fmla="*/ 144 w 481"/>
                  <a:gd name="T7" fmla="*/ 0 h 481"/>
                  <a:gd name="T8" fmla="*/ 0 w 481"/>
                  <a:gd name="T9" fmla="*/ 60 h 481"/>
                  <a:gd name="T10" fmla="*/ 336 w 481"/>
                  <a:gd name="T11" fmla="*/ 60 h 481"/>
                  <a:gd name="T12" fmla="*/ 336 w 481"/>
                  <a:gd name="T13" fmla="*/ 480 h 4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481"/>
                  <a:gd name="T23" fmla="*/ 481 w 481"/>
                  <a:gd name="T24" fmla="*/ 481 h 4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481">
                    <a:moveTo>
                      <a:pt x="336" y="480"/>
                    </a:moveTo>
                    <a:lnTo>
                      <a:pt x="480" y="420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60"/>
                    </a:lnTo>
                    <a:lnTo>
                      <a:pt x="336" y="60"/>
                    </a:lnTo>
                    <a:lnTo>
                      <a:pt x="336" y="480"/>
                    </a:lnTo>
                  </a:path>
                </a:pathLst>
              </a:custGeom>
              <a:solidFill>
                <a:schemeClr val="tx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664" y="770"/>
              <a:ext cx="481" cy="1405"/>
              <a:chOff x="1464" y="708"/>
              <a:chExt cx="481" cy="1249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68" y="868"/>
                <a:ext cx="328" cy="10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464" y="708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43" y="1158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40-50%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35" y="3147"/>
              <a:ext cx="904" cy="3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30-40%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95" y="2184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15-20%</a:t>
              </a:r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053840" y="2689959"/>
            <a:ext cx="679614" cy="16014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053840" y="4109344"/>
            <a:ext cx="679614" cy="9013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053840" y="4950824"/>
            <a:ext cx="679614" cy="17417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977640" y="4515394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7A0E674-C5C6-4CC3-8A7B-6D9475E792E1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409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charts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pic>
        <p:nvPicPr>
          <p:cNvPr id="7" name="Picture 11" descr="Project Sche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2600" y="1825625"/>
            <a:ext cx="11239500" cy="4816475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49098-6182-485E-A345-293F57374B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079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5118"/>
            <a:ext cx="11029950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          Timeline charts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43" y="1354312"/>
            <a:ext cx="10032273" cy="48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14B93-4FC1-40B0-A06C-1A06177AB1F0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42F185-E376-41CB-9510-047ADE77E046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605118"/>
            <a:ext cx="10425266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153" y="1153498"/>
            <a:ext cx="11206163" cy="34480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Conduct periodic project status meetings in which each team member reports progress and problems.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Evaluate the results of all reviews conducted throughout the software engineering process.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whether formal project milestones (the diamonds shown in Figure 27.3) have been accomplished by the scheduled date.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Compare actual start-date to planned start-date for each project task listed in the resource table.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earned value analysis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assess progress quantitatively.</a:t>
            </a: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428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Earned value analysis (</a:t>
            </a:r>
            <a:r>
              <a:rPr lang="en-GB" dirty="0" err="1"/>
              <a:t>eva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2129246"/>
            <a:ext cx="11205858" cy="35008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Earned value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is a measure of progress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enables us to assess the </a:t>
            </a:r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percent of completeness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of a project using quantitative analysis rather than rely on a gut feeling</a:t>
            </a:r>
          </a:p>
          <a:p>
            <a:pPr lvl="1"/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provides accurate and reliable readings of performance from as early as 15 percent into </a:t>
            </a:r>
            <a:br>
              <a:rPr lang="en-US" altLang="ja-JP" sz="2200" dirty="0">
                <a:ea typeface="ＭＳ Ｐゴシック" panose="020B0600070205080204" pitchFamily="34" charset="-128"/>
              </a:rPr>
            </a:br>
            <a:r>
              <a:rPr lang="en-US" altLang="ja-JP" sz="2200" dirty="0">
                <a:ea typeface="ＭＳ Ｐゴシック" panose="020B0600070205080204" pitchFamily="34" charset="-128"/>
              </a:rPr>
              <a:t>  the project.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ea typeface="ＭＳ Ｐゴシック" panose="020B0600070205080204" pitchFamily="34" charset="-128"/>
            </a:endParaRPr>
          </a:p>
          <a:p>
            <a:pPr marL="324000" lvl="1" indent="0">
              <a:buNone/>
            </a:pP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D5186B-1949-4C27-89E1-2E93AD845BF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91651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747795-25CF-43F5-862C-C63B02AF99F4}"/>
</file>

<file path=customXml/itemProps2.xml><?xml version="1.0" encoding="utf-8"?>
<ds:datastoreItem xmlns:ds="http://schemas.openxmlformats.org/officeDocument/2006/customXml" ds:itemID="{5521F10F-88A9-465E-A6CB-7D8F71220626}"/>
</file>

<file path=customXml/itemProps3.xml><?xml version="1.0" encoding="utf-8"?>
<ds:datastoreItem xmlns:ds="http://schemas.openxmlformats.org/officeDocument/2006/customXml" ds:itemID="{BF048471-F44F-4224-A21B-DAD72DD1CED9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734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Why are projects late?</vt:lpstr>
      <vt:lpstr>Scheduling principles</vt:lpstr>
      <vt:lpstr>Effort and delivery time</vt:lpstr>
      <vt:lpstr>Effort allocation (40-20-40 rule)</vt:lpstr>
      <vt:lpstr>Timeline charts</vt:lpstr>
      <vt:lpstr>                                                      Timeline charts</vt:lpstr>
      <vt:lpstr>                                           Schedule tracking</vt:lpstr>
      <vt:lpstr>Earned value analysis (eva)</vt:lpstr>
      <vt:lpstr>Computing Earned value</vt:lpstr>
      <vt:lpstr>Computing Earned value</vt:lpstr>
      <vt:lpstr>                                         Computing Earned value</vt:lpstr>
      <vt:lpstr>                                            EVA exercise</vt:lpstr>
      <vt:lpstr>               EVA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Ch.15 - Project Scheduling</dc:title>
  <dc:subject>Software Engineering</dc:subject>
  <dc:creator>M. Mahmudul Hasan</dc:creator>
  <cp:lastModifiedBy> </cp:lastModifiedBy>
  <cp:revision>30</cp:revision>
  <dcterms:created xsi:type="dcterms:W3CDTF">2019-05-13T08:37:20Z</dcterms:created>
  <dcterms:modified xsi:type="dcterms:W3CDTF">2019-05-13T09:39:20Z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