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8" r:id="rId3"/>
    <p:sldId id="260" r:id="rId4"/>
    <p:sldId id="262" r:id="rId5"/>
    <p:sldId id="259" r:id="rId6"/>
    <p:sldId id="277" r:id="rId7"/>
    <p:sldId id="261" r:id="rId8"/>
    <p:sldId id="264" r:id="rId9"/>
    <p:sldId id="266" r:id="rId10"/>
    <p:sldId id="269" r:id="rId11"/>
    <p:sldId id="272" r:id="rId12"/>
    <p:sldId id="270" r:id="rId13"/>
    <p:sldId id="271" r:id="rId14"/>
    <p:sldId id="278" r:id="rId15"/>
    <p:sldId id="279"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16</a:t>
            </a:r>
            <a:br>
              <a:rPr lang="en-US" sz="3000" dirty="0">
                <a:solidFill>
                  <a:srgbClr val="C00000"/>
                </a:solidFill>
              </a:rPr>
            </a:br>
            <a:br>
              <a:rPr lang="en-US" sz="3000" dirty="0">
                <a:solidFill>
                  <a:schemeClr val="tx2"/>
                </a:solidFill>
              </a:rPr>
            </a:br>
            <a:r>
              <a:rPr lang="en-US" sz="3000" dirty="0">
                <a:solidFill>
                  <a:schemeClr val="tx2"/>
                </a:solidFill>
              </a:rPr>
              <a:t>risk management</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framework for dealing with risk - risk management </a:t>
            </a:r>
          </a:p>
        </p:txBody>
      </p:sp>
      <p:sp>
        <p:nvSpPr>
          <p:cNvPr id="3" name="Content Placeholder 2"/>
          <p:cNvSpPr>
            <a:spLocks noGrp="1"/>
          </p:cNvSpPr>
          <p:nvPr>
            <p:ph idx="1"/>
          </p:nvPr>
        </p:nvSpPr>
        <p:spPr>
          <a:xfrm>
            <a:off x="457200" y="2009504"/>
            <a:ext cx="11226800" cy="2689496"/>
          </a:xfrm>
        </p:spPr>
        <p:txBody>
          <a:bodyPr>
            <a:noAutofit/>
          </a:bodyPr>
          <a:lstStyle/>
          <a:p>
            <a:r>
              <a:rPr lang="en-US" sz="2200" b="1" dirty="0">
                <a:solidFill>
                  <a:srgbClr val="C00000"/>
                </a:solidFill>
              </a:rPr>
              <a:t>Risk identification</a:t>
            </a:r>
            <a:r>
              <a:rPr lang="en-US" sz="2200" dirty="0">
                <a:solidFill>
                  <a:srgbClr val="C00000"/>
                </a:solidFill>
              </a:rPr>
              <a:t> </a:t>
            </a:r>
            <a:r>
              <a:rPr lang="en-US" sz="2200" dirty="0"/>
              <a:t>– what risks might there be? </a:t>
            </a:r>
          </a:p>
          <a:p>
            <a:r>
              <a:rPr lang="en-US" sz="2200" b="1" dirty="0">
                <a:solidFill>
                  <a:srgbClr val="C00000"/>
                </a:solidFill>
              </a:rPr>
              <a:t>Risk analysis and prioritization </a:t>
            </a:r>
            <a:r>
              <a:rPr lang="en-US" sz="2200" dirty="0"/>
              <a:t>– which are the most serious risks?</a:t>
            </a:r>
          </a:p>
          <a:p>
            <a:r>
              <a:rPr lang="en-US" sz="2200" b="1" dirty="0">
                <a:solidFill>
                  <a:srgbClr val="C00000"/>
                </a:solidFill>
              </a:rPr>
              <a:t>Risk planning </a:t>
            </a:r>
            <a:r>
              <a:rPr lang="en-US" sz="2200" dirty="0"/>
              <a:t>– what are we going to do about them? </a:t>
            </a:r>
          </a:p>
          <a:p>
            <a:r>
              <a:rPr lang="en-US" sz="2200" b="1" dirty="0">
                <a:solidFill>
                  <a:srgbClr val="C00000"/>
                </a:solidFill>
              </a:rPr>
              <a:t>Risk monitoring </a:t>
            </a:r>
            <a:r>
              <a:rPr lang="en-US" sz="2200" dirty="0"/>
              <a:t>– what is the current state of the risk? Must be an ongoing activity, as the importance and likelihood of particular risks can change as project proceeds.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10</a:t>
            </a:fld>
            <a:endParaRPr lang="en-US" sz="1400" b="1" dirty="0"/>
          </a:p>
        </p:txBody>
      </p:sp>
    </p:spTree>
    <p:extLst>
      <p:ext uri="{BB962C8B-B14F-4D97-AF65-F5344CB8AC3E}">
        <p14:creationId xmlns:p14="http://schemas.microsoft.com/office/powerpoint/2010/main" val="371283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identification</a:t>
            </a:r>
          </a:p>
        </p:txBody>
      </p:sp>
      <p:sp>
        <p:nvSpPr>
          <p:cNvPr id="3" name="Content Placeholder 2"/>
          <p:cNvSpPr>
            <a:spLocks noGrp="1"/>
          </p:cNvSpPr>
          <p:nvPr>
            <p:ph idx="1"/>
          </p:nvPr>
        </p:nvSpPr>
        <p:spPr>
          <a:xfrm>
            <a:off x="457200" y="2009504"/>
            <a:ext cx="11226800" cy="3845196"/>
          </a:xfrm>
        </p:spPr>
        <p:txBody>
          <a:bodyPr>
            <a:noAutofit/>
          </a:bodyPr>
          <a:lstStyle/>
          <a:p>
            <a:pPr>
              <a:buFont typeface="Wingdings" pitchFamily="2" charset="2"/>
              <a:buChar char="q"/>
            </a:pPr>
            <a:r>
              <a:rPr lang="en-US" sz="2200" dirty="0"/>
              <a:t>Approaches of identify risks include:</a:t>
            </a:r>
            <a:br>
              <a:rPr lang="en-US" sz="2200" dirty="0"/>
            </a:br>
            <a:endParaRPr lang="en-US" sz="2200" dirty="0"/>
          </a:p>
          <a:p>
            <a:pPr lvl="1">
              <a:buFont typeface="Wingdings" pitchFamily="2" charset="2"/>
              <a:buChar char="§"/>
            </a:pPr>
            <a:r>
              <a:rPr lang="en-US" sz="2200" b="1" dirty="0"/>
              <a:t>Use of checklists </a:t>
            </a:r>
            <a:r>
              <a:rPr lang="en-US" sz="2200" dirty="0"/>
              <a:t>– usually based on the experience of past projects. Some risk are generic risk, they are relevant to all software projects.  A standard checklist can be used</a:t>
            </a:r>
            <a:br>
              <a:rPr lang="en-US" sz="2200" dirty="0"/>
            </a:br>
            <a:r>
              <a:rPr lang="en-US" sz="2200" dirty="0"/>
              <a:t>to identify the risks (e.g. changing technology). </a:t>
            </a:r>
          </a:p>
          <a:p>
            <a:pPr lvl="1">
              <a:buFont typeface="Wingdings" pitchFamily="2" charset="2"/>
              <a:buChar char="§"/>
            </a:pPr>
            <a:r>
              <a:rPr lang="en-US" sz="2200" b="1" dirty="0"/>
              <a:t>Brainstorming </a:t>
            </a:r>
            <a:r>
              <a:rPr lang="en-US" sz="2200" dirty="0"/>
              <a:t>– getting knowledgeable stakeholders together to pool concerns</a:t>
            </a:r>
          </a:p>
          <a:p>
            <a:pPr lvl="1">
              <a:buFont typeface="Wingdings" pitchFamily="2" charset="2"/>
              <a:buChar char="§"/>
            </a:pPr>
            <a:r>
              <a:rPr lang="en-US" sz="2200" b="1" dirty="0"/>
              <a:t>Causal mapping </a:t>
            </a:r>
            <a:r>
              <a:rPr lang="en-US" sz="2200" dirty="0"/>
              <a:t>– identifying possible chains of cause and effect. For example, illness of a team member is a risk that might put the project completion date at risk and result in the late delivery of the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11</a:t>
            </a:fld>
            <a:endParaRPr lang="en-US" sz="1400" b="1" dirty="0"/>
          </a:p>
        </p:txBody>
      </p:sp>
    </p:spTree>
    <p:extLst>
      <p:ext uri="{BB962C8B-B14F-4D97-AF65-F5344CB8AC3E}">
        <p14:creationId xmlns:p14="http://schemas.microsoft.com/office/powerpoint/2010/main" val="15943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12</a:t>
            </a:fld>
            <a:endParaRPr lang="en-US" sz="1400" b="1" dirty="0"/>
          </a:p>
        </p:txBody>
      </p:sp>
      <p:graphicFrame>
        <p:nvGraphicFramePr>
          <p:cNvPr id="6" name="Content Placeholder 5"/>
          <p:cNvGraphicFramePr>
            <a:graphicFrameLocks noGrp="1"/>
          </p:cNvGraphicFramePr>
          <p:nvPr>
            <p:ph idx="1"/>
            <p:extLst/>
          </p:nvPr>
        </p:nvGraphicFramePr>
        <p:xfrm>
          <a:off x="520700" y="2066924"/>
          <a:ext cx="11188700" cy="4206875"/>
        </p:xfrm>
        <a:graphic>
          <a:graphicData uri="http://schemas.openxmlformats.org/drawingml/2006/table">
            <a:tbl>
              <a:tblPr firstRow="1" bandRow="1">
                <a:tableStyleId>{5C22544A-7EE6-4342-B048-85BDC9FD1C3A}</a:tableStyleId>
              </a:tblPr>
              <a:tblGrid>
                <a:gridCol w="5192388">
                  <a:extLst>
                    <a:ext uri="{9D8B030D-6E8A-4147-A177-3AD203B41FA5}">
                      <a16:colId xmlns:a16="http://schemas.microsoft.com/office/drawing/2014/main" val="20000"/>
                    </a:ext>
                  </a:extLst>
                </a:gridCol>
                <a:gridCol w="5996312">
                  <a:extLst>
                    <a:ext uri="{9D8B030D-6E8A-4147-A177-3AD203B41FA5}">
                      <a16:colId xmlns:a16="http://schemas.microsoft.com/office/drawing/2014/main" val="20001"/>
                    </a:ext>
                  </a:extLst>
                </a:gridCol>
              </a:tblGrid>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 reduction techniques</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extLst>
                  <a:ext uri="{0D108BD9-81ED-4DB2-BD59-A6C34878D82A}">
                    <a16:rowId xmlns:a16="http://schemas.microsoft.com/office/drawing/2014/main" val="10000"/>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Personnel shortfalls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Staffing with top talent; job matching; teambuilding; training and career development; early scheduling of key personnel</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Unrealistic time and cost estimates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estimation techniques; design to cost; incremental development; recording and analysis of past projects; standardization of methods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software functions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Improved software evaluation; formal specification methods; user surveys; prototyping; early user manuals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user interface</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Prototyping; task analysis; user involvement</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604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13</a:t>
            </a:fld>
            <a:endParaRPr lang="en-US" sz="1400" b="1" dirty="0"/>
          </a:p>
        </p:txBody>
      </p:sp>
      <p:graphicFrame>
        <p:nvGraphicFramePr>
          <p:cNvPr id="7" name="Content Placeholder 5"/>
          <p:cNvGraphicFramePr>
            <a:graphicFrameLocks noGrp="1"/>
          </p:cNvGraphicFramePr>
          <p:nvPr>
            <p:ph idx="1"/>
            <p:extLst/>
          </p:nvPr>
        </p:nvGraphicFramePr>
        <p:xfrm>
          <a:off x="482600" y="1955799"/>
          <a:ext cx="11252200" cy="4571272"/>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784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 reduction techniques</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827946">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Gold plating</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Requirements scrubbing (cleaning),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design to cost</a:t>
                      </a:r>
                    </a:p>
                  </a:txBody>
                  <a:tcPr marT="51435" marB="51435" horzOverflow="overflow"/>
                </a:tc>
                <a:extLst>
                  <a:ext uri="{0D108BD9-81ED-4DB2-BD59-A6C34878D82A}">
                    <a16:rowId xmlns:a16="http://schemas.microsoft.com/office/drawing/2014/main" val="10001"/>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Late changes to requirements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Change control, incremental development </a:t>
                      </a:r>
                    </a:p>
                  </a:txBody>
                  <a:tcPr marT="51435" marB="51435" horzOverflow="overflow"/>
                </a:tc>
                <a:extLst>
                  <a:ext uri="{0D108BD9-81ED-4DB2-BD59-A6C34878D82A}">
                    <a16:rowId xmlns:a16="http://schemas.microsoft.com/office/drawing/2014/main" val="10002"/>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supplied components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Benchmarking (evaluate by comparison with standard), inspections, formal specifications, contractual agreements, quality controls</a:t>
                      </a:r>
                    </a:p>
                  </a:txBody>
                  <a:tcPr marT="51435" marB="51435" horzOverflow="overflow"/>
                </a:tc>
                <a:extLst>
                  <a:ext uri="{0D108BD9-81ED-4DB2-BD59-A6C34878D82A}">
                    <a16:rowId xmlns:a16="http://schemas.microsoft.com/office/drawing/2014/main" val="10003"/>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performed tasks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Quality assurance procedures, competitive design</a:t>
                      </a:r>
                    </a:p>
                  </a:txBody>
                  <a:tcPr marT="51435" marB="51435" horzOverflow="overflow"/>
                </a:tc>
                <a:extLst>
                  <a:ext uri="{0D108BD9-81ED-4DB2-BD59-A6C34878D82A}">
                    <a16:rowId xmlns:a16="http://schemas.microsoft.com/office/drawing/2014/main" val="10004"/>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Real time performance problems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Simulation, prototyping, tuning</a:t>
                      </a:r>
                    </a:p>
                  </a:txBody>
                  <a:tcPr marT="51435" marB="51435" horzOverflow="overflow"/>
                </a:tc>
                <a:extLst>
                  <a:ext uri="{0D108BD9-81ED-4DB2-BD59-A6C34878D82A}">
                    <a16:rowId xmlns:a16="http://schemas.microsoft.com/office/drawing/2014/main" val="10005"/>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Development technically too difficult</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Technical analysis, cost-benefit analysis, prototyping , training</a:t>
                      </a:r>
                    </a:p>
                  </a:txBody>
                  <a:tcPr marT="51435" marB="51435"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4561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planning</a:t>
            </a:r>
          </a:p>
        </p:txBody>
      </p:sp>
      <p:sp>
        <p:nvSpPr>
          <p:cNvPr id="3" name="Content Placeholder 2"/>
          <p:cNvSpPr>
            <a:spLocks noGrp="1"/>
          </p:cNvSpPr>
          <p:nvPr>
            <p:ph idx="1"/>
          </p:nvPr>
        </p:nvSpPr>
        <p:spPr>
          <a:xfrm>
            <a:off x="596900" y="2009504"/>
            <a:ext cx="10680700" cy="3553096"/>
          </a:xfrm>
        </p:spPr>
        <p:txBody>
          <a:bodyPr>
            <a:noAutofit/>
          </a:bodyPr>
          <a:lstStyle/>
          <a:p>
            <a:pPr marL="0" indent="0">
              <a:buNone/>
            </a:pPr>
            <a:r>
              <a:rPr lang="en-US" sz="2200" dirty="0"/>
              <a:t>Risks can be dealt with by:</a:t>
            </a:r>
          </a:p>
          <a:p>
            <a:r>
              <a:rPr lang="en-US" sz="2200" dirty="0">
                <a:solidFill>
                  <a:srgbClr val="C00000"/>
                </a:solidFill>
              </a:rPr>
              <a:t>Risk prevention/avoidance </a:t>
            </a:r>
            <a:r>
              <a:rPr lang="en-US" sz="2200" dirty="0"/>
              <a:t>– a project can, for example, be protected from the risk of overrunning the schedule by </a:t>
            </a:r>
            <a:r>
              <a:rPr lang="en-US" sz="2200" dirty="0">
                <a:solidFill>
                  <a:srgbClr val="7030A0"/>
                </a:solidFill>
              </a:rPr>
              <a:t>increasing duration estimates </a:t>
            </a:r>
            <a:r>
              <a:rPr lang="en-US" sz="2200" dirty="0"/>
              <a:t>or </a:t>
            </a:r>
            <a:r>
              <a:rPr lang="en-US" sz="2200" dirty="0">
                <a:solidFill>
                  <a:srgbClr val="7030A0"/>
                </a:solidFill>
              </a:rPr>
              <a:t>reducing functionality. </a:t>
            </a:r>
          </a:p>
          <a:p>
            <a:r>
              <a:rPr lang="en-US" sz="2200" dirty="0">
                <a:solidFill>
                  <a:srgbClr val="C00000"/>
                </a:solidFill>
              </a:rPr>
              <a:t>Risk reduction </a:t>
            </a:r>
            <a:r>
              <a:rPr lang="en-US" sz="2200" dirty="0"/>
              <a:t>– some risk, while they cannot be prevented, can have their likelihoods reduced by prior planning. The risk of late changes to a requirements specification can, for example, </a:t>
            </a:r>
            <a:r>
              <a:rPr lang="en-US" sz="2200" dirty="0">
                <a:solidFill>
                  <a:srgbClr val="7030A0"/>
                </a:solidFill>
              </a:rPr>
              <a:t>be reduced by prototyping </a:t>
            </a:r>
            <a:r>
              <a:rPr lang="en-US" sz="2200" dirty="0"/>
              <a:t>but will not eliminate the risk of late changes.</a:t>
            </a:r>
          </a:p>
          <a:p>
            <a:r>
              <a:rPr lang="en-US" sz="2200" dirty="0">
                <a:solidFill>
                  <a:srgbClr val="C00000"/>
                </a:solidFill>
              </a:rPr>
              <a:t>Risk transfer </a:t>
            </a:r>
            <a:r>
              <a:rPr lang="en-US" sz="2200" dirty="0"/>
              <a:t>– the impact of some risk can be transferred away from the project, by, for example, contracting out or </a:t>
            </a:r>
            <a:r>
              <a:rPr lang="en-US" sz="2200" dirty="0">
                <a:solidFill>
                  <a:srgbClr val="7030A0"/>
                </a:solidFill>
              </a:rPr>
              <a:t>taking out insurance</a:t>
            </a:r>
            <a:r>
              <a:rPr lang="en-US" sz="2200" dirty="0"/>
              <a: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14</a:t>
            </a:fld>
            <a:endParaRPr lang="en-US" sz="1400" b="1" dirty="0"/>
          </a:p>
        </p:txBody>
      </p:sp>
    </p:spTree>
    <p:extLst>
      <p:ext uri="{BB962C8B-B14F-4D97-AF65-F5344CB8AC3E}">
        <p14:creationId xmlns:p14="http://schemas.microsoft.com/office/powerpoint/2010/main" val="334059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reduction leverage (RRL)</a:t>
            </a:r>
          </a:p>
        </p:txBody>
      </p:sp>
      <p:sp>
        <p:nvSpPr>
          <p:cNvPr id="3" name="Content Placeholder 2"/>
          <p:cNvSpPr>
            <a:spLocks noGrp="1"/>
          </p:cNvSpPr>
          <p:nvPr>
            <p:ph idx="1"/>
          </p:nvPr>
        </p:nvSpPr>
        <p:spPr>
          <a:xfrm>
            <a:off x="596900" y="2009504"/>
            <a:ext cx="11112500" cy="4467496"/>
          </a:xfrm>
        </p:spPr>
        <p:txBody>
          <a:bodyPr>
            <a:noAutofit/>
          </a:bodyPr>
          <a:lstStyle/>
          <a:p>
            <a:pPr>
              <a:buFont typeface="Wingdings" pitchFamily="2" charset="2"/>
              <a:buChar char="q"/>
            </a:pPr>
            <a:endParaRPr lang="en-US" sz="2000" dirty="0"/>
          </a:p>
          <a:p>
            <a:pPr>
              <a:buFont typeface="Wingdings" pitchFamily="2" charset="2"/>
              <a:buChar char="q"/>
            </a:pPr>
            <a:r>
              <a:rPr lang="en-US" sz="2000" dirty="0"/>
              <a:t>Risk Reduction Leverage is another Quantitative means of assessing how Risks are being managed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2">
              <a:buFont typeface="Wingdings" pitchFamily="2" charset="2"/>
              <a:buChar char="§"/>
            </a:pPr>
            <a:r>
              <a:rPr lang="en-US" sz="2000" dirty="0" err="1"/>
              <a:t>RE</a:t>
            </a:r>
            <a:r>
              <a:rPr lang="en-US" sz="2000" baseline="-25000" dirty="0" err="1"/>
              <a:t>before</a:t>
            </a:r>
            <a:r>
              <a:rPr lang="en-US" sz="2000" dirty="0"/>
              <a:t> is risk exposure before risk reduction e.g. 20% chance of a fire causing $20,000 damage </a:t>
            </a:r>
          </a:p>
          <a:p>
            <a:pPr lvl="2">
              <a:buFont typeface="Wingdings" pitchFamily="2" charset="2"/>
              <a:buChar char="§"/>
            </a:pPr>
            <a:r>
              <a:rPr lang="en-US" sz="2000" dirty="0" err="1"/>
              <a:t>RE</a:t>
            </a:r>
            <a:r>
              <a:rPr lang="en-US" sz="2000" baseline="-25000" dirty="0" err="1"/>
              <a:t>after</a:t>
            </a:r>
            <a:r>
              <a:rPr lang="en-US" sz="2000" dirty="0"/>
              <a:t> is risk exposure after risk reduction e.g. fire alarm costing $1500 reduces probability of fire damage to 5%</a:t>
            </a:r>
          </a:p>
          <a:p>
            <a:pPr>
              <a:buFont typeface="Wingdings" pitchFamily="2" charset="2"/>
              <a:buChar char="q"/>
            </a:pPr>
            <a:r>
              <a:rPr lang="en-US" sz="2000" dirty="0">
                <a:latin typeface="+mj-lt"/>
                <a:cs typeface="Courier New" panose="02070309020205020404" pitchFamily="49" charset="0"/>
              </a:rPr>
              <a:t>RRL = (0.2x20,000) – (0.05x20,000) /1500</a:t>
            </a:r>
            <a:br>
              <a:rPr lang="en-US" sz="2000" dirty="0">
                <a:latin typeface="+mj-lt"/>
                <a:cs typeface="Courier New" panose="02070309020205020404" pitchFamily="49" charset="0"/>
              </a:rPr>
            </a:br>
            <a:r>
              <a:rPr lang="en-US" sz="2000" dirty="0">
                <a:latin typeface="+mj-lt"/>
                <a:cs typeface="Courier New" panose="02070309020205020404" pitchFamily="49" charset="0"/>
              </a:rPr>
              <a:t>       = 4,000 – 1,000 / 1500 = 2</a:t>
            </a:r>
          </a:p>
          <a:p>
            <a:pPr>
              <a:buFont typeface="Wingdings" pitchFamily="2" charset="2"/>
              <a:buChar char="q"/>
            </a:pPr>
            <a:r>
              <a:rPr lang="en-US" sz="2000" dirty="0">
                <a:latin typeface="+mj-lt"/>
                <a:cs typeface="Courier New" panose="02070309020205020404" pitchFamily="49" charset="0"/>
              </a:rPr>
              <a:t>RRL &gt; 1.00 therefore worth doing</a:t>
            </a:r>
            <a:endParaRPr lang="en-US" sz="2000" dirty="0"/>
          </a:p>
          <a:p>
            <a:pPr>
              <a:buFont typeface="Wingdings" pitchFamily="2" charset="2"/>
              <a:buChar char="q"/>
            </a:pPr>
            <a:endParaRPr lang="en-US" sz="20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1026" name="Picture 2" descr="http://www.omsar.gov.lb/ICTGPG/Web/Risk_Reduction_Lever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0" y="2514600"/>
            <a:ext cx="477202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9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16</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overview</a:t>
            </a:r>
          </a:p>
        </p:txBody>
      </p:sp>
      <p:sp>
        <p:nvSpPr>
          <p:cNvPr id="3" name="Content Placeholder 2"/>
          <p:cNvSpPr>
            <a:spLocks noGrp="1"/>
          </p:cNvSpPr>
          <p:nvPr>
            <p:ph idx="1"/>
          </p:nvPr>
        </p:nvSpPr>
        <p:spPr>
          <a:xfrm>
            <a:off x="546100" y="2022204"/>
            <a:ext cx="10805161" cy="3921396"/>
          </a:xfrm>
        </p:spPr>
        <p:txBody>
          <a:bodyPr>
            <a:noAutofit/>
          </a:bodyPr>
          <a:lstStyle/>
          <a:p>
            <a:pPr>
              <a:buNone/>
            </a:pPr>
            <a:r>
              <a:rPr lang="en-GB" sz="2000" i="1" dirty="0">
                <a:solidFill>
                  <a:srgbClr val="C00000"/>
                </a:solidFill>
              </a:rPr>
              <a:t>The chance of exposure to (introduce) the adverse (opposing) consequences of future events’  </a:t>
            </a:r>
            <a:r>
              <a:rPr lang="en-GB" sz="2000" dirty="0">
                <a:solidFill>
                  <a:srgbClr val="C00000"/>
                </a:solidFill>
              </a:rPr>
              <a:t> </a:t>
            </a:r>
            <a:endParaRPr lang="en-GB" sz="2000" dirty="0"/>
          </a:p>
          <a:p>
            <a:r>
              <a:rPr lang="en-GB" sz="2000" dirty="0"/>
              <a:t>Project plans have to be </a:t>
            </a:r>
            <a:r>
              <a:rPr lang="en-GB" sz="2000" dirty="0">
                <a:solidFill>
                  <a:srgbClr val="FF0000"/>
                </a:solidFill>
              </a:rPr>
              <a:t>based on </a:t>
            </a:r>
            <a:r>
              <a:rPr lang="en-GB" sz="2000" i="1" dirty="0">
                <a:solidFill>
                  <a:srgbClr val="FF0000"/>
                </a:solidFill>
              </a:rPr>
              <a:t>assumptions</a:t>
            </a:r>
            <a:r>
              <a:rPr lang="en-GB" sz="2000" i="1" dirty="0"/>
              <a:t>. Risk </a:t>
            </a:r>
            <a:r>
              <a:rPr lang="en-GB" sz="2000" dirty="0"/>
              <a:t>is the possibility that an assumption is wrong. When the risk happens it </a:t>
            </a:r>
            <a:r>
              <a:rPr lang="en-GB" sz="2000" dirty="0">
                <a:solidFill>
                  <a:srgbClr val="FF0000"/>
                </a:solidFill>
              </a:rPr>
              <a:t>becomes a </a:t>
            </a:r>
            <a:r>
              <a:rPr lang="en-GB" sz="2000" i="1" dirty="0">
                <a:solidFill>
                  <a:srgbClr val="FF0000"/>
                </a:solidFill>
              </a:rPr>
              <a:t>problem</a:t>
            </a:r>
            <a:r>
              <a:rPr lang="en-GB" sz="2000" dirty="0">
                <a:solidFill>
                  <a:srgbClr val="FF0000"/>
                </a:solidFill>
              </a:rPr>
              <a:t> </a:t>
            </a:r>
            <a:r>
              <a:rPr lang="en-GB" sz="2000" dirty="0"/>
              <a:t>or an </a:t>
            </a:r>
            <a:r>
              <a:rPr lang="en-GB" sz="2000" i="1" dirty="0"/>
              <a:t>issue</a:t>
            </a:r>
            <a:endParaRPr lang="en-US" sz="2000" dirty="0">
              <a:latin typeface="+mj-lt"/>
            </a:endParaRPr>
          </a:p>
          <a:p>
            <a:pPr algn="just"/>
            <a:r>
              <a:rPr lang="en-US" sz="2000" dirty="0">
                <a:latin typeface="+mj-lt"/>
              </a:rPr>
              <a:t>Risks are potential problems that might affect the successful completion of a software project</a:t>
            </a:r>
          </a:p>
          <a:p>
            <a:pPr algn="just"/>
            <a:r>
              <a:rPr lang="en-US" sz="2000" dirty="0">
                <a:latin typeface="+mj-lt"/>
              </a:rPr>
              <a:t>Risks involve </a:t>
            </a:r>
            <a:r>
              <a:rPr lang="en-US" sz="2000" dirty="0">
                <a:solidFill>
                  <a:srgbClr val="FF0000"/>
                </a:solidFill>
                <a:latin typeface="+mj-lt"/>
              </a:rPr>
              <a:t>uncertainty</a:t>
            </a:r>
            <a:r>
              <a:rPr lang="en-US" sz="2000" dirty="0">
                <a:latin typeface="+mj-lt"/>
              </a:rPr>
              <a:t> and </a:t>
            </a:r>
            <a:r>
              <a:rPr lang="en-US" sz="2000" dirty="0">
                <a:solidFill>
                  <a:srgbClr val="FF0000"/>
                </a:solidFill>
                <a:latin typeface="+mj-lt"/>
              </a:rPr>
              <a:t>potential losses</a:t>
            </a:r>
          </a:p>
          <a:p>
            <a:r>
              <a:rPr lang="en-US" sz="2000" dirty="0">
                <a:latin typeface="+mj-lt"/>
              </a:rPr>
              <a:t>Risk analysis and management are intended</a:t>
            </a:r>
            <a:br>
              <a:rPr lang="en-US" sz="2000" dirty="0">
                <a:latin typeface="+mj-lt"/>
              </a:rPr>
            </a:br>
            <a:r>
              <a:rPr lang="en-US" sz="2000" dirty="0">
                <a:latin typeface="+mj-lt"/>
              </a:rPr>
              <a:t>to help a software team understand and manage</a:t>
            </a:r>
            <a:br>
              <a:rPr lang="en-US" sz="2000" dirty="0">
                <a:latin typeface="+mj-lt"/>
              </a:rPr>
            </a:br>
            <a:r>
              <a:rPr lang="en-US" sz="2000" dirty="0">
                <a:latin typeface="+mj-lt"/>
              </a:rPr>
              <a:t>uncertainty during the development process</a:t>
            </a:r>
          </a:p>
          <a:p>
            <a:r>
              <a:rPr lang="en-US" sz="2000" dirty="0">
                <a:latin typeface="+mj-lt"/>
              </a:rPr>
              <a:t>The important thing is to remember that things</a:t>
            </a:r>
            <a:br>
              <a:rPr lang="en-US" sz="2000" dirty="0">
                <a:latin typeface="+mj-lt"/>
              </a:rPr>
            </a:br>
            <a:r>
              <a:rPr lang="en-US" sz="2000" dirty="0">
                <a:latin typeface="+mj-lt"/>
              </a:rPr>
              <a:t> can go wrong and to make plans to minimize</a:t>
            </a:r>
            <a:br>
              <a:rPr lang="en-US" sz="2000" dirty="0">
                <a:latin typeface="+mj-lt"/>
              </a:rPr>
            </a:br>
            <a:r>
              <a:rPr lang="en-US" sz="2000" dirty="0">
                <a:latin typeface="+mj-lt"/>
              </a:rPr>
              <a:t> their impact when they do</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pic>
        <p:nvPicPr>
          <p:cNvPr id="5" name="Picture 4">
            <a:extLst>
              <a:ext uri="{FF2B5EF4-FFF2-40B4-BE49-F238E27FC236}">
                <a16:creationId xmlns:a16="http://schemas.microsoft.com/office/drawing/2014/main" id="{BD4F81CD-B2A1-49B3-A67A-23AC9F97F131}"/>
              </a:ext>
            </a:extLst>
          </p:cNvPr>
          <p:cNvPicPr>
            <a:picLocks noChangeAspect="1"/>
          </p:cNvPicPr>
          <p:nvPr/>
        </p:nvPicPr>
        <p:blipFill>
          <a:blip r:embed="rId2"/>
          <a:stretch>
            <a:fillRect/>
          </a:stretch>
        </p:blipFill>
        <p:spPr>
          <a:xfrm>
            <a:off x="6681019" y="3667162"/>
            <a:ext cx="4670242" cy="3052916"/>
          </a:xfrm>
          <a:prstGeom prst="rect">
            <a:avLst/>
          </a:prstGeom>
        </p:spPr>
      </p:pic>
      <p:sp>
        <p:nvSpPr>
          <p:cNvPr id="6" name="Content Placeholder 2">
            <a:extLst>
              <a:ext uri="{FF2B5EF4-FFF2-40B4-BE49-F238E27FC236}">
                <a16:creationId xmlns:a16="http://schemas.microsoft.com/office/drawing/2014/main" id="{70BDB51C-DCBA-4BE5-9516-DA11F55F0AFE}"/>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2591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management</a:t>
            </a:r>
          </a:p>
        </p:txBody>
      </p:sp>
      <p:sp>
        <p:nvSpPr>
          <p:cNvPr id="3" name="Content Placeholder 2"/>
          <p:cNvSpPr>
            <a:spLocks noGrp="1"/>
          </p:cNvSpPr>
          <p:nvPr>
            <p:ph idx="1"/>
          </p:nvPr>
        </p:nvSpPr>
        <p:spPr>
          <a:xfrm>
            <a:off x="927100" y="2022204"/>
            <a:ext cx="10756900" cy="4378596"/>
          </a:xfrm>
        </p:spPr>
        <p:txBody>
          <a:bodyPr>
            <a:noAutofit/>
          </a:bodyPr>
          <a:lstStyle/>
          <a:p>
            <a:pPr marL="0" indent="0">
              <a:buNone/>
            </a:pPr>
            <a:r>
              <a:rPr lang="en-US" sz="2000" u="sng" dirty="0">
                <a:solidFill>
                  <a:srgbClr val="C00000"/>
                </a:solidFill>
              </a:rPr>
              <a:t>Reactive</a:t>
            </a:r>
          </a:p>
          <a:p>
            <a:pPr>
              <a:buFont typeface="Wingdings" pitchFamily="2" charset="2"/>
              <a:buChar char="q"/>
            </a:pPr>
            <a:r>
              <a:rPr lang="en-US" sz="2000" dirty="0"/>
              <a:t>project team reacts to risks when they occur</a:t>
            </a:r>
          </a:p>
          <a:p>
            <a:pPr>
              <a:buFont typeface="Wingdings" pitchFamily="2" charset="2"/>
              <a:buChar char="q"/>
            </a:pPr>
            <a:r>
              <a:rPr lang="en-US" sz="2000" dirty="0"/>
              <a:t>mitigation—plan for additional resources to reduce the severity of damages</a:t>
            </a:r>
          </a:p>
          <a:p>
            <a:pPr>
              <a:buFont typeface="Wingdings" pitchFamily="2" charset="2"/>
              <a:buChar char="q"/>
            </a:pPr>
            <a:r>
              <a:rPr lang="en-US" sz="2000" dirty="0"/>
              <a:t>fix on failure—resources are found and applied when the risk strikes</a:t>
            </a:r>
          </a:p>
          <a:p>
            <a:pPr marL="0" indent="0">
              <a:buNone/>
            </a:pPr>
            <a:br>
              <a:rPr lang="en-US" sz="2000" u="sng" dirty="0">
                <a:solidFill>
                  <a:srgbClr val="C00000"/>
                </a:solidFill>
              </a:rPr>
            </a:br>
            <a:r>
              <a:rPr lang="en-US" sz="2000" u="sng" dirty="0">
                <a:solidFill>
                  <a:srgbClr val="C00000"/>
                </a:solidFill>
              </a:rPr>
              <a:t>Proactive</a:t>
            </a:r>
          </a:p>
          <a:p>
            <a:pPr>
              <a:buFont typeface="Wingdings" pitchFamily="2" charset="2"/>
              <a:buChar char="q"/>
            </a:pPr>
            <a:r>
              <a:rPr lang="en-US" sz="2000" dirty="0"/>
              <a:t>formal risk analysis is performed</a:t>
            </a:r>
          </a:p>
          <a:p>
            <a:pPr>
              <a:buFont typeface="Wingdings" pitchFamily="2" charset="2"/>
              <a:buChar char="q"/>
            </a:pPr>
            <a:r>
              <a:rPr lang="en-US" sz="2000" dirty="0"/>
              <a:t>organization corrects the root causes of risk</a:t>
            </a:r>
          </a:p>
          <a:p>
            <a:pPr marL="576263" lvl="1" indent="-342900">
              <a:buFont typeface="Wingdings" pitchFamily="2" charset="2"/>
              <a:buChar char="§"/>
            </a:pPr>
            <a:r>
              <a:rPr lang="en-US" sz="2000" dirty="0"/>
              <a:t>examining risk sources that lie beyond the bounds of the software (C=A/B)</a:t>
            </a:r>
          </a:p>
          <a:p>
            <a:pPr marL="576263" lvl="1" indent="-342900">
              <a:buFont typeface="Wingdings" pitchFamily="2" charset="2"/>
              <a:buChar char="§"/>
            </a:pPr>
            <a:r>
              <a:rPr lang="en-US" sz="2000" dirty="0"/>
              <a:t>developing the skill to manage change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Tree>
    <p:extLst>
      <p:ext uri="{BB962C8B-B14F-4D97-AF65-F5344CB8AC3E}">
        <p14:creationId xmlns:p14="http://schemas.microsoft.com/office/powerpoint/2010/main" val="21763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Projection &amp; building a risk table</a:t>
            </a:r>
          </a:p>
        </p:txBody>
      </p:sp>
      <p:sp>
        <p:nvSpPr>
          <p:cNvPr id="3" name="Content Placeholder 2"/>
          <p:cNvSpPr>
            <a:spLocks noGrp="1"/>
          </p:cNvSpPr>
          <p:nvPr>
            <p:ph idx="1"/>
          </p:nvPr>
        </p:nvSpPr>
        <p:spPr>
          <a:xfrm>
            <a:off x="355600" y="2022204"/>
            <a:ext cx="11442700" cy="4061096"/>
          </a:xfrm>
        </p:spPr>
        <p:txBody>
          <a:bodyPr>
            <a:noAutofit/>
          </a:bodyPr>
          <a:lstStyle/>
          <a:p>
            <a:pPr>
              <a:buFont typeface="Wingdings" pitchFamily="2" charset="2"/>
              <a:buChar char="q"/>
            </a:pPr>
            <a:r>
              <a:rPr lang="en-US" sz="2000" dirty="0"/>
              <a:t>Risk projection, also called risk estimation, attempts to rate each risk in two ways</a:t>
            </a:r>
          </a:p>
          <a:p>
            <a:pPr lvl="1"/>
            <a:r>
              <a:rPr lang="en-US" sz="2000" dirty="0">
                <a:solidFill>
                  <a:srgbClr val="C00000"/>
                </a:solidFill>
              </a:rPr>
              <a:t>Probability:</a:t>
            </a:r>
            <a:r>
              <a:rPr lang="en-US" sz="2000" dirty="0"/>
              <a:t> the likelihood or probability that the risk is real</a:t>
            </a:r>
          </a:p>
          <a:p>
            <a:pPr lvl="1"/>
            <a:r>
              <a:rPr lang="en-US" sz="2000" dirty="0">
                <a:solidFill>
                  <a:srgbClr val="C00000"/>
                </a:solidFill>
              </a:rPr>
              <a:t>Consequences: </a:t>
            </a:r>
            <a:r>
              <a:rPr lang="en-US" sz="2000" dirty="0"/>
              <a:t>the consequences of the problems associated with the risk, should it occur</a:t>
            </a:r>
          </a:p>
          <a:p>
            <a:endParaRPr lang="en-US" sz="2000" dirty="0"/>
          </a:p>
          <a:p>
            <a:pPr>
              <a:buFont typeface="Wingdings" pitchFamily="2" charset="2"/>
              <a:buChar char="q"/>
            </a:pPr>
            <a:r>
              <a:rPr lang="en-US" sz="2000" dirty="0"/>
              <a:t>The project planner, along with other managers and technical staff, performs </a:t>
            </a:r>
            <a:r>
              <a:rPr lang="en-US" sz="2000" dirty="0">
                <a:solidFill>
                  <a:srgbClr val="C00000"/>
                </a:solidFill>
              </a:rPr>
              <a:t>four risk projection activities</a:t>
            </a:r>
            <a:r>
              <a:rPr lang="en-US" sz="2000" dirty="0"/>
              <a:t>: </a:t>
            </a:r>
          </a:p>
          <a:p>
            <a:pPr lvl="1"/>
            <a:r>
              <a:rPr lang="en-US" sz="2000" dirty="0">
                <a:solidFill>
                  <a:srgbClr val="C00000"/>
                </a:solidFill>
              </a:rPr>
              <a:t>Probability:</a:t>
            </a:r>
            <a:r>
              <a:rPr lang="en-US" sz="2000" dirty="0"/>
              <a:t> establish a scale that reflects the perceived likelihood of a risk, </a:t>
            </a:r>
          </a:p>
          <a:p>
            <a:pPr lvl="1"/>
            <a:r>
              <a:rPr lang="en-US" sz="2000" dirty="0">
                <a:solidFill>
                  <a:srgbClr val="C00000"/>
                </a:solidFill>
              </a:rPr>
              <a:t>Consequences: </a:t>
            </a:r>
            <a:r>
              <a:rPr lang="en-US" sz="2000" dirty="0"/>
              <a:t>define the consequences of the risk,</a:t>
            </a:r>
          </a:p>
          <a:p>
            <a:pPr lvl="1"/>
            <a:r>
              <a:rPr lang="en-US" sz="2000" dirty="0">
                <a:solidFill>
                  <a:srgbClr val="C00000"/>
                </a:solidFill>
              </a:rPr>
              <a:t>Impact: </a:t>
            </a:r>
            <a:r>
              <a:rPr lang="en-US" sz="2000" dirty="0"/>
              <a:t>estimate the impact of the risk on the project and the product,</a:t>
            </a:r>
          </a:p>
          <a:p>
            <a:pPr lvl="1"/>
            <a:r>
              <a:rPr lang="en-US" sz="2000" dirty="0">
                <a:solidFill>
                  <a:srgbClr val="C00000"/>
                </a:solidFill>
              </a:rPr>
              <a:t>Accuracy: </a:t>
            </a:r>
            <a:r>
              <a:rPr lang="en-US" sz="2000" dirty="0"/>
              <a:t>note the overall accuracy of the risk projection so that there will be no misunderstandings.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spTree>
    <p:extLst>
      <p:ext uri="{BB962C8B-B14F-4D97-AF65-F5344CB8AC3E}">
        <p14:creationId xmlns:p14="http://schemas.microsoft.com/office/powerpoint/2010/main" val="39755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component &amp; drivers</a:t>
            </a:r>
          </a:p>
        </p:txBody>
      </p:sp>
      <p:sp>
        <p:nvSpPr>
          <p:cNvPr id="3" name="Content Placeholder 2"/>
          <p:cNvSpPr>
            <a:spLocks noGrp="1"/>
          </p:cNvSpPr>
          <p:nvPr>
            <p:ph idx="1"/>
          </p:nvPr>
        </p:nvSpPr>
        <p:spPr>
          <a:xfrm>
            <a:off x="546100" y="2022204"/>
            <a:ext cx="11137900" cy="4429396"/>
          </a:xfrm>
        </p:spPr>
        <p:txBody>
          <a:bodyPr>
            <a:noAutofit/>
          </a:bodyPr>
          <a:lstStyle/>
          <a:p>
            <a:pPr>
              <a:buFont typeface="Wingdings" pitchFamily="2" charset="2"/>
              <a:buChar char="q"/>
            </a:pPr>
            <a:r>
              <a:rPr lang="en-US" sz="2000" dirty="0">
                <a:solidFill>
                  <a:srgbClr val="000000"/>
                </a:solidFill>
                <a:latin typeface="+mj-lt"/>
                <a:cs typeface="Times New Roman" pitchFamily="18" charset="0"/>
              </a:rPr>
              <a:t>The major </a:t>
            </a:r>
            <a:r>
              <a:rPr lang="en-US" sz="2000" dirty="0">
                <a:solidFill>
                  <a:srgbClr val="7030A0"/>
                </a:solidFill>
                <a:latin typeface="+mj-lt"/>
                <a:cs typeface="Times New Roman" pitchFamily="18" charset="0"/>
              </a:rPr>
              <a:t>risk components </a:t>
            </a:r>
            <a:r>
              <a:rPr lang="en-US" sz="2000" dirty="0">
                <a:solidFill>
                  <a:srgbClr val="000000"/>
                </a:solidFill>
                <a:latin typeface="+mj-lt"/>
                <a:cs typeface="Times New Roman" pitchFamily="18" charset="0"/>
              </a:rPr>
              <a:t>(risk categories) are defined in the following manner: </a:t>
            </a:r>
          </a:p>
          <a:p>
            <a:pPr lvl="1"/>
            <a:r>
              <a:rPr lang="en-US" sz="2000" b="1" dirty="0">
                <a:solidFill>
                  <a:srgbClr val="C00000"/>
                </a:solidFill>
                <a:latin typeface="+mj-lt"/>
              </a:rPr>
              <a:t>Performance risk: </a:t>
            </a:r>
            <a:r>
              <a:rPr lang="en-US" sz="2000" dirty="0">
                <a:latin typeface="+mj-lt"/>
              </a:rPr>
              <a:t>the degree of uncertainty that the product will meet its requirements and</a:t>
            </a:r>
            <a:br>
              <a:rPr lang="en-US" sz="2000" dirty="0">
                <a:latin typeface="+mj-lt"/>
              </a:rPr>
            </a:br>
            <a:r>
              <a:rPr lang="en-US" sz="2000" dirty="0">
                <a:latin typeface="+mj-lt"/>
              </a:rPr>
              <a:t> be fit for its intended use</a:t>
            </a:r>
          </a:p>
          <a:p>
            <a:pPr lvl="1"/>
            <a:r>
              <a:rPr lang="en-US" sz="2000" b="1" dirty="0">
                <a:solidFill>
                  <a:srgbClr val="C00000"/>
                </a:solidFill>
                <a:latin typeface="+mj-lt"/>
              </a:rPr>
              <a:t>Cost risk: </a:t>
            </a:r>
            <a:r>
              <a:rPr lang="en-US" sz="2000" dirty="0">
                <a:latin typeface="+mj-lt"/>
              </a:rPr>
              <a:t>the degree of uncertainty that the project budget will be maintained</a:t>
            </a:r>
          </a:p>
          <a:p>
            <a:pPr lvl="1"/>
            <a:r>
              <a:rPr lang="en-US" sz="2000" b="1" dirty="0">
                <a:solidFill>
                  <a:srgbClr val="C00000"/>
                </a:solidFill>
                <a:latin typeface="+mj-lt"/>
              </a:rPr>
              <a:t>Support risk: </a:t>
            </a:r>
            <a:r>
              <a:rPr lang="en-US" sz="2000" dirty="0">
                <a:latin typeface="+mj-lt"/>
              </a:rPr>
              <a:t>the degree of uncertainty that the resultant software will be easy to correct, adapt, and enhance</a:t>
            </a:r>
          </a:p>
          <a:p>
            <a:pPr lvl="1"/>
            <a:r>
              <a:rPr lang="en-US" sz="2000" b="1" dirty="0">
                <a:solidFill>
                  <a:srgbClr val="C00000"/>
                </a:solidFill>
                <a:latin typeface="+mj-lt"/>
              </a:rPr>
              <a:t>Schedule risk: </a:t>
            </a:r>
            <a:r>
              <a:rPr lang="en-US" sz="2000" dirty="0">
                <a:latin typeface="+mj-lt"/>
              </a:rPr>
              <a:t>the degree of uncertainty that the project schedule will be maintained and that the product will be delivered on time</a:t>
            </a:r>
          </a:p>
          <a:p>
            <a:pPr>
              <a:buFont typeface="Wingdings" pitchFamily="2" charset="2"/>
              <a:buChar char="q"/>
            </a:pPr>
            <a:r>
              <a:rPr lang="en-US" sz="2000" dirty="0">
                <a:solidFill>
                  <a:srgbClr val="000000"/>
                </a:solidFill>
                <a:latin typeface="+mj-lt"/>
                <a:cs typeface="Times New Roman" pitchFamily="18" charset="0"/>
              </a:rPr>
              <a:t>The impact of each </a:t>
            </a:r>
            <a:r>
              <a:rPr lang="en-US" sz="2000" dirty="0">
                <a:solidFill>
                  <a:srgbClr val="7030A0"/>
                </a:solidFill>
                <a:latin typeface="+mj-lt"/>
                <a:cs typeface="Times New Roman" pitchFamily="18" charset="0"/>
              </a:rPr>
              <a:t>risk driver </a:t>
            </a:r>
            <a:r>
              <a:rPr lang="en-US" sz="2000" dirty="0">
                <a:solidFill>
                  <a:srgbClr val="000000"/>
                </a:solidFill>
                <a:latin typeface="+mj-lt"/>
                <a:cs typeface="Times New Roman" pitchFamily="18" charset="0"/>
              </a:rPr>
              <a:t>on the risk component is divided into one of four impact categories— </a:t>
            </a:r>
            <a:br>
              <a:rPr lang="en-US" sz="2000" dirty="0">
                <a:solidFill>
                  <a:srgbClr val="000000"/>
                </a:solidFill>
                <a:latin typeface="+mj-lt"/>
                <a:cs typeface="Times New Roman" pitchFamily="18" charset="0"/>
              </a:rPr>
            </a:b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negligible, marginal, critical, </a:t>
            </a:r>
            <a:r>
              <a:rPr lang="en-US" sz="2000" dirty="0">
                <a:solidFill>
                  <a:srgbClr val="000000"/>
                </a:solidFill>
                <a:latin typeface="+mj-lt"/>
                <a:cs typeface="Times New Roman" pitchFamily="18" charset="0"/>
              </a:rPr>
              <a:t>or</a:t>
            </a:r>
            <a:r>
              <a:rPr lang="en-US" sz="2000" i="1" dirty="0">
                <a:solidFill>
                  <a:srgbClr val="000000"/>
                </a:solidFill>
                <a:latin typeface="+mj-lt"/>
                <a:cs typeface="Times New Roman" pitchFamily="18" charset="0"/>
              </a:rPr>
              <a:t> catastrophic</a:t>
            </a:r>
            <a:endParaRPr lang="en-US" sz="2000" dirty="0">
              <a:latin typeface="+mj-lt"/>
            </a:endParaRPr>
          </a:p>
          <a:p>
            <a:pPr algn="just"/>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33470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Probability-impact  matrix</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6</a:t>
            </a:fld>
            <a:endParaRPr lang="en-US" sz="1400" b="1" dirty="0"/>
          </a:p>
        </p:txBody>
      </p:sp>
      <p:sp>
        <p:nvSpPr>
          <p:cNvPr id="5" name="AutoShape 2" descr="Image result for probability impact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2.bp.blogspot.com/-xSHY5tsTvvY/Tzqi_kSorfI/AAAAAAAABDo/cR71Da7qCQY/s1600/ProbabilityAndImpact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947862"/>
            <a:ext cx="10388600" cy="471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8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check list</a:t>
            </a:r>
          </a:p>
        </p:txBody>
      </p:sp>
      <p:sp>
        <p:nvSpPr>
          <p:cNvPr id="3" name="Content Placeholder 2"/>
          <p:cNvSpPr>
            <a:spLocks noGrp="1"/>
          </p:cNvSpPr>
          <p:nvPr>
            <p:ph idx="1"/>
          </p:nvPr>
        </p:nvSpPr>
        <p:spPr>
          <a:xfrm>
            <a:off x="520700" y="1984104"/>
            <a:ext cx="11176000" cy="4505596"/>
          </a:xfrm>
        </p:spPr>
        <p:txBody>
          <a:bodyPr>
            <a:noAutofit/>
          </a:bodyPr>
          <a:lstStyle/>
          <a:p>
            <a:r>
              <a:rPr lang="en-US" sz="2000" dirty="0">
                <a:solidFill>
                  <a:srgbClr val="C00000"/>
                </a:solidFill>
              </a:rPr>
              <a:t>Product size (PS) </a:t>
            </a:r>
            <a:r>
              <a:rPr lang="en-US" sz="2000" dirty="0"/>
              <a:t>— risks associated with the overall size of the software to be built or modified</a:t>
            </a:r>
          </a:p>
          <a:p>
            <a:r>
              <a:rPr lang="en-US" sz="2000" dirty="0">
                <a:solidFill>
                  <a:srgbClr val="C00000"/>
                </a:solidFill>
              </a:rPr>
              <a:t>Business impact (BU) </a:t>
            </a:r>
            <a:r>
              <a:rPr lang="en-US" sz="2000" dirty="0"/>
              <a:t>— risks associated with constraints imposed by management or the marketplace</a:t>
            </a:r>
          </a:p>
          <a:p>
            <a:r>
              <a:rPr lang="en-US" sz="2000" dirty="0">
                <a:solidFill>
                  <a:srgbClr val="C00000"/>
                </a:solidFill>
              </a:rPr>
              <a:t>Customer characteristics (CU) </a:t>
            </a:r>
            <a:r>
              <a:rPr lang="en-US" sz="2000" dirty="0"/>
              <a:t>— risks associated with the sophistication of the customer and the developer's ability to communicate with the customer in a timely manner</a:t>
            </a:r>
          </a:p>
          <a:p>
            <a:r>
              <a:rPr lang="en-US" sz="2000" dirty="0">
                <a:solidFill>
                  <a:srgbClr val="C00000"/>
                </a:solidFill>
              </a:rPr>
              <a:t>Process definition (PR) </a:t>
            </a:r>
            <a:r>
              <a:rPr lang="en-US" sz="2000" dirty="0"/>
              <a:t>— risks associated with the degree to which the software process has been defined and is followed by the development organization </a:t>
            </a:r>
            <a:r>
              <a:rPr lang="en-US" sz="2000" dirty="0">
                <a:solidFill>
                  <a:srgbClr val="7030A0"/>
                </a:solidFill>
                <a:latin typeface="Calibri" panose="020F0502020204030204" pitchFamily="34" charset="0"/>
                <a:cs typeface="Calibri" panose="020F0502020204030204" pitchFamily="34" charset="0"/>
              </a:rPr>
              <a:t>[autopilot performance fixing with XP]</a:t>
            </a:r>
          </a:p>
          <a:p>
            <a:r>
              <a:rPr lang="en-US" sz="2000" dirty="0">
                <a:solidFill>
                  <a:srgbClr val="C00000"/>
                </a:solidFill>
              </a:rPr>
              <a:t>Development environment (DE) </a:t>
            </a:r>
            <a:r>
              <a:rPr lang="en-US" sz="2000" dirty="0"/>
              <a:t>— risks associated with the availability and quality of the tools to be used to build the product </a:t>
            </a:r>
            <a:r>
              <a:rPr lang="en-US" sz="2000" dirty="0">
                <a:solidFill>
                  <a:srgbClr val="7030A0"/>
                </a:solidFill>
                <a:latin typeface="Calibri" panose="020F0502020204030204" pitchFamily="34" charset="0"/>
                <a:cs typeface="Calibri" panose="020F0502020204030204" pitchFamily="34" charset="0"/>
              </a:rPr>
              <a:t>[resource allocation plan]</a:t>
            </a:r>
          </a:p>
          <a:p>
            <a:r>
              <a:rPr lang="en-US" sz="2000" dirty="0">
                <a:solidFill>
                  <a:srgbClr val="C00000"/>
                </a:solidFill>
              </a:rPr>
              <a:t>Technology to be built (TE) </a:t>
            </a:r>
            <a:r>
              <a:rPr lang="en-US" sz="2000" dirty="0"/>
              <a:t>— risks associated with the </a:t>
            </a:r>
            <a:r>
              <a:rPr lang="en-US" sz="2000" dirty="0">
                <a:solidFill>
                  <a:srgbClr val="7030A0"/>
                </a:solidFill>
              </a:rPr>
              <a:t>complexity of the system </a:t>
            </a:r>
            <a:r>
              <a:rPr lang="en-US" sz="2000" dirty="0"/>
              <a:t>to be built and the "</a:t>
            </a:r>
            <a:r>
              <a:rPr lang="en-US" sz="2000" dirty="0">
                <a:solidFill>
                  <a:srgbClr val="7030A0"/>
                </a:solidFill>
              </a:rPr>
              <a:t>newness</a:t>
            </a:r>
            <a:r>
              <a:rPr lang="en-US" sz="2000" dirty="0"/>
              <a:t>" of the technology that is packaged by the system</a:t>
            </a:r>
          </a:p>
          <a:p>
            <a:r>
              <a:rPr lang="en-US" sz="2000" dirty="0">
                <a:solidFill>
                  <a:srgbClr val="C00000"/>
                </a:solidFill>
              </a:rPr>
              <a:t>Staff size and experience (ST) </a:t>
            </a:r>
            <a:r>
              <a:rPr lang="en-US" sz="2000" dirty="0"/>
              <a:t>— risks associated with the overall </a:t>
            </a:r>
            <a:r>
              <a:rPr lang="en-US" sz="2000" dirty="0">
                <a:solidFill>
                  <a:srgbClr val="7030A0"/>
                </a:solidFill>
              </a:rPr>
              <a:t>technical and project experience </a:t>
            </a:r>
            <a:r>
              <a:rPr lang="en-US" sz="2000" dirty="0"/>
              <a:t>of the software engineers who will do the work</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Tree>
    <p:extLst>
      <p:ext uri="{BB962C8B-B14F-4D97-AF65-F5344CB8AC3E}">
        <p14:creationId xmlns:p14="http://schemas.microsoft.com/office/powerpoint/2010/main" val="9616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risk  table - 2</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pic>
        <p:nvPicPr>
          <p:cNvPr id="5" name="Picture 3"/>
          <p:cNvPicPr>
            <a:picLocks noChangeAspect="1" noChangeArrowheads="1"/>
          </p:cNvPicPr>
          <p:nvPr/>
        </p:nvPicPr>
        <p:blipFill>
          <a:blip r:embed="rId2" cstate="print"/>
          <a:srcRect/>
          <a:stretch>
            <a:fillRect/>
          </a:stretch>
        </p:blipFill>
        <p:spPr>
          <a:xfrm>
            <a:off x="952500" y="1825625"/>
            <a:ext cx="10426700" cy="4816475"/>
          </a:xfrm>
          <a:prstGeom prst="rect">
            <a:avLst/>
          </a:prstGeom>
        </p:spPr>
      </p:pic>
      <p:sp>
        <p:nvSpPr>
          <p:cNvPr id="3" name="Rectangle 2">
            <a:extLst>
              <a:ext uri="{FF2B5EF4-FFF2-40B4-BE49-F238E27FC236}">
                <a16:creationId xmlns:a16="http://schemas.microsoft.com/office/drawing/2014/main" id="{D4AE1DD6-BD7D-4929-8B08-7DB3E6529130}"/>
              </a:ext>
            </a:extLst>
          </p:cNvPr>
          <p:cNvSpPr/>
          <p:nvPr/>
        </p:nvSpPr>
        <p:spPr>
          <a:xfrm>
            <a:off x="4891547" y="5832678"/>
            <a:ext cx="6096000" cy="646331"/>
          </a:xfrm>
          <a:prstGeom prst="rect">
            <a:avLst/>
          </a:prstGeom>
          <a:ln>
            <a:solidFill>
              <a:schemeClr val="bg1">
                <a:lumMod val="50000"/>
              </a:schemeClr>
            </a:solidFill>
          </a:ln>
        </p:spPr>
        <p:txBody>
          <a:bodyPr>
            <a:spAutoFit/>
          </a:bodyPr>
          <a:lstStyle/>
          <a:p>
            <a:pPr algn="just"/>
            <a:r>
              <a:rPr lang="en-US" dirty="0"/>
              <a:t>The work product is called a Risk Mitigation, Monitoring, and Management Plan (RMMM)</a:t>
            </a:r>
          </a:p>
        </p:txBody>
      </p:sp>
    </p:spTree>
    <p:extLst>
      <p:ext uri="{BB962C8B-B14F-4D97-AF65-F5344CB8AC3E}">
        <p14:creationId xmlns:p14="http://schemas.microsoft.com/office/powerpoint/2010/main" val="22453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4378596"/>
          </a:xfrm>
        </p:spPr>
        <p:txBody>
          <a:bodyPr>
            <a:noAutofit/>
          </a:bodyPr>
          <a:lstStyle/>
          <a:p>
            <a:pPr indent="0">
              <a:lnSpc>
                <a:spcPct val="120000"/>
              </a:lnSpc>
              <a:spcBef>
                <a:spcPts val="0"/>
              </a:spcBef>
              <a:buNone/>
            </a:pPr>
            <a:r>
              <a:rPr lang="en-US" sz="2000" dirty="0">
                <a:solidFill>
                  <a:srgbClr val="000000"/>
                </a:solidFill>
                <a:latin typeface="+mj-lt"/>
                <a:cs typeface="Times New Roman" pitchFamily="18" charset="0"/>
              </a:rPr>
              <a:t>Assume that the software team defines a project risk in the following manner:</a:t>
            </a:r>
            <a:br>
              <a:rPr lang="en-US" sz="2000" dirty="0">
                <a:solidFill>
                  <a:srgbClr val="000000"/>
                </a:solidFill>
                <a:latin typeface="+mj-lt"/>
                <a:cs typeface="Times New Roman" pitchFamily="18" charset="0"/>
              </a:rPr>
            </a:br>
            <a:br>
              <a:rPr lang="en-US" sz="2000" dirty="0">
                <a:solidFill>
                  <a:srgbClr val="000000"/>
                </a:solidFill>
                <a:latin typeface="+mj-lt"/>
                <a:cs typeface="Times New Roman" pitchFamily="18" charset="0"/>
              </a:rPr>
            </a:br>
            <a:r>
              <a:rPr lang="en-US" sz="2000" i="1" dirty="0">
                <a:solidFill>
                  <a:srgbClr val="C00000"/>
                </a:solidFill>
                <a:latin typeface="+mj-lt"/>
                <a:cs typeface="Times New Roman" pitchFamily="18" charset="0"/>
              </a:rPr>
              <a:t>Risk identification.</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 Only 70 percent of the software components scheduled for reuse will, in fact, be integrated into the application. The remaining functionality will have to be custom developed.</a:t>
            </a:r>
          </a:p>
          <a:p>
            <a:pPr>
              <a:lnSpc>
                <a:spcPct val="120000"/>
              </a:lnSpc>
              <a:spcBef>
                <a:spcPts val="0"/>
              </a:spcBef>
              <a:buNone/>
            </a:pPr>
            <a:r>
              <a:rPr lang="en-US" sz="2000" dirty="0">
                <a:solidFill>
                  <a:srgbClr val="C00000"/>
                </a:solidFill>
                <a:latin typeface="+mj-lt"/>
                <a:cs typeface="Times New Roman" pitchFamily="18" charset="0"/>
              </a:rPr>
              <a:t>	</a:t>
            </a:r>
            <a:r>
              <a:rPr lang="en-US" sz="2000" i="1" dirty="0">
                <a:solidFill>
                  <a:srgbClr val="C00000"/>
                </a:solidFill>
                <a:latin typeface="+mj-lt"/>
                <a:cs typeface="Times New Roman" pitchFamily="18" charset="0"/>
              </a:rPr>
              <a:t>Risk probability.</a:t>
            </a:r>
            <a:r>
              <a:rPr lang="en-US" sz="2000" dirty="0">
                <a:solidFill>
                  <a:srgbClr val="C00000"/>
                </a:solidFill>
                <a:latin typeface="+mj-lt"/>
                <a:cs typeface="Times New Roman" pitchFamily="18" charset="0"/>
              </a:rPr>
              <a:t>  </a:t>
            </a:r>
            <a:r>
              <a:rPr lang="en-US" sz="2000" dirty="0">
                <a:solidFill>
                  <a:schemeClr val="tx1"/>
                </a:solidFill>
                <a:latin typeface="+mj-lt"/>
                <a:cs typeface="Times New Roman" pitchFamily="18" charset="0"/>
              </a:rPr>
              <a:t>80% (likely). </a:t>
            </a:r>
          </a:p>
          <a:p>
            <a:pPr algn="just">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impact.</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100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14 = $25,200. 	</a:t>
            </a:r>
          </a:p>
          <a:p>
            <a:pPr>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exposure</a:t>
            </a:r>
            <a:r>
              <a:rPr lang="en-US" sz="2000" i="1" dirty="0">
                <a:solidFill>
                  <a:srgbClr val="000000"/>
                </a:solidFill>
                <a:latin typeface="+mj-lt"/>
                <a:cs typeface="Times New Roman" pitchFamily="18" charset="0"/>
              </a:rPr>
              <a:t>.</a:t>
            </a: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RE </a:t>
            </a:r>
            <a:r>
              <a:rPr lang="en-US" sz="2000" dirty="0">
                <a:solidFill>
                  <a:srgbClr val="000000"/>
                </a:solidFill>
                <a:latin typeface="+mj-lt"/>
                <a:cs typeface="Times New Roman" pitchFamily="18" charset="0"/>
              </a:rPr>
              <a:t>= 0.80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25,200 ~ $20,200.</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9</a:t>
            </a:fld>
            <a:endParaRPr lang="en-US" sz="1400" b="1" dirty="0"/>
          </a:p>
        </p:txBody>
      </p:sp>
    </p:spTree>
    <p:extLst>
      <p:ext uri="{BB962C8B-B14F-4D97-AF65-F5344CB8AC3E}">
        <p14:creationId xmlns:p14="http://schemas.microsoft.com/office/powerpoint/2010/main" val="138795898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F78074-8BCC-43F6-8E83-893BA33846A0}"/>
</file>

<file path=customXml/itemProps2.xml><?xml version="1.0" encoding="utf-8"?>
<ds:datastoreItem xmlns:ds="http://schemas.openxmlformats.org/officeDocument/2006/customXml" ds:itemID="{9581670F-FB18-4109-AE21-BE67C0D57BE5}"/>
</file>

<file path=customXml/itemProps3.xml><?xml version="1.0" encoding="utf-8"?>
<ds:datastoreItem xmlns:ds="http://schemas.openxmlformats.org/officeDocument/2006/customXml" ds:itemID="{2CE383AC-CA3F-4F82-A951-2580C08B98BB}"/>
</file>

<file path=docProps/app.xml><?xml version="1.0" encoding="utf-8"?>
<Properties xmlns="http://schemas.openxmlformats.org/officeDocument/2006/extended-properties" xmlns:vt="http://schemas.openxmlformats.org/officeDocument/2006/docPropsVTypes">
  <TotalTime>16</TotalTime>
  <Words>1048</Words>
  <Application>Microsoft Office PowerPoint</Application>
  <PresentationFormat>Widescreen</PresentationFormat>
  <Paragraphs>132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Avant Garde</vt:lpstr>
      <vt:lpstr>Calibri</vt:lpstr>
      <vt:lpstr>Gill Sans MT</vt:lpstr>
      <vt:lpstr>Times</vt:lpstr>
      <vt:lpstr>Wingdings</vt:lpstr>
      <vt:lpstr>Wingdings 2</vt:lpstr>
      <vt:lpstr>Dividend</vt:lpstr>
      <vt:lpstr>PowerPoint Presentation</vt:lpstr>
      <vt:lpstr>Risk overview</vt:lpstr>
      <vt:lpstr>Risk management</vt:lpstr>
      <vt:lpstr>Risk Projection &amp; building a risk table</vt:lpstr>
      <vt:lpstr>Risk component &amp; drivers</vt:lpstr>
      <vt:lpstr>Probability-impact  matrix</vt:lpstr>
      <vt:lpstr>Risk check list</vt:lpstr>
      <vt:lpstr>Building  risk  table - 2</vt:lpstr>
      <vt:lpstr>Assessing  risk  impact</vt:lpstr>
      <vt:lpstr>A framework for dealing with risk - risk management </vt:lpstr>
      <vt:lpstr>Risk identification</vt:lpstr>
      <vt:lpstr>Boehm’s top 10 development risks</vt:lpstr>
      <vt:lpstr>Boehm’s top 10 development risks</vt:lpstr>
      <vt:lpstr>Risk planning</vt:lpstr>
      <vt:lpstr>Risk reduction leverage (RRL)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Ch.16 - Risk Management</dc:title>
  <dc:subject>Software Engineering</dc:subject>
  <dc:creator>M. Mahmudul Hasan</dc:creator>
  <cp:lastModifiedBy> </cp:lastModifiedBy>
  <cp:revision>33</cp:revision>
  <dcterms:created xsi:type="dcterms:W3CDTF">2019-05-13T08:37:20Z</dcterms:created>
  <dcterms:modified xsi:type="dcterms:W3CDTF">2019-05-13T09:46:20Z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