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293" r:id="rId4"/>
    <p:sldId id="295" r:id="rId5"/>
    <p:sldId id="296" r:id="rId6"/>
    <p:sldId id="297" r:id="rId7"/>
    <p:sldId id="299" r:id="rId8"/>
    <p:sldId id="300" r:id="rId9"/>
    <p:sldId id="301" r:id="rId10"/>
    <p:sldId id="298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&amp; software engineering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38496" y="2022566"/>
          <a:ext cx="10182497" cy="458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hoto Editor Photo" r:id="rId3" imgW="4809524" imgH="3734321" progId="">
                  <p:embed/>
                </p:oleObj>
              </mc:Choice>
              <mc:Fallback>
                <p:oleObj name="Photo Editor Photo" r:id="rId3" imgW="4809524" imgH="373432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6" y="2022566"/>
                        <a:ext cx="10182497" cy="458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change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646" y="2161903"/>
            <a:ext cx="5524500" cy="415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bathtub curve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2003426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altLang="zh-TW" sz="2400" dirty="0">
              <a:solidFill>
                <a:srgbClr val="002060"/>
              </a:solidFill>
              <a:latin typeface="Bell MT" pitchFamily="18" charset="0"/>
              <a:ea typeface="PMingLiU" pitchFamily="18" charset="-120"/>
            </a:endParaRPr>
          </a:p>
          <a:p>
            <a:pPr lvl="1"/>
            <a:endParaRPr lang="en-US" altLang="zh-TW" sz="2400" dirty="0">
              <a:latin typeface="Bell MT" pitchFamily="18" charset="0"/>
              <a:ea typeface="PMingLiU" pitchFamily="18" charset="-12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499360" y="1927225"/>
            <a:ext cx="6554787" cy="4591141"/>
            <a:chOff x="743" y="687"/>
            <a:chExt cx="4129" cy="310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 flipV="1">
              <a:off x="3672" y="1192"/>
              <a:ext cx="1016" cy="18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62" y="687"/>
              <a:ext cx="1523" cy="63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“Infant Mortality”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design or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manufacturing defects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448" y="13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66" y="1526"/>
              <a:ext cx="1611" cy="7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</a:t>
              </a:r>
              <a:r>
                <a:rPr lang="en-US" altLang="zh-TW" sz="2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deteriorating</a:t>
              </a:r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” --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cumulative 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affects of environments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96" y="2160"/>
              <a:ext cx="312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- 11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idealized curve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370908" y="2246811"/>
            <a:ext cx="7296150" cy="3834628"/>
            <a:chOff x="743" y="892"/>
            <a:chExt cx="4596" cy="2901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</p:grpSp>
      <p:sp>
        <p:nvSpPr>
          <p:cNvPr id="1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actual failure curve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137954" y="2033917"/>
            <a:ext cx="7296150" cy="4406706"/>
            <a:chOff x="743" y="418"/>
            <a:chExt cx="4596" cy="3375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 flipH="1" flipV="1">
              <a:off x="1504" y="1056"/>
              <a:ext cx="560" cy="1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1"/>
            <p:cNvSpPr>
              <a:spLocks/>
            </p:cNvSpPr>
            <p:nvPr/>
          </p:nvSpPr>
          <p:spPr bwMode="auto">
            <a:xfrm flipV="1">
              <a:off x="2064" y="1840"/>
              <a:ext cx="2072" cy="9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2016" y="1120"/>
              <a:ext cx="0" cy="16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3"/>
            <p:cNvSpPr>
              <a:spLocks/>
            </p:cNvSpPr>
            <p:nvPr/>
          </p:nvSpPr>
          <p:spPr bwMode="auto">
            <a:xfrm flipH="1" flipV="1">
              <a:off x="2016" y="1128"/>
              <a:ext cx="512" cy="1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2512" y="1112"/>
              <a:ext cx="0" cy="16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 flipH="1" flipV="1">
              <a:off x="2513" y="1104"/>
              <a:ext cx="672" cy="1520"/>
            </a:xfrm>
            <a:custGeom>
              <a:avLst/>
              <a:gdLst>
                <a:gd name="T0" fmla="*/ 0 w 22282"/>
                <a:gd name="T1" fmla="*/ 0 h 21600"/>
                <a:gd name="T2" fmla="*/ 0 w 22282"/>
                <a:gd name="T3" fmla="*/ 0 h 21600"/>
                <a:gd name="T4" fmla="*/ 0 w 2228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2"/>
                <a:gd name="T10" fmla="*/ 0 h 21600"/>
                <a:gd name="T11" fmla="*/ 22282 w 22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2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</a:path>
                <a:path w="22282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  <a:lnTo>
                    <a:pt x="682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192" y="1104"/>
              <a:ext cx="0" cy="1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17"/>
            <p:cNvSpPr>
              <a:spLocks/>
            </p:cNvSpPr>
            <p:nvPr/>
          </p:nvSpPr>
          <p:spPr bwMode="auto">
            <a:xfrm flipH="1" flipV="1">
              <a:off x="3192" y="1104"/>
              <a:ext cx="552" cy="1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00" y="2736"/>
              <a:ext cx="56" cy="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altLang="en-US">
                <a:latin typeface="Tahoma" pitchFamily="34" charset="0"/>
                <a:ea typeface="PMingLiU" pitchFamily="18" charset="-12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312" y="2807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Arial Narrow" pitchFamily="34" charset="0"/>
                  <a:ea typeface="PMingLiU" pitchFamily="18" charset="-120"/>
                </a:rPr>
                <a:t>Change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 flipV="1">
              <a:off x="2080" y="2808"/>
              <a:ext cx="27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150" y="2035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Actual Curve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6" y="418"/>
              <a:ext cx="1502" cy="54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Increased failure rates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side effects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2056" y="912"/>
              <a:ext cx="2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063932"/>
            <a:ext cx="10953310" cy="431074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Technologies that make it easier, faster, and less expensive to build high-quality computer 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programs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A discipline aiming to the production of fault-free software, delivered on time and within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budget, that satisfies the users’ needs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zh-TW" sz="2200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An engineering: </a:t>
            </a:r>
            <a:r>
              <a:rPr lang="en-US" altLang="zh-TW" sz="2200" dirty="0">
                <a:latin typeface="+mj-lt"/>
              </a:rPr>
              <a:t>set of activities in software production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The philosophy and paradigm of established engineering disciplines to solve what are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termed software crisis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103121"/>
            <a:ext cx="10953310" cy="4310742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Bell MT" pitchFamily="18" charset="0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System software </a:t>
            </a:r>
            <a:r>
              <a:rPr lang="en-US" altLang="zh-TW" sz="2200" dirty="0">
                <a:latin typeface="+mj-lt"/>
              </a:rPr>
              <a:t>(control computer H/W such as OS)</a:t>
            </a:r>
          </a:p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Business software</a:t>
            </a:r>
            <a:r>
              <a:rPr lang="en-US" altLang="zh-TW" sz="2200" dirty="0">
                <a:latin typeface="+mj-lt"/>
              </a:rPr>
              <a:t> (commercial application for business users, SAP, ERP)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Engineering and scientific software </a:t>
            </a:r>
            <a:r>
              <a:rPr lang="en-US" altLang="zh-TW" sz="2200" dirty="0">
                <a:latin typeface="+mj-lt"/>
              </a:rPr>
              <a:t>(e.g. statistical analysis-SPSS, </a:t>
            </a:r>
            <a:r>
              <a:rPr lang="en-US" altLang="zh-TW" sz="2200" dirty="0" err="1">
                <a:latin typeface="+mj-lt"/>
              </a:rPr>
              <a:t>matlab</a:t>
            </a:r>
            <a:r>
              <a:rPr lang="en-US" altLang="zh-TW" sz="2200" dirty="0">
                <a:latin typeface="+mj-lt"/>
              </a:rPr>
              <a:t>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Embedded software </a:t>
            </a:r>
            <a:r>
              <a:rPr lang="en-US" altLang="zh-TW" sz="2200" dirty="0">
                <a:latin typeface="+mj-lt"/>
              </a:rPr>
              <a:t>(e.g. auto pilot, biometric device)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Personal computer software </a:t>
            </a:r>
            <a:r>
              <a:rPr lang="en-US" altLang="zh-TW" sz="2200" dirty="0">
                <a:latin typeface="+mj-lt"/>
              </a:rPr>
              <a:t>(e.g. Microsoft Office)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Web-based software </a:t>
            </a:r>
            <a:r>
              <a:rPr lang="en-US" altLang="zh-TW" sz="2200" dirty="0">
                <a:latin typeface="+mj-lt"/>
              </a:rPr>
              <a:t>(use over internet with browser, e.g. Gmail) 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Artificial intelligence software </a:t>
            </a:r>
            <a:r>
              <a:rPr lang="en-US" altLang="zh-TW" sz="2200" dirty="0">
                <a:latin typeface="+mj-lt"/>
              </a:rPr>
              <a:t>(interact with computer, HCI, game)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4206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Myth1:</a:t>
            </a:r>
            <a:r>
              <a:rPr lang="en-US" altLang="zh-TW" sz="2200" i="1" dirty="0"/>
              <a:t> </a:t>
            </a:r>
            <a:r>
              <a:rPr lang="en-US" altLang="zh-TW" sz="2200" dirty="0">
                <a:latin typeface="+mj-lt"/>
              </a:rPr>
              <a:t>We already have a book that’s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full of standards and procedures</a:t>
            </a:r>
            <a:r>
              <a:rPr lang="zh-TW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for building s/w,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won’t that  provide my people with everything they need to know?</a:t>
            </a: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My people have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state-of-the-art software development tools</a:t>
            </a:r>
            <a:r>
              <a:rPr lang="en-US" altLang="zh-TW" sz="2200" dirty="0">
                <a:latin typeface="+mj-lt"/>
              </a:rPr>
              <a:t>, after all, we buy them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the newest computers.</a:t>
            </a:r>
            <a:br>
              <a:rPr lang="en-US" altLang="zh-TW" sz="2200" dirty="0">
                <a:latin typeface="+mj-lt"/>
              </a:rPr>
            </a:br>
            <a:endParaRPr lang="zh-TW" altLang="en-US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If we get behind schedule, we can add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more programmers </a:t>
            </a:r>
            <a:r>
              <a:rPr lang="en-US" altLang="zh-TW" sz="2200" dirty="0">
                <a:latin typeface="+mj-lt"/>
              </a:rPr>
              <a:t>and catch up.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If I decide to outsource the software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project to a third party, </a:t>
            </a:r>
            <a:r>
              <a:rPr lang="en-US" altLang="zh-TW" sz="2200" dirty="0">
                <a:latin typeface="+mj-lt"/>
              </a:rPr>
              <a:t>I can just relax and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let that firm build it.</a:t>
            </a:r>
          </a:p>
          <a:p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(customer)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3004457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A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general statement </a:t>
            </a:r>
            <a:r>
              <a:rPr lang="en-US" altLang="zh-TW" sz="2200" dirty="0">
                <a:latin typeface="+mj-lt"/>
              </a:rPr>
              <a:t>of objectives is sufficient to begin writing programs – we can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fill in the details later.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Project requirements continually change, but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change can be easily accommodated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because software is flexible.</a:t>
            </a: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(practitioner)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4206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Once we write the program and get it to work, our job is done.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i="1" dirty="0">
                <a:latin typeface="+mj-lt"/>
              </a:rPr>
              <a:t>Fact: </a:t>
            </a:r>
            <a:r>
              <a:rPr lang="en-US" altLang="zh-TW" sz="2200" i="1" dirty="0">
                <a:solidFill>
                  <a:srgbClr val="FF0000"/>
                </a:solidFill>
                <a:latin typeface="+mj-lt"/>
              </a:rPr>
              <a:t>the sooner you begin writing code, the longer it will take you to get done.</a:t>
            </a:r>
            <a:br>
              <a:rPr lang="en-US" altLang="zh-TW" sz="2200" i="1" dirty="0">
                <a:solidFill>
                  <a:srgbClr val="FF0000"/>
                </a:solidFill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Until I get the program “running,” I have no way of assessing its quality.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The only deliverable work product for a successful project is the working program.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Software engineering will make us create voluminous and unnecessary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documentation and will invariable slow us down.</a:t>
            </a:r>
            <a:endParaRPr lang="zh-TW" altLang="en-US" sz="2200" dirty="0">
              <a:latin typeface="+mj-lt"/>
            </a:endParaRP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system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1" y="2131518"/>
            <a:ext cx="11051177" cy="34747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 system fails to meet the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business requirements </a:t>
            </a:r>
            <a:r>
              <a:rPr lang="en-GB" altLang="en-US" sz="2000" dirty="0">
                <a:latin typeface="+mj-lt"/>
              </a:rPr>
              <a:t>for which it was developed. The system is either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abandoned</a:t>
            </a:r>
            <a:r>
              <a:rPr lang="en-GB" altLang="en-US" sz="2000" dirty="0">
                <a:latin typeface="+mj-lt"/>
              </a:rPr>
              <a:t> or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expensive adaptive maintenance </a:t>
            </a:r>
            <a:r>
              <a:rPr lang="en-GB" altLang="en-US" sz="2000" dirty="0">
                <a:latin typeface="+mj-lt"/>
              </a:rPr>
              <a:t>is undertaken.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There are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performance shortcomings </a:t>
            </a:r>
            <a:r>
              <a:rPr lang="en-GB" altLang="en-US" sz="2000" dirty="0">
                <a:latin typeface="+mj-lt"/>
              </a:rPr>
              <a:t>in the system, which make it inadequate for the users’ needs. Again, it is either abandoned or amended incurring extra costs.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Errors</a:t>
            </a:r>
            <a:r>
              <a:rPr lang="en-GB" altLang="en-US" sz="2000" dirty="0">
                <a:latin typeface="+mj-lt"/>
              </a:rPr>
              <a:t> appear in the developed system causing unexpected problems.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Patches </a:t>
            </a:r>
            <a:r>
              <a:rPr lang="en-GB" altLang="en-US" sz="2000" dirty="0">
                <a:latin typeface="+mj-lt"/>
              </a:rPr>
              <a:t>have to be applied at extra cost.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Users reject </a:t>
            </a:r>
            <a:r>
              <a:rPr lang="en-GB" altLang="en-US" sz="2000" dirty="0">
                <a:latin typeface="+mj-lt"/>
              </a:rPr>
              <a:t>the implemented system, lack of involvement in its development or lack of commitment to it.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Systems are initially accepted but over time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become un-maintainable </a:t>
            </a:r>
            <a:r>
              <a:rPr lang="en-GB" altLang="en-US" sz="2000" dirty="0">
                <a:latin typeface="+mj-lt"/>
              </a:rPr>
              <a:t>and so pass into disuse.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9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4"/>
            <a:ext cx="10652865" cy="3273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The aim of Software Engineering is to solve Software Crisis: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Over budget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Low quality with lots of faults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Software crisis is still present over 35 years later!</a:t>
            </a:r>
            <a:endParaRPr lang="en-US" altLang="zh-TW" sz="2000" dirty="0">
              <a:latin typeface="+mj-lt"/>
              <a:ea typeface="PMingLiU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928753"/>
            <a:ext cx="11186738" cy="42983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A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logical</a:t>
            </a:r>
            <a:r>
              <a:rPr lang="en-US" altLang="zh-TW" sz="2200" dirty="0">
                <a:latin typeface="+mj-lt"/>
              </a:rPr>
              <a:t> (intangible) rather than a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physical</a:t>
            </a:r>
            <a:r>
              <a:rPr lang="en-US" altLang="zh-TW" sz="2200" dirty="0">
                <a:latin typeface="+mj-lt"/>
              </a:rPr>
              <a:t> system element 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Being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developed or engineered</a:t>
            </a:r>
            <a:r>
              <a:rPr lang="en-US" altLang="zh-TW" sz="2200" dirty="0">
                <a:latin typeface="+mj-lt"/>
              </a:rPr>
              <a:t>, but not being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manufactured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cost concentrating in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engineering</a:t>
            </a:r>
            <a:r>
              <a:rPr lang="en-US" altLang="zh-TW" sz="2200" dirty="0">
                <a:latin typeface="+mj-lt"/>
              </a:rPr>
              <a:t>, not in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materials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does not “wearing out”</a:t>
            </a:r>
            <a:r>
              <a:rPr lang="en-US" altLang="zh-TW" sz="2200" dirty="0">
                <a:latin typeface="+mj-lt"/>
              </a:rPr>
              <a:t> but “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deteriorating</a:t>
            </a:r>
            <a:r>
              <a:rPr lang="en-US" altLang="zh-TW" sz="2200" dirty="0">
                <a:latin typeface="+mj-lt"/>
              </a:rPr>
              <a:t>”(not destroyed after lifetime like hardware, but backdated by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aging </a:t>
            </a:r>
            <a:r>
              <a:rPr lang="en-US" altLang="zh-TW" sz="2200" dirty="0">
                <a:latin typeface="+mj-lt"/>
              </a:rPr>
              <a:t>that needs to update)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ea typeface="PMingLiU" pitchFamily="18" charset="-120"/>
              </a:rPr>
              <a:t>Software is a ‘</a:t>
            </a:r>
            <a:r>
              <a:rPr lang="en-US" altLang="zh-TW" sz="2200" dirty="0">
                <a:solidFill>
                  <a:srgbClr val="00B050"/>
                </a:solidFill>
                <a:ea typeface="PMingLiU" pitchFamily="18" charset="-120"/>
              </a:rPr>
              <a:t>differentiator</a:t>
            </a:r>
            <a:r>
              <a:rPr lang="en-US" altLang="zh-TW" sz="2200" dirty="0">
                <a:ea typeface="PMingLiU" pitchFamily="18" charset="-120"/>
              </a:rPr>
              <a:t>’ (different sub-systems, e.g. </a:t>
            </a:r>
            <a:r>
              <a:rPr lang="en-GB" sz="2200" dirty="0">
                <a:solidFill>
                  <a:srgbClr val="0070C0"/>
                </a:solidFill>
              </a:rPr>
              <a:t>cashier’s workstation in a supermarket</a:t>
            </a:r>
            <a:r>
              <a:rPr lang="en-US" altLang="zh-TW" sz="2200" dirty="0">
                <a:ea typeface="PMingLiU" pitchFamily="18" charset="-120"/>
              </a:rPr>
              <a:t>)</a:t>
            </a:r>
            <a:endParaRPr lang="en-US" altLang="zh-TW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Without “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spare parts</a:t>
            </a:r>
            <a:r>
              <a:rPr lang="en-US" altLang="zh-TW" sz="2200" dirty="0">
                <a:latin typeface="+mj-lt"/>
              </a:rPr>
              <a:t>” in software maintenance (no extra useless features in software)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Most software continuing to be custom built (based on the requirements)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Computer science   vs.  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10" y="2259876"/>
            <a:ext cx="10652865" cy="2338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CS: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investigate a variety of ways to produce S/W, some good and some bad</a:t>
            </a:r>
          </a:p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SE: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be interested in only those techniques that make sound economic sense</a:t>
            </a:r>
          </a:p>
          <a:p>
            <a:pPr>
              <a:buFont typeface="Wingdings" pitchFamily="2" charset="2"/>
              <a:buChar char="q"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1931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GB" sz="2000" dirty="0">
                <a:latin typeface="+mj-lt"/>
              </a:rPr>
              <a:t>A structured set of activities required to develop a software system</a:t>
            </a:r>
            <a:endParaRPr lang="en-US" sz="20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The way we produce software, including:</a:t>
            </a:r>
            <a:br>
              <a:rPr lang="en-US" altLang="zh-TW" sz="2000" dirty="0">
                <a:latin typeface="+mj-lt"/>
                <a:ea typeface="PMingLiU" pitchFamily="18" charset="-120"/>
              </a:rPr>
            </a:br>
            <a:endParaRPr lang="en-US" altLang="zh-TW" sz="2000" dirty="0">
              <a:latin typeface="+mj-lt"/>
              <a:ea typeface="PMingLiU" pitchFamily="18" charset="-12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Documentation</a:t>
            </a: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&amp; bad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0652865" cy="45458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Good software is maintained—bad software is discarded</a:t>
            </a:r>
            <a:br>
              <a:rPr lang="en-US" altLang="zh-TW" sz="2200" dirty="0">
                <a:latin typeface="+mj-lt"/>
                <a:ea typeface="PMingLiU" pitchFamily="18" charset="-120"/>
              </a:rPr>
            </a:br>
            <a:endParaRPr lang="en-US" altLang="zh-TW" sz="22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 Different types of maintenance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Corrective maintenance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Modification to fix a problem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Enhancement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80%]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latin typeface="+mj-lt"/>
                <a:ea typeface="PMingLiU" pitchFamily="18" charset="-120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Perfective maintenance (modification to improve usability,…)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60%]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Adaptive maintenance (modification to keep up-to-date)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20%]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Preventive maintenance (modification to avoid any future error)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Faults in software 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98618"/>
            <a:ext cx="10953310" cy="45197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TW" altLang="en-US" sz="2600" dirty="0">
                <a:latin typeface="+mj-lt"/>
                <a:ea typeface="PMingLiU" pitchFamily="18" charset="-120"/>
              </a:rPr>
              <a:t>60 </a:t>
            </a:r>
            <a:r>
              <a:rPr lang="en-US" altLang="zh-TW" sz="2600" dirty="0">
                <a:latin typeface="+mj-lt"/>
                <a:ea typeface="PMingLiU" pitchFamily="18" charset="-120"/>
              </a:rPr>
              <a:t>to 70 percent of faults are specification and design  faults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Kelly, </a:t>
            </a:r>
            <a:r>
              <a:rPr lang="en-US" altLang="zh-TW" sz="2600" dirty="0" err="1">
                <a:solidFill>
                  <a:srgbClr val="0070C0"/>
                </a:solidFill>
                <a:latin typeface="+mj-lt"/>
                <a:ea typeface="PMingLiU" pitchFamily="18" charset="-120"/>
              </a:rPr>
              <a:t>Sherif</a:t>
            </a: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, and Hops [1992]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1.9 faults per page of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0.9 faults per page of design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0.3 faults per page of code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Bhandari et al. [1994]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    </a:t>
            </a:r>
            <a:r>
              <a:rPr lang="en-US" altLang="zh-TW" sz="2600" dirty="0">
                <a:latin typeface="+mj-lt"/>
                <a:ea typeface="PMingLiU" pitchFamily="18" charset="-120"/>
              </a:rPr>
              <a:t>Faults at end of the design phase of the new version of the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13% of faults from previous version of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16% of faults in new specifications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71% of faults in new design</a:t>
            </a: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2051" name="Object 0"/>
          <p:cNvGraphicFramePr>
            <a:graphicFrameLocks noChangeAspect="1"/>
          </p:cNvGraphicFramePr>
          <p:nvPr/>
        </p:nvGraphicFramePr>
        <p:xfrm>
          <a:off x="1367245" y="2011680"/>
          <a:ext cx="9318172" cy="45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Photo Editor Photo" r:id="rId3" imgW="4590476" imgH="4667902" progId="">
                  <p:embed/>
                </p:oleObj>
              </mc:Choice>
              <mc:Fallback>
                <p:oleObj name="Photo Editor Photo" r:id="rId3" imgW="4590476" imgH="4667902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5" y="2011680"/>
                        <a:ext cx="9318172" cy="45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- 8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869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Narrow</vt:lpstr>
      <vt:lpstr>Bell MT</vt:lpstr>
      <vt:lpstr>Calibri</vt:lpstr>
      <vt:lpstr>Gill Sans MT</vt:lpstr>
      <vt:lpstr>Tahoma</vt:lpstr>
      <vt:lpstr>Wingdings</vt:lpstr>
      <vt:lpstr>Wingdings 2</vt:lpstr>
      <vt:lpstr>Dividend</vt:lpstr>
      <vt:lpstr>Photo Editor Photo</vt:lpstr>
      <vt:lpstr>PowerPoint Presentation</vt:lpstr>
      <vt:lpstr>Why system fails?</vt:lpstr>
      <vt:lpstr>Scope of software Engineering</vt:lpstr>
      <vt:lpstr>Software characteristics</vt:lpstr>
      <vt:lpstr>Goal: Computer science   vs.   Software engineering</vt:lpstr>
      <vt:lpstr>Software development life cycle (SDLC)</vt:lpstr>
      <vt:lpstr>Good &amp; bad software</vt:lpstr>
      <vt:lpstr>Faults in software development phases</vt:lpstr>
      <vt:lpstr>Cost of detection &amp; correction of a fault</vt:lpstr>
      <vt:lpstr>Cost of detection &amp; correction of a fault</vt:lpstr>
      <vt:lpstr>Cost of change</vt:lpstr>
      <vt:lpstr>Product bathtub curve model</vt:lpstr>
      <vt:lpstr>Software idealized curve</vt:lpstr>
      <vt:lpstr>Software actual failure curve</vt:lpstr>
      <vt:lpstr>what is Software engineering?</vt:lpstr>
      <vt:lpstr>Software application</vt:lpstr>
      <vt:lpstr>Software Myths (management)</vt:lpstr>
      <vt:lpstr>Software Myths (customer)</vt:lpstr>
      <vt:lpstr>Software Myths (practitioner)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Ch.01 - Software and Software Engineering</dc:title>
  <dc:subject>Software Engineering</dc:subject>
  <dc:creator>M. Mahmudul Hasan</dc:creator>
  <cp:lastModifiedBy> </cp:lastModifiedBy>
  <cp:revision>3</cp:revision>
  <dcterms:created xsi:type="dcterms:W3CDTF">2019-05-13T08:37:20Z</dcterms:created>
  <dcterms:modified xsi:type="dcterms:W3CDTF">2019-05-13T08:52:14Z</dcterms:modified>
</cp:coreProperties>
</file>